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tags/tag16.xml" ContentType="application/vnd.openxmlformats-officedocument.presentationml.tags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ags/tag19.xml" ContentType="application/vnd.openxmlformats-officedocument.presentationml.tags+xml"/>
  <Override PartName="/ppt/charts/chart23.xml" ContentType="application/vnd.openxmlformats-officedocument.drawingml.char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tags/tag17.xml" ContentType="application/vnd.openxmlformats-officedocument.presentationml.tags+xml"/>
  <Override PartName="/ppt/charts/chart21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tags/tag15.xml" ContentType="application/vnd.openxmlformats-officedocument.presentationml.tags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tags/tag3.xml" ContentType="application/vnd.openxmlformats-officedocument.presentationml.tags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33"/>
  </p:notesMasterIdLst>
  <p:handoutMasterIdLst>
    <p:handoutMasterId r:id="rId34"/>
  </p:handoutMasterIdLst>
  <p:sldIdLst>
    <p:sldId id="347" r:id="rId2"/>
    <p:sldId id="385" r:id="rId3"/>
    <p:sldId id="417" r:id="rId4"/>
    <p:sldId id="403" r:id="rId5"/>
    <p:sldId id="398" r:id="rId6"/>
    <p:sldId id="383" r:id="rId7"/>
    <p:sldId id="392" r:id="rId8"/>
    <p:sldId id="402" r:id="rId9"/>
    <p:sldId id="360" r:id="rId10"/>
    <p:sldId id="399" r:id="rId11"/>
    <p:sldId id="361" r:id="rId12"/>
    <p:sldId id="404" r:id="rId13"/>
    <p:sldId id="405" r:id="rId14"/>
    <p:sldId id="407" r:id="rId15"/>
    <p:sldId id="401" r:id="rId16"/>
    <p:sldId id="416" r:id="rId17"/>
    <p:sldId id="419" r:id="rId18"/>
    <p:sldId id="400" r:id="rId19"/>
    <p:sldId id="418" r:id="rId20"/>
    <p:sldId id="420" r:id="rId21"/>
    <p:sldId id="393" r:id="rId22"/>
    <p:sldId id="408" r:id="rId23"/>
    <p:sldId id="411" r:id="rId24"/>
    <p:sldId id="412" r:id="rId25"/>
    <p:sldId id="413" r:id="rId26"/>
    <p:sldId id="410" r:id="rId27"/>
    <p:sldId id="414" r:id="rId28"/>
    <p:sldId id="387" r:id="rId29"/>
    <p:sldId id="415" r:id="rId30"/>
    <p:sldId id="388" r:id="rId31"/>
    <p:sldId id="374" r:id="rId3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2DC8FF"/>
    <a:srgbClr val="FFCC66"/>
    <a:srgbClr val="F7FD03"/>
    <a:srgbClr val="6666FF"/>
    <a:srgbClr val="0066FF"/>
    <a:srgbClr val="FFCC00"/>
    <a:srgbClr val="CCCC00"/>
    <a:srgbClr val="80008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51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14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57;&#1042;&#1054;&#1044;%20&#1088;&#1072;&#1089;&#1096;&#1080;&#1092;&#1088;&#1086;&#1074;&#1086;&#1082;%20&#1079;&#1072;%202019%20&#1087;&#1086;&#1089;&#1083;&#1077;&#1076;&#1085;&#1080;&#108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ser\AppData\Roaming\Microsoft\Excel\&#1089;&#1074;&#1086;&#1076;%20&#1088;&#1072;&#1089;&#1096;&#1080;&#1092;&#1088;&#1086;&#1074;&#1086;&#1082;%20&#1079;&#1072;%202019%20(version%202).xlsb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57;&#1042;&#1054;&#1044;%20&#1088;&#1072;&#1089;&#1096;&#1080;&#1092;&#1088;&#1086;&#1074;&#1082;&#1080;%20&#1087;&#1088;&#1086;&#1077;&#1082;&#1090;&#1072;%20&#1073;&#1102;&#1076;&#1078;&#1077;&#1090;&#1072;%202020-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57;&#1042;&#1054;&#1044;%20&#1088;&#1072;&#1089;&#1096;&#1080;&#1092;&#1088;&#1086;&#1074;&#1086;&#1082;%20&#1079;&#1072;%202019%20&#1087;&#1086;&#1089;&#1083;&#1077;&#1076;&#1085;&#1080;&#108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19\&#1054;&#1090;&#1095;&#1077;&#1090;%202019\&#1089;&#1074;&#1086;&#1076;%20&#1088;&#1072;&#1089;&#1096;&#1080;&#1092;&#1088;&#1086;&#1074;&#1086;&#1082;%20&#1079;&#1072;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6739308420850604E-2"/>
          <c:y val="3.2225579053373705E-2"/>
          <c:w val="0.95336776741161422"/>
          <c:h val="0.82783484390735151"/>
        </c:manualLayout>
      </c:layout>
      <c:areaChart>
        <c:grouping val="stacked"/>
        <c:ser>
          <c:idx val="0"/>
          <c:order val="0"/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0476190476190577E-2"/>
                  <c:y val="-8.8620403805298884E-2"/>
                </c:manualLayout>
              </c:layout>
              <c:showVal val="1"/>
            </c:dLbl>
            <c:dLbl>
              <c:idx val="1"/>
              <c:layout>
                <c:manualLayout>
                  <c:x val="3.4231921266581773E-3"/>
                  <c:y val="-4.8338368580060395E-2"/>
                </c:manualLayout>
              </c:layout>
              <c:showVal val="1"/>
            </c:dLbl>
            <c:dLbl>
              <c:idx val="2"/>
              <c:layout>
                <c:manualLayout>
                  <c:x val="-2.3420472440944886E-2"/>
                  <c:y val="-6.7353807973592916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 sz="2000" b="1" kern="1200" dirty="0" smtClean="0">
                    <a:solidFill>
                      <a:srgbClr val="FF0000"/>
                    </a:solidFill>
                    <a:latin typeface="Arial"/>
                    <a:ea typeface="+mn-ea"/>
                    <a:cs typeface="Arial" charset="0"/>
                  </a:defRPr>
                </a:pPr>
                <a:endParaRPr lang="ru-RU"/>
              </a:p>
            </c:txPr>
            <c:showVal val="1"/>
          </c:dLbls>
          <c:val>
            <c:numRef>
              <c:f>'обслуживание мун долга'!$L$2:$N$2</c:f>
              <c:numCache>
                <c:formatCode>#,##0.0</c:formatCode>
                <c:ptCount val="3"/>
                <c:pt idx="0">
                  <c:v>44.3</c:v>
                </c:pt>
                <c:pt idx="1">
                  <c:v>52.7</c:v>
                </c:pt>
                <c:pt idx="2" formatCode="General">
                  <c:v>47.3</c:v>
                </c:pt>
              </c:numCache>
            </c:numRef>
          </c:val>
        </c:ser>
        <c:ser>
          <c:idx val="1"/>
          <c:order val="1"/>
          <c:spPr>
            <a:solidFill>
              <a:srgbClr val="FFCC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val>
            <c:numRef>
              <c:f>'обслуживание мун долга'!$L$3:$N$3</c:f>
              <c:numCache>
                <c:formatCode>#,##0.0</c:formatCode>
                <c:ptCount val="3"/>
                <c:pt idx="0">
                  <c:v>821</c:v>
                </c:pt>
                <c:pt idx="1">
                  <c:v>870</c:v>
                </c:pt>
                <c:pt idx="2" formatCode="General">
                  <c:v>995</c:v>
                </c:pt>
              </c:numCache>
            </c:numRef>
          </c:val>
        </c:ser>
        <c:axId val="110385792"/>
        <c:axId val="112693632"/>
      </c:areaChart>
      <c:catAx>
        <c:axId val="110385792"/>
        <c:scaling>
          <c:orientation val="minMax"/>
        </c:scaling>
        <c:delete val="1"/>
        <c:axPos val="b"/>
        <c:tickLblPos val="nextTo"/>
        <c:crossAx val="112693632"/>
        <c:crosses val="autoZero"/>
        <c:auto val="1"/>
        <c:lblAlgn val="ctr"/>
        <c:lblOffset val="100"/>
      </c:catAx>
      <c:valAx>
        <c:axId val="112693632"/>
        <c:scaling>
          <c:orientation val="minMax"/>
        </c:scaling>
        <c:delete val="1"/>
        <c:axPos val="l"/>
        <c:numFmt formatCode="#,##0.0" sourceLinked="1"/>
        <c:tickLblPos val="nextTo"/>
        <c:crossAx val="110385792"/>
        <c:crosses val="autoZero"/>
        <c:crossBetween val="midCat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3.8095238095238099E-2"/>
          <c:w val="0.94133333333333369"/>
          <c:h val="0.685621109861266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5914499930940164E-2"/>
                  <c:y val="-7.9193850768653918E-3"/>
                </c:manualLayout>
              </c:layout>
              <c:showVal val="1"/>
            </c:dLbl>
            <c:dLbl>
              <c:idx val="1"/>
              <c:layout>
                <c:manualLayout>
                  <c:x val="-1.0139421031075329E-2"/>
                  <c:y val="-6.9589426321709962E-3"/>
                </c:manualLayout>
              </c:layout>
              <c:showVal val="1"/>
            </c:dLbl>
            <c:dLbl>
              <c:idx val="2"/>
              <c:layout>
                <c:manualLayout>
                  <c:x val="-7.6047653682086904E-3"/>
                  <c:y val="-5.078740157480287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Доходы краевого бюджета от Курортного сбора с территории города-курорта Пятигорска</c:v>
                </c:pt>
                <c:pt idx="1">
                  <c:v>Межбюджетные трансферты на развитие курортной инфраструктуры</c:v>
                </c:pt>
                <c:pt idx="2">
                  <c:v>Расходы на развитие курортной инфраструктуры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33.24</c:v>
                </c:pt>
                <c:pt idx="1">
                  <c:v>37.200000000000003</c:v>
                </c:pt>
                <c:pt idx="2">
                  <c:v>36.9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0578529815885736E-3"/>
                  <c:y val="4.9458192725909313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8391451068618708E-4"/>
                </c:manualLayout>
              </c:layout>
              <c:showVal val="1"/>
            </c:dLbl>
            <c:dLbl>
              <c:idx val="2"/>
              <c:layout>
                <c:manualLayout>
                  <c:x val="4.8804945482648424E-3"/>
                  <c:y val="-3.413948256467953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Доходы краевого бюджета от Курортного сбора с территории города-курорта Пятигорска</c:v>
                </c:pt>
                <c:pt idx="1">
                  <c:v>Межбюджетные трансферты на развитие курортной инфраструктуры</c:v>
                </c:pt>
                <c:pt idx="2">
                  <c:v>Расходы на развитие курортной инфраструктуры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48.7</c:v>
                </c:pt>
                <c:pt idx="1">
                  <c:v>46.1</c:v>
                </c:pt>
                <c:pt idx="2">
                  <c:v>36.800000000000004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Доходы краевого бюджета от Курортного сбора с территории города-курорта Пятигорска</c:v>
                </c:pt>
                <c:pt idx="1">
                  <c:v>Межбюджетные трансферты на развитие курортной инфраструктуры</c:v>
                </c:pt>
                <c:pt idx="2">
                  <c:v>Расходы на развитие курортной инфраструктуры </c:v>
                </c:pt>
              </c:strCache>
            </c:strRef>
          </c:cat>
          <c:val>
            <c:numRef>
              <c:f>Лист1!$D$2:$D$5</c:f>
            </c:numRef>
          </c:val>
        </c:ser>
        <c:axId val="189743488"/>
        <c:axId val="189745024"/>
      </c:barChart>
      <c:catAx>
        <c:axId val="189743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9745024"/>
        <c:crosses val="autoZero"/>
        <c:auto val="1"/>
        <c:lblAlgn val="ctr"/>
        <c:lblOffset val="100"/>
      </c:catAx>
      <c:valAx>
        <c:axId val="189745024"/>
        <c:scaling>
          <c:orientation val="minMax"/>
          <c:min val="0"/>
        </c:scaling>
        <c:delete val="1"/>
        <c:axPos val="l"/>
        <c:numFmt formatCode="General" sourceLinked="1"/>
        <c:tickLblPos val="nextTo"/>
        <c:crossAx val="189743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"/>
          <c:w val="0.7038853346456696"/>
          <c:h val="0.844791830708664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касса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4719.1000000000004</c:v>
                </c:pt>
              </c:numCache>
            </c:numRef>
          </c:val>
        </c:ser>
        <c:axId val="194899968"/>
        <c:axId val="194901504"/>
      </c:barChart>
      <c:catAx>
        <c:axId val="194899968"/>
        <c:scaling>
          <c:orientation val="minMax"/>
        </c:scaling>
        <c:delete val="1"/>
        <c:axPos val="b"/>
        <c:tickLblPos val="nextTo"/>
        <c:crossAx val="194901504"/>
        <c:crosses val="autoZero"/>
        <c:auto val="1"/>
        <c:lblAlgn val="ctr"/>
        <c:lblOffset val="100"/>
      </c:catAx>
      <c:valAx>
        <c:axId val="194901504"/>
        <c:scaling>
          <c:orientation val="minMax"/>
          <c:min val="0"/>
        </c:scaling>
        <c:delete val="1"/>
        <c:axPos val="l"/>
        <c:numFmt formatCode="General" sourceLinked="1"/>
        <c:tickLblPos val="nextTo"/>
        <c:crossAx val="194899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ser>
          <c:idx val="0"/>
          <c:order val="0"/>
          <c:explosion val="8"/>
          <c:dPt>
            <c:idx val="0"/>
            <c:explosion val="16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11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val>
            <c:numRef>
              <c:f>'региональные проекты'!$G$29:$G$30</c:f>
              <c:numCache>
                <c:formatCode>General</c:formatCode>
                <c:ptCount val="2"/>
                <c:pt idx="0">
                  <c:v>136.1</c:v>
                </c:pt>
                <c:pt idx="1">
                  <c:v>296.89999999999969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9838188976378116"/>
          <c:y val="3.3033033033033031E-2"/>
          <c:w val="0.70161811023622045"/>
          <c:h val="0.93393393393393398"/>
        </c:manualLayout>
      </c:layout>
      <c:barChart>
        <c:barDir val="bar"/>
        <c:grouping val="clustered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spPr>
              <a:solidFill>
                <a:schemeClr val="accent6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Программы!$A$22:$A$35</c:f>
              <c:strCache>
                <c:ptCount val="14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ЖКХ, градостроительства</c:v>
                </c:pt>
                <c:pt idx="4">
                  <c:v>Экология и охрана окружающей среды </c:v>
                </c:pt>
                <c:pt idx="5">
                  <c:v>Развитие информационного общества</c:v>
                </c:pt>
                <c:pt idx="6">
                  <c:v>Развитие транспортной системы </c:v>
                </c:pt>
                <c:pt idx="7">
                  <c:v>Развитие физической культуры </c:v>
                </c:pt>
                <c:pt idx="8">
                  <c:v>Управление финансами </c:v>
                </c:pt>
                <c:pt idx="9">
                  <c:v>Формирование городской среды </c:v>
                </c:pt>
                <c:pt idx="10">
                  <c:v>Модернизация экономики </c:v>
                </c:pt>
                <c:pt idx="11">
                  <c:v>Управление имуществом </c:v>
                </c:pt>
                <c:pt idx="12">
                  <c:v>Безопасный Пятигорск </c:v>
                </c:pt>
                <c:pt idx="13">
                  <c:v>Молодежная политика </c:v>
                </c:pt>
              </c:strCache>
            </c:strRef>
          </c:cat>
          <c:val>
            <c:numRef>
              <c:f>Программы!$B$22:$B$35</c:f>
              <c:numCache>
                <c:formatCode>0</c:formatCode>
                <c:ptCount val="14"/>
                <c:pt idx="0">
                  <c:v>1803.8</c:v>
                </c:pt>
                <c:pt idx="1">
                  <c:v>924.1</c:v>
                </c:pt>
                <c:pt idx="2">
                  <c:v>704.2</c:v>
                </c:pt>
                <c:pt idx="3">
                  <c:v>263.5</c:v>
                </c:pt>
                <c:pt idx="4">
                  <c:v>220.2</c:v>
                </c:pt>
                <c:pt idx="5">
                  <c:v>183.7</c:v>
                </c:pt>
                <c:pt idx="6">
                  <c:v>135.19999999999999</c:v>
                </c:pt>
                <c:pt idx="7">
                  <c:v>125.2</c:v>
                </c:pt>
                <c:pt idx="8">
                  <c:v>92.7</c:v>
                </c:pt>
                <c:pt idx="9">
                  <c:v>89.1</c:v>
                </c:pt>
                <c:pt idx="10">
                  <c:v>59.9</c:v>
                </c:pt>
                <c:pt idx="11">
                  <c:v>37.6</c:v>
                </c:pt>
                <c:pt idx="12">
                  <c:v>36.200000000000003</c:v>
                </c:pt>
                <c:pt idx="13">
                  <c:v>10.8</c:v>
                </c:pt>
              </c:numCache>
            </c:numRef>
          </c:val>
        </c:ser>
        <c:axId val="119501952"/>
        <c:axId val="119503488"/>
      </c:barChart>
      <c:catAx>
        <c:axId val="119501952"/>
        <c:scaling>
          <c:orientation val="minMax"/>
        </c:scaling>
        <c:axPos val="l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9503488"/>
        <c:crosses val="autoZero"/>
        <c:auto val="1"/>
        <c:lblAlgn val="ctr"/>
        <c:lblOffset val="100"/>
      </c:catAx>
      <c:valAx>
        <c:axId val="119503488"/>
        <c:scaling>
          <c:orientation val="minMax"/>
        </c:scaling>
        <c:delete val="1"/>
        <c:axPos val="b"/>
        <c:numFmt formatCode="0" sourceLinked="1"/>
        <c:tickLblPos val="nextTo"/>
        <c:crossAx val="119501952"/>
        <c:crosses val="autoZero"/>
        <c:crossBetween val="between"/>
      </c:valAx>
    </c:plotArea>
    <c:plotVisOnly val="1"/>
  </c:chart>
  <c:spPr>
    <a:solidFill>
      <a:schemeClr val="accent5">
        <a:lumMod val="20000"/>
        <a:lumOff val="80000"/>
      </a:schemeClr>
    </a:solidFill>
  </c:spPr>
  <c:txPr>
    <a:bodyPr/>
    <a:lstStyle/>
    <a:p>
      <a:pPr algn="ctr">
        <a:defRPr lang="ru-RU" sz="1200" b="0" i="0" u="none" strike="noStrike" kern="1200" baseline="0">
          <a:solidFill>
            <a:prstClr val="black"/>
          </a:solidFill>
          <a:latin typeface="Arial" pitchFamily="34" charset="0"/>
          <a:ea typeface="+mn-ea"/>
          <a:cs typeface="Arial" pitchFamily="34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427156884828549E-2"/>
          <c:y val="1.9507540371013005E-2"/>
          <c:w val="0.93976728268309873"/>
          <c:h val="0.94968552553054464"/>
        </c:manualLayout>
      </c:layout>
      <c:ofPieChart>
        <c:ofPieType val="bar"/>
        <c:varyColors val="1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'Муниципальные программы'!$G$957:$I$957</c:f>
              <c:strCache>
                <c:ptCount val="3"/>
                <c:pt idx="0">
                  <c:v>Програмные расходы</c:v>
                </c:pt>
                <c:pt idx="1">
                  <c:v>обеспечение деятельности Думы города Пятигорска</c:v>
                </c:pt>
                <c:pt idx="2">
                  <c:v>-отдельные государственные полномочия, переданные на исполнение администрации города Пятигорска</c:v>
                </c:pt>
              </c:strCache>
            </c:strRef>
          </c:cat>
          <c:val>
            <c:numRef>
              <c:f>'Муниципальные программы'!$G$958:$I$958</c:f>
              <c:numCache>
                <c:formatCode>#,##0.00</c:formatCode>
                <c:ptCount val="3"/>
                <c:pt idx="0" formatCode="0">
                  <c:v>4432.8769660000034</c:v>
                </c:pt>
                <c:pt idx="1">
                  <c:v>25.419</c:v>
                </c:pt>
                <c:pt idx="2">
                  <c:v>9.91</c:v>
                </c:pt>
              </c:numCache>
            </c:numRef>
          </c:val>
        </c:ser>
        <c:gapWidth val="100"/>
        <c:secondPieSize val="75"/>
        <c:serLines>
          <c:spPr>
            <a:ln w="31750">
              <a:solidFill>
                <a:schemeClr val="accent2">
                  <a:lumMod val="75000"/>
                </a:schemeClr>
              </a:solidFill>
            </a:ln>
          </c:spPr>
        </c:serLines>
      </c:ofPieChart>
    </c:plotArea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.33253567936715722"/>
          <c:w val="1"/>
          <c:h val="0.27326639860269097"/>
        </c:manualLayout>
      </c:layout>
      <c:lineChart>
        <c:grouping val="standard"/>
        <c:ser>
          <c:idx val="0"/>
          <c:order val="0"/>
          <c:spPr>
            <a:ln w="114300"/>
          </c:spPr>
          <c:marker>
            <c:symbol val="diamond"/>
            <c:size val="2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5496500437445347E-3"/>
                  <c:y val="-0.22201390860397283"/>
                </c:manualLayout>
              </c:layout>
              <c:showVal val="1"/>
            </c:dLbl>
            <c:dLbl>
              <c:idx val="1"/>
              <c:layout>
                <c:manualLayout>
                  <c:x val="-1.4061898512685867E-2"/>
                  <c:y val="-0.21806765876027417"/>
                </c:manualLayout>
              </c:layout>
              <c:showVal val="1"/>
            </c:dLbl>
            <c:dLbl>
              <c:idx val="2"/>
              <c:layout>
                <c:manualLayout>
                  <c:x val="-1.2629811898512743E-2"/>
                  <c:y val="-0.22913257213230395"/>
                </c:manualLayout>
              </c:layout>
              <c:showVal val="1"/>
            </c:dLbl>
            <c:dLbl>
              <c:idx val="3"/>
              <c:layout>
                <c:manualLayout>
                  <c:x val="-1.5277777777777781E-2"/>
                  <c:y val="-0.23970046878428294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Расходы!$B$1:$E$1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Расходы!$B$2:$E$2</c:f>
              <c:numCache>
                <c:formatCode>General</c:formatCode>
                <c:ptCount val="4"/>
                <c:pt idx="0">
                  <c:v>4008</c:v>
                </c:pt>
                <c:pt idx="1">
                  <c:v>3951</c:v>
                </c:pt>
                <c:pt idx="2">
                  <c:v>3778</c:v>
                </c:pt>
                <c:pt idx="3">
                  <c:v>4719.1000000000004</c:v>
                </c:pt>
              </c:numCache>
            </c:numRef>
          </c:val>
        </c:ser>
        <c:marker val="1"/>
        <c:axId val="119846784"/>
        <c:axId val="119848320"/>
      </c:lineChart>
      <c:catAx>
        <c:axId val="119846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9848320"/>
        <c:crosses val="autoZero"/>
        <c:auto val="1"/>
        <c:lblAlgn val="ctr"/>
        <c:lblOffset val="100"/>
      </c:catAx>
      <c:valAx>
        <c:axId val="119848320"/>
        <c:scaling>
          <c:orientation val="minMax"/>
        </c:scaling>
        <c:delete val="1"/>
        <c:axPos val="l"/>
        <c:numFmt formatCode="General" sourceLinked="1"/>
        <c:tickLblPos val="nextTo"/>
        <c:crossAx val="119846784"/>
        <c:crosses val="autoZero"/>
        <c:crossBetween val="between"/>
      </c:valAx>
    </c:plotArea>
    <c:plotVisOnly val="1"/>
  </c:chart>
  <c:spPr>
    <a:solidFill>
      <a:schemeClr val="bg2">
        <a:lumMod val="90000"/>
      </a:schemeClr>
    </a:solidFill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8750000000000019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1"/>
          <c:dPt>
            <c:idx val="0"/>
            <c:spPr>
              <a:solidFill>
                <a:srgbClr val="FFC000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'СОЦИАЛЬНЫЕ РАСХОДЫ'!$B$5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DC8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'СОЦИАЛЬНЫЕ РАСХОДЫ'!$A$6:$A$9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'СОЦИАЛЬНЫЕ РАСХОДЫ'!$B$6:$B$9</c:f>
              <c:numCache>
                <c:formatCode>General</c:formatCode>
                <c:ptCount val="4"/>
                <c:pt idx="0">
                  <c:v>1502</c:v>
                </c:pt>
                <c:pt idx="1">
                  <c:v>963</c:v>
                </c:pt>
                <c:pt idx="2">
                  <c:v>104</c:v>
                </c:pt>
                <c:pt idx="3">
                  <c:v>88</c:v>
                </c:pt>
              </c:numCache>
            </c:numRef>
          </c:val>
        </c:ser>
        <c:ser>
          <c:idx val="1"/>
          <c:order val="1"/>
          <c:tx>
            <c:strRef>
              <c:f>'СОЦИАЛЬНЫЕ РАСХОДЫ'!$C$5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'СОЦИАЛЬНЫЕ РАСХОДЫ'!$A$6:$A$9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'СОЦИАЛЬНЫЕ РАСХОДЫ'!$C$6:$C$9</c:f>
              <c:numCache>
                <c:formatCode>General</c:formatCode>
                <c:ptCount val="4"/>
                <c:pt idx="0">
                  <c:v>1771.7</c:v>
                </c:pt>
                <c:pt idx="1">
                  <c:v>1037.9000000000001</c:v>
                </c:pt>
                <c:pt idx="2">
                  <c:v>695</c:v>
                </c:pt>
                <c:pt idx="3">
                  <c:v>125.8</c:v>
                </c:pt>
              </c:numCache>
            </c:numRef>
          </c:val>
        </c:ser>
        <c:axId val="119741056"/>
        <c:axId val="119751040"/>
      </c:barChart>
      <c:catAx>
        <c:axId val="119741056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9751040"/>
        <c:crosses val="autoZero"/>
        <c:auto val="1"/>
        <c:lblAlgn val="ctr"/>
        <c:lblOffset val="100"/>
      </c:catAx>
      <c:valAx>
        <c:axId val="119751040"/>
        <c:scaling>
          <c:orientation val="minMax"/>
        </c:scaling>
        <c:delete val="1"/>
        <c:axPos val="b"/>
        <c:numFmt formatCode="General" sourceLinked="1"/>
        <c:tickLblPos val="nextTo"/>
        <c:crossAx val="1197410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 algn="ctr">
        <a:defRPr lang="ru-RU" sz="16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1830784100461504"/>
          <c:y val="2.5507246376811649E-2"/>
          <c:w val="0.58169215899538607"/>
          <c:h val="0.94898550724637765"/>
        </c:manualLayout>
      </c:layout>
      <c:barChart>
        <c:barDir val="bar"/>
        <c:grouping val="clustered"/>
        <c:ser>
          <c:idx val="0"/>
          <c:order val="0"/>
          <c:tx>
            <c:strRef>
              <c:f>'Эконом расходы'!$B$6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'Эконом расходы'!$A$7:$A$15</c:f>
              <c:strCache>
                <c:ptCount val="9"/>
                <c:pt idx="0">
                  <c:v>Благоустройство</c:v>
                </c:pt>
                <c:pt idx="1">
                  <c:v>Дорожное хозяйство</c:v>
                </c:pt>
                <c:pt idx="2">
                  <c:v>Др. вопросы в области ЖКХ</c:v>
                </c:pt>
                <c:pt idx="3">
                  <c:v>Транспорт</c:v>
                </c:pt>
                <c:pt idx="4">
                  <c:v>Жилищное хозяйство</c:v>
                </c:pt>
                <c:pt idx="5">
                  <c:v>Коммунальное хозяйство</c:v>
                </c:pt>
                <c:pt idx="6">
                  <c:v>Др. вопросы в области нац.экономики</c:v>
                </c:pt>
                <c:pt idx="7">
                  <c:v>Водное хозяйство</c:v>
                </c:pt>
                <c:pt idx="8">
                  <c:v>Лесное хозяйство</c:v>
                </c:pt>
              </c:strCache>
            </c:strRef>
          </c:cat>
          <c:val>
            <c:numRef>
              <c:f>'Эконом расходы'!$B$7:$B$15</c:f>
              <c:numCache>
                <c:formatCode>0</c:formatCode>
                <c:ptCount val="9"/>
                <c:pt idx="0">
                  <c:v>499.3</c:v>
                </c:pt>
                <c:pt idx="1">
                  <c:v>128.80000000000001</c:v>
                </c:pt>
                <c:pt idx="2">
                  <c:v>68.400000000000006</c:v>
                </c:pt>
                <c:pt idx="3">
                  <c:v>11.8</c:v>
                </c:pt>
                <c:pt idx="4">
                  <c:v>2.8</c:v>
                </c:pt>
                <c:pt idx="5">
                  <c:v>34.5</c:v>
                </c:pt>
                <c:pt idx="6">
                  <c:v>9.2000000000000011</c:v>
                </c:pt>
                <c:pt idx="7">
                  <c:v>0.70000000000000062</c:v>
                </c:pt>
                <c:pt idx="8">
                  <c:v>0.5</c:v>
                </c:pt>
              </c:numCache>
            </c:numRef>
          </c:val>
        </c:ser>
        <c:ser>
          <c:idx val="1"/>
          <c:order val="1"/>
          <c:tx>
            <c:strRef>
              <c:f>'Эконом расходы'!$C$6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06951871657754E-2"/>
                  <c:y val="-1.159420289855072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9.2753623188405795E-3"/>
                </c:manualLayout>
              </c:layout>
              <c:showVal val="1"/>
            </c:dLbl>
            <c:dLbl>
              <c:idx val="2"/>
              <c:layout>
                <c:manualLayout>
                  <c:x val="-1.7825311942959031E-3"/>
                  <c:y val="-1.159420289855064E-2"/>
                </c:manualLayout>
              </c:layout>
              <c:showVal val="1"/>
            </c:dLbl>
            <c:showVal val="1"/>
          </c:dLbls>
          <c:cat>
            <c:strRef>
              <c:f>'Эконом расходы'!$A$7:$A$15</c:f>
              <c:strCache>
                <c:ptCount val="9"/>
                <c:pt idx="0">
                  <c:v>Благоустройство</c:v>
                </c:pt>
                <c:pt idx="1">
                  <c:v>Дорожное хозяйство</c:v>
                </c:pt>
                <c:pt idx="2">
                  <c:v>Др. вопросы в области ЖКХ</c:v>
                </c:pt>
                <c:pt idx="3">
                  <c:v>Транспорт</c:v>
                </c:pt>
                <c:pt idx="4">
                  <c:v>Жилищное хозяйство</c:v>
                </c:pt>
                <c:pt idx="5">
                  <c:v>Коммунальное хозяйство</c:v>
                </c:pt>
                <c:pt idx="6">
                  <c:v>Др. вопросы в области нац.экономики</c:v>
                </c:pt>
                <c:pt idx="7">
                  <c:v>Водное хозяйство</c:v>
                </c:pt>
                <c:pt idx="8">
                  <c:v>Лесное хозяйство</c:v>
                </c:pt>
              </c:strCache>
            </c:strRef>
          </c:cat>
          <c:val>
            <c:numRef>
              <c:f>'Эконом расходы'!$C$7:$C$15</c:f>
              <c:numCache>
                <c:formatCode>0</c:formatCode>
                <c:ptCount val="9"/>
                <c:pt idx="0" formatCode="General">
                  <c:v>460.70000000000005</c:v>
                </c:pt>
                <c:pt idx="1">
                  <c:v>125.8</c:v>
                </c:pt>
                <c:pt idx="2">
                  <c:v>72.900000000000006</c:v>
                </c:pt>
                <c:pt idx="3">
                  <c:v>10.1</c:v>
                </c:pt>
                <c:pt idx="4">
                  <c:v>3.8</c:v>
                </c:pt>
                <c:pt idx="5">
                  <c:v>0.9</c:v>
                </c:pt>
                <c:pt idx="6">
                  <c:v>0.60000000000000064</c:v>
                </c:pt>
                <c:pt idx="7">
                  <c:v>0.5</c:v>
                </c:pt>
                <c:pt idx="8">
                  <c:v>0.5</c:v>
                </c:pt>
              </c:numCache>
            </c:numRef>
          </c:val>
        </c:ser>
        <c:axId val="119757440"/>
        <c:axId val="119871744"/>
      </c:barChart>
      <c:catAx>
        <c:axId val="119757440"/>
        <c:scaling>
          <c:orientation val="minMax"/>
        </c:scaling>
        <c:axPos val="l"/>
        <c:tickLblPos val="nextTo"/>
        <c:crossAx val="119871744"/>
        <c:crosses val="autoZero"/>
        <c:auto val="1"/>
        <c:lblAlgn val="ctr"/>
        <c:lblOffset val="100"/>
      </c:catAx>
      <c:valAx>
        <c:axId val="119871744"/>
        <c:scaling>
          <c:orientation val="minMax"/>
        </c:scaling>
        <c:delete val="1"/>
        <c:axPos val="b"/>
        <c:numFmt formatCode="0" sourceLinked="1"/>
        <c:tickLblPos val="nextTo"/>
        <c:crossAx val="11975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886048958627746"/>
          <c:y val="3.0406413366368802E-4"/>
          <c:w val="0.24441249930224479"/>
          <c:h val="9.5043980372018694E-2"/>
        </c:manualLayout>
      </c:layout>
    </c:legend>
    <c:plotVisOnly val="1"/>
  </c:chart>
  <c:txPr>
    <a:bodyPr/>
    <a:lstStyle/>
    <a:p>
      <a:pPr algn="ctr">
        <a:defRPr lang="ru-RU" sz="18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"/>
          <c:y val="6.874990734775098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2"/>
          <c:dPt>
            <c:idx val="0"/>
            <c:spPr>
              <a:solidFill>
                <a:schemeClr val="bg2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4043.2</c:v>
                </c:pt>
                <c:pt idx="1">
                  <c:v>675.8</c:v>
                </c:pt>
              </c:numCache>
            </c:numRef>
          </c:val>
        </c:ser>
      </c:pie3DChart>
    </c:plotArea>
    <c:plotVisOnly val="1"/>
    <c:dispBlanksAs val="zero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0555558897152103E-2"/>
          <c:y val="2.7854451772864244E-4"/>
          <c:w val="0.96944444110284789"/>
          <c:h val="0.7585268262131453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ln w="82550">
              <a:solidFill>
                <a:srgbClr val="FF9933"/>
              </a:solidFill>
            </a:ln>
          </c:spPr>
          <c:marker>
            <c:symbol val="circle"/>
            <c:size val="68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0000001093613455"/>
                  <c:y val="-1.3343749739536492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9.5833343813795255E-2"/>
                  <c:y val="-5.9313568662047534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9.5833343813795255E-2"/>
                  <c:y val="-6.5424739428442038E-4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7.5000008202100663E-2"/>
                  <c:y val="2.2245127928569798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1.1111112326237141E-2"/>
                  <c:y val="0.11784441838387218"/>
                </c:manualLayout>
              </c:layout>
              <c:showVal val="1"/>
            </c:dLbl>
            <c:dLbl>
              <c:idx val="5"/>
              <c:layout>
                <c:manualLayout>
                  <c:x val="8.3333342446778747E-3"/>
                  <c:y val="6.447453255963893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0.58439999999999959</c:v>
                </c:pt>
                <c:pt idx="1">
                  <c:v>0.59699999999999998</c:v>
                </c:pt>
                <c:pt idx="2">
                  <c:v>0.57630000000000003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</c:numRef>
          </c:val>
        </c:ser>
        <c:marker val="1"/>
        <c:axId val="118033024"/>
        <c:axId val="118051200"/>
      </c:lineChart>
      <c:catAx>
        <c:axId val="118033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18051200"/>
        <c:crosses val="autoZero"/>
        <c:auto val="1"/>
        <c:lblAlgn val="ctr"/>
        <c:lblOffset val="100"/>
      </c:catAx>
      <c:valAx>
        <c:axId val="118051200"/>
        <c:scaling>
          <c:orientation val="minMax"/>
          <c:max val="0.8"/>
          <c:min val="0.5"/>
        </c:scaling>
        <c:delete val="1"/>
        <c:axPos val="l"/>
        <c:numFmt formatCode="0.00%" sourceLinked="1"/>
        <c:tickLblPos val="nextTo"/>
        <c:crossAx val="118033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ser>
          <c:idx val="0"/>
          <c:order val="0"/>
          <c:dPt>
            <c:idx val="0"/>
            <c:explosion val="16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66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8.3333333333333343E-2"/>
                  <c:y val="4.938271604938294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'Дорожный фонд'!$H$23:$I$23</c:f>
              <c:strCache>
                <c:ptCount val="2"/>
                <c:pt idx="0">
                  <c:v>муниципальный дорожный фонд</c:v>
                </c:pt>
                <c:pt idx="1">
                  <c:v>субсидии  краевого дорожного фонда </c:v>
                </c:pt>
              </c:strCache>
            </c:strRef>
          </c:cat>
          <c:val>
            <c:numRef>
              <c:f>'Дорожный фонд'!$H$24:$I$24</c:f>
              <c:numCache>
                <c:formatCode>General</c:formatCode>
                <c:ptCount val="2"/>
                <c:pt idx="0">
                  <c:v>40.5</c:v>
                </c:pt>
                <c:pt idx="1">
                  <c:v>85.3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178641732283658"/>
          <c:y val="0.24769926634987621"/>
          <c:w val="0.35948337707786759"/>
          <c:h val="0.51673337394430252"/>
        </c:manualLayout>
      </c:layout>
      <c:txPr>
        <a:bodyPr/>
        <a:lstStyle/>
        <a:p>
          <a:pPr rtl="0">
            <a:defRPr sz="1400"/>
          </a:pPr>
          <a:endParaRPr lang="ru-R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2"/>
          <c:order val="0"/>
          <c:spPr>
            <a:solidFill>
              <a:schemeClr val="accent5">
                <a:lumMod val="50000"/>
              </a:schemeClr>
            </a:solidFill>
          </c:spPr>
          <c:cat>
            <c:numRef>
              <c:f>'Дорожный фонд'!$B$13:$D$13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'Дорожный фонд'!$B$14:$D$14</c:f>
              <c:numCache>
                <c:formatCode>General</c:formatCode>
                <c:ptCount val="3"/>
                <c:pt idx="0">
                  <c:v>24.888999999999992</c:v>
                </c:pt>
                <c:pt idx="1">
                  <c:v>26.605</c:v>
                </c:pt>
                <c:pt idx="2">
                  <c:v>18.5</c:v>
                </c:pt>
              </c:numCache>
            </c:numRef>
          </c:val>
        </c:ser>
        <c:ser>
          <c:idx val="0"/>
          <c:order val="1"/>
          <c:spPr>
            <a:solidFill>
              <a:schemeClr val="accent5">
                <a:lumMod val="75000"/>
              </a:schemeClr>
            </a:solidFill>
          </c:spPr>
          <c:cat>
            <c:numRef>
              <c:f>'Дорожный фонд'!$B$13:$D$13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'Дорожный фонд'!$B$15:$D$15</c:f>
              <c:numCache>
                <c:formatCode>#,##0.0</c:formatCode>
                <c:ptCount val="3"/>
                <c:pt idx="0">
                  <c:v>1.47</c:v>
                </c:pt>
                <c:pt idx="1">
                  <c:v>4.5</c:v>
                </c:pt>
                <c:pt idx="2" formatCode="General">
                  <c:v>1.6</c:v>
                </c:pt>
              </c:numCache>
            </c:numRef>
          </c:val>
        </c:ser>
        <c:ser>
          <c:idx val="1"/>
          <c:order val="2"/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'Дорожный фонд'!$B$13:$D$13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'Дорожный фонд'!$B$16:$D$16</c:f>
              <c:numCache>
                <c:formatCode>General</c:formatCode>
                <c:ptCount val="3"/>
                <c:pt idx="0">
                  <c:v>6.02</c:v>
                </c:pt>
                <c:pt idx="1">
                  <c:v>9.234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spPr>
            <a:solidFill>
              <a:schemeClr val="accent6">
                <a:lumMod val="75000"/>
              </a:schemeClr>
            </a:solidFill>
          </c:spPr>
          <c:cat>
            <c:numRef>
              <c:f>'Дорожный фонд'!$B$13:$D$13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'Дорожный фонд'!$B$17:$D$17</c:f>
              <c:numCache>
                <c:formatCode>General</c:formatCode>
                <c:ptCount val="3"/>
                <c:pt idx="0">
                  <c:v>3.6</c:v>
                </c:pt>
                <c:pt idx="1">
                  <c:v>4.74</c:v>
                </c:pt>
                <c:pt idx="2">
                  <c:v>3.74</c:v>
                </c:pt>
              </c:numCache>
            </c:numRef>
          </c:val>
        </c:ser>
        <c:ser>
          <c:idx val="4"/>
          <c:order val="4"/>
          <c:spPr>
            <a:solidFill>
              <a:schemeClr val="accent6">
                <a:lumMod val="75000"/>
              </a:schemeClr>
            </a:solidFill>
          </c:spPr>
          <c:cat>
            <c:numRef>
              <c:f>'Дорожный фонд'!$B$13:$D$13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'Дорожный фонд'!$B$18:$D$18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0.56000000000000005</c:v>
                </c:pt>
              </c:numCache>
            </c:numRef>
          </c:val>
        </c:ser>
        <c:ser>
          <c:idx val="5"/>
          <c:order val="5"/>
          <c:spPr>
            <a:solidFill>
              <a:srgbClr val="FFFF00"/>
            </a:solidFill>
          </c:spPr>
          <c:cat>
            <c:numRef>
              <c:f>'Дорожный фонд'!$B$13:$D$13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'Дорожный фонд'!$B$19:$D$19</c:f>
              <c:numCache>
                <c:formatCode>General</c:formatCode>
                <c:ptCount val="3"/>
              </c:numCache>
            </c:numRef>
          </c:val>
        </c:ser>
        <c:gapWidth val="15"/>
        <c:shape val="cylinder"/>
        <c:axId val="120274304"/>
        <c:axId val="120292480"/>
        <c:axId val="0"/>
      </c:bar3DChart>
      <c:catAx>
        <c:axId val="120274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20292480"/>
        <c:crosses val="autoZero"/>
        <c:auto val="1"/>
        <c:lblAlgn val="ctr"/>
        <c:lblOffset val="100"/>
      </c:catAx>
      <c:valAx>
        <c:axId val="120292480"/>
        <c:scaling>
          <c:orientation val="minMax"/>
        </c:scaling>
        <c:delete val="1"/>
        <c:axPos val="l"/>
        <c:numFmt formatCode="General" sourceLinked="1"/>
        <c:tickLblPos val="nextTo"/>
        <c:crossAx val="120274304"/>
        <c:crosses val="autoZero"/>
        <c:crossBetween val="between"/>
      </c:valAx>
    </c:plotArea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666652363277468"/>
          <c:y val="0.12828947368421054"/>
          <c:w val="0.64486830154405084"/>
          <c:h val="0.77850877192982471"/>
        </c:manualLayout>
      </c:layout>
      <c:doughnutChart>
        <c:varyColors val="1"/>
        <c:firstSliceAng val="0"/>
        <c:holeSize val="50"/>
      </c:doughnutChart>
    </c:plotArea>
    <c:plotVisOnly val="1"/>
    <c:dispBlanksAs val="zero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1111111111111123E-2"/>
          <c:y val="0"/>
          <c:w val="0.93888888888889044"/>
          <c:h val="0.80444444444444463"/>
        </c:manualLayout>
      </c:layout>
      <c:lineChart>
        <c:grouping val="standard"/>
        <c:ser>
          <c:idx val="0"/>
          <c:order val="0"/>
          <c:spPr>
            <a:ln w="85725"/>
          </c:spPr>
          <c:marker>
            <c:symbol val="diamond"/>
            <c:size val="2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9166666666666668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0.1"/>
                  <c:y val="-0.24000000000000021"/>
                </c:manualLayout>
              </c:layout>
              <c:showVal val="1"/>
            </c:dLbl>
            <c:txPr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 lang="ru-RU" sz="2000" b="1" kern="1200" dirty="0" smtClean="0">
                    <a:solidFill>
                      <a:srgbClr val="2D2D8A">
                        <a:lumMod val="75000"/>
                      </a:srgbClr>
                    </a:solidFill>
                    <a:latin typeface="Arial"/>
                    <a:ea typeface="+mn-ea"/>
                    <a:cs typeface="Arial" charset="0"/>
                  </a:defRPr>
                </a:pPr>
                <a:endParaRPr lang="ru-RU"/>
              </a:p>
            </c:txPr>
            <c:showVal val="1"/>
          </c:dLbls>
          <c:val>
            <c:numRef>
              <c:f>'Дорожный фонд'!$H$14:$J$14</c:f>
              <c:numCache>
                <c:formatCode>General</c:formatCode>
                <c:ptCount val="3"/>
                <c:pt idx="0">
                  <c:v>210</c:v>
                </c:pt>
                <c:pt idx="1">
                  <c:v>83.7</c:v>
                </c:pt>
                <c:pt idx="2">
                  <c:v>187.8</c:v>
                </c:pt>
              </c:numCache>
            </c:numRef>
          </c:val>
        </c:ser>
        <c:marker val="1"/>
        <c:axId val="120354688"/>
        <c:axId val="120356224"/>
      </c:lineChart>
      <c:catAx>
        <c:axId val="120354688"/>
        <c:scaling>
          <c:orientation val="minMax"/>
        </c:scaling>
        <c:delete val="1"/>
        <c:axPos val="b"/>
        <c:tickLblPos val="nextTo"/>
        <c:crossAx val="120356224"/>
        <c:crosses val="autoZero"/>
        <c:auto val="1"/>
        <c:lblAlgn val="ctr"/>
        <c:lblOffset val="100"/>
      </c:catAx>
      <c:valAx>
        <c:axId val="120356224"/>
        <c:scaling>
          <c:orientation val="minMax"/>
        </c:scaling>
        <c:delete val="1"/>
        <c:axPos val="l"/>
        <c:numFmt formatCode="General" sourceLinked="1"/>
        <c:tickLblPos val="nextTo"/>
        <c:crossAx val="120354688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explosion val="3"/>
          </c:dPt>
          <c:dLbls>
            <c:dLbl>
              <c:idx val="3"/>
              <c:layout>
                <c:manualLayout>
                  <c:x val="7.028161797000837E-2"/>
                  <c:y val="1.1627906976744149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LeaderLines val="1"/>
          </c:dLbls>
          <c:cat>
            <c:strRef>
              <c:f>'местные инициативы'!$A$4:$A$7</c:f>
              <c:strCache>
                <c:ptCount val="4"/>
                <c:pt idx="0">
                  <c:v>Краевой бюджет</c:v>
                </c:pt>
                <c:pt idx="1">
                  <c:v>Местный бюджет</c:v>
                </c:pt>
                <c:pt idx="2">
                  <c:v>за счет средств физических лиц</c:v>
                </c:pt>
                <c:pt idx="3">
                  <c:v>за счет средств индивидуальных предпринимателей и организаций</c:v>
                </c:pt>
              </c:strCache>
            </c:strRef>
          </c:cat>
          <c:val>
            <c:numRef>
              <c:f>'местные инициативы'!$B$4:$B$7</c:f>
              <c:numCache>
                <c:formatCode>General</c:formatCode>
                <c:ptCount val="4"/>
                <c:pt idx="0">
                  <c:v>1988.6</c:v>
                </c:pt>
                <c:pt idx="1">
                  <c:v>1632.6</c:v>
                </c:pt>
                <c:pt idx="2">
                  <c:v>102</c:v>
                </c:pt>
                <c:pt idx="3">
                  <c:v>408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15901831506374"/>
          <c:y val="4.7537081120674124E-3"/>
          <c:w val="0.38635841584549291"/>
          <c:h val="0.9943685527681133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0905992020021638"/>
          <c:y val="0.12516148158146029"/>
          <c:w val="0.79094007275597922"/>
          <c:h val="0.79625941629091612"/>
        </c:manualLayout>
      </c:layout>
      <c:bar3DChart>
        <c:barDir val="col"/>
        <c:grouping val="stacked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Благоустройство!$B$18:$D$18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Благоустройство!$B$19:$D$19</c:f>
              <c:numCache>
                <c:formatCode>#,##0.0</c:formatCode>
                <c:ptCount val="3"/>
                <c:pt idx="0">
                  <c:v>133.12</c:v>
                </c:pt>
                <c:pt idx="1">
                  <c:v>127.79</c:v>
                </c:pt>
                <c:pt idx="2">
                  <c:v>136.5</c:v>
                </c:pt>
              </c:numCache>
            </c:numRef>
          </c:val>
        </c:ser>
        <c:ser>
          <c:idx val="1"/>
          <c:order val="1"/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Благоустройство!$B$18:$D$18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Благоустройство!$B$20:$D$20</c:f>
              <c:numCache>
                <c:formatCode>#,##0.0</c:formatCode>
                <c:ptCount val="3"/>
                <c:pt idx="0">
                  <c:v>74.7</c:v>
                </c:pt>
                <c:pt idx="1">
                  <c:v>76.92</c:v>
                </c:pt>
                <c:pt idx="2">
                  <c:v>78.099999999999994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Благоустройство!$B$18:$D$18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Благоустройство!$B$21:$D$21</c:f>
              <c:numCache>
                <c:formatCode>#,##0.0</c:formatCode>
                <c:ptCount val="3"/>
                <c:pt idx="0">
                  <c:v>63.82</c:v>
                </c:pt>
                <c:pt idx="1">
                  <c:v>67.55</c:v>
                </c:pt>
                <c:pt idx="2">
                  <c:v>73.8</c:v>
                </c:pt>
              </c:numCache>
            </c:numRef>
          </c:val>
        </c:ser>
        <c:ser>
          <c:idx val="3"/>
          <c:order val="3"/>
          <c:spPr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Благоустройство!$B$18:$D$18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Благоустройство!$B$22:$D$22</c:f>
              <c:numCache>
                <c:formatCode>#,##0.0</c:formatCode>
                <c:ptCount val="3"/>
                <c:pt idx="0">
                  <c:v>24.459999999999987</c:v>
                </c:pt>
                <c:pt idx="1">
                  <c:v>11.09</c:v>
                </c:pt>
                <c:pt idx="2">
                  <c:v>10.8</c:v>
                </c:pt>
              </c:numCache>
            </c:numRef>
          </c:val>
        </c:ser>
        <c:ser>
          <c:idx val="4"/>
          <c:order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4.9200492004920198E-3"/>
                  <c:y val="-2.0304573938359893E-2"/>
                </c:manualLayout>
              </c:layout>
              <c:showVal val="1"/>
            </c:dLbl>
            <c:dLbl>
              <c:idx val="1"/>
              <c:layout>
                <c:manualLayout>
                  <c:x val="1.6400164001640065E-3"/>
                  <c:y val="-3.0456860907539844E-2"/>
                </c:manualLayout>
              </c:layout>
              <c:showVal val="1"/>
            </c:dLbl>
            <c:dLbl>
              <c:idx val="2"/>
              <c:layout>
                <c:manualLayout>
                  <c:x val="4.9200492004920198E-3"/>
                  <c:y val="-3.045686090753984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Благоустройство!$B$18:$D$18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Благоустройство!$B$23:$D$23</c:f>
              <c:numCache>
                <c:formatCode>#,##0.0</c:formatCode>
                <c:ptCount val="3"/>
                <c:pt idx="0">
                  <c:v>5.2</c:v>
                </c:pt>
                <c:pt idx="1">
                  <c:v>5.26</c:v>
                </c:pt>
                <c:pt idx="2">
                  <c:v>4.72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22018048"/>
        <c:axId val="122032128"/>
        <c:axId val="0"/>
      </c:bar3DChart>
      <c:catAx>
        <c:axId val="1220180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2032128"/>
        <c:crosses val="autoZero"/>
        <c:auto val="1"/>
        <c:lblAlgn val="ctr"/>
        <c:lblOffset val="100"/>
      </c:catAx>
      <c:valAx>
        <c:axId val="12203212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22018048"/>
        <c:crosses val="autoZero"/>
        <c:crossBetween val="between"/>
      </c:valAx>
    </c:plotArea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"/>
          <c:y val="6.874990734775098E-2"/>
          <c:w val="0.9541666666666665"/>
          <c:h val="0.93125000000000002"/>
        </c:manualLayout>
      </c:layout>
      <c:pie3DChart>
        <c:varyColors val="1"/>
      </c:pie3DChart>
    </c:plotArea>
    <c:plotVisOnly val="1"/>
    <c:dispBlanksAs val="zero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503076459704833"/>
          <c:y val="0"/>
          <c:w val="0.68169398907103829"/>
          <c:h val="0.9189686924493556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8"/>
          <c:dPt>
            <c:idx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val>
            <c:numRef>
              <c:f>'расходы по статьям с инвестиция'!$AF$60:$AG$60</c:f>
              <c:numCache>
                <c:formatCode>General</c:formatCode>
                <c:ptCount val="2"/>
                <c:pt idx="0">
                  <c:v>212.19399999999999</c:v>
                </c:pt>
                <c:pt idx="1">
                  <c:v>2.4759999999999978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 algn="ctr" rtl="0" fontAlgn="base">
        <a:lnSpc>
          <a:spcPts val="1600"/>
        </a:lnSpc>
        <a:spcBef>
          <a:spcPct val="0"/>
        </a:spcBef>
        <a:spcAft>
          <a:spcPct val="0"/>
        </a:spcAft>
        <a:defRPr lang="ru-RU" sz="2000" kern="1200" dirty="0" smtClean="0">
          <a:solidFill>
            <a:srgbClr val="002060"/>
          </a:solidFill>
          <a:latin typeface="+mj-lt"/>
          <a:ea typeface="+mn-ea"/>
          <a:cs typeface="Arial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spPr>
            <a:ln w="85725">
              <a:solidFill>
                <a:schemeClr val="accent5">
                  <a:lumMod val="50000"/>
                </a:schemeClr>
              </a:solidFill>
            </a:ln>
          </c:spPr>
          <c:marker>
            <c:symbol val="square"/>
            <c:size val="53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7.3611111111111113E-2"/>
                  <c:y val="8.1490318760660142E-3"/>
                </c:manualLayout>
              </c:layout>
              <c:showVal val="1"/>
            </c:dLbl>
            <c:dLbl>
              <c:idx val="1"/>
              <c:layout>
                <c:manualLayout>
                  <c:x val="-7.3009831906121175E-2"/>
                  <c:y val="-1.2223109792435375E-4"/>
                </c:manualLayout>
              </c:layout>
              <c:showVal val="1"/>
            </c:dLbl>
            <c:dLbl>
              <c:idx val="2"/>
              <c:layout>
                <c:manualLayout>
                  <c:x val="-7.5426827593268173E-2"/>
                  <c:y val="-4.6113076445154499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'обслуживание мун долга'!$G$10:$I$10</c:f>
              <c:numCache>
                <c:formatCode>0.00%</c:formatCode>
                <c:ptCount val="3"/>
                <c:pt idx="0">
                  <c:v>9.3400000000000025E-2</c:v>
                </c:pt>
                <c:pt idx="1">
                  <c:v>8.2000000000000003E-2</c:v>
                </c:pt>
                <c:pt idx="2">
                  <c:v>7.6799999999999993E-2</c:v>
                </c:pt>
              </c:numCache>
            </c:numRef>
          </c:val>
        </c:ser>
        <c:marker val="1"/>
        <c:axId val="118707328"/>
        <c:axId val="118708864"/>
      </c:lineChart>
      <c:catAx>
        <c:axId val="118707328"/>
        <c:scaling>
          <c:orientation val="minMax"/>
        </c:scaling>
        <c:delete val="1"/>
        <c:axPos val="b"/>
        <c:tickLblPos val="nextTo"/>
        <c:crossAx val="118708864"/>
        <c:crosses val="autoZero"/>
        <c:auto val="1"/>
        <c:lblAlgn val="ctr"/>
        <c:lblOffset val="100"/>
      </c:catAx>
      <c:valAx>
        <c:axId val="118708864"/>
        <c:scaling>
          <c:orientation val="minMax"/>
        </c:scaling>
        <c:delete val="1"/>
        <c:axPos val="l"/>
        <c:numFmt formatCode="0.00%" sourceLinked="1"/>
        <c:tickLblPos val="nextTo"/>
        <c:crossAx val="11870732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"/>
          <c:w val="0.95827406353722144"/>
          <c:h val="0.87253018372703151"/>
        </c:manualLayout>
      </c:layout>
      <c:lineChart>
        <c:grouping val="standard"/>
        <c:ser>
          <c:idx val="0"/>
          <c:order val="0"/>
          <c:tx>
            <c:strRef>
              <c:f>'слайд доходы'!$A$2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ln w="101600">
              <a:solidFill>
                <a:srgbClr val="663300"/>
              </a:solidFill>
            </a:ln>
          </c:spPr>
          <c:marker>
            <c:symbol val="square"/>
            <c:size val="15"/>
            <c:spPr>
              <a:solidFill>
                <a:srgbClr val="66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081081081081081"/>
                  <c:y val="-4.8484848484848485E-2"/>
                </c:manualLayout>
              </c:layout>
              <c:showVal val="1"/>
            </c:dLbl>
            <c:dLbl>
              <c:idx val="1"/>
              <c:layout>
                <c:manualLayout>
                  <c:x val="-0.10810810810810811"/>
                  <c:y val="-5.0505050505050456E-2"/>
                </c:manualLayout>
              </c:layout>
              <c:showVal val="1"/>
            </c:dLbl>
            <c:dLbl>
              <c:idx val="2"/>
              <c:layout>
                <c:manualLayout>
                  <c:x val="-0.12897107633949745"/>
                  <c:y val="-4.6464646464646493E-2"/>
                </c:manualLayout>
              </c:layout>
              <c:showVal val="1"/>
            </c:dLbl>
            <c:dLbl>
              <c:idx val="3"/>
              <c:layout>
                <c:manualLayout>
                  <c:x val="-0.13086770981507823"/>
                  <c:y val="-5.465719756388197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'слайд доходы'!$B$1:$E$1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'слайд доходы'!$B$2:$E$2</c:f>
              <c:numCache>
                <c:formatCode>General</c:formatCode>
                <c:ptCount val="4"/>
                <c:pt idx="0">
                  <c:v>3681</c:v>
                </c:pt>
                <c:pt idx="1">
                  <c:v>3715</c:v>
                </c:pt>
                <c:pt idx="2">
                  <c:v>3827</c:v>
                </c:pt>
                <c:pt idx="3">
                  <c:v>5020.9000000000005</c:v>
                </c:pt>
              </c:numCache>
            </c:numRef>
          </c:val>
        </c:ser>
        <c:ser>
          <c:idx val="1"/>
          <c:order val="1"/>
          <c:tx>
            <c:strRef>
              <c:f>'слайд доходы'!$A$3</c:f>
              <c:strCache>
                <c:ptCount val="1"/>
                <c:pt idx="0">
                  <c:v>Налоговые  доходы</c:v>
                </c:pt>
              </c:strCache>
            </c:strRef>
          </c:tx>
          <c:spPr>
            <a:ln w="79375"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7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1948790896159317"/>
                  <c:y val="-4.2424242424242427E-2"/>
                </c:manualLayout>
              </c:layout>
              <c:showVal val="1"/>
            </c:dLbl>
            <c:dLbl>
              <c:idx val="1"/>
              <c:layout>
                <c:manualLayout>
                  <c:x val="-0.11948790896159317"/>
                  <c:y val="-4.2424242424242427E-2"/>
                </c:manualLayout>
              </c:layout>
              <c:showVal val="1"/>
            </c:dLbl>
            <c:dLbl>
              <c:idx val="2"/>
              <c:layout>
                <c:manualLayout>
                  <c:x val="-0.12517780938833567"/>
                  <c:y val="-4.2424242424242427E-2"/>
                </c:manualLayout>
              </c:layout>
              <c:showVal val="1"/>
            </c:dLbl>
            <c:dLbl>
              <c:idx val="3"/>
              <c:layout>
                <c:manualLayout>
                  <c:x val="-0.12707444286391656"/>
                  <c:y val="-4.8484848484848547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'слайд доходы'!$B$1:$E$1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'слайд доходы'!$B$3:$E$3</c:f>
              <c:numCache>
                <c:formatCode>General</c:formatCode>
                <c:ptCount val="4"/>
                <c:pt idx="0">
                  <c:v>1002</c:v>
                </c:pt>
                <c:pt idx="1">
                  <c:v>1023</c:v>
                </c:pt>
                <c:pt idx="2">
                  <c:v>1139</c:v>
                </c:pt>
                <c:pt idx="3">
                  <c:v>1340.9</c:v>
                </c:pt>
              </c:numCache>
            </c:numRef>
          </c:val>
        </c:ser>
        <c:ser>
          <c:idx val="2"/>
          <c:order val="2"/>
          <c:tx>
            <c:strRef>
              <c:f>'слайд доходы'!$A$4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101600">
              <a:solidFill>
                <a:srgbClr val="00B846"/>
              </a:solidFill>
            </a:ln>
          </c:spPr>
          <c:marker>
            <c:symbol val="diamond"/>
            <c:size val="19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0621147463252725"/>
                  <c:y val="-3.0303030303030311E-2"/>
                </c:manualLayout>
              </c:layout>
              <c:showVal val="1"/>
            </c:dLbl>
            <c:dLbl>
              <c:idx val="1"/>
              <c:layout>
                <c:manualLayout>
                  <c:x val="-0.10431484115694642"/>
                  <c:y val="-4.2424242424242427E-2"/>
                </c:manualLayout>
              </c:layout>
              <c:showVal val="1"/>
            </c:dLbl>
            <c:dLbl>
              <c:idx val="2"/>
              <c:layout>
                <c:manualLayout>
                  <c:x val="-9.2935040303461766E-2"/>
                  <c:y val="-4.2424242424242427E-2"/>
                </c:manualLayout>
              </c:layout>
              <c:showVal val="1"/>
            </c:dLbl>
            <c:dLbl>
              <c:idx val="3"/>
              <c:layout>
                <c:manualLayout>
                  <c:x val="-0.11569464201043202"/>
                  <c:y val="-4.848484848484848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'слайд доходы'!$B$1:$E$1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'слайд доходы'!$B$4:$E$4</c:f>
              <c:numCache>
                <c:formatCode>General</c:formatCode>
                <c:ptCount val="4"/>
                <c:pt idx="0">
                  <c:v>380</c:v>
                </c:pt>
                <c:pt idx="1">
                  <c:v>381</c:v>
                </c:pt>
                <c:pt idx="2">
                  <c:v>236</c:v>
                </c:pt>
                <c:pt idx="3">
                  <c:v>168.7</c:v>
                </c:pt>
              </c:numCache>
            </c:numRef>
          </c:val>
        </c:ser>
        <c:ser>
          <c:idx val="3"/>
          <c:order val="3"/>
          <c:tx>
            <c:strRef>
              <c:f>'слайд доходы'!$A$5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88900">
              <a:solidFill>
                <a:srgbClr val="9933FF"/>
              </a:solidFill>
            </a:ln>
          </c:spPr>
          <c:marker>
            <c:symbol val="triangle"/>
            <c:size val="18"/>
            <c:spPr>
              <a:solidFill>
                <a:srgbClr val="9933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0621147463252725"/>
                  <c:y val="-4.4444444444444502E-2"/>
                </c:manualLayout>
              </c:layout>
              <c:showVal val="1"/>
            </c:dLbl>
            <c:dLbl>
              <c:idx val="1"/>
              <c:layout>
                <c:manualLayout>
                  <c:x val="-0.10810810810810811"/>
                  <c:y val="-5.0505050505050456E-2"/>
                </c:manualLayout>
              </c:layout>
              <c:showVal val="1"/>
            </c:dLbl>
            <c:dLbl>
              <c:idx val="2"/>
              <c:layout>
                <c:manualLayout>
                  <c:x val="-0.11379800853485071"/>
                  <c:y val="-4.2424242424242427E-2"/>
                </c:manualLayout>
              </c:layout>
              <c:showVal val="1"/>
            </c:dLbl>
            <c:dLbl>
              <c:idx val="3"/>
              <c:layout>
                <c:manualLayout>
                  <c:x val="-0.14224751066856331"/>
                  <c:y val="-3.232323232323235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'слайд доходы'!$B$1:$E$1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'слайд доходы'!$B$5:$E$5</c:f>
              <c:numCache>
                <c:formatCode>General</c:formatCode>
                <c:ptCount val="4"/>
                <c:pt idx="0">
                  <c:v>2299</c:v>
                </c:pt>
                <c:pt idx="1">
                  <c:v>2311</c:v>
                </c:pt>
                <c:pt idx="2">
                  <c:v>2452</c:v>
                </c:pt>
                <c:pt idx="3">
                  <c:v>3511.3</c:v>
                </c:pt>
              </c:numCache>
            </c:numRef>
          </c:val>
        </c:ser>
        <c:marker val="1"/>
        <c:axId val="118869376"/>
        <c:axId val="119276672"/>
      </c:lineChart>
      <c:catAx>
        <c:axId val="118869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9276672"/>
        <c:crosses val="autoZero"/>
        <c:auto val="1"/>
        <c:lblAlgn val="ctr"/>
        <c:lblOffset val="100"/>
      </c:catAx>
      <c:valAx>
        <c:axId val="1192766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886937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'налоговые доходы'!$C$2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777778081559283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5555561631185704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0555558897152103E-2"/>
                  <c:y val="-6.8279533183046824E-3"/>
                </c:manualLayout>
              </c:layout>
              <c:showVal val="1"/>
            </c:dLbl>
            <c:dLbl>
              <c:idx val="3"/>
              <c:layout>
                <c:manualLayout>
                  <c:x val="2.5000002734033556E-2"/>
                  <c:y val="-9.1041169691127508E-3"/>
                </c:manualLayout>
              </c:layout>
              <c:showVal val="1"/>
            </c:dLbl>
            <c:dLbl>
              <c:idx val="4"/>
              <c:layout>
                <c:manualLayout>
                  <c:x val="1.1111112326237085E-2"/>
                  <c:y val="-4.5519688788697782E-3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'налоговые доходы'!$B$3:$B$7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доходы'!$C$3:$C$7</c:f>
              <c:numCache>
                <c:formatCode>#,##0.00</c:formatCode>
                <c:ptCount val="5"/>
                <c:pt idx="0">
                  <c:v>607.79999999999995</c:v>
                </c:pt>
                <c:pt idx="1">
                  <c:v>17.8</c:v>
                </c:pt>
                <c:pt idx="2">
                  <c:v>197</c:v>
                </c:pt>
                <c:pt idx="3">
                  <c:v>289.60000000000002</c:v>
                </c:pt>
                <c:pt idx="4">
                  <c:v>26.2</c:v>
                </c:pt>
              </c:numCache>
            </c:numRef>
          </c:val>
        </c:ser>
        <c:ser>
          <c:idx val="1"/>
          <c:order val="1"/>
          <c:tx>
            <c:strRef>
              <c:f>'налоговые доходы'!$D$2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6666668489355701E-2"/>
                  <c:y val="-1.350698198549356E-2"/>
                </c:manualLayout>
              </c:layout>
              <c:showVal val="1"/>
            </c:dLbl>
            <c:dLbl>
              <c:idx val="1"/>
              <c:layout>
                <c:manualLayout>
                  <c:x val="2.0833335611694922E-2"/>
                  <c:y val="-2.4249112854798412E-3"/>
                </c:manualLayout>
              </c:layout>
              <c:showVal val="1"/>
            </c:dLbl>
            <c:dLbl>
              <c:idx val="2"/>
              <c:layout>
                <c:manualLayout>
                  <c:x val="1.2500001367016862E-2"/>
                  <c:y val="-1.1528846848290225E-2"/>
                </c:manualLayout>
              </c:layout>
              <c:showVal val="1"/>
            </c:dLbl>
            <c:dLbl>
              <c:idx val="3"/>
              <c:layout>
                <c:manualLayout>
                  <c:x val="2.6388891774813242E-2"/>
                  <c:y val="-2.2454159337365408E-2"/>
                </c:manualLayout>
              </c:layout>
              <c:showVal val="1"/>
            </c:dLbl>
            <c:dLbl>
              <c:idx val="4"/>
              <c:layout>
                <c:manualLayout>
                  <c:x val="1.8055557530135345E-2"/>
                  <c:y val="-6.8279533183046824E-3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'налоговые доходы'!$B$3:$B$7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доходы'!$D$3:$D$7</c:f>
              <c:numCache>
                <c:formatCode>#,##0.00</c:formatCode>
                <c:ptCount val="5"/>
                <c:pt idx="0">
                  <c:v>783.4</c:v>
                </c:pt>
                <c:pt idx="1">
                  <c:v>21.6</c:v>
                </c:pt>
                <c:pt idx="2">
                  <c:v>191</c:v>
                </c:pt>
                <c:pt idx="3">
                  <c:v>311.8</c:v>
                </c:pt>
                <c:pt idx="4">
                  <c:v>33.1</c:v>
                </c:pt>
              </c:numCache>
            </c:numRef>
          </c:val>
        </c:ser>
        <c:gapWidth val="50"/>
        <c:gapDepth val="62"/>
        <c:shape val="box"/>
        <c:axId val="184694272"/>
        <c:axId val="184695808"/>
        <c:axId val="0"/>
      </c:bar3DChart>
      <c:catAx>
        <c:axId val="184694272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84695808"/>
        <c:crosses val="autoZero"/>
        <c:auto val="1"/>
        <c:lblAlgn val="ctr"/>
        <c:lblOffset val="100"/>
      </c:catAx>
      <c:valAx>
        <c:axId val="184695808"/>
        <c:scaling>
          <c:orientation val="minMax"/>
        </c:scaling>
        <c:axPos val="b"/>
        <c:majorGridlines/>
        <c:numFmt formatCode="#,##0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46942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40959492563429761"/>
          <c:y val="0"/>
          <c:w val="0.47719739720034998"/>
          <c:h val="0.9333813042600444"/>
        </c:manualLayout>
      </c:layout>
      <c:bar3DChart>
        <c:barDir val="bar"/>
        <c:grouping val="clustered"/>
        <c:ser>
          <c:idx val="0"/>
          <c:order val="0"/>
          <c:tx>
            <c:strRef>
              <c:f>'неналоговые доходы'!$D$3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3888888888888975E-2"/>
                  <c:y val="-2.0512820512820634E-3"/>
                </c:manualLayout>
              </c:layout>
              <c:showVal val="1"/>
            </c:dLbl>
            <c:dLbl>
              <c:idx val="1"/>
              <c:layout>
                <c:manualLayout>
                  <c:x val="1.388888888888891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9444444444444224E-3"/>
                  <c:y val="7.5212806348919724E-17"/>
                </c:manualLayout>
              </c:layout>
              <c:showVal val="1"/>
            </c:dLbl>
            <c:dLbl>
              <c:idx val="3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7777777777777584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2500000000000001E-2"/>
                  <c:y val="-2.0512820512820634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'неналоговые доходы'!$C$4:$C$9</c:f>
              <c:strCache>
                <c:ptCount val="6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(приватизация)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'неналоговые доходы'!$D$4:$D$9</c:f>
              <c:numCache>
                <c:formatCode>0</c:formatCode>
                <c:ptCount val="6"/>
                <c:pt idx="0">
                  <c:v>156.5</c:v>
                </c:pt>
                <c:pt idx="1">
                  <c:v>4</c:v>
                </c:pt>
                <c:pt idx="2">
                  <c:v>12.2</c:v>
                </c:pt>
                <c:pt idx="3">
                  <c:v>25.8</c:v>
                </c:pt>
                <c:pt idx="4">
                  <c:v>19</c:v>
                </c:pt>
                <c:pt idx="5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доходы'!$E$3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7FD0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2500000000000101E-2"/>
                  <c:y val="-1.641025641025641E-2"/>
                </c:manualLayout>
              </c:layout>
              <c:showVal val="1"/>
            </c:dLbl>
            <c:dLbl>
              <c:idx val="1"/>
              <c:layout>
                <c:manualLayout>
                  <c:x val="1.66666666666667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111111111111112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3888888888888975E-2"/>
                  <c:y val="-4.1025641025641034E-3"/>
                </c:manualLayout>
              </c:layout>
              <c:showVal val="1"/>
            </c:dLbl>
            <c:dLbl>
              <c:idx val="4"/>
              <c:layout>
                <c:manualLayout>
                  <c:x val="5.5555555555555046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2499999999999893E-2"/>
                  <c:y val="-2.0512820512820634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'неналоговые доходы'!$C$4:$C$9</c:f>
              <c:strCache>
                <c:ptCount val="6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(приватизация)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'неналоговые доходы'!$E$4:$E$9</c:f>
              <c:numCache>
                <c:formatCode>0.0</c:formatCode>
                <c:ptCount val="6"/>
                <c:pt idx="0">
                  <c:v>90.3</c:v>
                </c:pt>
                <c:pt idx="1">
                  <c:v>0.9</c:v>
                </c:pt>
                <c:pt idx="2">
                  <c:v>14.6</c:v>
                </c:pt>
                <c:pt idx="3">
                  <c:v>25.1</c:v>
                </c:pt>
                <c:pt idx="4">
                  <c:v>21</c:v>
                </c:pt>
                <c:pt idx="5">
                  <c:v>16.8</c:v>
                </c:pt>
              </c:numCache>
            </c:numRef>
          </c:val>
        </c:ser>
        <c:gapWidth val="66"/>
        <c:gapDepth val="66"/>
        <c:shape val="box"/>
        <c:axId val="171222144"/>
        <c:axId val="171223680"/>
        <c:axId val="0"/>
      </c:bar3DChart>
      <c:catAx>
        <c:axId val="17122214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1223680"/>
        <c:crosses val="autoZero"/>
        <c:auto val="1"/>
        <c:lblAlgn val="ctr"/>
        <c:lblOffset val="100"/>
      </c:catAx>
      <c:valAx>
        <c:axId val="171223680"/>
        <c:scaling>
          <c:orientation val="minMax"/>
        </c:scaling>
        <c:axPos val="b"/>
        <c:majorGridlines/>
        <c:numFmt formatCode="0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122214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800" b="1"/>
            </a:pPr>
            <a:endParaRPr lang="ru-RU"/>
          </a:p>
        </c:txPr>
      </c:legendEntry>
      <c:layout>
        <c:manualLayout>
          <c:xMode val="edge"/>
          <c:yMode val="edge"/>
          <c:x val="0.87497637795275551"/>
          <c:y val="0.43777508580658187"/>
          <c:w val="0.11391251093613312"/>
          <c:h val="0.10393700787401575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'Безвозмездные '!$A$8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val>
            <c:numRef>
              <c:f>'Безвозмездные '!$B$8:$E$8</c:f>
              <c:numCache>
                <c:formatCode>General</c:formatCode>
                <c:ptCount val="4"/>
                <c:pt idx="0">
                  <c:v>91</c:v>
                </c:pt>
                <c:pt idx="1">
                  <c:v>30</c:v>
                </c:pt>
                <c:pt idx="2" formatCode="0">
                  <c:v>62.8</c:v>
                </c:pt>
                <c:pt idx="3" formatCode="0.0">
                  <c:v>0.70000000000000062</c:v>
                </c:pt>
              </c:numCache>
            </c:numRef>
          </c:val>
        </c:ser>
        <c:ser>
          <c:idx val="1"/>
          <c:order val="1"/>
          <c:tx>
            <c:strRef>
              <c:f>'Безвозмездные '!$A$9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val>
            <c:numRef>
              <c:f>'Безвозмездные '!$B$9:$E$9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 formatCode="0">
                  <c:v>182.4</c:v>
                </c:pt>
                <c:pt idx="3" formatCode="0.0">
                  <c:v>1022</c:v>
                </c:pt>
              </c:numCache>
            </c:numRef>
          </c:val>
        </c:ser>
        <c:ser>
          <c:idx val="2"/>
          <c:order val="2"/>
          <c:tx>
            <c:strRef>
              <c:f>'Безвозмездные '!$A$10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val>
            <c:numRef>
              <c:f>'Безвозмездные '!$B$10:$E$10</c:f>
              <c:numCache>
                <c:formatCode>General</c:formatCode>
                <c:ptCount val="4"/>
                <c:pt idx="0">
                  <c:v>492</c:v>
                </c:pt>
                <c:pt idx="1">
                  <c:v>569</c:v>
                </c:pt>
                <c:pt idx="2" formatCode="0">
                  <c:v>500.8</c:v>
                </c:pt>
                <c:pt idx="3" formatCode="0.0">
                  <c:v>670.5</c:v>
                </c:pt>
              </c:numCache>
            </c:numRef>
          </c:val>
        </c:ser>
        <c:ser>
          <c:idx val="3"/>
          <c:order val="3"/>
          <c:tx>
            <c:strRef>
              <c:f>'Безвозмездные '!$A$11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val>
            <c:numRef>
              <c:f>'Безвозмездные '!$B$11:$E$11</c:f>
              <c:numCache>
                <c:formatCode>General</c:formatCode>
                <c:ptCount val="4"/>
                <c:pt idx="0">
                  <c:v>1704</c:v>
                </c:pt>
                <c:pt idx="1">
                  <c:v>1708</c:v>
                </c:pt>
                <c:pt idx="2" formatCode="0">
                  <c:v>1706.1</c:v>
                </c:pt>
                <c:pt idx="3" formatCode="0.0">
                  <c:v>1817.4</c:v>
                </c:pt>
              </c:numCache>
            </c:numRef>
          </c:val>
        </c:ser>
        <c:overlap val="100"/>
        <c:axId val="119436416"/>
        <c:axId val="119437952"/>
      </c:barChart>
      <c:catAx>
        <c:axId val="119436416"/>
        <c:scaling>
          <c:orientation val="minMax"/>
        </c:scaling>
        <c:delete val="1"/>
        <c:axPos val="b"/>
        <c:tickLblPos val="nextTo"/>
        <c:crossAx val="119437952"/>
        <c:crosses val="autoZero"/>
        <c:auto val="1"/>
        <c:lblAlgn val="ctr"/>
        <c:lblOffset val="100"/>
      </c:catAx>
      <c:valAx>
        <c:axId val="119437952"/>
        <c:scaling>
          <c:orientation val="minMax"/>
        </c:scaling>
        <c:delete val="1"/>
        <c:axPos val="l"/>
        <c:numFmt formatCode="General" sourceLinked="1"/>
        <c:tickLblPos val="nextTo"/>
        <c:crossAx val="11943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22285850632533"/>
          <c:y val="0"/>
          <c:w val="0.33079012850666395"/>
          <c:h val="1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rgbClr val="5ECCF3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val>
            <c:numRef>
              <c:f>'Безвозмездные '!$F$8:$F$11</c:f>
              <c:numCache>
                <c:formatCode>0%</c:formatCode>
                <c:ptCount val="4"/>
                <c:pt idx="0">
                  <c:v>1.9939611462428152E-4</c:v>
                </c:pt>
                <c:pt idx="1">
                  <c:v>0.29111832735145166</c:v>
                </c:pt>
                <c:pt idx="2">
                  <c:v>0.19099299265082964</c:v>
                </c:pt>
                <c:pt idx="3">
                  <c:v>0.51768928388309765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spPr>
            <a:ln w="63500"/>
          </c:spPr>
          <c:marker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7128712871287164E-2"/>
                  <c:y val="-0.14349775784753446"/>
                </c:manualLayout>
              </c:layout>
              <c:spPr/>
              <c:txPr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 lang="ru-RU" sz="2000" b="1" i="0" u="none" strike="noStrike" kern="1200" baseline="0" dirty="0" smtClean="0">
                      <a:solidFill>
                        <a:srgbClr val="002060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8.4488448844884545E-2"/>
                  <c:y val="-0.13751868460388636"/>
                </c:manualLayout>
              </c:layout>
              <c:spPr/>
              <c:txPr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 lang="ru-RU" sz="2000" b="1" i="0" u="none" strike="noStrike" kern="1200" baseline="0" dirty="0" smtClean="0">
                      <a:solidFill>
                        <a:srgbClr val="002060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0.12673267326732673"/>
                  <c:y val="-0.17339312406576984"/>
                </c:manualLayout>
              </c:layout>
              <c:spPr/>
              <c:txPr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 lang="ru-RU" sz="2000" b="1" i="0" u="none" strike="noStrike" kern="1200" baseline="0" dirty="0" smtClean="0">
                      <a:solidFill>
                        <a:srgbClr val="002060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7.3927392739273928E-2"/>
                  <c:y val="-9.5665171898355758E-2"/>
                </c:manualLayout>
              </c:layout>
              <c:spPr/>
              <c:txPr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 lang="ru-RU" sz="2000" b="1" i="0" u="none" strike="noStrike" kern="1200" baseline="0" dirty="0" smtClean="0">
                      <a:solidFill>
                        <a:srgbClr val="002060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val>
            <c:numRef>
              <c:f>'Безвозмездные '!$A$15:$D$15</c:f>
              <c:numCache>
                <c:formatCode>General</c:formatCode>
                <c:ptCount val="4"/>
                <c:pt idx="0">
                  <c:v>2299</c:v>
                </c:pt>
                <c:pt idx="1">
                  <c:v>2311</c:v>
                </c:pt>
                <c:pt idx="2" formatCode="0">
                  <c:v>2452.1</c:v>
                </c:pt>
                <c:pt idx="3" formatCode="0">
                  <c:v>3510.6000000000004</c:v>
                </c:pt>
              </c:numCache>
            </c:numRef>
          </c:val>
        </c:ser>
        <c:marker val="1"/>
        <c:axId val="119369088"/>
        <c:axId val="119383168"/>
      </c:lineChart>
      <c:catAx>
        <c:axId val="119369088"/>
        <c:scaling>
          <c:orientation val="minMax"/>
        </c:scaling>
        <c:delete val="1"/>
        <c:axPos val="b"/>
        <c:tickLblPos val="nextTo"/>
        <c:crossAx val="119383168"/>
        <c:crosses val="autoZero"/>
        <c:auto val="1"/>
        <c:lblAlgn val="ctr"/>
        <c:lblOffset val="100"/>
      </c:catAx>
      <c:valAx>
        <c:axId val="119383168"/>
        <c:scaling>
          <c:orientation val="minMax"/>
        </c:scaling>
        <c:delete val="1"/>
        <c:axPos val="l"/>
        <c:numFmt formatCode="General" sourceLinked="1"/>
        <c:tickLblPos val="nextTo"/>
        <c:crossAx val="11936908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4B7DA-73E3-4D5F-A418-44E50C24AD23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348DE8-DA56-4AA6-BAD8-C9ECCF127F31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58,1</a:t>
          </a:r>
          <a:endParaRPr lang="ru-RU" sz="4000" b="1" dirty="0">
            <a:solidFill>
              <a:srgbClr val="FF0000"/>
            </a:solidFill>
          </a:endParaRPr>
        </a:p>
      </dgm:t>
    </dgm:pt>
    <dgm:pt modelId="{EC7E1F98-4CCF-45B3-94DD-C19E6A83EDEE}" type="parTrans" cxnId="{F816BB84-670C-42B5-91D2-041A2901E33A}">
      <dgm:prSet/>
      <dgm:spPr/>
      <dgm:t>
        <a:bodyPr/>
        <a:lstStyle/>
        <a:p>
          <a:endParaRPr lang="ru-RU"/>
        </a:p>
      </dgm:t>
    </dgm:pt>
    <dgm:pt modelId="{8F877F94-4284-4DF6-98EF-E589EE7FB46D}" type="sibTrans" cxnId="{F816BB84-670C-42B5-91D2-041A2901E33A}">
      <dgm:prSet/>
      <dgm:spPr/>
      <dgm:t>
        <a:bodyPr/>
        <a:lstStyle/>
        <a:p>
          <a:endParaRPr lang="ru-RU"/>
        </a:p>
      </dgm:t>
    </dgm:pt>
    <dgm:pt modelId="{F238E645-80D1-4F55-8B01-979F977389A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Мобилизация дополнительных налоговых и неналоговых доходов</a:t>
          </a:r>
          <a:endParaRPr lang="ru-RU" sz="2000" dirty="0"/>
        </a:p>
      </dgm:t>
    </dgm:pt>
    <dgm:pt modelId="{0F5F3380-6376-413F-8086-B121A27D9972}" type="parTrans" cxnId="{FD509B47-10C6-4449-B13F-F3A4F376DEE9}">
      <dgm:prSet/>
      <dgm:spPr/>
      <dgm:t>
        <a:bodyPr/>
        <a:lstStyle/>
        <a:p>
          <a:endParaRPr lang="ru-RU"/>
        </a:p>
      </dgm:t>
    </dgm:pt>
    <dgm:pt modelId="{D39D52C1-D673-4465-A17C-16E895B9B880}" type="sibTrans" cxnId="{FD509B47-10C6-4449-B13F-F3A4F376DEE9}">
      <dgm:prSet/>
      <dgm:spPr/>
      <dgm:t>
        <a:bodyPr/>
        <a:lstStyle/>
        <a:p>
          <a:endParaRPr lang="ru-RU"/>
        </a:p>
      </dgm:t>
    </dgm:pt>
    <dgm:pt modelId="{F5DA27E2-A7A3-4B58-BEAE-C3FC2ECBB292}">
      <dgm:prSet phldrT="[Текст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79,1</a:t>
          </a:r>
          <a:endParaRPr lang="ru-RU" sz="4000" b="1" dirty="0">
            <a:solidFill>
              <a:srgbClr val="FF0000"/>
            </a:solidFill>
          </a:endParaRPr>
        </a:p>
      </dgm:t>
    </dgm:pt>
    <dgm:pt modelId="{0B28FC00-C2C1-41B9-8CD2-1943D40BDB93}" type="parTrans" cxnId="{3CE5D9A1-40E3-4A96-953F-DAEA4A29396C}">
      <dgm:prSet/>
      <dgm:spPr/>
      <dgm:t>
        <a:bodyPr/>
        <a:lstStyle/>
        <a:p>
          <a:endParaRPr lang="ru-RU"/>
        </a:p>
      </dgm:t>
    </dgm:pt>
    <dgm:pt modelId="{1AC82044-6202-4388-B845-3A752BEF9A78}" type="sibTrans" cxnId="{3CE5D9A1-40E3-4A96-953F-DAEA4A29396C}">
      <dgm:prSet/>
      <dgm:spPr/>
      <dgm:t>
        <a:bodyPr/>
        <a:lstStyle/>
        <a:p>
          <a:endParaRPr lang="ru-RU"/>
        </a:p>
      </dgm:t>
    </dgm:pt>
    <dgm:pt modelId="{EE07C4C0-C571-4FDC-B906-C95C62F2757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расходов бюджета города-курорта Пятигорска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6B692-AA3E-4D6E-89B1-29FE0706BBC0}" type="parTrans" cxnId="{AE9CB0AF-CB9C-4E0F-A396-66F66AA1E83C}">
      <dgm:prSet/>
      <dgm:spPr/>
      <dgm:t>
        <a:bodyPr/>
        <a:lstStyle/>
        <a:p>
          <a:endParaRPr lang="ru-RU"/>
        </a:p>
      </dgm:t>
    </dgm:pt>
    <dgm:pt modelId="{9A55EF42-D29B-4895-BA23-236A6E0EDDCA}" type="sibTrans" cxnId="{AE9CB0AF-CB9C-4E0F-A396-66F66AA1E83C}">
      <dgm:prSet/>
      <dgm:spPr/>
      <dgm:t>
        <a:bodyPr/>
        <a:lstStyle/>
        <a:p>
          <a:endParaRPr lang="ru-RU"/>
        </a:p>
      </dgm:t>
    </dgm:pt>
    <dgm:pt modelId="{D8DB0175-AB4D-410E-A32A-7C058BF69EA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86,8</a:t>
          </a:r>
          <a:endParaRPr lang="ru-RU" sz="4000" b="1" dirty="0">
            <a:solidFill>
              <a:srgbClr val="FF0000"/>
            </a:solidFill>
          </a:endParaRPr>
        </a:p>
      </dgm:t>
    </dgm:pt>
    <dgm:pt modelId="{57597DAE-9943-40CB-B35C-E1A4AF28DA8C}" type="parTrans" cxnId="{01A853CA-5E1E-4D33-86A1-23A2F7686F96}">
      <dgm:prSet/>
      <dgm:spPr/>
      <dgm:t>
        <a:bodyPr/>
        <a:lstStyle/>
        <a:p>
          <a:endParaRPr lang="ru-RU"/>
        </a:p>
      </dgm:t>
    </dgm:pt>
    <dgm:pt modelId="{532F971D-5C37-480F-9EF7-6D57D5FF835C}" type="sibTrans" cxnId="{01A853CA-5E1E-4D33-86A1-23A2F7686F96}">
      <dgm:prSet/>
      <dgm:spPr/>
      <dgm:t>
        <a:bodyPr/>
        <a:lstStyle/>
        <a:p>
          <a:endParaRPr lang="ru-RU"/>
        </a:p>
      </dgm:t>
    </dgm:pt>
    <dgm:pt modelId="{940244FD-B891-46B7-8360-DB77B41DBBE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      Сдерживание роста мун. долга. Сокращение расходов по его обслуживанию </a:t>
          </a:r>
          <a:endParaRPr lang="ru-RU" sz="2000" dirty="0"/>
        </a:p>
      </dgm:t>
    </dgm:pt>
    <dgm:pt modelId="{EA3B0E2A-2AC9-4ACF-8BD7-252AE6410DCE}" type="parTrans" cxnId="{2BC10F0E-940D-4B6F-AF1F-4D586DC1068D}">
      <dgm:prSet/>
      <dgm:spPr/>
      <dgm:t>
        <a:bodyPr/>
        <a:lstStyle/>
        <a:p>
          <a:endParaRPr lang="ru-RU"/>
        </a:p>
      </dgm:t>
    </dgm:pt>
    <dgm:pt modelId="{730F2B33-BD9B-4AFF-A412-845CDD7643CD}" type="sibTrans" cxnId="{2BC10F0E-940D-4B6F-AF1F-4D586DC1068D}">
      <dgm:prSet/>
      <dgm:spPr/>
      <dgm:t>
        <a:bodyPr/>
        <a:lstStyle/>
        <a:p>
          <a:endParaRPr lang="ru-RU"/>
        </a:p>
      </dgm:t>
    </dgm:pt>
    <dgm:pt modelId="{14CE2E4C-6107-4DE6-B58E-CBCF7A7D59D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1698</a:t>
          </a:r>
          <a:endParaRPr lang="ru-RU" sz="3600" b="1" dirty="0">
            <a:solidFill>
              <a:srgbClr val="FF0000"/>
            </a:solidFill>
          </a:endParaRPr>
        </a:p>
      </dgm:t>
    </dgm:pt>
    <dgm:pt modelId="{3124F811-45F2-44CD-883A-C96C8A15E4CC}" type="parTrans" cxnId="{C4BCA177-5DF0-4B44-8C00-75CDAA35D8E9}">
      <dgm:prSet/>
      <dgm:spPr/>
      <dgm:t>
        <a:bodyPr/>
        <a:lstStyle/>
        <a:p>
          <a:endParaRPr lang="ru-RU"/>
        </a:p>
      </dgm:t>
    </dgm:pt>
    <dgm:pt modelId="{2935820D-A415-4FA1-AAFA-69A58EB12B88}" type="sibTrans" cxnId="{C4BCA177-5DF0-4B44-8C00-75CDAA35D8E9}">
      <dgm:prSet/>
      <dgm:spPr/>
      <dgm:t>
        <a:bodyPr/>
        <a:lstStyle/>
        <a:p>
          <a:endParaRPr lang="ru-RU"/>
        </a:p>
      </dgm:t>
    </dgm:pt>
    <dgm:pt modelId="{8F67432F-D707-431F-BA08-586326EEDDA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Получение дополнительной финансовой помощи       </a:t>
          </a:r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(субсидии, дотации, иные межбюджетные трансферты)</a:t>
          </a:r>
          <a:endParaRPr lang="ru-RU" sz="1100" dirty="0"/>
        </a:p>
      </dgm:t>
    </dgm:pt>
    <dgm:pt modelId="{0E6FF1F1-5CE6-4654-8122-6CD00B765CC7}" type="parTrans" cxnId="{68D0B8DC-3A0A-44EF-96C4-FEAE4FD47B5E}">
      <dgm:prSet/>
      <dgm:spPr/>
      <dgm:t>
        <a:bodyPr/>
        <a:lstStyle/>
        <a:p>
          <a:endParaRPr lang="ru-RU"/>
        </a:p>
      </dgm:t>
    </dgm:pt>
    <dgm:pt modelId="{E29F50F9-2CB2-4982-AC3F-52D2D2210CE3}" type="sibTrans" cxnId="{68D0B8DC-3A0A-44EF-96C4-FEAE4FD47B5E}">
      <dgm:prSet/>
      <dgm:spPr/>
      <dgm:t>
        <a:bodyPr/>
        <a:lstStyle/>
        <a:p>
          <a:endParaRPr lang="ru-RU"/>
        </a:p>
      </dgm:t>
    </dgm:pt>
    <dgm:pt modelId="{9DEFF20E-5C18-47FB-8D1B-69F4655447A4}" type="pres">
      <dgm:prSet presAssocID="{50D4B7DA-73E3-4D5F-A418-44E50C24AD2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5E285-EAFB-43FD-899D-92AE110F4992}" type="pres">
      <dgm:prSet presAssocID="{50D4B7DA-73E3-4D5F-A418-44E50C24AD23}" presName="children" presStyleCnt="0"/>
      <dgm:spPr/>
    </dgm:pt>
    <dgm:pt modelId="{A5F131E5-954E-4EF9-8D4A-1AA1847E83F7}" type="pres">
      <dgm:prSet presAssocID="{50D4B7DA-73E3-4D5F-A418-44E50C24AD23}" presName="child1group" presStyleCnt="0"/>
      <dgm:spPr/>
    </dgm:pt>
    <dgm:pt modelId="{01BDBD96-6558-47AD-B233-EA8E62EB69DD}" type="pres">
      <dgm:prSet presAssocID="{50D4B7DA-73E3-4D5F-A418-44E50C24AD23}" presName="child1" presStyleLbl="bgAcc1" presStyleIdx="0" presStyleCnt="4" custScaleX="148689" custScaleY="95832" custLinFactNeighborX="-10170" custLinFactNeighborY="10926"/>
      <dgm:spPr/>
      <dgm:t>
        <a:bodyPr/>
        <a:lstStyle/>
        <a:p>
          <a:endParaRPr lang="ru-RU"/>
        </a:p>
      </dgm:t>
    </dgm:pt>
    <dgm:pt modelId="{B25E38C5-2216-4209-BFA0-C1C4FD7B830F}" type="pres">
      <dgm:prSet presAssocID="{50D4B7DA-73E3-4D5F-A418-44E50C24AD2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47570-4D56-4949-9D37-F2C50A1FFCF9}" type="pres">
      <dgm:prSet presAssocID="{50D4B7DA-73E3-4D5F-A418-44E50C24AD23}" presName="child2group" presStyleCnt="0"/>
      <dgm:spPr/>
    </dgm:pt>
    <dgm:pt modelId="{3C53F5CC-4E02-4E88-B0AD-F0E2A3803103}" type="pres">
      <dgm:prSet presAssocID="{50D4B7DA-73E3-4D5F-A418-44E50C24AD23}" presName="child2" presStyleLbl="bgAcc1" presStyleIdx="1" presStyleCnt="4" custScaleX="143092" custScaleY="100899" custLinFactNeighborX="17187" custLinFactNeighborY="12214"/>
      <dgm:spPr/>
      <dgm:t>
        <a:bodyPr/>
        <a:lstStyle/>
        <a:p>
          <a:endParaRPr lang="ru-RU"/>
        </a:p>
      </dgm:t>
    </dgm:pt>
    <dgm:pt modelId="{8B75061E-DE17-41CB-927F-6B58ECBC4D5D}" type="pres">
      <dgm:prSet presAssocID="{50D4B7DA-73E3-4D5F-A418-44E50C24AD2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25AEF-8285-46B4-BB95-4CB7CB043953}" type="pres">
      <dgm:prSet presAssocID="{50D4B7DA-73E3-4D5F-A418-44E50C24AD23}" presName="child3group" presStyleCnt="0"/>
      <dgm:spPr/>
    </dgm:pt>
    <dgm:pt modelId="{B2A1B49C-D668-4C0D-871D-4D8964F07774}" type="pres">
      <dgm:prSet presAssocID="{50D4B7DA-73E3-4D5F-A418-44E50C24AD23}" presName="child3" presStyleLbl="bgAcc1" presStyleIdx="2" presStyleCnt="4" custScaleX="151032" custScaleY="145020" custLinFactNeighborX="13217" custLinFactNeighborY="-14067"/>
      <dgm:spPr/>
      <dgm:t>
        <a:bodyPr/>
        <a:lstStyle/>
        <a:p>
          <a:endParaRPr lang="ru-RU"/>
        </a:p>
      </dgm:t>
    </dgm:pt>
    <dgm:pt modelId="{3EF7B139-50FC-4B49-A0AE-90368D7A97F1}" type="pres">
      <dgm:prSet presAssocID="{50D4B7DA-73E3-4D5F-A418-44E50C24AD2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6CDAE-05B6-422A-B996-20A6024CE8FB}" type="pres">
      <dgm:prSet presAssocID="{50D4B7DA-73E3-4D5F-A418-44E50C24AD23}" presName="child4group" presStyleCnt="0"/>
      <dgm:spPr/>
    </dgm:pt>
    <dgm:pt modelId="{C742F15A-18B5-45F3-939C-AB89E24E61DB}" type="pres">
      <dgm:prSet presAssocID="{50D4B7DA-73E3-4D5F-A418-44E50C24AD23}" presName="child4" presStyleLbl="bgAcc1" presStyleIdx="3" presStyleCnt="4" custScaleX="146848" custScaleY="142677" custLinFactNeighborX="-9252" custLinFactNeighborY="-12759"/>
      <dgm:spPr/>
      <dgm:t>
        <a:bodyPr/>
        <a:lstStyle/>
        <a:p>
          <a:endParaRPr lang="ru-RU"/>
        </a:p>
      </dgm:t>
    </dgm:pt>
    <dgm:pt modelId="{3B3B191C-C5D3-4948-8CE9-B4786861FE81}" type="pres">
      <dgm:prSet presAssocID="{50D4B7DA-73E3-4D5F-A418-44E50C24AD2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01429-6CCF-4296-8DAC-235D4BAF6090}" type="pres">
      <dgm:prSet presAssocID="{50D4B7DA-73E3-4D5F-A418-44E50C24AD23}" presName="childPlaceholder" presStyleCnt="0"/>
      <dgm:spPr/>
    </dgm:pt>
    <dgm:pt modelId="{9FE30BCF-E1EE-4C70-A8C4-15DD224BD488}" type="pres">
      <dgm:prSet presAssocID="{50D4B7DA-73E3-4D5F-A418-44E50C24AD23}" presName="circle" presStyleCnt="0"/>
      <dgm:spPr/>
    </dgm:pt>
    <dgm:pt modelId="{4880FCE6-7A8C-4F3B-8CD3-B1F727E66F85}" type="pres">
      <dgm:prSet presAssocID="{50D4B7DA-73E3-4D5F-A418-44E50C24AD23}" presName="quadrant1" presStyleLbl="node1" presStyleIdx="0" presStyleCnt="4" custScaleX="101203" custScaleY="98405" custLinFactNeighborX="2784" custLinFactNeighborY="7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A51AD-DFF0-4818-8CDE-A550BE74C196}" type="pres">
      <dgm:prSet presAssocID="{50D4B7DA-73E3-4D5F-A418-44E50C24AD23}" presName="quadrant2" presStyleLbl="node1" presStyleIdx="1" presStyleCnt="4" custLinFactNeighborX="404" custLinFactNeighborY="-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B62E3-0652-4097-9660-DBE8E43D540B}" type="pres">
      <dgm:prSet presAssocID="{50D4B7DA-73E3-4D5F-A418-44E50C24AD23}" presName="quadrant3" presStyleLbl="node1" presStyleIdx="2" presStyleCnt="4" custLinFactNeighborX="-403" custLinFactNeighborY="-24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5D381-CC07-4171-8C6A-DF0ED1C694D2}" type="pres">
      <dgm:prSet presAssocID="{50D4B7DA-73E3-4D5F-A418-44E50C24AD23}" presName="quadrant4" presStyleLbl="node1" presStyleIdx="3" presStyleCnt="4" custScaleX="98057" custScaleY="100680" custLinFactNeighborX="2019" custLinFactNeighborY="-24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72336-37CD-4705-8870-F4ACC99EABF9}" type="pres">
      <dgm:prSet presAssocID="{50D4B7DA-73E3-4D5F-A418-44E50C24AD23}" presName="quadrantPlaceholder" presStyleCnt="0"/>
      <dgm:spPr/>
    </dgm:pt>
    <dgm:pt modelId="{481F5C48-DFDA-432C-9AD4-532AB25F1D19}" type="pres">
      <dgm:prSet presAssocID="{50D4B7DA-73E3-4D5F-A418-44E50C24AD23}" presName="center1" presStyleLbl="fgShp" presStyleIdx="0" presStyleCnt="2" custLinFactNeighborX="3508" custLinFactNeighborY="10758"/>
      <dgm:spPr>
        <a:prstGeom prst="blockArc">
          <a:avLst/>
        </a:prstGeom>
      </dgm:spPr>
      <dgm:t>
        <a:bodyPr/>
        <a:lstStyle/>
        <a:p>
          <a:endParaRPr lang="ru-RU"/>
        </a:p>
      </dgm:t>
    </dgm:pt>
    <dgm:pt modelId="{7509ECA4-2EFD-428E-9DAF-C1FDADBF9BAF}" type="pres">
      <dgm:prSet presAssocID="{50D4B7DA-73E3-4D5F-A418-44E50C24AD23}" presName="center2" presStyleLbl="fgShp" presStyleIdx="1" presStyleCnt="2" custLinFactNeighborX="3508" custLinFactNeighborY="-21516"/>
      <dgm:spPr>
        <a:prstGeom prst="blockArc">
          <a:avLst/>
        </a:prstGeom>
      </dgm:spPr>
    </dgm:pt>
  </dgm:ptLst>
  <dgm:cxnLst>
    <dgm:cxn modelId="{9901102C-8086-4FD0-B925-8447BB8005F7}" type="presOf" srcId="{59348DE8-DA56-4AA6-BAD8-C9ECCF127F31}" destId="{4880FCE6-7A8C-4F3B-8CD3-B1F727E66F85}" srcOrd="0" destOrd="0" presId="urn:microsoft.com/office/officeart/2005/8/layout/cycle4#1"/>
    <dgm:cxn modelId="{68D0B8DC-3A0A-44EF-96C4-FEAE4FD47B5E}" srcId="{14CE2E4C-6107-4DE6-B58E-CBCF7A7D59D2}" destId="{8F67432F-D707-431F-BA08-586326EEDDAF}" srcOrd="0" destOrd="0" parTransId="{0E6FF1F1-5CE6-4654-8122-6CD00B765CC7}" sibTransId="{E29F50F9-2CB2-4982-AC3F-52D2D2210CE3}"/>
    <dgm:cxn modelId="{1FCB8E0C-3BD3-49B2-8205-2CB685D1C9CF}" type="presOf" srcId="{F238E645-80D1-4F55-8B01-979F977389A3}" destId="{B25E38C5-2216-4209-BFA0-C1C4FD7B830F}" srcOrd="1" destOrd="0" presId="urn:microsoft.com/office/officeart/2005/8/layout/cycle4#1"/>
    <dgm:cxn modelId="{F54ABE6F-19C6-4112-A963-E7C6B4544AE7}" type="presOf" srcId="{EE07C4C0-C571-4FDC-B906-C95C62F27574}" destId="{8B75061E-DE17-41CB-927F-6B58ECBC4D5D}" srcOrd="1" destOrd="0" presId="urn:microsoft.com/office/officeart/2005/8/layout/cycle4#1"/>
    <dgm:cxn modelId="{C4BCA177-5DF0-4B44-8C00-75CDAA35D8E9}" srcId="{50D4B7DA-73E3-4D5F-A418-44E50C24AD23}" destId="{14CE2E4C-6107-4DE6-B58E-CBCF7A7D59D2}" srcOrd="3" destOrd="0" parTransId="{3124F811-45F2-44CD-883A-C96C8A15E4CC}" sibTransId="{2935820D-A415-4FA1-AAFA-69A58EB12B88}"/>
    <dgm:cxn modelId="{B8F20D7D-2F49-4D97-BC7D-E9C52FB2A2DB}" type="presOf" srcId="{8F67432F-D707-431F-BA08-586326EEDDAF}" destId="{C742F15A-18B5-45F3-939C-AB89E24E61DB}" srcOrd="0" destOrd="0" presId="urn:microsoft.com/office/officeart/2005/8/layout/cycle4#1"/>
    <dgm:cxn modelId="{F816BB84-670C-42B5-91D2-041A2901E33A}" srcId="{50D4B7DA-73E3-4D5F-A418-44E50C24AD23}" destId="{59348DE8-DA56-4AA6-BAD8-C9ECCF127F31}" srcOrd="0" destOrd="0" parTransId="{EC7E1F98-4CCF-45B3-94DD-C19E6A83EDEE}" sibTransId="{8F877F94-4284-4DF6-98EF-E589EE7FB46D}"/>
    <dgm:cxn modelId="{01A853CA-5E1E-4D33-86A1-23A2F7686F96}" srcId="{50D4B7DA-73E3-4D5F-A418-44E50C24AD23}" destId="{D8DB0175-AB4D-410E-A32A-7C058BF69EA8}" srcOrd="2" destOrd="0" parTransId="{57597DAE-9943-40CB-B35C-E1A4AF28DA8C}" sibTransId="{532F971D-5C37-480F-9EF7-6D57D5FF835C}"/>
    <dgm:cxn modelId="{7A870535-C460-4A46-A90D-AA0779FBF4FC}" type="presOf" srcId="{50D4B7DA-73E3-4D5F-A418-44E50C24AD23}" destId="{9DEFF20E-5C18-47FB-8D1B-69F4655447A4}" srcOrd="0" destOrd="0" presId="urn:microsoft.com/office/officeart/2005/8/layout/cycle4#1"/>
    <dgm:cxn modelId="{FD509B47-10C6-4449-B13F-F3A4F376DEE9}" srcId="{59348DE8-DA56-4AA6-BAD8-C9ECCF127F31}" destId="{F238E645-80D1-4F55-8B01-979F977389A3}" srcOrd="0" destOrd="0" parTransId="{0F5F3380-6376-413F-8086-B121A27D9972}" sibTransId="{D39D52C1-D673-4465-A17C-16E895B9B880}"/>
    <dgm:cxn modelId="{439B17BC-A3E4-4A47-A3F5-320D1238FEB3}" type="presOf" srcId="{14CE2E4C-6107-4DE6-B58E-CBCF7A7D59D2}" destId="{8BD5D381-CC07-4171-8C6A-DF0ED1C694D2}" srcOrd="0" destOrd="0" presId="urn:microsoft.com/office/officeart/2005/8/layout/cycle4#1"/>
    <dgm:cxn modelId="{775ADCF2-4D09-4E5D-8F07-D8665F04C085}" type="presOf" srcId="{F5DA27E2-A7A3-4B58-BEAE-C3FC2ECBB292}" destId="{DA1A51AD-DFF0-4818-8CDE-A550BE74C196}" srcOrd="0" destOrd="0" presId="urn:microsoft.com/office/officeart/2005/8/layout/cycle4#1"/>
    <dgm:cxn modelId="{2BC10F0E-940D-4B6F-AF1F-4D586DC1068D}" srcId="{D8DB0175-AB4D-410E-A32A-7C058BF69EA8}" destId="{940244FD-B891-46B7-8360-DB77B41DBBE1}" srcOrd="0" destOrd="0" parTransId="{EA3B0E2A-2AC9-4ACF-8BD7-252AE6410DCE}" sibTransId="{730F2B33-BD9B-4AFF-A412-845CDD7643CD}"/>
    <dgm:cxn modelId="{F2B647F3-2D95-47CB-A774-5CCDFED0FC2A}" type="presOf" srcId="{8F67432F-D707-431F-BA08-586326EEDDAF}" destId="{3B3B191C-C5D3-4948-8CE9-B4786861FE81}" srcOrd="1" destOrd="0" presId="urn:microsoft.com/office/officeart/2005/8/layout/cycle4#1"/>
    <dgm:cxn modelId="{AE9CB0AF-CB9C-4E0F-A396-66F66AA1E83C}" srcId="{F5DA27E2-A7A3-4B58-BEAE-C3FC2ECBB292}" destId="{EE07C4C0-C571-4FDC-B906-C95C62F27574}" srcOrd="0" destOrd="0" parTransId="{A986B692-AA3E-4D6E-89B1-29FE0706BBC0}" sibTransId="{9A55EF42-D29B-4895-BA23-236A6E0EDDCA}"/>
    <dgm:cxn modelId="{4370155D-2CCB-499D-B65B-210EE095BDC9}" type="presOf" srcId="{EE07C4C0-C571-4FDC-B906-C95C62F27574}" destId="{3C53F5CC-4E02-4E88-B0AD-F0E2A3803103}" srcOrd="0" destOrd="0" presId="urn:microsoft.com/office/officeart/2005/8/layout/cycle4#1"/>
    <dgm:cxn modelId="{6EC74C50-6B24-4AF5-B06B-DEE434679307}" type="presOf" srcId="{F238E645-80D1-4F55-8B01-979F977389A3}" destId="{01BDBD96-6558-47AD-B233-EA8E62EB69DD}" srcOrd="0" destOrd="0" presId="urn:microsoft.com/office/officeart/2005/8/layout/cycle4#1"/>
    <dgm:cxn modelId="{3CE5D9A1-40E3-4A96-953F-DAEA4A29396C}" srcId="{50D4B7DA-73E3-4D5F-A418-44E50C24AD23}" destId="{F5DA27E2-A7A3-4B58-BEAE-C3FC2ECBB292}" srcOrd="1" destOrd="0" parTransId="{0B28FC00-C2C1-41B9-8CD2-1943D40BDB93}" sibTransId="{1AC82044-6202-4388-B845-3A752BEF9A78}"/>
    <dgm:cxn modelId="{E0C75BF1-04BB-4BF0-B554-F8AF02B774CC}" type="presOf" srcId="{940244FD-B891-46B7-8360-DB77B41DBBE1}" destId="{3EF7B139-50FC-4B49-A0AE-90368D7A97F1}" srcOrd="1" destOrd="0" presId="urn:microsoft.com/office/officeart/2005/8/layout/cycle4#1"/>
    <dgm:cxn modelId="{DF187EBB-9C11-4FE7-95E4-2B9BE951D2D2}" type="presOf" srcId="{940244FD-B891-46B7-8360-DB77B41DBBE1}" destId="{B2A1B49C-D668-4C0D-871D-4D8964F07774}" srcOrd="0" destOrd="0" presId="urn:microsoft.com/office/officeart/2005/8/layout/cycle4#1"/>
    <dgm:cxn modelId="{8214857C-DEA1-4FC7-A97E-996A91E31FEF}" type="presOf" srcId="{D8DB0175-AB4D-410E-A32A-7C058BF69EA8}" destId="{D8BB62E3-0652-4097-9660-DBE8E43D540B}" srcOrd="0" destOrd="0" presId="urn:microsoft.com/office/officeart/2005/8/layout/cycle4#1"/>
    <dgm:cxn modelId="{15E4C308-1D5B-40C2-B496-2D6992E8801B}" type="presParOf" srcId="{9DEFF20E-5C18-47FB-8D1B-69F4655447A4}" destId="{F775E285-EAFB-43FD-899D-92AE110F4992}" srcOrd="0" destOrd="0" presId="urn:microsoft.com/office/officeart/2005/8/layout/cycle4#1"/>
    <dgm:cxn modelId="{C9037D7B-E780-45F1-9894-C01D034CAAD3}" type="presParOf" srcId="{F775E285-EAFB-43FD-899D-92AE110F4992}" destId="{A5F131E5-954E-4EF9-8D4A-1AA1847E83F7}" srcOrd="0" destOrd="0" presId="urn:microsoft.com/office/officeart/2005/8/layout/cycle4#1"/>
    <dgm:cxn modelId="{D43729FF-68C9-43F1-A297-6FCF2FA6E49F}" type="presParOf" srcId="{A5F131E5-954E-4EF9-8D4A-1AA1847E83F7}" destId="{01BDBD96-6558-47AD-B233-EA8E62EB69DD}" srcOrd="0" destOrd="0" presId="urn:microsoft.com/office/officeart/2005/8/layout/cycle4#1"/>
    <dgm:cxn modelId="{7FA8CEE2-39D6-401C-97D7-B9AE0CC5A42C}" type="presParOf" srcId="{A5F131E5-954E-4EF9-8D4A-1AA1847E83F7}" destId="{B25E38C5-2216-4209-BFA0-C1C4FD7B830F}" srcOrd="1" destOrd="0" presId="urn:microsoft.com/office/officeart/2005/8/layout/cycle4#1"/>
    <dgm:cxn modelId="{5C51B960-80FF-4F5B-82A3-C38454A295F5}" type="presParOf" srcId="{F775E285-EAFB-43FD-899D-92AE110F4992}" destId="{00F47570-4D56-4949-9D37-F2C50A1FFCF9}" srcOrd="1" destOrd="0" presId="urn:microsoft.com/office/officeart/2005/8/layout/cycle4#1"/>
    <dgm:cxn modelId="{A6F416C9-FA36-4EC1-AC99-386E18C62BF4}" type="presParOf" srcId="{00F47570-4D56-4949-9D37-F2C50A1FFCF9}" destId="{3C53F5CC-4E02-4E88-B0AD-F0E2A3803103}" srcOrd="0" destOrd="0" presId="urn:microsoft.com/office/officeart/2005/8/layout/cycle4#1"/>
    <dgm:cxn modelId="{0BF98FEA-3D19-4979-98C5-5085D3316DF6}" type="presParOf" srcId="{00F47570-4D56-4949-9D37-F2C50A1FFCF9}" destId="{8B75061E-DE17-41CB-927F-6B58ECBC4D5D}" srcOrd="1" destOrd="0" presId="urn:microsoft.com/office/officeart/2005/8/layout/cycle4#1"/>
    <dgm:cxn modelId="{9F57B336-534E-473D-BE86-E5BF38E3EECF}" type="presParOf" srcId="{F775E285-EAFB-43FD-899D-92AE110F4992}" destId="{AD325AEF-8285-46B4-BB95-4CB7CB043953}" srcOrd="2" destOrd="0" presId="urn:microsoft.com/office/officeart/2005/8/layout/cycle4#1"/>
    <dgm:cxn modelId="{08C1BF60-7BE3-4E40-9476-C965D9F93665}" type="presParOf" srcId="{AD325AEF-8285-46B4-BB95-4CB7CB043953}" destId="{B2A1B49C-D668-4C0D-871D-4D8964F07774}" srcOrd="0" destOrd="0" presId="urn:microsoft.com/office/officeart/2005/8/layout/cycle4#1"/>
    <dgm:cxn modelId="{F3DB2FB2-A0C9-41F7-B431-9EB8BC8865D6}" type="presParOf" srcId="{AD325AEF-8285-46B4-BB95-4CB7CB043953}" destId="{3EF7B139-50FC-4B49-A0AE-90368D7A97F1}" srcOrd="1" destOrd="0" presId="urn:microsoft.com/office/officeart/2005/8/layout/cycle4#1"/>
    <dgm:cxn modelId="{E8C1F72A-61D3-4163-BEE8-AE4F6B09F369}" type="presParOf" srcId="{F775E285-EAFB-43FD-899D-92AE110F4992}" destId="{ECC6CDAE-05B6-422A-B996-20A6024CE8FB}" srcOrd="3" destOrd="0" presId="urn:microsoft.com/office/officeart/2005/8/layout/cycle4#1"/>
    <dgm:cxn modelId="{739E1717-AAA2-4C46-B622-B26C13F8E7C0}" type="presParOf" srcId="{ECC6CDAE-05B6-422A-B996-20A6024CE8FB}" destId="{C742F15A-18B5-45F3-939C-AB89E24E61DB}" srcOrd="0" destOrd="0" presId="urn:microsoft.com/office/officeart/2005/8/layout/cycle4#1"/>
    <dgm:cxn modelId="{38B1C775-2B73-4F30-ADC3-DE8B5EE1BB37}" type="presParOf" srcId="{ECC6CDAE-05B6-422A-B996-20A6024CE8FB}" destId="{3B3B191C-C5D3-4948-8CE9-B4786861FE81}" srcOrd="1" destOrd="0" presId="urn:microsoft.com/office/officeart/2005/8/layout/cycle4#1"/>
    <dgm:cxn modelId="{534D6810-E182-4FCD-8847-B3DB99A1300E}" type="presParOf" srcId="{F775E285-EAFB-43FD-899D-92AE110F4992}" destId="{C7501429-6CCF-4296-8DAC-235D4BAF6090}" srcOrd="4" destOrd="0" presId="urn:microsoft.com/office/officeart/2005/8/layout/cycle4#1"/>
    <dgm:cxn modelId="{8EB99D62-FC77-4945-AB96-D271F2C6E543}" type="presParOf" srcId="{9DEFF20E-5C18-47FB-8D1B-69F4655447A4}" destId="{9FE30BCF-E1EE-4C70-A8C4-15DD224BD488}" srcOrd="1" destOrd="0" presId="urn:microsoft.com/office/officeart/2005/8/layout/cycle4#1"/>
    <dgm:cxn modelId="{437463E8-5A23-43A0-9180-AFE9AECF110E}" type="presParOf" srcId="{9FE30BCF-E1EE-4C70-A8C4-15DD224BD488}" destId="{4880FCE6-7A8C-4F3B-8CD3-B1F727E66F85}" srcOrd="0" destOrd="0" presId="urn:microsoft.com/office/officeart/2005/8/layout/cycle4#1"/>
    <dgm:cxn modelId="{D86DC624-5A8E-44D1-8E55-E02C0C864494}" type="presParOf" srcId="{9FE30BCF-E1EE-4C70-A8C4-15DD224BD488}" destId="{DA1A51AD-DFF0-4818-8CDE-A550BE74C196}" srcOrd="1" destOrd="0" presId="urn:microsoft.com/office/officeart/2005/8/layout/cycle4#1"/>
    <dgm:cxn modelId="{BA396794-A051-43AC-8075-A40C878B8A3C}" type="presParOf" srcId="{9FE30BCF-E1EE-4C70-A8C4-15DD224BD488}" destId="{D8BB62E3-0652-4097-9660-DBE8E43D540B}" srcOrd="2" destOrd="0" presId="urn:microsoft.com/office/officeart/2005/8/layout/cycle4#1"/>
    <dgm:cxn modelId="{4D50362A-5778-461E-93DE-526313F861DA}" type="presParOf" srcId="{9FE30BCF-E1EE-4C70-A8C4-15DD224BD488}" destId="{8BD5D381-CC07-4171-8C6A-DF0ED1C694D2}" srcOrd="3" destOrd="0" presId="urn:microsoft.com/office/officeart/2005/8/layout/cycle4#1"/>
    <dgm:cxn modelId="{BD13B9C6-5C05-4568-9978-494C13C3C923}" type="presParOf" srcId="{9FE30BCF-E1EE-4C70-A8C4-15DD224BD488}" destId="{20D72336-37CD-4705-8870-F4ACC99EABF9}" srcOrd="4" destOrd="0" presId="urn:microsoft.com/office/officeart/2005/8/layout/cycle4#1"/>
    <dgm:cxn modelId="{FA670346-F53E-4088-B434-DECFBE49B57E}" type="presParOf" srcId="{9DEFF20E-5C18-47FB-8D1B-69F4655447A4}" destId="{481F5C48-DFDA-432C-9AD4-532AB25F1D19}" srcOrd="2" destOrd="0" presId="urn:microsoft.com/office/officeart/2005/8/layout/cycle4#1"/>
    <dgm:cxn modelId="{D0690A1F-AC4B-4E5C-AAFD-C960B2ACB452}" type="presParOf" srcId="{9DEFF20E-5C18-47FB-8D1B-69F4655447A4}" destId="{7509ECA4-2EFD-428E-9DAF-C1FDADBF9BA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1B6B2-A1C7-4578-8BE3-2BD3B1851C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6F387B9-5DA0-4B6C-91FE-1609CF737EDF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1675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581DA-4F4D-40FA-A8FB-57FE77AC4A21}" type="parTrans" cxnId="{BC1875D3-0B3F-4294-8C8E-4EDC62B7479B}">
      <dgm:prSet/>
      <dgm:spPr/>
      <dgm:t>
        <a:bodyPr/>
        <a:lstStyle/>
        <a:p>
          <a:endParaRPr lang="ru-RU"/>
        </a:p>
      </dgm:t>
    </dgm:pt>
    <dgm:pt modelId="{F9A94BDA-5170-4061-846A-790FCF742F86}" type="sibTrans" cxnId="{BC1875D3-0B3F-4294-8C8E-4EDC62B7479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8260001-EB18-48FC-81CF-7E0827398D46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1731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6E99E-70DC-4396-A98F-4C11E8B44584}" type="parTrans" cxnId="{40DB253A-4B06-4F4A-859C-A8A30AE3A2D2}">
      <dgm:prSet/>
      <dgm:spPr/>
      <dgm:t>
        <a:bodyPr/>
        <a:lstStyle/>
        <a:p>
          <a:endParaRPr lang="ru-RU"/>
        </a:p>
      </dgm:t>
    </dgm:pt>
    <dgm:pt modelId="{AA9E2DFA-9C43-46D0-BF4C-8B85CD0C1499}" type="sibTrans" cxnId="{40DB253A-4B06-4F4A-859C-A8A30AE3A2D2}">
      <dgm:prSet/>
      <dgm:spPr/>
      <dgm:t>
        <a:bodyPr/>
        <a:lstStyle/>
        <a:p>
          <a:endParaRPr lang="ru-RU"/>
        </a:p>
      </dgm:t>
    </dgm:pt>
    <dgm:pt modelId="{47B5D69B-0618-45C3-8F0D-AC8C1F6D5B7A}" type="pres">
      <dgm:prSet presAssocID="{F581B6B2-A1C7-4578-8BE3-2BD3B1851C2C}" presName="Name0" presStyleCnt="0">
        <dgm:presLayoutVars>
          <dgm:dir/>
          <dgm:resizeHandles val="exact"/>
        </dgm:presLayoutVars>
      </dgm:prSet>
      <dgm:spPr/>
    </dgm:pt>
    <dgm:pt modelId="{6F9DE4EE-6BD9-458E-BAA9-53354590DCEF}" type="pres">
      <dgm:prSet presAssocID="{E6F387B9-5DA0-4B6C-91FE-1609CF737EDF}" presName="node" presStyleLbl="node1" presStyleIdx="0" presStyleCnt="2" custLinFactX="-143536" custLinFactNeighborX="-200000" custLinFactNeighborY="-4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6B45B-141D-4698-A59E-C18D33A6064F}" type="pres">
      <dgm:prSet presAssocID="{F9A94BDA-5170-4061-846A-790FCF742F8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2323FB9-D75F-41D4-9299-CFC27B84CD94}" type="pres">
      <dgm:prSet presAssocID="{F9A94BDA-5170-4061-846A-790FCF742F8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E156831-A763-4F83-8C72-97145D2CA9BD}" type="pres">
      <dgm:prSet presAssocID="{38260001-EB18-48FC-81CF-7E0827398D4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0DA004-7CFB-41E2-829B-D55F94817141}" type="presOf" srcId="{F9A94BDA-5170-4061-846A-790FCF742F86}" destId="{55A6B45B-141D-4698-A59E-C18D33A6064F}" srcOrd="0" destOrd="0" presId="urn:microsoft.com/office/officeart/2005/8/layout/process1"/>
    <dgm:cxn modelId="{40DB253A-4B06-4F4A-859C-A8A30AE3A2D2}" srcId="{F581B6B2-A1C7-4578-8BE3-2BD3B1851C2C}" destId="{38260001-EB18-48FC-81CF-7E0827398D46}" srcOrd="1" destOrd="0" parTransId="{82F6E99E-70DC-4396-A98F-4C11E8B44584}" sibTransId="{AA9E2DFA-9C43-46D0-BF4C-8B85CD0C1499}"/>
    <dgm:cxn modelId="{0FDFDD9B-4E2C-45AA-B720-206E5E3A1842}" type="presOf" srcId="{38260001-EB18-48FC-81CF-7E0827398D46}" destId="{FE156831-A763-4F83-8C72-97145D2CA9BD}" srcOrd="0" destOrd="0" presId="urn:microsoft.com/office/officeart/2005/8/layout/process1"/>
    <dgm:cxn modelId="{708C4395-4228-4F7D-8792-E946F7400900}" type="presOf" srcId="{F581B6B2-A1C7-4578-8BE3-2BD3B1851C2C}" destId="{47B5D69B-0618-45C3-8F0D-AC8C1F6D5B7A}" srcOrd="0" destOrd="0" presId="urn:microsoft.com/office/officeart/2005/8/layout/process1"/>
    <dgm:cxn modelId="{BC1875D3-0B3F-4294-8C8E-4EDC62B7479B}" srcId="{F581B6B2-A1C7-4578-8BE3-2BD3B1851C2C}" destId="{E6F387B9-5DA0-4B6C-91FE-1609CF737EDF}" srcOrd="0" destOrd="0" parTransId="{D25581DA-4F4D-40FA-A8FB-57FE77AC4A21}" sibTransId="{F9A94BDA-5170-4061-846A-790FCF742F86}"/>
    <dgm:cxn modelId="{58AC81A9-1C8F-4EA2-B049-838CDBFF1054}" type="presOf" srcId="{E6F387B9-5DA0-4B6C-91FE-1609CF737EDF}" destId="{6F9DE4EE-6BD9-458E-BAA9-53354590DCEF}" srcOrd="0" destOrd="0" presId="urn:microsoft.com/office/officeart/2005/8/layout/process1"/>
    <dgm:cxn modelId="{FB100042-9662-44DE-9B42-82788D09D0D6}" type="presOf" srcId="{F9A94BDA-5170-4061-846A-790FCF742F86}" destId="{A2323FB9-D75F-41D4-9299-CFC27B84CD94}" srcOrd="1" destOrd="0" presId="urn:microsoft.com/office/officeart/2005/8/layout/process1"/>
    <dgm:cxn modelId="{E1F44BD1-FDDD-4510-B9F5-815253014B18}" type="presParOf" srcId="{47B5D69B-0618-45C3-8F0D-AC8C1F6D5B7A}" destId="{6F9DE4EE-6BD9-458E-BAA9-53354590DCEF}" srcOrd="0" destOrd="0" presId="urn:microsoft.com/office/officeart/2005/8/layout/process1"/>
    <dgm:cxn modelId="{56C256CD-6CC8-4DD0-A7D8-743E4B2144DC}" type="presParOf" srcId="{47B5D69B-0618-45C3-8F0D-AC8C1F6D5B7A}" destId="{55A6B45B-141D-4698-A59E-C18D33A6064F}" srcOrd="1" destOrd="0" presId="urn:microsoft.com/office/officeart/2005/8/layout/process1"/>
    <dgm:cxn modelId="{93A98569-0082-4FC7-A8DD-137C66F97548}" type="presParOf" srcId="{55A6B45B-141D-4698-A59E-C18D33A6064F}" destId="{A2323FB9-D75F-41D4-9299-CFC27B84CD94}" srcOrd="0" destOrd="0" presId="urn:microsoft.com/office/officeart/2005/8/layout/process1"/>
    <dgm:cxn modelId="{0DF7D593-DEBB-4D85-AFC5-71F365501CAC}" type="presParOf" srcId="{47B5D69B-0618-45C3-8F0D-AC8C1F6D5B7A}" destId="{FE156831-A763-4F83-8C72-97145D2CA9B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32C722-7D2F-467D-B1AA-8958777781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41BD3C-1F1C-47A4-A222-22225FA70884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16,7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AB0D4-C4B3-47D8-93CF-3C7F660C5013}" type="parTrans" cxnId="{6EC80CDE-0AA6-46FA-9DD5-CED61DF655BB}">
      <dgm:prSet/>
      <dgm:spPr/>
      <dgm:t>
        <a:bodyPr/>
        <a:lstStyle/>
        <a:p>
          <a:endParaRPr lang="ru-RU"/>
        </a:p>
      </dgm:t>
    </dgm:pt>
    <dgm:pt modelId="{A8CDEF6D-B8CF-47AB-A231-8E359A894866}" type="sibTrans" cxnId="{6EC80CDE-0AA6-46FA-9DD5-CED61DF655BB}">
      <dgm:prSet/>
      <dgm:spPr/>
      <dgm:t>
        <a:bodyPr/>
        <a:lstStyle/>
        <a:p>
          <a:endParaRPr lang="ru-RU"/>
        </a:p>
      </dgm:t>
    </dgm:pt>
    <dgm:pt modelId="{7286CB60-7F20-4747-9645-500BAE34616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Повышение оплаты труда работников, не поименованных в Указах Президента, а также работникам органов местного самоуправления, в том числе осуществляющих профессиональную деятельность по профессиям рабочих с 01.10.2019 года</a:t>
          </a:r>
          <a:endParaRPr lang="ru-RU" sz="1400" dirty="0"/>
        </a:p>
      </dgm:t>
    </dgm:pt>
    <dgm:pt modelId="{1178DD06-98A3-443C-9F2A-5CDFDE3ED19B}" type="parTrans" cxnId="{5CB84609-989B-4E48-AB1E-E859582AB264}">
      <dgm:prSet/>
      <dgm:spPr/>
      <dgm:t>
        <a:bodyPr/>
        <a:lstStyle/>
        <a:p>
          <a:endParaRPr lang="ru-RU"/>
        </a:p>
      </dgm:t>
    </dgm:pt>
    <dgm:pt modelId="{CE7F8059-F404-481C-8B07-2324301E50F2}" type="sibTrans" cxnId="{5CB84609-989B-4E48-AB1E-E859582AB264}">
      <dgm:prSet/>
      <dgm:spPr/>
      <dgm:t>
        <a:bodyPr/>
        <a:lstStyle/>
        <a:p>
          <a:endParaRPr lang="ru-RU"/>
        </a:p>
      </dgm:t>
    </dgm:pt>
    <dgm:pt modelId="{2E75053B-20A7-4A46-AA72-1B4288BE166A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33,9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B4FFF-06D4-4E66-9F0A-E9124139E46D}" type="parTrans" cxnId="{AAB2E11F-14AA-4E38-A3B2-1D5911A9169B}">
      <dgm:prSet/>
      <dgm:spPr/>
      <dgm:t>
        <a:bodyPr/>
        <a:lstStyle/>
        <a:p>
          <a:endParaRPr lang="ru-RU"/>
        </a:p>
      </dgm:t>
    </dgm:pt>
    <dgm:pt modelId="{FD7B4662-FADE-4267-9FE3-2449E0B31E13}" type="sibTrans" cxnId="{AAB2E11F-14AA-4E38-A3B2-1D5911A9169B}">
      <dgm:prSet/>
      <dgm:spPr/>
      <dgm:t>
        <a:bodyPr/>
        <a:lstStyle/>
        <a:p>
          <a:endParaRPr lang="ru-RU"/>
        </a:p>
      </dgm:t>
    </dgm:pt>
    <dgm:pt modelId="{2B18F5A1-A596-4B38-8F69-422AF21D048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На обеспечение  МРОТ до 11 280,00 с 01.01.2019  работникам, получающим заработную плату в размере МРОТ</a:t>
          </a:r>
          <a:endParaRPr lang="ru-RU" sz="1400" dirty="0"/>
        </a:p>
      </dgm:t>
    </dgm:pt>
    <dgm:pt modelId="{41F72235-B709-4773-8552-12B51A985B30}" type="parTrans" cxnId="{2673518D-3B78-4E07-868B-49FE0B0AE3C4}">
      <dgm:prSet/>
      <dgm:spPr/>
      <dgm:t>
        <a:bodyPr/>
        <a:lstStyle/>
        <a:p>
          <a:endParaRPr lang="ru-RU"/>
        </a:p>
      </dgm:t>
    </dgm:pt>
    <dgm:pt modelId="{68F13814-AD19-497B-BB0A-F9109E5B83B7}" type="sibTrans" cxnId="{2673518D-3B78-4E07-868B-49FE0B0AE3C4}">
      <dgm:prSet/>
      <dgm:spPr/>
      <dgm:t>
        <a:bodyPr/>
        <a:lstStyle/>
        <a:p>
          <a:endParaRPr lang="ru-RU"/>
        </a:p>
      </dgm:t>
    </dgm:pt>
    <dgm:pt modelId="{7A3FEBCE-4C33-4613-8CB1-6165DEB9112C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3,4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83F13-E8AE-49BF-9CEC-5409450F6CA9}" type="parTrans" cxnId="{26E5D319-A36F-47B3-8D15-EB26DB2C8326}">
      <dgm:prSet/>
      <dgm:spPr/>
      <dgm:t>
        <a:bodyPr/>
        <a:lstStyle/>
        <a:p>
          <a:endParaRPr lang="ru-RU"/>
        </a:p>
      </dgm:t>
    </dgm:pt>
    <dgm:pt modelId="{BB696161-44AE-4443-9D99-4FCB37804C19}" type="sibTrans" cxnId="{26E5D319-A36F-47B3-8D15-EB26DB2C8326}">
      <dgm:prSet/>
      <dgm:spPr/>
      <dgm:t>
        <a:bodyPr/>
        <a:lstStyle/>
        <a:p>
          <a:endParaRPr lang="ru-RU"/>
        </a:p>
      </dgm:t>
    </dgm:pt>
    <dgm:pt modelId="{2F536814-0A2B-4B5D-9EE8-80C699474B3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выплаты сверх минимального размера оплаты труда оплаты сверхурочной работы, работы в ночное время, выходные и нерабочие праздничные дни</a:t>
          </a:r>
          <a:endParaRPr lang="ru-RU" sz="1400" dirty="0"/>
        </a:p>
      </dgm:t>
    </dgm:pt>
    <dgm:pt modelId="{856D169E-4757-4CFF-8DD9-51BE810EEA06}" type="parTrans" cxnId="{1EB2EF5C-EA8F-4E06-91C7-3928F36B3706}">
      <dgm:prSet/>
      <dgm:spPr/>
      <dgm:t>
        <a:bodyPr/>
        <a:lstStyle/>
        <a:p>
          <a:endParaRPr lang="ru-RU"/>
        </a:p>
      </dgm:t>
    </dgm:pt>
    <dgm:pt modelId="{8A0C7CD7-4504-4841-ACC2-DB2BCFF61455}" type="sibTrans" cxnId="{1EB2EF5C-EA8F-4E06-91C7-3928F36B3706}">
      <dgm:prSet/>
      <dgm:spPr/>
      <dgm:t>
        <a:bodyPr/>
        <a:lstStyle/>
        <a:p>
          <a:endParaRPr lang="ru-RU"/>
        </a:p>
      </dgm:t>
    </dgm:pt>
    <dgm:pt modelId="{0D5CDD8C-6B41-4AA1-AAD7-150922D4AA32}" type="pres">
      <dgm:prSet presAssocID="{0632C722-7D2F-467D-B1AA-8958777781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B44A1-D177-4786-8B42-C8842E26ACE2}" type="pres">
      <dgm:prSet presAssocID="{4B41BD3C-1F1C-47A4-A222-22225FA70884}" presName="linNode" presStyleCnt="0"/>
      <dgm:spPr/>
    </dgm:pt>
    <dgm:pt modelId="{7EC40511-D541-45F3-BA44-DD8DE372C9EB}" type="pres">
      <dgm:prSet presAssocID="{4B41BD3C-1F1C-47A4-A222-22225FA70884}" presName="parentText" presStyleLbl="node1" presStyleIdx="0" presStyleCnt="3" custScaleX="785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C435-C7FD-4C8B-9AA6-F005230F256F}" type="pres">
      <dgm:prSet presAssocID="{4B41BD3C-1F1C-47A4-A222-22225FA70884}" presName="descendantText" presStyleLbl="alignAccFollowNode1" presStyleIdx="0" presStyleCnt="3" custScaleX="119064" custScaleY="138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7C298-BFC2-4450-9373-8DA27D6C9854}" type="pres">
      <dgm:prSet presAssocID="{A8CDEF6D-B8CF-47AB-A231-8E359A894866}" presName="sp" presStyleCnt="0"/>
      <dgm:spPr/>
    </dgm:pt>
    <dgm:pt modelId="{6B7FCCA2-FC5D-4B62-8F5B-B4E9DC8EF0F6}" type="pres">
      <dgm:prSet presAssocID="{2E75053B-20A7-4A46-AA72-1B4288BE166A}" presName="linNode" presStyleCnt="0"/>
      <dgm:spPr/>
    </dgm:pt>
    <dgm:pt modelId="{0ED92B9C-DB29-4E22-A8A5-1CC2599BAD86}" type="pres">
      <dgm:prSet presAssocID="{2E75053B-20A7-4A46-AA72-1B4288BE166A}" presName="parentText" presStyleLbl="node1" presStyleIdx="1" presStyleCnt="3" custScaleX="76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01197-5DE9-48BF-8683-ACDA90934646}" type="pres">
      <dgm:prSet presAssocID="{2E75053B-20A7-4A46-AA72-1B4288BE166A}" presName="descendantText" presStyleLbl="alignAccFollowNode1" presStyleIdx="1" presStyleCnt="3" custScaleX="11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59104-3FFE-4AE5-8C89-53E88DF12675}" type="pres">
      <dgm:prSet presAssocID="{FD7B4662-FADE-4267-9FE3-2449E0B31E13}" presName="sp" presStyleCnt="0"/>
      <dgm:spPr/>
    </dgm:pt>
    <dgm:pt modelId="{77103889-1DD8-49A8-9AA3-CDB865E26C2D}" type="pres">
      <dgm:prSet presAssocID="{7A3FEBCE-4C33-4613-8CB1-6165DEB9112C}" presName="linNode" presStyleCnt="0"/>
      <dgm:spPr/>
    </dgm:pt>
    <dgm:pt modelId="{B2753F56-E6DC-4470-8BCC-8EDC55A78112}" type="pres">
      <dgm:prSet presAssocID="{7A3FEBCE-4C33-4613-8CB1-6165DEB9112C}" presName="parentText" presStyleLbl="node1" presStyleIdx="2" presStyleCnt="3" custScaleX="76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13B97-7078-43D5-A584-5A9BDEEEC641}" type="pres">
      <dgm:prSet presAssocID="{7A3FEBCE-4C33-4613-8CB1-6165DEB9112C}" presName="descendantText" presStyleLbl="alignAccFollowNode1" presStyleIdx="2" presStyleCnt="3" custScaleX="118127" custScaleY="123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81B9E-6002-40F6-8670-7D8EDE25BE6F}" type="presOf" srcId="{2F536814-0A2B-4B5D-9EE8-80C699474B36}" destId="{7C713B97-7078-43D5-A584-5A9BDEEEC641}" srcOrd="0" destOrd="0" presId="urn:microsoft.com/office/officeart/2005/8/layout/vList5"/>
    <dgm:cxn modelId="{1EB2EF5C-EA8F-4E06-91C7-3928F36B3706}" srcId="{7A3FEBCE-4C33-4613-8CB1-6165DEB9112C}" destId="{2F536814-0A2B-4B5D-9EE8-80C699474B36}" srcOrd="0" destOrd="0" parTransId="{856D169E-4757-4CFF-8DD9-51BE810EEA06}" sibTransId="{8A0C7CD7-4504-4841-ACC2-DB2BCFF61455}"/>
    <dgm:cxn modelId="{2673518D-3B78-4E07-868B-49FE0B0AE3C4}" srcId="{2E75053B-20A7-4A46-AA72-1B4288BE166A}" destId="{2B18F5A1-A596-4B38-8F69-422AF21D048E}" srcOrd="0" destOrd="0" parTransId="{41F72235-B709-4773-8552-12B51A985B30}" sibTransId="{68F13814-AD19-497B-BB0A-F9109E5B83B7}"/>
    <dgm:cxn modelId="{AE09695B-F3BF-4640-A001-CC7419471F8F}" type="presOf" srcId="{7A3FEBCE-4C33-4613-8CB1-6165DEB9112C}" destId="{B2753F56-E6DC-4470-8BCC-8EDC55A78112}" srcOrd="0" destOrd="0" presId="urn:microsoft.com/office/officeart/2005/8/layout/vList5"/>
    <dgm:cxn modelId="{5CB84609-989B-4E48-AB1E-E859582AB264}" srcId="{4B41BD3C-1F1C-47A4-A222-22225FA70884}" destId="{7286CB60-7F20-4747-9645-500BAE34616E}" srcOrd="0" destOrd="0" parTransId="{1178DD06-98A3-443C-9F2A-5CDFDE3ED19B}" sibTransId="{CE7F8059-F404-481C-8B07-2324301E50F2}"/>
    <dgm:cxn modelId="{AB05E6FB-6727-4AD9-9B52-44E5437E71B1}" type="presOf" srcId="{4B41BD3C-1F1C-47A4-A222-22225FA70884}" destId="{7EC40511-D541-45F3-BA44-DD8DE372C9EB}" srcOrd="0" destOrd="0" presId="urn:microsoft.com/office/officeart/2005/8/layout/vList5"/>
    <dgm:cxn modelId="{6EC80CDE-0AA6-46FA-9DD5-CED61DF655BB}" srcId="{0632C722-7D2F-467D-B1AA-8958777781F3}" destId="{4B41BD3C-1F1C-47A4-A222-22225FA70884}" srcOrd="0" destOrd="0" parTransId="{D79AB0D4-C4B3-47D8-93CF-3C7F660C5013}" sibTransId="{A8CDEF6D-B8CF-47AB-A231-8E359A894866}"/>
    <dgm:cxn modelId="{F9487C18-0877-4D3B-9EBF-8577F39E650B}" type="presOf" srcId="{2E75053B-20A7-4A46-AA72-1B4288BE166A}" destId="{0ED92B9C-DB29-4E22-A8A5-1CC2599BAD86}" srcOrd="0" destOrd="0" presId="urn:microsoft.com/office/officeart/2005/8/layout/vList5"/>
    <dgm:cxn modelId="{C66095D5-8004-42CA-8B7B-56FD4B6CED8D}" type="presOf" srcId="{0632C722-7D2F-467D-B1AA-8958777781F3}" destId="{0D5CDD8C-6B41-4AA1-AAD7-150922D4AA32}" srcOrd="0" destOrd="0" presId="urn:microsoft.com/office/officeart/2005/8/layout/vList5"/>
    <dgm:cxn modelId="{26E5D319-A36F-47B3-8D15-EB26DB2C8326}" srcId="{0632C722-7D2F-467D-B1AA-8958777781F3}" destId="{7A3FEBCE-4C33-4613-8CB1-6165DEB9112C}" srcOrd="2" destOrd="0" parTransId="{49E83F13-E8AE-49BF-9CEC-5409450F6CA9}" sibTransId="{BB696161-44AE-4443-9D99-4FCB37804C19}"/>
    <dgm:cxn modelId="{DC2DF76D-23FA-4489-B98B-EC0EF0F692FD}" type="presOf" srcId="{2B18F5A1-A596-4B38-8F69-422AF21D048E}" destId="{BCF01197-5DE9-48BF-8683-ACDA90934646}" srcOrd="0" destOrd="0" presId="urn:microsoft.com/office/officeart/2005/8/layout/vList5"/>
    <dgm:cxn modelId="{042B5A81-11FB-4533-872C-30AF3091F73D}" type="presOf" srcId="{7286CB60-7F20-4747-9645-500BAE34616E}" destId="{E544C435-C7FD-4C8B-9AA6-F005230F256F}" srcOrd="0" destOrd="0" presId="urn:microsoft.com/office/officeart/2005/8/layout/vList5"/>
    <dgm:cxn modelId="{AAB2E11F-14AA-4E38-A3B2-1D5911A9169B}" srcId="{0632C722-7D2F-467D-B1AA-8958777781F3}" destId="{2E75053B-20A7-4A46-AA72-1B4288BE166A}" srcOrd="1" destOrd="0" parTransId="{3AAB4FFF-06D4-4E66-9F0A-E9124139E46D}" sibTransId="{FD7B4662-FADE-4267-9FE3-2449E0B31E13}"/>
    <dgm:cxn modelId="{3C42D583-B0F6-4A13-83E5-B7C187F57D5C}" type="presParOf" srcId="{0D5CDD8C-6B41-4AA1-AAD7-150922D4AA32}" destId="{ABDB44A1-D177-4786-8B42-C8842E26ACE2}" srcOrd="0" destOrd="0" presId="urn:microsoft.com/office/officeart/2005/8/layout/vList5"/>
    <dgm:cxn modelId="{DF25B018-5A38-4F97-91F7-74A137130F1E}" type="presParOf" srcId="{ABDB44A1-D177-4786-8B42-C8842E26ACE2}" destId="{7EC40511-D541-45F3-BA44-DD8DE372C9EB}" srcOrd="0" destOrd="0" presId="urn:microsoft.com/office/officeart/2005/8/layout/vList5"/>
    <dgm:cxn modelId="{1BA5E423-B9BB-4F11-90AC-0218B2E12776}" type="presParOf" srcId="{ABDB44A1-D177-4786-8B42-C8842E26ACE2}" destId="{E544C435-C7FD-4C8B-9AA6-F005230F256F}" srcOrd="1" destOrd="0" presId="urn:microsoft.com/office/officeart/2005/8/layout/vList5"/>
    <dgm:cxn modelId="{57A67E4B-3ED4-4F5D-87C1-8CEB51F5B46A}" type="presParOf" srcId="{0D5CDD8C-6B41-4AA1-AAD7-150922D4AA32}" destId="{2D77C298-BFC2-4450-9373-8DA27D6C9854}" srcOrd="1" destOrd="0" presId="urn:microsoft.com/office/officeart/2005/8/layout/vList5"/>
    <dgm:cxn modelId="{4E57435F-CBAB-4BB0-9E6C-C6A2774DAB83}" type="presParOf" srcId="{0D5CDD8C-6B41-4AA1-AAD7-150922D4AA32}" destId="{6B7FCCA2-FC5D-4B62-8F5B-B4E9DC8EF0F6}" srcOrd="2" destOrd="0" presId="urn:microsoft.com/office/officeart/2005/8/layout/vList5"/>
    <dgm:cxn modelId="{3096BAC6-1DBA-41AB-A8C1-F073394BEC79}" type="presParOf" srcId="{6B7FCCA2-FC5D-4B62-8F5B-B4E9DC8EF0F6}" destId="{0ED92B9C-DB29-4E22-A8A5-1CC2599BAD86}" srcOrd="0" destOrd="0" presId="urn:microsoft.com/office/officeart/2005/8/layout/vList5"/>
    <dgm:cxn modelId="{7A81B0CD-D63C-4DF1-A0B6-AB07444ACC86}" type="presParOf" srcId="{6B7FCCA2-FC5D-4B62-8F5B-B4E9DC8EF0F6}" destId="{BCF01197-5DE9-48BF-8683-ACDA90934646}" srcOrd="1" destOrd="0" presId="urn:microsoft.com/office/officeart/2005/8/layout/vList5"/>
    <dgm:cxn modelId="{64494A56-2EF5-42DB-B150-02D91D683F49}" type="presParOf" srcId="{0D5CDD8C-6B41-4AA1-AAD7-150922D4AA32}" destId="{FF859104-3FFE-4AE5-8C89-53E88DF12675}" srcOrd="3" destOrd="0" presId="urn:microsoft.com/office/officeart/2005/8/layout/vList5"/>
    <dgm:cxn modelId="{6B869A71-0D35-4CC9-BE37-8EF1D56BEAA5}" type="presParOf" srcId="{0D5CDD8C-6B41-4AA1-AAD7-150922D4AA32}" destId="{77103889-1DD8-49A8-9AA3-CDB865E26C2D}" srcOrd="4" destOrd="0" presId="urn:microsoft.com/office/officeart/2005/8/layout/vList5"/>
    <dgm:cxn modelId="{95FC78CD-8FE8-4B36-AE59-995E47EE3137}" type="presParOf" srcId="{77103889-1DD8-49A8-9AA3-CDB865E26C2D}" destId="{B2753F56-E6DC-4470-8BCC-8EDC55A78112}" srcOrd="0" destOrd="0" presId="urn:microsoft.com/office/officeart/2005/8/layout/vList5"/>
    <dgm:cxn modelId="{262D34C3-CFAA-4D3B-99CC-CACD03753B08}" type="presParOf" srcId="{77103889-1DD8-49A8-9AA3-CDB865E26C2D}" destId="{7C713B97-7078-43D5-A584-5A9BDEEEC6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C3F08-A4A4-4D23-9AC8-46D54C1D5C9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A2CA7-B801-4D60-AC4B-9FCF4B1A15B7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dirty="0" smtClean="0"/>
            <a:t>15,9</a:t>
          </a:r>
          <a:endParaRPr lang="ru-RU" sz="3600" dirty="0"/>
        </a:p>
      </dgm:t>
    </dgm:pt>
    <dgm:pt modelId="{7FC27F9E-4D0D-42AB-BB1B-276570FDA0F9}" type="parTrans" cxnId="{DC44B701-4649-4A7E-99F0-5AEFE28D9F04}">
      <dgm:prSet/>
      <dgm:spPr/>
      <dgm:t>
        <a:bodyPr/>
        <a:lstStyle/>
        <a:p>
          <a:endParaRPr lang="ru-RU"/>
        </a:p>
      </dgm:t>
    </dgm:pt>
    <dgm:pt modelId="{AAF835FB-B651-414F-9FED-449F9B685D08}" type="sibTrans" cxnId="{DC44B701-4649-4A7E-99F0-5AEFE28D9F04}">
      <dgm:prSet/>
      <dgm:spPr/>
      <dgm:t>
        <a:bodyPr/>
        <a:lstStyle/>
        <a:p>
          <a:endParaRPr lang="ru-RU"/>
        </a:p>
      </dgm:t>
    </dgm:pt>
    <dgm:pt modelId="{D3272898-742C-4554-A96D-338F98784017}">
      <dgm:prSet phldrT="[Текст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dirty="0" smtClean="0"/>
            <a:t>0,81</a:t>
          </a:r>
          <a:endParaRPr lang="ru-RU" sz="3600" dirty="0"/>
        </a:p>
      </dgm:t>
    </dgm:pt>
    <dgm:pt modelId="{CB321EBB-F9E9-4148-B0AD-E2259A8EC82B}" type="parTrans" cxnId="{318EDD9B-9D69-42A2-A2E9-3A5C7E5E0AF7}">
      <dgm:prSet/>
      <dgm:spPr/>
      <dgm:t>
        <a:bodyPr/>
        <a:lstStyle/>
        <a:p>
          <a:endParaRPr lang="ru-RU"/>
        </a:p>
      </dgm:t>
    </dgm:pt>
    <dgm:pt modelId="{C23BD4F4-B979-426B-AC2A-3E1F59601AB5}" type="sibTrans" cxnId="{318EDD9B-9D69-42A2-A2E9-3A5C7E5E0AF7}">
      <dgm:prSet/>
      <dgm:spPr/>
      <dgm:t>
        <a:bodyPr/>
        <a:lstStyle/>
        <a:p>
          <a:endParaRPr lang="ru-RU"/>
        </a:p>
      </dgm:t>
    </dgm:pt>
    <dgm:pt modelId="{A4AD6830-14E5-484E-8D86-C245126D745B}" type="pres">
      <dgm:prSet presAssocID="{0F2C3F08-A4A4-4D23-9AC8-46D54C1D5C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2D861-1307-4FE4-9AF0-75EC2C8AA5A2}" type="pres">
      <dgm:prSet presAssocID="{236A2CA7-B801-4D60-AC4B-9FCF4B1A15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EE3A0-66DA-438C-AA0D-415E57503C09}" type="pres">
      <dgm:prSet presAssocID="{AAF835FB-B651-414F-9FED-449F9B685D08}" presName="sibTrans" presStyleCnt="0"/>
      <dgm:spPr/>
    </dgm:pt>
    <dgm:pt modelId="{6D40A50F-FAD6-4F93-890C-52B3A4376945}" type="pres">
      <dgm:prSet presAssocID="{D3272898-742C-4554-A96D-338F987840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EDD9B-9D69-42A2-A2E9-3A5C7E5E0AF7}" srcId="{0F2C3F08-A4A4-4D23-9AC8-46D54C1D5C9E}" destId="{D3272898-742C-4554-A96D-338F98784017}" srcOrd="1" destOrd="0" parTransId="{CB321EBB-F9E9-4148-B0AD-E2259A8EC82B}" sibTransId="{C23BD4F4-B979-426B-AC2A-3E1F59601AB5}"/>
    <dgm:cxn modelId="{326AF782-1E11-4EFC-85A6-CCC623F4594A}" type="presOf" srcId="{D3272898-742C-4554-A96D-338F98784017}" destId="{6D40A50F-FAD6-4F93-890C-52B3A4376945}" srcOrd="0" destOrd="0" presId="urn:microsoft.com/office/officeart/2005/8/layout/default#1"/>
    <dgm:cxn modelId="{DC44B701-4649-4A7E-99F0-5AEFE28D9F04}" srcId="{0F2C3F08-A4A4-4D23-9AC8-46D54C1D5C9E}" destId="{236A2CA7-B801-4D60-AC4B-9FCF4B1A15B7}" srcOrd="0" destOrd="0" parTransId="{7FC27F9E-4D0D-42AB-BB1B-276570FDA0F9}" sibTransId="{AAF835FB-B651-414F-9FED-449F9B685D08}"/>
    <dgm:cxn modelId="{91F66C62-A0FA-4A9C-9618-774CCDF48844}" type="presOf" srcId="{236A2CA7-B801-4D60-AC4B-9FCF4B1A15B7}" destId="{8382D861-1307-4FE4-9AF0-75EC2C8AA5A2}" srcOrd="0" destOrd="0" presId="urn:microsoft.com/office/officeart/2005/8/layout/default#1"/>
    <dgm:cxn modelId="{CDC92A55-0E75-469B-8B03-205BBA1BFC09}" type="presOf" srcId="{0F2C3F08-A4A4-4D23-9AC8-46D54C1D5C9E}" destId="{A4AD6830-14E5-484E-8D86-C245126D745B}" srcOrd="0" destOrd="0" presId="urn:microsoft.com/office/officeart/2005/8/layout/default#1"/>
    <dgm:cxn modelId="{B2AA7636-4FD7-448C-B676-5F4F00A523E1}" type="presParOf" srcId="{A4AD6830-14E5-484E-8D86-C245126D745B}" destId="{8382D861-1307-4FE4-9AF0-75EC2C8AA5A2}" srcOrd="0" destOrd="0" presId="urn:microsoft.com/office/officeart/2005/8/layout/default#1"/>
    <dgm:cxn modelId="{A2684569-0BBC-4A61-B876-CCADEA554014}" type="presParOf" srcId="{A4AD6830-14E5-484E-8D86-C245126D745B}" destId="{215EE3A0-66DA-438C-AA0D-415E57503C09}" srcOrd="1" destOrd="0" presId="urn:microsoft.com/office/officeart/2005/8/layout/default#1"/>
    <dgm:cxn modelId="{4D546A03-5DD1-42E1-B7AE-7A868DC9DB00}" type="presParOf" srcId="{A4AD6830-14E5-484E-8D86-C245126D745B}" destId="{6D40A50F-FAD6-4F93-890C-52B3A4376945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2C3F08-A4A4-4D23-9AC8-46D54C1D5C9E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A2CA7-B801-4D60-AC4B-9FCF4B1A15B7}">
      <dgm:prSet phldrT="[Текст]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72,8</a:t>
          </a:r>
          <a:endParaRPr lang="ru-RU" dirty="0"/>
        </a:p>
      </dgm:t>
    </dgm:pt>
    <dgm:pt modelId="{7FC27F9E-4D0D-42AB-BB1B-276570FDA0F9}" type="parTrans" cxnId="{DC44B701-4649-4A7E-99F0-5AEFE28D9F04}">
      <dgm:prSet/>
      <dgm:spPr/>
      <dgm:t>
        <a:bodyPr/>
        <a:lstStyle/>
        <a:p>
          <a:endParaRPr lang="ru-RU"/>
        </a:p>
      </dgm:t>
    </dgm:pt>
    <dgm:pt modelId="{AAF835FB-B651-414F-9FED-449F9B685D08}" type="sibTrans" cxnId="{DC44B701-4649-4A7E-99F0-5AEFE28D9F04}">
      <dgm:prSet/>
      <dgm:spPr/>
      <dgm:t>
        <a:bodyPr/>
        <a:lstStyle/>
        <a:p>
          <a:endParaRPr lang="ru-RU"/>
        </a:p>
      </dgm:t>
    </dgm:pt>
    <dgm:pt modelId="{D3272898-742C-4554-A96D-338F98784017}">
      <dgm:prSet phldrT="[Текст]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3,02</a:t>
          </a:r>
          <a:endParaRPr lang="ru-RU" dirty="0"/>
        </a:p>
      </dgm:t>
    </dgm:pt>
    <dgm:pt modelId="{CB321EBB-F9E9-4148-B0AD-E2259A8EC82B}" type="parTrans" cxnId="{318EDD9B-9D69-42A2-A2E9-3A5C7E5E0AF7}">
      <dgm:prSet/>
      <dgm:spPr/>
      <dgm:t>
        <a:bodyPr/>
        <a:lstStyle/>
        <a:p>
          <a:endParaRPr lang="ru-RU"/>
        </a:p>
      </dgm:t>
    </dgm:pt>
    <dgm:pt modelId="{C23BD4F4-B979-426B-AC2A-3E1F59601AB5}" type="sibTrans" cxnId="{318EDD9B-9D69-42A2-A2E9-3A5C7E5E0AF7}">
      <dgm:prSet/>
      <dgm:spPr/>
      <dgm:t>
        <a:bodyPr/>
        <a:lstStyle/>
        <a:p>
          <a:endParaRPr lang="ru-RU"/>
        </a:p>
      </dgm:t>
    </dgm:pt>
    <dgm:pt modelId="{A4AD6830-14E5-484E-8D86-C245126D745B}" type="pres">
      <dgm:prSet presAssocID="{0F2C3F08-A4A4-4D23-9AC8-46D54C1D5C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2D861-1307-4FE4-9AF0-75EC2C8AA5A2}" type="pres">
      <dgm:prSet presAssocID="{236A2CA7-B801-4D60-AC4B-9FCF4B1A15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EE3A0-66DA-438C-AA0D-415E57503C09}" type="pres">
      <dgm:prSet presAssocID="{AAF835FB-B651-414F-9FED-449F9B685D08}" presName="sibTrans" presStyleCnt="0"/>
      <dgm:spPr/>
    </dgm:pt>
    <dgm:pt modelId="{6D40A50F-FAD6-4F93-890C-52B3A4376945}" type="pres">
      <dgm:prSet presAssocID="{D3272898-742C-4554-A96D-338F987840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5FEFD-22B8-4E21-BAD3-2A43462FFB33}" type="presOf" srcId="{236A2CA7-B801-4D60-AC4B-9FCF4B1A15B7}" destId="{8382D861-1307-4FE4-9AF0-75EC2C8AA5A2}" srcOrd="0" destOrd="0" presId="urn:microsoft.com/office/officeart/2005/8/layout/default#2"/>
    <dgm:cxn modelId="{318EDD9B-9D69-42A2-A2E9-3A5C7E5E0AF7}" srcId="{0F2C3F08-A4A4-4D23-9AC8-46D54C1D5C9E}" destId="{D3272898-742C-4554-A96D-338F98784017}" srcOrd="1" destOrd="0" parTransId="{CB321EBB-F9E9-4148-B0AD-E2259A8EC82B}" sibTransId="{C23BD4F4-B979-426B-AC2A-3E1F59601AB5}"/>
    <dgm:cxn modelId="{DC44B701-4649-4A7E-99F0-5AEFE28D9F04}" srcId="{0F2C3F08-A4A4-4D23-9AC8-46D54C1D5C9E}" destId="{236A2CA7-B801-4D60-AC4B-9FCF4B1A15B7}" srcOrd="0" destOrd="0" parTransId="{7FC27F9E-4D0D-42AB-BB1B-276570FDA0F9}" sibTransId="{AAF835FB-B651-414F-9FED-449F9B685D08}"/>
    <dgm:cxn modelId="{C3F9BD71-D33E-4473-B2D4-416B9623C5E3}" type="presOf" srcId="{0F2C3F08-A4A4-4D23-9AC8-46D54C1D5C9E}" destId="{A4AD6830-14E5-484E-8D86-C245126D745B}" srcOrd="0" destOrd="0" presId="urn:microsoft.com/office/officeart/2005/8/layout/default#2"/>
    <dgm:cxn modelId="{03A29370-044F-4EF0-BDD4-56917D84311B}" type="presOf" srcId="{D3272898-742C-4554-A96D-338F98784017}" destId="{6D40A50F-FAD6-4F93-890C-52B3A4376945}" srcOrd="0" destOrd="0" presId="urn:microsoft.com/office/officeart/2005/8/layout/default#2"/>
    <dgm:cxn modelId="{B569E212-F6F7-466A-A187-48B76EF0B24D}" type="presParOf" srcId="{A4AD6830-14E5-484E-8D86-C245126D745B}" destId="{8382D861-1307-4FE4-9AF0-75EC2C8AA5A2}" srcOrd="0" destOrd="0" presId="urn:microsoft.com/office/officeart/2005/8/layout/default#2"/>
    <dgm:cxn modelId="{8921DF08-D0D8-453A-B53F-D2221C9419B8}" type="presParOf" srcId="{A4AD6830-14E5-484E-8D86-C245126D745B}" destId="{215EE3A0-66DA-438C-AA0D-415E57503C09}" srcOrd="1" destOrd="0" presId="urn:microsoft.com/office/officeart/2005/8/layout/default#2"/>
    <dgm:cxn modelId="{20DA7F8B-CBFF-4ABD-91B6-88EA0859B3E6}" type="presParOf" srcId="{A4AD6830-14E5-484E-8D86-C245126D745B}" destId="{6D40A50F-FAD6-4F93-890C-52B3A4376945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82E933-9721-4796-B07B-EE7AEDD8C6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30B39F-F4C3-4751-8FAE-D4F48FD033F7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</a:rPr>
            <a:t>3,74</a:t>
          </a:r>
          <a:r>
            <a:rPr lang="ru-RU" sz="1400" dirty="0" smtClean="0">
              <a:solidFill>
                <a:schemeClr val="bg1"/>
              </a:solidFill>
            </a:rPr>
            <a:t> - Ливневки</a:t>
          </a:r>
          <a:endParaRPr lang="ru-RU" sz="1400" dirty="0">
            <a:solidFill>
              <a:schemeClr val="bg1"/>
            </a:solidFill>
          </a:endParaRPr>
        </a:p>
      </dgm:t>
    </dgm:pt>
    <dgm:pt modelId="{36A9DDBF-197A-4BF5-A80B-FB7C4A5FF388}" type="parTrans" cxnId="{2BE765C6-F0EB-4EC2-8E81-C9DB81953E82}">
      <dgm:prSet/>
      <dgm:spPr/>
      <dgm:t>
        <a:bodyPr/>
        <a:lstStyle/>
        <a:p>
          <a:endParaRPr lang="ru-RU"/>
        </a:p>
      </dgm:t>
    </dgm:pt>
    <dgm:pt modelId="{076ECE8F-32BC-47F2-A609-215770CEB57D}" type="sibTrans" cxnId="{2BE765C6-F0EB-4EC2-8E81-C9DB81953E82}">
      <dgm:prSet/>
      <dgm:spPr/>
      <dgm:t>
        <a:bodyPr/>
        <a:lstStyle/>
        <a:p>
          <a:endParaRPr lang="ru-RU"/>
        </a:p>
      </dgm:t>
    </dgm:pt>
    <dgm:pt modelId="{D753F591-04F2-4E11-B70A-29670FBDDC2C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/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16,1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 - Разметка, знаки, ограждения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B32DFE56-AEA2-4FC5-B762-4496908B9C0D}" type="parTrans" cxnId="{E017AAA1-0B66-45CC-B87F-8788911B888A}">
      <dgm:prSet/>
      <dgm:spPr/>
      <dgm:t>
        <a:bodyPr/>
        <a:lstStyle/>
        <a:p>
          <a:endParaRPr lang="ru-RU"/>
        </a:p>
      </dgm:t>
    </dgm:pt>
    <dgm:pt modelId="{7F2BFB1F-EAAC-4BE1-A6EE-E648C3990ECF}" type="sibTrans" cxnId="{E017AAA1-0B66-45CC-B87F-8788911B888A}">
      <dgm:prSet/>
      <dgm:spPr/>
      <dgm:t>
        <a:bodyPr/>
        <a:lstStyle/>
        <a:p>
          <a:endParaRPr lang="ru-RU"/>
        </a:p>
      </dgm:t>
    </dgm:pt>
    <dgm:pt modelId="{816FF868-F528-4FBD-9F3A-37B29DBE74F8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l"/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28,3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- Строительство и реконструкция дорог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D6BE5847-1666-4A54-ACE0-752FEF52C30D}" type="parTrans" cxnId="{DAB911F4-9E35-4B2B-B9BB-1DD4E8C127FD}">
      <dgm:prSet/>
      <dgm:spPr/>
      <dgm:t>
        <a:bodyPr/>
        <a:lstStyle/>
        <a:p>
          <a:endParaRPr lang="ru-RU"/>
        </a:p>
      </dgm:t>
    </dgm:pt>
    <dgm:pt modelId="{8207C4CE-0113-4D82-B2D5-18511DFD8FA0}" type="sibTrans" cxnId="{DAB911F4-9E35-4B2B-B9BB-1DD4E8C127FD}">
      <dgm:prSet/>
      <dgm:spPr/>
      <dgm:t>
        <a:bodyPr/>
        <a:lstStyle/>
        <a:p>
          <a:endParaRPr lang="ru-RU"/>
        </a:p>
      </dgm:t>
    </dgm:pt>
    <dgm:pt modelId="{AAB34B02-3065-49DF-9D05-9866B9AE64C4}">
      <dgm:prSet phldrT="[Текст]" custT="1"/>
      <dgm:spPr>
        <a:solidFill>
          <a:schemeClr val="accent5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77,1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 -  Ремонт дорог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D6A4FD0B-1E5F-41F7-B3E3-7F6E3448A69F}" type="parTrans" cxnId="{EDC04FEE-09D8-489E-8533-7DB1A0D7876C}">
      <dgm:prSet/>
      <dgm:spPr/>
      <dgm:t>
        <a:bodyPr/>
        <a:lstStyle/>
        <a:p>
          <a:endParaRPr lang="ru-RU"/>
        </a:p>
      </dgm:t>
    </dgm:pt>
    <dgm:pt modelId="{FD095382-039D-43F6-B554-7B603A0C4502}" type="sibTrans" cxnId="{EDC04FEE-09D8-489E-8533-7DB1A0D7876C}">
      <dgm:prSet/>
      <dgm:spPr/>
      <dgm:t>
        <a:bodyPr/>
        <a:lstStyle/>
        <a:p>
          <a:endParaRPr lang="ru-RU"/>
        </a:p>
      </dgm:t>
    </dgm:pt>
    <dgm:pt modelId="{C66C4A72-1F37-4CD3-A4AE-95F1E0FB3AC6}">
      <dgm:prSet phldrT="[Текст]" custT="1"/>
      <dgm:spPr>
        <a:solidFill>
          <a:srgbClr val="F7FD03"/>
        </a:solidFill>
        <a:ln>
          <a:noFill/>
        </a:ln>
      </dgm:spPr>
      <dgm:t>
        <a:bodyPr/>
        <a:lstStyle/>
        <a:p>
          <a:pPr algn="l"/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0,56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 - Диагностика обследование паспортизация улично-дорожной сети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B334DBCB-2992-4E7E-98B8-3E666792E224}" type="parTrans" cxnId="{28B33053-33A3-46E6-8A90-156FCEB7958D}">
      <dgm:prSet/>
      <dgm:spPr/>
      <dgm:t>
        <a:bodyPr/>
        <a:lstStyle/>
        <a:p>
          <a:endParaRPr lang="ru-RU"/>
        </a:p>
      </dgm:t>
    </dgm:pt>
    <dgm:pt modelId="{F82CC367-DC60-487C-BB0F-DCA224AA6C77}" type="sibTrans" cxnId="{28B33053-33A3-46E6-8A90-156FCEB7958D}">
      <dgm:prSet/>
      <dgm:spPr/>
      <dgm:t>
        <a:bodyPr/>
        <a:lstStyle/>
        <a:p>
          <a:endParaRPr lang="ru-RU"/>
        </a:p>
      </dgm:t>
    </dgm:pt>
    <dgm:pt modelId="{C410E6E8-ED6B-4C1C-99CA-AAED2C664853}" type="pres">
      <dgm:prSet presAssocID="{B882E933-9721-4796-B07B-EE7AEDD8C6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A050A1-000B-4BA1-9C33-4BD874E0CACE}" type="pres">
      <dgm:prSet presAssocID="{C66C4A72-1F37-4CD3-A4AE-95F1E0FB3AC6}" presName="circle1" presStyleLbl="node1" presStyleIdx="0" presStyleCnt="5" custScaleY="86931" custLinFactNeighborX="899" custLinFactNeighborY="-6595"/>
      <dgm:spPr>
        <a:solidFill>
          <a:srgbClr val="FFFF00"/>
        </a:solidFill>
      </dgm:spPr>
    </dgm:pt>
    <dgm:pt modelId="{3D70248A-0DB3-427F-BAB2-BDE2FB4E22AA}" type="pres">
      <dgm:prSet presAssocID="{C66C4A72-1F37-4CD3-A4AE-95F1E0FB3AC6}" presName="space" presStyleCnt="0"/>
      <dgm:spPr/>
    </dgm:pt>
    <dgm:pt modelId="{27EAAB86-7F5A-4AE9-A8D9-ADBB6A90B97B}" type="pres">
      <dgm:prSet presAssocID="{C66C4A72-1F37-4CD3-A4AE-95F1E0FB3AC6}" presName="rect1" presStyleLbl="alignAcc1" presStyleIdx="0" presStyleCnt="5" custScaleY="85252" custLinFactNeighborX="0" custLinFactNeighborY="-14149"/>
      <dgm:spPr/>
      <dgm:t>
        <a:bodyPr/>
        <a:lstStyle/>
        <a:p>
          <a:endParaRPr lang="ru-RU"/>
        </a:p>
      </dgm:t>
    </dgm:pt>
    <dgm:pt modelId="{32CD8079-72C8-48C2-A356-517D656A483E}" type="pres">
      <dgm:prSet presAssocID="{C830B39F-F4C3-4751-8FAE-D4F48FD033F7}" presName="vertSpace2" presStyleLbl="node1" presStyleIdx="0" presStyleCnt="5"/>
      <dgm:spPr/>
    </dgm:pt>
    <dgm:pt modelId="{695E3B5F-CC82-41DC-A215-125ED06826D0}" type="pres">
      <dgm:prSet presAssocID="{C830B39F-F4C3-4751-8FAE-D4F48FD033F7}" presName="circle2" presStyleLbl="node1" presStyleIdx="1" presStyleCnt="5" custScaleY="77901" custLinFactNeighborX="-379" custLinFactNeighborY="-6831"/>
      <dgm:spPr>
        <a:solidFill>
          <a:schemeClr val="accent6">
            <a:lumMod val="75000"/>
          </a:schemeClr>
        </a:solidFill>
        <a:ln>
          <a:noFill/>
        </a:ln>
      </dgm:spPr>
    </dgm:pt>
    <dgm:pt modelId="{9BA79436-46E1-46AA-A900-2D7E6A747E9F}" type="pres">
      <dgm:prSet presAssocID="{C830B39F-F4C3-4751-8FAE-D4F48FD033F7}" presName="rect2" presStyleLbl="alignAcc1" presStyleIdx="1" presStyleCnt="5" custScaleY="87008" custLinFactNeighborX="0" custLinFactNeighborY="-13280"/>
      <dgm:spPr/>
      <dgm:t>
        <a:bodyPr/>
        <a:lstStyle/>
        <a:p>
          <a:endParaRPr lang="ru-RU"/>
        </a:p>
      </dgm:t>
    </dgm:pt>
    <dgm:pt modelId="{627742F6-0798-4C0C-90FB-19A4AB450DF6}" type="pres">
      <dgm:prSet presAssocID="{D753F591-04F2-4E11-B70A-29670FBDDC2C}" presName="vertSpace3" presStyleLbl="node1" presStyleIdx="1" presStyleCnt="5"/>
      <dgm:spPr/>
    </dgm:pt>
    <dgm:pt modelId="{4747F741-99E3-424C-AD12-13857E572C61}" type="pres">
      <dgm:prSet presAssocID="{D753F591-04F2-4E11-B70A-29670FBDDC2C}" presName="circle3" presStyleLbl="node1" presStyleIdx="2" presStyleCnt="5" custScaleY="98915" custLinFactNeighborX="1032" custLinFactNeighborY="-14472"/>
      <dgm:spPr>
        <a:solidFill>
          <a:schemeClr val="accent5">
            <a:lumMod val="40000"/>
            <a:lumOff val="60000"/>
          </a:schemeClr>
        </a:solidFill>
        <a:ln>
          <a:noFill/>
        </a:ln>
      </dgm:spPr>
    </dgm:pt>
    <dgm:pt modelId="{075D287B-B67E-4477-9218-3087CD4C2C73}" type="pres">
      <dgm:prSet presAssocID="{D753F591-04F2-4E11-B70A-29670FBDDC2C}" presName="rect3" presStyleLbl="alignAcc1" presStyleIdx="2" presStyleCnt="5" custLinFactNeighborX="0" custLinFactNeighborY="-14471"/>
      <dgm:spPr/>
      <dgm:t>
        <a:bodyPr/>
        <a:lstStyle/>
        <a:p>
          <a:endParaRPr lang="ru-RU"/>
        </a:p>
      </dgm:t>
    </dgm:pt>
    <dgm:pt modelId="{2D55C0D3-B891-4E95-92A8-1D52E724F806}" type="pres">
      <dgm:prSet presAssocID="{816FF868-F528-4FBD-9F3A-37B29DBE74F8}" presName="vertSpace4" presStyleLbl="node1" presStyleIdx="2" presStyleCnt="5"/>
      <dgm:spPr/>
    </dgm:pt>
    <dgm:pt modelId="{2071BFAC-042C-4FAB-B9D0-57AA35E75772}" type="pres">
      <dgm:prSet presAssocID="{816FF868-F528-4FBD-9F3A-37B29DBE74F8}" presName="circle4" presStyleLbl="node1" presStyleIdx="3" presStyleCnt="5" custScaleY="102151" custLinFactNeighborX="-1620" custLinFactNeighborY="-17824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C6D297F3-3A62-4069-BB2B-D87B520D1676}" type="pres">
      <dgm:prSet presAssocID="{816FF868-F528-4FBD-9F3A-37B29DBE74F8}" presName="rect4" presStyleLbl="alignAcc1" presStyleIdx="3" presStyleCnt="5" custLinFactNeighborX="0" custLinFactNeighborY="-18634"/>
      <dgm:spPr/>
      <dgm:t>
        <a:bodyPr/>
        <a:lstStyle/>
        <a:p>
          <a:endParaRPr lang="ru-RU"/>
        </a:p>
      </dgm:t>
    </dgm:pt>
    <dgm:pt modelId="{D836A7D4-D101-490A-B67E-B75EA845D975}" type="pres">
      <dgm:prSet presAssocID="{AAB34B02-3065-49DF-9D05-9866B9AE64C4}" presName="vertSpace5" presStyleLbl="node1" presStyleIdx="3" presStyleCnt="5"/>
      <dgm:spPr/>
    </dgm:pt>
    <dgm:pt modelId="{90F3CEA8-D119-472B-A3A5-4567063A9B86}" type="pres">
      <dgm:prSet presAssocID="{AAB34B02-3065-49DF-9D05-9866B9AE64C4}" presName="circle5" presStyleLbl="node1" presStyleIdx="4" presStyleCnt="5"/>
      <dgm:spPr>
        <a:solidFill>
          <a:schemeClr val="accent5">
            <a:lumMod val="75000"/>
          </a:schemeClr>
        </a:solidFill>
        <a:ln>
          <a:noFill/>
        </a:ln>
      </dgm:spPr>
    </dgm:pt>
    <dgm:pt modelId="{CB5A9703-EDCC-413C-A4BF-9ED4B39CB64F}" type="pres">
      <dgm:prSet presAssocID="{AAB34B02-3065-49DF-9D05-9866B9AE64C4}" presName="rect5" presStyleLbl="alignAcc1" presStyleIdx="4" presStyleCnt="5"/>
      <dgm:spPr/>
      <dgm:t>
        <a:bodyPr/>
        <a:lstStyle/>
        <a:p>
          <a:endParaRPr lang="ru-RU"/>
        </a:p>
      </dgm:t>
    </dgm:pt>
    <dgm:pt modelId="{3FBAB85D-B117-4331-8B91-9F26514C821A}" type="pres">
      <dgm:prSet presAssocID="{C66C4A72-1F37-4CD3-A4AE-95F1E0FB3AC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6E9D-E6DE-4364-B068-038B393D978E}" type="pres">
      <dgm:prSet presAssocID="{C830B39F-F4C3-4751-8FAE-D4F48FD033F7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053D6-24A3-4A50-8E5E-89CBFFAA7C93}" type="pres">
      <dgm:prSet presAssocID="{D753F591-04F2-4E11-B70A-29670FBDDC2C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1C35E-D1A5-4613-A399-B2AA04622A29}" type="pres">
      <dgm:prSet presAssocID="{816FF868-F528-4FBD-9F3A-37B29DBE74F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50212-953A-4CFD-BC0F-0781677F3347}" type="pres">
      <dgm:prSet presAssocID="{AAB34B02-3065-49DF-9D05-9866B9AE64C4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6514C-8D6F-4E26-94BF-992025EC9545}" type="presOf" srcId="{C66C4A72-1F37-4CD3-A4AE-95F1E0FB3AC6}" destId="{3FBAB85D-B117-4331-8B91-9F26514C821A}" srcOrd="1" destOrd="0" presId="urn:microsoft.com/office/officeart/2005/8/layout/target3"/>
    <dgm:cxn modelId="{6598B3AC-9738-49CF-B046-741BAF29FB05}" type="presOf" srcId="{C66C4A72-1F37-4CD3-A4AE-95F1E0FB3AC6}" destId="{27EAAB86-7F5A-4AE9-A8D9-ADBB6A90B97B}" srcOrd="0" destOrd="0" presId="urn:microsoft.com/office/officeart/2005/8/layout/target3"/>
    <dgm:cxn modelId="{E5FF9D6A-E312-4B8D-9FBE-077611E64B5F}" type="presOf" srcId="{AAB34B02-3065-49DF-9D05-9866B9AE64C4}" destId="{CB5A9703-EDCC-413C-A4BF-9ED4B39CB64F}" srcOrd="0" destOrd="0" presId="urn:microsoft.com/office/officeart/2005/8/layout/target3"/>
    <dgm:cxn modelId="{DAB911F4-9E35-4B2B-B9BB-1DD4E8C127FD}" srcId="{B882E933-9721-4796-B07B-EE7AEDD8C615}" destId="{816FF868-F528-4FBD-9F3A-37B29DBE74F8}" srcOrd="3" destOrd="0" parTransId="{D6BE5847-1666-4A54-ACE0-752FEF52C30D}" sibTransId="{8207C4CE-0113-4D82-B2D5-18511DFD8FA0}"/>
    <dgm:cxn modelId="{9CDD3A0E-EDA3-4D66-B9C7-0EB4EE4A08C1}" type="presOf" srcId="{C830B39F-F4C3-4751-8FAE-D4F48FD033F7}" destId="{089E6E9D-E6DE-4364-B068-038B393D978E}" srcOrd="1" destOrd="0" presId="urn:microsoft.com/office/officeart/2005/8/layout/target3"/>
    <dgm:cxn modelId="{6ACAAF70-CB6D-4FDD-98C0-A5100194E018}" type="presOf" srcId="{816FF868-F528-4FBD-9F3A-37B29DBE74F8}" destId="{50F1C35E-D1A5-4613-A399-B2AA04622A29}" srcOrd="1" destOrd="0" presId="urn:microsoft.com/office/officeart/2005/8/layout/target3"/>
    <dgm:cxn modelId="{6D382B4F-778B-4359-880F-D9DE831D608B}" type="presOf" srcId="{816FF868-F528-4FBD-9F3A-37B29DBE74F8}" destId="{C6D297F3-3A62-4069-BB2B-D87B520D1676}" srcOrd="0" destOrd="0" presId="urn:microsoft.com/office/officeart/2005/8/layout/target3"/>
    <dgm:cxn modelId="{9D12489F-C77B-44FC-A4F4-A6885794304F}" type="presOf" srcId="{D753F591-04F2-4E11-B70A-29670FBDDC2C}" destId="{075D287B-B67E-4477-9218-3087CD4C2C73}" srcOrd="0" destOrd="0" presId="urn:microsoft.com/office/officeart/2005/8/layout/target3"/>
    <dgm:cxn modelId="{20DD891D-6D0E-49D1-9D03-C0757807DF41}" type="presOf" srcId="{B882E933-9721-4796-B07B-EE7AEDD8C615}" destId="{C410E6E8-ED6B-4C1C-99CA-AAED2C664853}" srcOrd="0" destOrd="0" presId="urn:microsoft.com/office/officeart/2005/8/layout/target3"/>
    <dgm:cxn modelId="{2BE765C6-F0EB-4EC2-8E81-C9DB81953E82}" srcId="{B882E933-9721-4796-B07B-EE7AEDD8C615}" destId="{C830B39F-F4C3-4751-8FAE-D4F48FD033F7}" srcOrd="1" destOrd="0" parTransId="{36A9DDBF-197A-4BF5-A80B-FB7C4A5FF388}" sibTransId="{076ECE8F-32BC-47F2-A609-215770CEB57D}"/>
    <dgm:cxn modelId="{F52983D2-78DB-471E-9C04-122AD65E58B3}" type="presOf" srcId="{AAB34B02-3065-49DF-9D05-9866B9AE64C4}" destId="{2C850212-953A-4CFD-BC0F-0781677F3347}" srcOrd="1" destOrd="0" presId="urn:microsoft.com/office/officeart/2005/8/layout/target3"/>
    <dgm:cxn modelId="{B9F4D65F-72A5-4A00-8DA0-8110768D86A3}" type="presOf" srcId="{D753F591-04F2-4E11-B70A-29670FBDDC2C}" destId="{4FA053D6-24A3-4A50-8E5E-89CBFFAA7C93}" srcOrd="1" destOrd="0" presId="urn:microsoft.com/office/officeart/2005/8/layout/target3"/>
    <dgm:cxn modelId="{EDC04FEE-09D8-489E-8533-7DB1A0D7876C}" srcId="{B882E933-9721-4796-B07B-EE7AEDD8C615}" destId="{AAB34B02-3065-49DF-9D05-9866B9AE64C4}" srcOrd="4" destOrd="0" parTransId="{D6A4FD0B-1E5F-41F7-B3E3-7F6E3448A69F}" sibTransId="{FD095382-039D-43F6-B554-7B603A0C4502}"/>
    <dgm:cxn modelId="{E017AAA1-0B66-45CC-B87F-8788911B888A}" srcId="{B882E933-9721-4796-B07B-EE7AEDD8C615}" destId="{D753F591-04F2-4E11-B70A-29670FBDDC2C}" srcOrd="2" destOrd="0" parTransId="{B32DFE56-AEA2-4FC5-B762-4496908B9C0D}" sibTransId="{7F2BFB1F-EAAC-4BE1-A6EE-E648C3990ECF}"/>
    <dgm:cxn modelId="{28B33053-33A3-46E6-8A90-156FCEB7958D}" srcId="{B882E933-9721-4796-B07B-EE7AEDD8C615}" destId="{C66C4A72-1F37-4CD3-A4AE-95F1E0FB3AC6}" srcOrd="0" destOrd="0" parTransId="{B334DBCB-2992-4E7E-98B8-3E666792E224}" sibTransId="{F82CC367-DC60-487C-BB0F-DCA224AA6C77}"/>
    <dgm:cxn modelId="{437B981E-D0FD-4BDE-A4FD-E6F9AFBF7DEE}" type="presOf" srcId="{C830B39F-F4C3-4751-8FAE-D4F48FD033F7}" destId="{9BA79436-46E1-46AA-A900-2D7E6A747E9F}" srcOrd="0" destOrd="0" presId="urn:microsoft.com/office/officeart/2005/8/layout/target3"/>
    <dgm:cxn modelId="{68124833-AB26-466A-8A83-E8DA9BB03F6C}" type="presParOf" srcId="{C410E6E8-ED6B-4C1C-99CA-AAED2C664853}" destId="{A6A050A1-000B-4BA1-9C33-4BD874E0CACE}" srcOrd="0" destOrd="0" presId="urn:microsoft.com/office/officeart/2005/8/layout/target3"/>
    <dgm:cxn modelId="{93DB60A5-7F1B-447D-BD29-6F94B1AED4E1}" type="presParOf" srcId="{C410E6E8-ED6B-4C1C-99CA-AAED2C664853}" destId="{3D70248A-0DB3-427F-BAB2-BDE2FB4E22AA}" srcOrd="1" destOrd="0" presId="urn:microsoft.com/office/officeart/2005/8/layout/target3"/>
    <dgm:cxn modelId="{56F1E089-143B-47EE-B25A-562BB5D32D4D}" type="presParOf" srcId="{C410E6E8-ED6B-4C1C-99CA-AAED2C664853}" destId="{27EAAB86-7F5A-4AE9-A8D9-ADBB6A90B97B}" srcOrd="2" destOrd="0" presId="urn:microsoft.com/office/officeart/2005/8/layout/target3"/>
    <dgm:cxn modelId="{CFB3070C-4A34-4181-B9BE-D3C870C7FC6C}" type="presParOf" srcId="{C410E6E8-ED6B-4C1C-99CA-AAED2C664853}" destId="{32CD8079-72C8-48C2-A356-517D656A483E}" srcOrd="3" destOrd="0" presId="urn:microsoft.com/office/officeart/2005/8/layout/target3"/>
    <dgm:cxn modelId="{97E8C728-44E9-4574-A4F2-803B9A7D7419}" type="presParOf" srcId="{C410E6E8-ED6B-4C1C-99CA-AAED2C664853}" destId="{695E3B5F-CC82-41DC-A215-125ED06826D0}" srcOrd="4" destOrd="0" presId="urn:microsoft.com/office/officeart/2005/8/layout/target3"/>
    <dgm:cxn modelId="{85CB800D-9E85-487D-AF69-8CF08DDCC205}" type="presParOf" srcId="{C410E6E8-ED6B-4C1C-99CA-AAED2C664853}" destId="{9BA79436-46E1-46AA-A900-2D7E6A747E9F}" srcOrd="5" destOrd="0" presId="urn:microsoft.com/office/officeart/2005/8/layout/target3"/>
    <dgm:cxn modelId="{3175DA9A-3E89-40D6-A5CF-1667119C92A6}" type="presParOf" srcId="{C410E6E8-ED6B-4C1C-99CA-AAED2C664853}" destId="{627742F6-0798-4C0C-90FB-19A4AB450DF6}" srcOrd="6" destOrd="0" presId="urn:microsoft.com/office/officeart/2005/8/layout/target3"/>
    <dgm:cxn modelId="{FE833B0F-E306-4EC0-A014-74718C262B69}" type="presParOf" srcId="{C410E6E8-ED6B-4C1C-99CA-AAED2C664853}" destId="{4747F741-99E3-424C-AD12-13857E572C61}" srcOrd="7" destOrd="0" presId="urn:microsoft.com/office/officeart/2005/8/layout/target3"/>
    <dgm:cxn modelId="{BEB20DFB-EAA6-4795-9D02-215778045C37}" type="presParOf" srcId="{C410E6E8-ED6B-4C1C-99CA-AAED2C664853}" destId="{075D287B-B67E-4477-9218-3087CD4C2C73}" srcOrd="8" destOrd="0" presId="urn:microsoft.com/office/officeart/2005/8/layout/target3"/>
    <dgm:cxn modelId="{53A010BE-760F-4600-BEDF-9C1AB36D3F62}" type="presParOf" srcId="{C410E6E8-ED6B-4C1C-99CA-AAED2C664853}" destId="{2D55C0D3-B891-4E95-92A8-1D52E724F806}" srcOrd="9" destOrd="0" presId="urn:microsoft.com/office/officeart/2005/8/layout/target3"/>
    <dgm:cxn modelId="{BA4847A2-6CA4-4FF5-A6E0-D1E3B8F4C813}" type="presParOf" srcId="{C410E6E8-ED6B-4C1C-99CA-AAED2C664853}" destId="{2071BFAC-042C-4FAB-B9D0-57AA35E75772}" srcOrd="10" destOrd="0" presId="urn:microsoft.com/office/officeart/2005/8/layout/target3"/>
    <dgm:cxn modelId="{B17772F2-A62B-4168-8D5C-E0D5BA3128E2}" type="presParOf" srcId="{C410E6E8-ED6B-4C1C-99CA-AAED2C664853}" destId="{C6D297F3-3A62-4069-BB2B-D87B520D1676}" srcOrd="11" destOrd="0" presId="urn:microsoft.com/office/officeart/2005/8/layout/target3"/>
    <dgm:cxn modelId="{6C7507FB-68C8-483E-8A99-ADA06BDD1AF8}" type="presParOf" srcId="{C410E6E8-ED6B-4C1C-99CA-AAED2C664853}" destId="{D836A7D4-D101-490A-B67E-B75EA845D975}" srcOrd="12" destOrd="0" presId="urn:microsoft.com/office/officeart/2005/8/layout/target3"/>
    <dgm:cxn modelId="{CEF4F72B-EAE0-4DCF-AECC-E7A7C3E3F4B0}" type="presParOf" srcId="{C410E6E8-ED6B-4C1C-99CA-AAED2C664853}" destId="{90F3CEA8-D119-472B-A3A5-4567063A9B86}" srcOrd="13" destOrd="0" presId="urn:microsoft.com/office/officeart/2005/8/layout/target3"/>
    <dgm:cxn modelId="{6113A70A-8991-4EEB-82D4-38779CE1BA27}" type="presParOf" srcId="{C410E6E8-ED6B-4C1C-99CA-AAED2C664853}" destId="{CB5A9703-EDCC-413C-A4BF-9ED4B39CB64F}" srcOrd="14" destOrd="0" presId="urn:microsoft.com/office/officeart/2005/8/layout/target3"/>
    <dgm:cxn modelId="{5C9EFDBE-BAA7-4108-90F9-A37C1815CDE0}" type="presParOf" srcId="{C410E6E8-ED6B-4C1C-99CA-AAED2C664853}" destId="{3FBAB85D-B117-4331-8B91-9F26514C821A}" srcOrd="15" destOrd="0" presId="urn:microsoft.com/office/officeart/2005/8/layout/target3"/>
    <dgm:cxn modelId="{C2B78A29-B427-424A-AA7B-142DC7DA40BE}" type="presParOf" srcId="{C410E6E8-ED6B-4C1C-99CA-AAED2C664853}" destId="{089E6E9D-E6DE-4364-B068-038B393D978E}" srcOrd="16" destOrd="0" presId="urn:microsoft.com/office/officeart/2005/8/layout/target3"/>
    <dgm:cxn modelId="{C4B15052-536F-4165-8921-F80174E1FFCA}" type="presParOf" srcId="{C410E6E8-ED6B-4C1C-99CA-AAED2C664853}" destId="{4FA053D6-24A3-4A50-8E5E-89CBFFAA7C93}" srcOrd="17" destOrd="0" presId="urn:microsoft.com/office/officeart/2005/8/layout/target3"/>
    <dgm:cxn modelId="{C9102A34-42D0-429C-8E88-F349853AFED0}" type="presParOf" srcId="{C410E6E8-ED6B-4C1C-99CA-AAED2C664853}" destId="{50F1C35E-D1A5-4613-A399-B2AA04622A29}" srcOrd="18" destOrd="0" presId="urn:microsoft.com/office/officeart/2005/8/layout/target3"/>
    <dgm:cxn modelId="{2F1C2A82-8A33-4158-B9BA-3D74C9B07139}" type="presParOf" srcId="{C410E6E8-ED6B-4C1C-99CA-AAED2C664853}" destId="{2C850212-953A-4CFD-BC0F-0781677F3347}" srcOrd="19" destOrd="0" presId="urn:microsoft.com/office/officeart/2005/8/layout/target3"/>
  </dgm:cxnLst>
  <dgm:bg>
    <a:noFill/>
  </dgm:bg>
  <dgm:whole>
    <a:ln>
      <a:noFill/>
    </a:ln>
  </dgm:whole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8A3642-A1E0-4FF7-9096-4D3A4026608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BE57C4B-E047-48BE-8624-4BF7BD396837}">
      <dgm:prSet phldrT="[Текст]" custT="1"/>
      <dgm:spPr>
        <a:solidFill>
          <a:srgbClr val="FFCC6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0,48</a:t>
          </a:r>
          <a:r>
            <a:rPr lang="ru-RU" sz="3600" b="1" kern="1200" dirty="0" smtClean="0"/>
            <a:t> </a:t>
          </a:r>
          <a:r>
            <a:rPr lang="ru-RU" sz="1600" kern="1200" dirty="0" smtClean="0"/>
            <a:t>Гос. экспертиза ПСД «Строительство авто. дороги к МКД пер. Малиновского 13»</a:t>
          </a:r>
          <a:endParaRPr lang="ru-RU" sz="1600" kern="1200" dirty="0"/>
        </a:p>
      </dgm:t>
    </dgm:pt>
    <dgm:pt modelId="{33F3F1FC-ED4A-4F60-8A87-AADEB894AC42}" type="parTrans" cxnId="{11AC2EA7-5692-4B76-A3C3-987C214B4426}">
      <dgm:prSet/>
      <dgm:spPr/>
      <dgm:t>
        <a:bodyPr/>
        <a:lstStyle/>
        <a:p>
          <a:endParaRPr lang="ru-RU"/>
        </a:p>
      </dgm:t>
    </dgm:pt>
    <dgm:pt modelId="{FFC4C4EA-8933-4164-B18D-124F93BB745B}" type="sibTrans" cxnId="{11AC2EA7-5692-4B76-A3C3-987C214B4426}">
      <dgm:prSet/>
      <dgm:spPr/>
      <dgm:t>
        <a:bodyPr/>
        <a:lstStyle/>
        <a:p>
          <a:endParaRPr lang="ru-RU"/>
        </a:p>
      </dgm:t>
    </dgm:pt>
    <dgm:pt modelId="{B8373AEF-9002-402A-9AA5-5EE46FC52A3E}">
      <dgm:prSet phldrT="[Текст]" custT="1"/>
      <dgm:spPr>
        <a:solidFill>
          <a:srgbClr val="FFCC6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0,38 </a:t>
          </a:r>
          <a:r>
            <a:rPr lang="ru-RU" sz="1400" kern="1200" dirty="0" smtClean="0"/>
            <a:t>- </a:t>
          </a:r>
          <a:r>
            <a:rPr lang="ru-RU" sz="1600" kern="1200" dirty="0" smtClean="0"/>
            <a:t>ПСД «Строительство светофорного объекта на пересечении ул. Р. Люксембург и ул. Украинская»</a:t>
          </a:r>
          <a:endParaRPr lang="ru-RU" sz="1600" kern="1200" dirty="0"/>
        </a:p>
      </dgm:t>
    </dgm:pt>
    <dgm:pt modelId="{F8B1B17F-00F3-4FF4-8CD4-0BD8AD13B583}" type="parTrans" cxnId="{6268CC50-E57E-4CDF-82BF-43F02F78EBA5}">
      <dgm:prSet/>
      <dgm:spPr/>
      <dgm:t>
        <a:bodyPr/>
        <a:lstStyle/>
        <a:p>
          <a:endParaRPr lang="ru-RU"/>
        </a:p>
      </dgm:t>
    </dgm:pt>
    <dgm:pt modelId="{60DF040E-8294-4248-9F90-C35629CBC06A}" type="sibTrans" cxnId="{6268CC50-E57E-4CDF-82BF-43F02F78EBA5}">
      <dgm:prSet/>
      <dgm:spPr/>
      <dgm:t>
        <a:bodyPr/>
        <a:lstStyle/>
        <a:p>
          <a:endParaRPr lang="ru-RU"/>
        </a:p>
      </dgm:t>
    </dgm:pt>
    <dgm:pt modelId="{582B3195-5D93-4B36-ABC0-5736DC4F7EF0}">
      <dgm:prSet phldrT="[Текст]" custT="1"/>
      <dgm:spPr>
        <a:solidFill>
          <a:srgbClr val="FFCC6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0,19</a:t>
          </a:r>
          <a:r>
            <a:rPr lang="ru-RU" sz="3600" b="1" kern="1200" dirty="0" smtClean="0"/>
            <a:t>  </a:t>
          </a:r>
          <a:r>
            <a:rPr lang="ru-RU" sz="1600" kern="1200" dirty="0" smtClean="0"/>
            <a:t>предпроектное обследование «Реконструкция дороги «Подъезд №1 к Пятигорску со стороны поселка Иноземцево и Бештаугорское шоссе»</a:t>
          </a:r>
          <a:endParaRPr lang="ru-RU" sz="1600" kern="1200" dirty="0"/>
        </a:p>
      </dgm:t>
    </dgm:pt>
    <dgm:pt modelId="{99F33D98-A0E8-42D5-B60F-971CDAFAF754}" type="parTrans" cxnId="{4317AF34-3BE6-4A4C-B566-258741076369}">
      <dgm:prSet/>
      <dgm:spPr/>
      <dgm:t>
        <a:bodyPr/>
        <a:lstStyle/>
        <a:p>
          <a:endParaRPr lang="ru-RU"/>
        </a:p>
      </dgm:t>
    </dgm:pt>
    <dgm:pt modelId="{DDA52809-EE6D-4CB3-923F-87F2C646DB9F}" type="sibTrans" cxnId="{4317AF34-3BE6-4A4C-B566-258741076369}">
      <dgm:prSet/>
      <dgm:spPr/>
      <dgm:t>
        <a:bodyPr/>
        <a:lstStyle/>
        <a:p>
          <a:endParaRPr lang="ru-RU"/>
        </a:p>
      </dgm:t>
    </dgm:pt>
    <dgm:pt modelId="{20B1EECB-479A-4C52-AE4E-C69A370E2EBB}">
      <dgm:prSet phldrT="[Текст]" custT="1"/>
      <dgm:spPr>
        <a:solidFill>
          <a:srgbClr val="FFCC6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27,28</a:t>
          </a:r>
          <a:r>
            <a:rPr lang="ru-RU" sz="2000" b="1" kern="1200" dirty="0" smtClean="0"/>
            <a:t> </a:t>
          </a:r>
          <a:r>
            <a:rPr lang="ru-RU" sz="1400" kern="1200" dirty="0" smtClean="0"/>
            <a:t>- </a:t>
          </a:r>
          <a:r>
            <a:rPr lang="ru-RU" sz="1600" kern="1200" dirty="0" smtClean="0"/>
            <a:t>Строительство подземного пешеходного перехода на пересечении улицы Мира и Украинская</a:t>
          </a:r>
          <a:endParaRPr lang="ru-RU" sz="1600" kern="1200" dirty="0"/>
        </a:p>
      </dgm:t>
    </dgm:pt>
    <dgm:pt modelId="{1A982293-62DC-4618-9871-C49BB05B7121}" type="parTrans" cxnId="{4165B935-D8FE-45BC-874F-A27E8E3DE2F9}">
      <dgm:prSet/>
      <dgm:spPr/>
      <dgm:t>
        <a:bodyPr/>
        <a:lstStyle/>
        <a:p>
          <a:endParaRPr lang="ru-RU"/>
        </a:p>
      </dgm:t>
    </dgm:pt>
    <dgm:pt modelId="{78310E23-D007-4C11-B647-EA5EF35E7406}" type="sibTrans" cxnId="{4165B935-D8FE-45BC-874F-A27E8E3DE2F9}">
      <dgm:prSet/>
      <dgm:spPr/>
      <dgm:t>
        <a:bodyPr/>
        <a:lstStyle/>
        <a:p>
          <a:endParaRPr lang="ru-RU"/>
        </a:p>
      </dgm:t>
    </dgm:pt>
    <dgm:pt modelId="{2965B16A-3533-4B51-BA7A-B386E26E12B7}" type="pres">
      <dgm:prSet presAssocID="{E68A3642-A1E0-4FF7-9096-4D3A40266086}" presName="arrowDiagram" presStyleCnt="0">
        <dgm:presLayoutVars>
          <dgm:chMax val="5"/>
          <dgm:dir/>
          <dgm:resizeHandles val="exact"/>
        </dgm:presLayoutVars>
      </dgm:prSet>
      <dgm:spPr/>
    </dgm:pt>
    <dgm:pt modelId="{3824C39C-022A-4DE7-8109-8EE744031814}" type="pres">
      <dgm:prSet presAssocID="{E68A3642-A1E0-4FF7-9096-4D3A40266086}" presName="arrow" presStyleLbl="bgShp" presStyleIdx="0" presStyleCnt="1"/>
      <dgm:spPr/>
    </dgm:pt>
    <dgm:pt modelId="{8525F89A-3954-4956-B4D4-E60CFE999D54}" type="pres">
      <dgm:prSet presAssocID="{E68A3642-A1E0-4FF7-9096-4D3A40266086}" presName="arrowDiagram4" presStyleCnt="0"/>
      <dgm:spPr/>
    </dgm:pt>
    <dgm:pt modelId="{1D578E30-6DB5-4B2C-87AF-3553D5E3B2BD}" type="pres">
      <dgm:prSet presAssocID="{8BE57C4B-E047-48BE-8624-4BF7BD396837}" presName="bullet4a" presStyleLbl="node1" presStyleIdx="0" presStyleCnt="4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BC3ABBA3-4EB6-4AF8-B171-42FCBB78EEB2}" type="pres">
      <dgm:prSet presAssocID="{8BE57C4B-E047-48BE-8624-4BF7BD396837}" presName="textBox4a" presStyleLbl="revTx" presStyleIdx="0" presStyleCnt="4" custScaleX="154848" custScaleY="161347" custLinFactNeighborX="-28065" custLinFactNeighborY="464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1708AD4-D7BE-48D6-9261-0751AC569131}" type="pres">
      <dgm:prSet presAssocID="{B8373AEF-9002-402A-9AA5-5EE46FC52A3E}" presName="bullet4b" presStyleLbl="node1" presStyleIdx="1" presStyleCnt="4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D264AE3-D936-4679-A114-7EDADEAF4D26}" type="pres">
      <dgm:prSet presAssocID="{B8373AEF-9002-402A-9AA5-5EE46FC52A3E}" presName="textBox4b" presStyleLbl="revTx" presStyleIdx="1" presStyleCnt="4" custScaleX="121901" custScaleY="104497" custLinFactNeighborX="-7020" custLinFactNeighborY="9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60A565E-6F0E-4355-99E3-09E10101172F}" type="pres">
      <dgm:prSet presAssocID="{582B3195-5D93-4B36-ABC0-5736DC4F7EF0}" presName="bullet4c" presStyleLbl="node1" presStyleIdx="2" presStyleCnt="4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CB2E7371-99D3-4362-BD6D-22C929E7666F}" type="pres">
      <dgm:prSet presAssocID="{582B3195-5D93-4B36-ABC0-5736DC4F7EF0}" presName="textBox4c" presStyleLbl="revTx" presStyleIdx="2" presStyleCnt="4" custScaleX="135120" custScaleY="96176" custLinFactNeighborX="13910" custLinFactNeighborY="4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B0D5006-0881-43E2-B2C6-1E850FE4001E}" type="pres">
      <dgm:prSet presAssocID="{20B1EECB-479A-4C52-AE4E-C69A370E2EBB}" presName="bullet4d" presStyleLbl="node1" presStyleIdx="3" presStyleCnt="4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A0B35916-2844-45A1-A3EA-80E9D63F23D7}" type="pres">
      <dgm:prSet presAssocID="{20B1EECB-479A-4C52-AE4E-C69A370E2EBB}" presName="textBox4d" presStyleLbl="revTx" presStyleIdx="3" presStyleCnt="4" custScaleX="123083" custScaleY="69459" custLinFactNeighborX="18229" custLinFactNeighborY="-132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1E90B01-E363-421A-A491-3577BB34FF95}" type="presOf" srcId="{B8373AEF-9002-402A-9AA5-5EE46FC52A3E}" destId="{0D264AE3-D936-4679-A114-7EDADEAF4D26}" srcOrd="0" destOrd="0" presId="urn:microsoft.com/office/officeart/2005/8/layout/arrow2"/>
    <dgm:cxn modelId="{9AFD8C03-B81A-48D2-9E40-7F419EEAC8E7}" type="presOf" srcId="{20B1EECB-479A-4C52-AE4E-C69A370E2EBB}" destId="{A0B35916-2844-45A1-A3EA-80E9D63F23D7}" srcOrd="0" destOrd="0" presId="urn:microsoft.com/office/officeart/2005/8/layout/arrow2"/>
    <dgm:cxn modelId="{4165B935-D8FE-45BC-874F-A27E8E3DE2F9}" srcId="{E68A3642-A1E0-4FF7-9096-4D3A40266086}" destId="{20B1EECB-479A-4C52-AE4E-C69A370E2EBB}" srcOrd="3" destOrd="0" parTransId="{1A982293-62DC-4618-9871-C49BB05B7121}" sibTransId="{78310E23-D007-4C11-B647-EA5EF35E7406}"/>
    <dgm:cxn modelId="{58E1BA82-7C40-4B39-86B5-1C936C9C8B55}" type="presOf" srcId="{8BE57C4B-E047-48BE-8624-4BF7BD396837}" destId="{BC3ABBA3-4EB6-4AF8-B171-42FCBB78EEB2}" srcOrd="0" destOrd="0" presId="urn:microsoft.com/office/officeart/2005/8/layout/arrow2"/>
    <dgm:cxn modelId="{11AC2EA7-5692-4B76-A3C3-987C214B4426}" srcId="{E68A3642-A1E0-4FF7-9096-4D3A40266086}" destId="{8BE57C4B-E047-48BE-8624-4BF7BD396837}" srcOrd="0" destOrd="0" parTransId="{33F3F1FC-ED4A-4F60-8A87-AADEB894AC42}" sibTransId="{FFC4C4EA-8933-4164-B18D-124F93BB745B}"/>
    <dgm:cxn modelId="{52A5A463-5381-4854-B9DF-D296535705F8}" type="presOf" srcId="{582B3195-5D93-4B36-ABC0-5736DC4F7EF0}" destId="{CB2E7371-99D3-4362-BD6D-22C929E7666F}" srcOrd="0" destOrd="0" presId="urn:microsoft.com/office/officeart/2005/8/layout/arrow2"/>
    <dgm:cxn modelId="{4317AF34-3BE6-4A4C-B566-258741076369}" srcId="{E68A3642-A1E0-4FF7-9096-4D3A40266086}" destId="{582B3195-5D93-4B36-ABC0-5736DC4F7EF0}" srcOrd="2" destOrd="0" parTransId="{99F33D98-A0E8-42D5-B60F-971CDAFAF754}" sibTransId="{DDA52809-EE6D-4CB3-923F-87F2C646DB9F}"/>
    <dgm:cxn modelId="{6268CC50-E57E-4CDF-82BF-43F02F78EBA5}" srcId="{E68A3642-A1E0-4FF7-9096-4D3A40266086}" destId="{B8373AEF-9002-402A-9AA5-5EE46FC52A3E}" srcOrd="1" destOrd="0" parTransId="{F8B1B17F-00F3-4FF4-8CD4-0BD8AD13B583}" sibTransId="{60DF040E-8294-4248-9F90-C35629CBC06A}"/>
    <dgm:cxn modelId="{58AEA754-2B3C-47BA-B068-F70A8DD17AAC}" type="presOf" srcId="{E68A3642-A1E0-4FF7-9096-4D3A40266086}" destId="{2965B16A-3533-4B51-BA7A-B386E26E12B7}" srcOrd="0" destOrd="0" presId="urn:microsoft.com/office/officeart/2005/8/layout/arrow2"/>
    <dgm:cxn modelId="{4AE4492D-1F22-4580-A8B5-AE581A3CB1E7}" type="presParOf" srcId="{2965B16A-3533-4B51-BA7A-B386E26E12B7}" destId="{3824C39C-022A-4DE7-8109-8EE744031814}" srcOrd="0" destOrd="0" presId="urn:microsoft.com/office/officeart/2005/8/layout/arrow2"/>
    <dgm:cxn modelId="{DE5C089C-BC53-4F53-A9D6-4601F8B9CBBA}" type="presParOf" srcId="{2965B16A-3533-4B51-BA7A-B386E26E12B7}" destId="{8525F89A-3954-4956-B4D4-E60CFE999D54}" srcOrd="1" destOrd="0" presId="urn:microsoft.com/office/officeart/2005/8/layout/arrow2"/>
    <dgm:cxn modelId="{51E9FFFA-E01B-4230-B5EE-1EB2BFC5912C}" type="presParOf" srcId="{8525F89A-3954-4956-B4D4-E60CFE999D54}" destId="{1D578E30-6DB5-4B2C-87AF-3553D5E3B2BD}" srcOrd="0" destOrd="0" presId="urn:microsoft.com/office/officeart/2005/8/layout/arrow2"/>
    <dgm:cxn modelId="{29D93259-5204-4D77-8EB8-5E2355F8FE93}" type="presParOf" srcId="{8525F89A-3954-4956-B4D4-E60CFE999D54}" destId="{BC3ABBA3-4EB6-4AF8-B171-42FCBB78EEB2}" srcOrd="1" destOrd="0" presId="urn:microsoft.com/office/officeart/2005/8/layout/arrow2"/>
    <dgm:cxn modelId="{3953DA58-F0E8-4CDF-AB17-64A79AF2780B}" type="presParOf" srcId="{8525F89A-3954-4956-B4D4-E60CFE999D54}" destId="{01708AD4-D7BE-48D6-9261-0751AC569131}" srcOrd="2" destOrd="0" presId="urn:microsoft.com/office/officeart/2005/8/layout/arrow2"/>
    <dgm:cxn modelId="{6DA0361E-02C0-4703-8A4D-69C7134A5332}" type="presParOf" srcId="{8525F89A-3954-4956-B4D4-E60CFE999D54}" destId="{0D264AE3-D936-4679-A114-7EDADEAF4D26}" srcOrd="3" destOrd="0" presId="urn:microsoft.com/office/officeart/2005/8/layout/arrow2"/>
    <dgm:cxn modelId="{E4F7F74C-F2A7-46A8-8255-FDF68769EA98}" type="presParOf" srcId="{8525F89A-3954-4956-B4D4-E60CFE999D54}" destId="{660A565E-6F0E-4355-99E3-09E10101172F}" srcOrd="4" destOrd="0" presId="urn:microsoft.com/office/officeart/2005/8/layout/arrow2"/>
    <dgm:cxn modelId="{2F46BBB5-7B7B-4146-8E6E-7BB8CB6AA9C8}" type="presParOf" srcId="{8525F89A-3954-4956-B4D4-E60CFE999D54}" destId="{CB2E7371-99D3-4362-BD6D-22C929E7666F}" srcOrd="5" destOrd="0" presId="urn:microsoft.com/office/officeart/2005/8/layout/arrow2"/>
    <dgm:cxn modelId="{F1D51EE0-C4D6-479D-B8D0-66DC7CF49B67}" type="presParOf" srcId="{8525F89A-3954-4956-B4D4-E60CFE999D54}" destId="{CB0D5006-0881-43E2-B2C6-1E850FE4001E}" srcOrd="6" destOrd="0" presId="urn:microsoft.com/office/officeart/2005/8/layout/arrow2"/>
    <dgm:cxn modelId="{B9067814-01D1-4D52-AEC2-C935F7FC0F7C}" type="presParOf" srcId="{8525F89A-3954-4956-B4D4-E60CFE999D54}" destId="{A0B35916-2844-45A1-A3EA-80E9D63F23D7}" srcOrd="7" destOrd="0" presId="urn:microsoft.com/office/officeart/2005/8/layout/arrow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90193C-0D6D-46C2-B280-2659626CF7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4EBA908-0B36-4DB1-A76A-6E46F9C13689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0,62 </a:t>
          </a:r>
          <a:r>
            <a:rPr lang="ru-RU" sz="1100" kern="1200" dirty="0" smtClean="0"/>
            <a:t> </a:t>
          </a:r>
          <a:r>
            <a:rPr lang="ru-RU" sz="1600" kern="1200" dirty="0" smtClean="0"/>
            <a:t>проверка достоверности сметной стоимости ремонта  11 дорог, улиц </a:t>
          </a:r>
          <a:endParaRPr lang="ru-RU" sz="1600" kern="1200" dirty="0"/>
        </a:p>
      </dgm:t>
    </dgm:pt>
    <dgm:pt modelId="{FBF9BB71-9FBD-4AC1-B848-B57AAAB3A7EE}" type="parTrans" cxnId="{9D2764BE-624C-48DE-9C7E-D6046B1DAD5E}">
      <dgm:prSet/>
      <dgm:spPr/>
      <dgm:t>
        <a:bodyPr/>
        <a:lstStyle/>
        <a:p>
          <a:endParaRPr lang="ru-RU"/>
        </a:p>
      </dgm:t>
    </dgm:pt>
    <dgm:pt modelId="{178A403C-0BB1-46D6-8B6F-BF57CE256DC6}" type="sibTrans" cxnId="{9D2764BE-624C-48DE-9C7E-D6046B1DAD5E}">
      <dgm:prSet/>
      <dgm:spPr/>
      <dgm:t>
        <a:bodyPr/>
        <a:lstStyle/>
        <a:p>
          <a:endParaRPr lang="ru-RU"/>
        </a:p>
      </dgm:t>
    </dgm:pt>
    <dgm:pt modelId="{66324256-F517-46E6-A678-517689894597}">
      <dgm:prSet phldrT="[Текст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12,73 </a:t>
          </a:r>
          <a:r>
            <a:rPr lang="ru-RU" sz="1100" kern="1200" dirty="0" smtClean="0"/>
            <a:t> </a:t>
          </a:r>
          <a:r>
            <a:rPr lang="ru-RU" sz="1600" kern="1200" dirty="0" smtClean="0"/>
            <a:t>ямочный ремонт 18 209 м</a:t>
          </a:r>
          <a:r>
            <a:rPr lang="ru-RU" sz="1600" kern="1200" baseline="30000" dirty="0" smtClean="0"/>
            <a:t>2</a:t>
          </a:r>
        </a:p>
        <a:p>
          <a:r>
            <a:rPr lang="ru-RU" sz="1600" kern="1200" dirty="0" smtClean="0"/>
            <a:t>действующей сети  автомобильных дорог</a:t>
          </a:r>
          <a:endParaRPr lang="ru-RU" sz="1600" kern="1200" dirty="0"/>
        </a:p>
      </dgm:t>
    </dgm:pt>
    <dgm:pt modelId="{0DC72A3C-65CA-4BC6-BC74-4DA7FAEB94BA}" type="parTrans" cxnId="{D31BBAE5-DB09-4BA1-9832-2C1BF3A5E6F6}">
      <dgm:prSet/>
      <dgm:spPr/>
      <dgm:t>
        <a:bodyPr/>
        <a:lstStyle/>
        <a:p>
          <a:endParaRPr lang="ru-RU"/>
        </a:p>
      </dgm:t>
    </dgm:pt>
    <dgm:pt modelId="{6124D2FB-47B5-4BF7-9EEF-3C86578E15B5}" type="sibTrans" cxnId="{D31BBAE5-DB09-4BA1-9832-2C1BF3A5E6F6}">
      <dgm:prSet/>
      <dgm:spPr/>
      <dgm:t>
        <a:bodyPr/>
        <a:lstStyle/>
        <a:p>
          <a:endParaRPr lang="ru-RU"/>
        </a:p>
      </dgm:t>
    </dgm:pt>
    <dgm:pt modelId="{08CDDD2A-659B-4792-ACAE-F0B759C9E756}">
      <dgm:prSet phldrT="[Текст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4,13 </a:t>
          </a:r>
          <a:r>
            <a:rPr lang="ru-RU" sz="1100" kern="1200" dirty="0" smtClean="0"/>
            <a:t>-  </a:t>
          </a:r>
        </a:p>
        <a:p>
          <a:r>
            <a:rPr lang="ru-RU" sz="1600" kern="1200" dirty="0" smtClean="0"/>
            <a:t>ремонт 5 856 м</a:t>
          </a:r>
          <a:r>
            <a:rPr lang="ru-RU" sz="1600" kern="1200" baseline="30000" dirty="0" smtClean="0"/>
            <a:t>2</a:t>
          </a:r>
        </a:p>
        <a:p>
          <a:r>
            <a:rPr lang="ru-RU" sz="1600" kern="1200" dirty="0" smtClean="0"/>
            <a:t>автомобильной дороги по ул. Октябрьская в ст. </a:t>
          </a:r>
          <a:r>
            <a:rPr lang="ru-RU" sz="1400" kern="1200" dirty="0" smtClean="0"/>
            <a:t>Константиновская</a:t>
          </a:r>
          <a:endParaRPr lang="ru-RU" sz="1400" kern="1200" dirty="0"/>
        </a:p>
      </dgm:t>
    </dgm:pt>
    <dgm:pt modelId="{21445464-A02B-4ABF-94CC-EF38B4E30B53}" type="parTrans" cxnId="{DCF7DFE3-59C4-479A-94C7-4D5AD6B50761}">
      <dgm:prSet/>
      <dgm:spPr/>
      <dgm:t>
        <a:bodyPr/>
        <a:lstStyle/>
        <a:p>
          <a:endParaRPr lang="ru-RU"/>
        </a:p>
      </dgm:t>
    </dgm:pt>
    <dgm:pt modelId="{5B84F03D-1DAD-4919-9DD8-0F566738DE06}" type="sibTrans" cxnId="{DCF7DFE3-59C4-479A-94C7-4D5AD6B50761}">
      <dgm:prSet/>
      <dgm:spPr/>
      <dgm:t>
        <a:bodyPr/>
        <a:lstStyle/>
        <a:p>
          <a:endParaRPr lang="ru-RU"/>
        </a:p>
      </dgm:t>
    </dgm:pt>
    <dgm:pt modelId="{0D93F12F-0524-4663-9A82-0C0C64FE1DA4}">
      <dgm:prSet phldrT="[Текст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59,64  </a:t>
          </a:r>
          <a:r>
            <a:rPr lang="ru-RU" sz="1600" kern="1200" dirty="0" smtClean="0"/>
            <a:t>ремонт </a:t>
          </a:r>
        </a:p>
        <a:p>
          <a:r>
            <a:rPr lang="ru-RU" sz="1600" kern="1200" dirty="0" smtClean="0"/>
            <a:t>21 405м</a:t>
          </a:r>
          <a:r>
            <a:rPr lang="ru-RU" sz="1600" kern="1200" baseline="30000" dirty="0" smtClean="0"/>
            <a:t>2</a:t>
          </a:r>
        </a:p>
        <a:p>
          <a:r>
            <a:rPr lang="ru-RU" sz="1600" kern="1200" dirty="0" smtClean="0"/>
            <a:t>автомобильных дорог общего пользования местного значения</a:t>
          </a:r>
          <a:endParaRPr lang="ru-RU" sz="1600" kern="1200" dirty="0"/>
        </a:p>
      </dgm:t>
    </dgm:pt>
    <dgm:pt modelId="{8729D73F-74A7-41E1-8946-41CABB3897FF}" type="parTrans" cxnId="{1D2472DC-6F50-4A8D-9926-2C363A90FB75}">
      <dgm:prSet/>
      <dgm:spPr/>
      <dgm:t>
        <a:bodyPr/>
        <a:lstStyle/>
        <a:p>
          <a:endParaRPr lang="ru-RU"/>
        </a:p>
      </dgm:t>
    </dgm:pt>
    <dgm:pt modelId="{D9271694-97DA-4126-9AE8-0AE25EDF7121}" type="sibTrans" cxnId="{1D2472DC-6F50-4A8D-9926-2C363A90FB75}">
      <dgm:prSet/>
      <dgm:spPr/>
      <dgm:t>
        <a:bodyPr/>
        <a:lstStyle/>
        <a:p>
          <a:endParaRPr lang="ru-RU"/>
        </a:p>
      </dgm:t>
    </dgm:pt>
    <dgm:pt modelId="{3A351150-91DB-471D-B850-FB1FFEB37BD5}" type="pres">
      <dgm:prSet presAssocID="{0690193C-0D6D-46C2-B280-2659626CF766}" presName="arrowDiagram" presStyleCnt="0">
        <dgm:presLayoutVars>
          <dgm:chMax val="5"/>
          <dgm:dir/>
          <dgm:resizeHandles val="exact"/>
        </dgm:presLayoutVars>
      </dgm:prSet>
      <dgm:spPr/>
    </dgm:pt>
    <dgm:pt modelId="{77771F1C-C708-472D-9022-CBC6A5C101B2}" type="pres">
      <dgm:prSet presAssocID="{0690193C-0D6D-46C2-B280-2659626CF766}" presName="arrow" presStyleLbl="bgShp" presStyleIdx="0" presStyleCnt="1" custScaleY="113525"/>
      <dgm:spPr>
        <a:scene3d>
          <a:camera prst="orthographicFront"/>
          <a:lightRig rig="threePt" dir="t"/>
        </a:scene3d>
        <a:sp3d>
          <a:bevelT/>
        </a:sp3d>
      </dgm:spPr>
    </dgm:pt>
    <dgm:pt modelId="{F03B822B-2D6D-4D01-8107-1918E99930EB}" type="pres">
      <dgm:prSet presAssocID="{0690193C-0D6D-46C2-B280-2659626CF766}" presName="arrowDiagram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37F6739-C645-41F4-A146-B16CA004C5C2}" type="pres">
      <dgm:prSet presAssocID="{F4EBA908-0B36-4DB1-A76A-6E46F9C13689}" presName="bullet4a" presStyleLbl="node1" presStyleIdx="0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BDA9EA95-E6A7-401F-B157-FED8901B2AD8}" type="pres">
      <dgm:prSet presAssocID="{F4EBA908-0B36-4DB1-A76A-6E46F9C13689}" presName="textBox4a" presStyleLbl="revTx" presStyleIdx="0" presStyleCnt="4" custScaleX="155420" custScaleY="178157" custLinFactNeighborX="-36617" custLinFactNeighborY="461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A779ED5-03F2-4191-A6B3-49B5E566CC19}" type="pres">
      <dgm:prSet presAssocID="{66324256-F517-46E6-A678-517689894597}" presName="bullet4b" presStyleLbl="node1" presStyleIdx="1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F80DDB1E-445D-4773-B95D-F6890C89CFB8}" type="pres">
      <dgm:prSet presAssocID="{66324256-F517-46E6-A678-517689894597}" presName="textBox4b" presStyleLbl="revTx" presStyleIdx="1" presStyleCnt="4" custScaleX="126299" custScaleY="102980" custLinFactNeighborX="-9224" custLinFactNeighborY="76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84994C8-1595-49D4-9528-00DE40F20F5C}" type="pres">
      <dgm:prSet presAssocID="{08CDDD2A-659B-4792-ACAE-F0B759C9E756}" presName="bullet4c" presStyleLbl="node1" presStyleIdx="2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0F7ADCDF-2287-4402-9EC7-BFFD218983E3}" type="pres">
      <dgm:prSet presAssocID="{08CDDD2A-659B-4792-ACAE-F0B759C9E756}" presName="textBox4c" presStyleLbl="revTx" presStyleIdx="2" presStyleCnt="4" custScaleX="129738" custScaleY="83181" custLinFactNeighborX="9300" custLinFactNeighborY="-47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32FD2EA-D9A5-4F8D-9D8C-0D758C54D854}" type="pres">
      <dgm:prSet presAssocID="{0D93F12F-0524-4663-9A82-0C0C64FE1DA4}" presName="bullet4d" presStyleLbl="node1" presStyleIdx="3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28F135A1-2DCE-4F58-8F04-F91CE9CDCD22}" type="pres">
      <dgm:prSet presAssocID="{0D93F12F-0524-4663-9A82-0C0C64FE1DA4}" presName="textBox4d" presStyleLbl="revTx" presStyleIdx="3" presStyleCnt="4" custScaleX="125217" custScaleY="68782" custLinFactNeighborX="17565" custLinFactNeighborY="-179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EE29E77-2818-469D-B304-60F030EA8A64}" type="presOf" srcId="{0690193C-0D6D-46C2-B280-2659626CF766}" destId="{3A351150-91DB-471D-B850-FB1FFEB37BD5}" srcOrd="0" destOrd="0" presId="urn:microsoft.com/office/officeart/2005/8/layout/arrow2"/>
    <dgm:cxn modelId="{D31BBAE5-DB09-4BA1-9832-2C1BF3A5E6F6}" srcId="{0690193C-0D6D-46C2-B280-2659626CF766}" destId="{66324256-F517-46E6-A678-517689894597}" srcOrd="1" destOrd="0" parTransId="{0DC72A3C-65CA-4BC6-BC74-4DA7FAEB94BA}" sibTransId="{6124D2FB-47B5-4BF7-9EEF-3C86578E15B5}"/>
    <dgm:cxn modelId="{1D2472DC-6F50-4A8D-9926-2C363A90FB75}" srcId="{0690193C-0D6D-46C2-B280-2659626CF766}" destId="{0D93F12F-0524-4663-9A82-0C0C64FE1DA4}" srcOrd="3" destOrd="0" parTransId="{8729D73F-74A7-41E1-8946-41CABB3897FF}" sibTransId="{D9271694-97DA-4126-9AE8-0AE25EDF7121}"/>
    <dgm:cxn modelId="{1DDD6782-DF7A-4C3B-A19C-798398E01C65}" type="presOf" srcId="{0D93F12F-0524-4663-9A82-0C0C64FE1DA4}" destId="{28F135A1-2DCE-4F58-8F04-F91CE9CDCD22}" srcOrd="0" destOrd="0" presId="urn:microsoft.com/office/officeart/2005/8/layout/arrow2"/>
    <dgm:cxn modelId="{51493CBC-59C2-4101-89F2-9B86C52C9864}" type="presOf" srcId="{F4EBA908-0B36-4DB1-A76A-6E46F9C13689}" destId="{BDA9EA95-E6A7-401F-B157-FED8901B2AD8}" srcOrd="0" destOrd="0" presId="urn:microsoft.com/office/officeart/2005/8/layout/arrow2"/>
    <dgm:cxn modelId="{F3D0684F-DE7F-4B4C-B35D-E2073C83D3C2}" type="presOf" srcId="{66324256-F517-46E6-A678-517689894597}" destId="{F80DDB1E-445D-4773-B95D-F6890C89CFB8}" srcOrd="0" destOrd="0" presId="urn:microsoft.com/office/officeart/2005/8/layout/arrow2"/>
    <dgm:cxn modelId="{83378EB6-2E9E-4BAD-831F-69CDAF17CB76}" type="presOf" srcId="{08CDDD2A-659B-4792-ACAE-F0B759C9E756}" destId="{0F7ADCDF-2287-4402-9EC7-BFFD218983E3}" srcOrd="0" destOrd="0" presId="urn:microsoft.com/office/officeart/2005/8/layout/arrow2"/>
    <dgm:cxn modelId="{DCF7DFE3-59C4-479A-94C7-4D5AD6B50761}" srcId="{0690193C-0D6D-46C2-B280-2659626CF766}" destId="{08CDDD2A-659B-4792-ACAE-F0B759C9E756}" srcOrd="2" destOrd="0" parTransId="{21445464-A02B-4ABF-94CC-EF38B4E30B53}" sibTransId="{5B84F03D-1DAD-4919-9DD8-0F566738DE06}"/>
    <dgm:cxn modelId="{9D2764BE-624C-48DE-9C7E-D6046B1DAD5E}" srcId="{0690193C-0D6D-46C2-B280-2659626CF766}" destId="{F4EBA908-0B36-4DB1-A76A-6E46F9C13689}" srcOrd="0" destOrd="0" parTransId="{FBF9BB71-9FBD-4AC1-B848-B57AAAB3A7EE}" sibTransId="{178A403C-0BB1-46D6-8B6F-BF57CE256DC6}"/>
    <dgm:cxn modelId="{478DF68E-4B34-4D12-B52D-881D61E7F5EE}" type="presParOf" srcId="{3A351150-91DB-471D-B850-FB1FFEB37BD5}" destId="{77771F1C-C708-472D-9022-CBC6A5C101B2}" srcOrd="0" destOrd="0" presId="urn:microsoft.com/office/officeart/2005/8/layout/arrow2"/>
    <dgm:cxn modelId="{5E567338-28C1-47F4-BE9F-1AAA342057DC}" type="presParOf" srcId="{3A351150-91DB-471D-B850-FB1FFEB37BD5}" destId="{F03B822B-2D6D-4D01-8107-1918E99930EB}" srcOrd="1" destOrd="0" presId="urn:microsoft.com/office/officeart/2005/8/layout/arrow2"/>
    <dgm:cxn modelId="{4CB27DD6-28A0-42CA-81FA-0536011FE67A}" type="presParOf" srcId="{F03B822B-2D6D-4D01-8107-1918E99930EB}" destId="{F37F6739-C645-41F4-A146-B16CA004C5C2}" srcOrd="0" destOrd="0" presId="urn:microsoft.com/office/officeart/2005/8/layout/arrow2"/>
    <dgm:cxn modelId="{5E1E5F41-2E67-49D6-9886-0B4B56931E6A}" type="presParOf" srcId="{F03B822B-2D6D-4D01-8107-1918E99930EB}" destId="{BDA9EA95-E6A7-401F-B157-FED8901B2AD8}" srcOrd="1" destOrd="0" presId="urn:microsoft.com/office/officeart/2005/8/layout/arrow2"/>
    <dgm:cxn modelId="{AD0268DC-2F20-4784-8791-7643CE6488B1}" type="presParOf" srcId="{F03B822B-2D6D-4D01-8107-1918E99930EB}" destId="{2A779ED5-03F2-4191-A6B3-49B5E566CC19}" srcOrd="2" destOrd="0" presId="urn:microsoft.com/office/officeart/2005/8/layout/arrow2"/>
    <dgm:cxn modelId="{E4C12C24-BB63-4A72-AF0A-68FEA31F9F2D}" type="presParOf" srcId="{F03B822B-2D6D-4D01-8107-1918E99930EB}" destId="{F80DDB1E-445D-4773-B95D-F6890C89CFB8}" srcOrd="3" destOrd="0" presId="urn:microsoft.com/office/officeart/2005/8/layout/arrow2"/>
    <dgm:cxn modelId="{80E9FB8E-BAC5-4EB7-993D-854BCC44DC2E}" type="presParOf" srcId="{F03B822B-2D6D-4D01-8107-1918E99930EB}" destId="{484994C8-1595-49D4-9528-00DE40F20F5C}" srcOrd="4" destOrd="0" presId="urn:microsoft.com/office/officeart/2005/8/layout/arrow2"/>
    <dgm:cxn modelId="{C3776B8F-7815-4476-94A6-F7E269CDD1C7}" type="presParOf" srcId="{F03B822B-2D6D-4D01-8107-1918E99930EB}" destId="{0F7ADCDF-2287-4402-9EC7-BFFD218983E3}" srcOrd="5" destOrd="0" presId="urn:microsoft.com/office/officeart/2005/8/layout/arrow2"/>
    <dgm:cxn modelId="{7CE44054-B54D-4326-A95E-A37F3D2B639D}" type="presParOf" srcId="{F03B822B-2D6D-4D01-8107-1918E99930EB}" destId="{D32FD2EA-D9A5-4F8D-9D8C-0D758C54D854}" srcOrd="6" destOrd="0" presId="urn:microsoft.com/office/officeart/2005/8/layout/arrow2"/>
    <dgm:cxn modelId="{97546B60-42BB-4A84-8940-AC39FE290F5F}" type="presParOf" srcId="{F03B822B-2D6D-4D01-8107-1918E99930EB}" destId="{28F135A1-2DCE-4F58-8F04-F91CE9CDCD22}" srcOrd="7" destOrd="0" presId="urn:microsoft.com/office/officeart/2005/8/layout/arrow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9FFE8E-4D8F-41B1-8256-3CE316F9D9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46786E-16EA-4478-BBB4-0E0A8DC6F92D}">
      <dgm:prSet phldrT="[Текст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40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3,74 - </a:t>
          </a:r>
          <a:r>
            <a:rPr lang="ru-RU" sz="2000" b="1" kern="1200" dirty="0" smtClean="0">
              <a:solidFill>
                <a:schemeClr val="tx1"/>
              </a:solidFill>
            </a:rPr>
            <a:t>Ливневки</a:t>
          </a:r>
          <a:endParaRPr lang="ru-RU" sz="2000" b="1" kern="1200" dirty="0">
            <a:solidFill>
              <a:schemeClr val="tx1"/>
            </a:solidFill>
          </a:endParaRPr>
        </a:p>
      </dgm:t>
    </dgm:pt>
    <dgm:pt modelId="{8922E6EB-3083-4C01-8090-BCA9BBDCEBFF}" type="parTrans" cxnId="{F2289DA4-F492-4299-BCFB-3C11AA4DEB81}">
      <dgm:prSet/>
      <dgm:spPr/>
      <dgm:t>
        <a:bodyPr/>
        <a:lstStyle/>
        <a:p>
          <a:endParaRPr lang="ru-RU"/>
        </a:p>
      </dgm:t>
    </dgm:pt>
    <dgm:pt modelId="{B86892CE-9B1C-4331-91F7-7F5E272AD33A}" type="sibTrans" cxnId="{F2289DA4-F492-4299-BCFB-3C11AA4DEB81}">
      <dgm:prSet/>
      <dgm:spPr/>
      <dgm:t>
        <a:bodyPr/>
        <a:lstStyle/>
        <a:p>
          <a:endParaRPr lang="ru-RU"/>
        </a:p>
      </dgm:t>
    </dgm:pt>
    <dgm:pt modelId="{808FABBB-2C0B-4545-879B-996AF348150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ремонт и содержание 41 единицы магистральных ливневых канализаций (общий объем работ 682 м. погонных)</a:t>
          </a:r>
          <a:endParaRPr lang="ru-RU" sz="1400" dirty="0"/>
        </a:p>
      </dgm:t>
    </dgm:pt>
    <dgm:pt modelId="{3D1ABAFB-16E0-408D-B106-EAC0B98DDB1B}" type="parTrans" cxnId="{83797FF1-20F1-48B2-B076-A7EFF949C39F}">
      <dgm:prSet/>
      <dgm:spPr/>
      <dgm:t>
        <a:bodyPr/>
        <a:lstStyle/>
        <a:p>
          <a:endParaRPr lang="ru-RU"/>
        </a:p>
      </dgm:t>
    </dgm:pt>
    <dgm:pt modelId="{4E199390-ED09-45F4-9B9B-CB8FAAC6E084}" type="sibTrans" cxnId="{83797FF1-20F1-48B2-B076-A7EFF949C39F}">
      <dgm:prSet/>
      <dgm:spPr/>
      <dgm:t>
        <a:bodyPr/>
        <a:lstStyle/>
        <a:p>
          <a:endParaRPr lang="ru-RU"/>
        </a:p>
      </dgm:t>
    </dgm:pt>
    <dgm:pt modelId="{935387F5-781C-41EE-8C5E-86DF2CA63E06}">
      <dgm:prSet phldrT="[Текст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40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0,56</a:t>
          </a:r>
          <a:r>
            <a:rPr lang="ru-RU" sz="1300" b="1" kern="1200" dirty="0" smtClean="0">
              <a:solidFill>
                <a:schemeClr val="tx1"/>
              </a:solidFill>
            </a:rPr>
            <a:t> – Диагностика, паспортизация улично-дорожной сети</a:t>
          </a:r>
          <a:endParaRPr lang="ru-RU" sz="1300" b="1" kern="1200" dirty="0">
            <a:solidFill>
              <a:schemeClr val="tx1"/>
            </a:solidFill>
          </a:endParaRPr>
        </a:p>
      </dgm:t>
    </dgm:pt>
    <dgm:pt modelId="{E8D3CF9E-AFF9-40C8-8566-49B47A4A5451}" type="parTrans" cxnId="{9904645E-55EA-4E94-A2D4-6C006F295A86}">
      <dgm:prSet/>
      <dgm:spPr/>
      <dgm:t>
        <a:bodyPr/>
        <a:lstStyle/>
        <a:p>
          <a:endParaRPr lang="ru-RU"/>
        </a:p>
      </dgm:t>
    </dgm:pt>
    <dgm:pt modelId="{809E0495-A9C6-4A35-9603-AA3D00AC24F7}" type="sibTrans" cxnId="{9904645E-55EA-4E94-A2D4-6C006F295A86}">
      <dgm:prSet/>
      <dgm:spPr/>
      <dgm:t>
        <a:bodyPr/>
        <a:lstStyle/>
        <a:p>
          <a:endParaRPr lang="ru-RU"/>
        </a:p>
      </dgm:t>
    </dgm:pt>
    <dgm:pt modelId="{BF4474E8-19FE-4FAA-881F-71C1CC44EED7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техническое обследование мостов (через р. Подкумок по пр. Калинина, через р. Юца по пр. Калинина, через р. Юца по ул. Ленина, через р. Подкумок по ул. Степная), </a:t>
          </a:r>
          <a:endParaRPr lang="ru-RU" sz="1400" dirty="0"/>
        </a:p>
      </dgm:t>
    </dgm:pt>
    <dgm:pt modelId="{EBE907AE-2756-451E-A67B-01A8D8CA24E0}" type="parTrans" cxnId="{05CF1D9E-F4F2-499A-8736-9FF9DEC6FB63}">
      <dgm:prSet/>
      <dgm:spPr/>
      <dgm:t>
        <a:bodyPr/>
        <a:lstStyle/>
        <a:p>
          <a:endParaRPr lang="ru-RU"/>
        </a:p>
      </dgm:t>
    </dgm:pt>
    <dgm:pt modelId="{F4C6E296-B8F3-40F0-824A-499E861BB0A2}" type="sibTrans" cxnId="{05CF1D9E-F4F2-499A-8736-9FF9DEC6FB63}">
      <dgm:prSet/>
      <dgm:spPr/>
      <dgm:t>
        <a:bodyPr/>
        <a:lstStyle/>
        <a:p>
          <a:endParaRPr lang="ru-RU"/>
        </a:p>
      </dgm:t>
    </dgm:pt>
    <dgm:pt modelId="{CA9ACB13-2268-4E60-865A-FC2ADD5808C9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подготовка и согласование отчетов оценки уязвимости объектов транспортной инфраструктуры</a:t>
          </a:r>
          <a:endParaRPr lang="ru-RU" sz="1400" dirty="0"/>
        </a:p>
      </dgm:t>
    </dgm:pt>
    <dgm:pt modelId="{7C076ECE-A25A-45AE-856F-660D18408009}" type="parTrans" cxnId="{0F0E4CD3-1CB8-41DC-B06A-793821B4FAE7}">
      <dgm:prSet/>
      <dgm:spPr/>
      <dgm:t>
        <a:bodyPr/>
        <a:lstStyle/>
        <a:p>
          <a:endParaRPr lang="ru-RU"/>
        </a:p>
      </dgm:t>
    </dgm:pt>
    <dgm:pt modelId="{DE138DA3-2F5E-4A0E-B799-48B9712E90A5}" type="sibTrans" cxnId="{0F0E4CD3-1CB8-41DC-B06A-793821B4FAE7}">
      <dgm:prSet/>
      <dgm:spPr/>
      <dgm:t>
        <a:bodyPr/>
        <a:lstStyle/>
        <a:p>
          <a:endParaRPr lang="ru-RU"/>
        </a:p>
      </dgm:t>
    </dgm:pt>
    <dgm:pt modelId="{D9A9A991-ECEF-4FBC-B3A3-D1615EDF4154}">
      <dgm:prSet phldrT="[Текст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4000" b="1" i="0" u="none" strike="noStrike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16,1</a:t>
          </a:r>
          <a:r>
            <a:rPr lang="ru-RU" sz="3200" b="1" kern="1200" dirty="0" smtClean="0">
              <a:solidFill>
                <a:schemeClr val="tx1"/>
              </a:solidFill>
            </a:rPr>
            <a:t> - </a:t>
          </a:r>
          <a:r>
            <a:rPr lang="ru-RU" sz="1400" b="1" kern="1200" dirty="0" smtClean="0">
              <a:solidFill>
                <a:schemeClr val="tx1"/>
              </a:solidFill>
            </a:rPr>
            <a:t>Разметка, знаки,</a:t>
          </a:r>
        </a:p>
        <a:p>
          <a:r>
            <a:rPr lang="ru-RU" sz="1400" b="1" kern="1200" dirty="0" smtClean="0">
              <a:solidFill>
                <a:schemeClr val="tx1"/>
              </a:solidFill>
            </a:rPr>
            <a:t> ограждения</a:t>
          </a:r>
          <a:endParaRPr lang="ru-RU" sz="1400" b="1" kern="1200" dirty="0">
            <a:solidFill>
              <a:schemeClr val="tx1"/>
            </a:solidFill>
          </a:endParaRPr>
        </a:p>
      </dgm:t>
    </dgm:pt>
    <dgm:pt modelId="{C1A6F6E5-E29F-472C-BDE4-FCA4A227C339}" type="parTrans" cxnId="{99CFF1EC-C372-440F-808C-9937F9D3CEAB}">
      <dgm:prSet/>
      <dgm:spPr/>
      <dgm:t>
        <a:bodyPr/>
        <a:lstStyle/>
        <a:p>
          <a:endParaRPr lang="ru-RU"/>
        </a:p>
      </dgm:t>
    </dgm:pt>
    <dgm:pt modelId="{0676D03B-BE25-428F-B4FC-54B597FA2A30}" type="sibTrans" cxnId="{99CFF1EC-C372-440F-808C-9937F9D3CEAB}">
      <dgm:prSet/>
      <dgm:spPr/>
      <dgm:t>
        <a:bodyPr/>
        <a:lstStyle/>
        <a:p>
          <a:endParaRPr lang="ru-RU"/>
        </a:p>
      </dgm:t>
    </dgm:pt>
    <dgm:pt modelId="{8527ED57-C4FA-4E7A-95F7-10BE8827835B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содержание 31 светофорного  объекта</a:t>
          </a:r>
          <a:endParaRPr lang="ru-RU" sz="1400" dirty="0"/>
        </a:p>
      </dgm:t>
    </dgm:pt>
    <dgm:pt modelId="{9F67917A-FE4F-4A6F-95C3-F405CF2D3622}" type="parTrans" cxnId="{B5B25172-33DE-4875-A640-0D95C4740CE9}">
      <dgm:prSet/>
      <dgm:spPr/>
      <dgm:t>
        <a:bodyPr/>
        <a:lstStyle/>
        <a:p>
          <a:endParaRPr lang="ru-RU"/>
        </a:p>
      </dgm:t>
    </dgm:pt>
    <dgm:pt modelId="{7431651F-64E2-4F84-912E-5B547B613917}" type="sibTrans" cxnId="{B5B25172-33DE-4875-A640-0D95C4740CE9}">
      <dgm:prSet/>
      <dgm:spPr/>
      <dgm:t>
        <a:bodyPr/>
        <a:lstStyle/>
        <a:p>
          <a:endParaRPr lang="ru-RU"/>
        </a:p>
      </dgm:t>
    </dgm:pt>
    <dgm:pt modelId="{7724B3EF-9F76-4FEE-BC36-CD9855FB819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ремонт и устройство 2 641 м. погонных  ограждений</a:t>
          </a:r>
          <a:endParaRPr lang="ru-RU" sz="1400" dirty="0"/>
        </a:p>
      </dgm:t>
    </dgm:pt>
    <dgm:pt modelId="{A601F6EA-631E-41FB-A126-61484CE92844}" type="parTrans" cxnId="{84E58343-209A-416D-A275-36D5E345C378}">
      <dgm:prSet/>
      <dgm:spPr/>
      <dgm:t>
        <a:bodyPr/>
        <a:lstStyle/>
        <a:p>
          <a:endParaRPr lang="ru-RU"/>
        </a:p>
      </dgm:t>
    </dgm:pt>
    <dgm:pt modelId="{1E9A25A7-CF6E-4F79-9048-A64D6D67FD2D}" type="sibTrans" cxnId="{84E58343-209A-416D-A275-36D5E345C378}">
      <dgm:prSet/>
      <dgm:spPr/>
      <dgm:t>
        <a:bodyPr/>
        <a:lstStyle/>
        <a:p>
          <a:endParaRPr lang="ru-RU"/>
        </a:p>
      </dgm:t>
    </dgm:pt>
    <dgm:pt modelId="{0EC790EE-A418-42AC-A0E7-7CDC57D0029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ремонт 710 плоских дорожных знаков </a:t>
          </a:r>
          <a:endParaRPr lang="ru-RU" sz="1400" dirty="0"/>
        </a:p>
      </dgm:t>
    </dgm:pt>
    <dgm:pt modelId="{E72271B0-5C8D-4D2B-A72D-179ADF4F76A6}" type="parTrans" cxnId="{D1009CDE-F76A-416A-8F65-271DE1F3CC8E}">
      <dgm:prSet/>
      <dgm:spPr/>
      <dgm:t>
        <a:bodyPr/>
        <a:lstStyle/>
        <a:p>
          <a:endParaRPr lang="ru-RU"/>
        </a:p>
      </dgm:t>
    </dgm:pt>
    <dgm:pt modelId="{D2E7B147-2CF1-4F3B-AAFB-CF2A09FB7429}" type="sibTrans" cxnId="{D1009CDE-F76A-416A-8F65-271DE1F3CC8E}">
      <dgm:prSet/>
      <dgm:spPr/>
      <dgm:t>
        <a:bodyPr/>
        <a:lstStyle/>
        <a:p>
          <a:endParaRPr lang="ru-RU"/>
        </a:p>
      </dgm:t>
    </dgm:pt>
    <dgm:pt modelId="{61C321AA-944F-4FA3-900B-7CB1AD98794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устройство 2-х шлагбаумов </a:t>
          </a:r>
          <a:endParaRPr lang="ru-RU" sz="1400" dirty="0"/>
        </a:p>
      </dgm:t>
    </dgm:pt>
    <dgm:pt modelId="{F152488C-73BE-49B0-A249-DAB37EFD4A70}" type="parTrans" cxnId="{57A486A2-E36D-4841-8CC0-7420AEE2C5C6}">
      <dgm:prSet/>
      <dgm:spPr/>
      <dgm:t>
        <a:bodyPr/>
        <a:lstStyle/>
        <a:p>
          <a:endParaRPr lang="ru-RU"/>
        </a:p>
      </dgm:t>
    </dgm:pt>
    <dgm:pt modelId="{D6DBAE48-1ADD-45B8-B352-95862511E699}" type="sibTrans" cxnId="{57A486A2-E36D-4841-8CC0-7420AEE2C5C6}">
      <dgm:prSet/>
      <dgm:spPr/>
      <dgm:t>
        <a:bodyPr/>
        <a:lstStyle/>
        <a:p>
          <a:endParaRPr lang="ru-RU"/>
        </a:p>
      </dgm:t>
    </dgm:pt>
    <dgm:pt modelId="{E6023C43-142F-41C5-A14F-88E591B158C2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нанесение 109 344 м. погонных дорожной разметки</a:t>
          </a:r>
          <a:endParaRPr lang="ru-RU" sz="1400" dirty="0"/>
        </a:p>
      </dgm:t>
    </dgm:pt>
    <dgm:pt modelId="{90B0A2F8-9557-4E8F-9535-68F7DBF11655}" type="parTrans" cxnId="{8D234B91-ADA1-4371-9C6A-E80A33263CAF}">
      <dgm:prSet/>
      <dgm:spPr/>
      <dgm:t>
        <a:bodyPr/>
        <a:lstStyle/>
        <a:p>
          <a:endParaRPr lang="ru-RU"/>
        </a:p>
      </dgm:t>
    </dgm:pt>
    <dgm:pt modelId="{E4D1721D-34A3-4D64-A87C-3D0C882BF176}" type="sibTrans" cxnId="{8D234B91-ADA1-4371-9C6A-E80A33263CAF}">
      <dgm:prSet/>
      <dgm:spPr/>
      <dgm:t>
        <a:bodyPr/>
        <a:lstStyle/>
        <a:p>
          <a:endParaRPr lang="ru-RU"/>
        </a:p>
      </dgm:t>
    </dgm:pt>
    <dgm:pt modelId="{2C479374-B09F-45EB-9017-0D1108C1EA7D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устройство 544 м</a:t>
          </a:r>
          <a:r>
            <a:rPr lang="ru-RU" sz="1400" baseline="30000" dirty="0" smtClean="0"/>
            <a:t>2 </a:t>
          </a:r>
          <a:r>
            <a:rPr lang="ru-RU" sz="1400" dirty="0" smtClean="0"/>
            <a:t>искусственных дорожных неровностей</a:t>
          </a:r>
          <a:endParaRPr lang="ru-RU" sz="1400" dirty="0"/>
        </a:p>
      </dgm:t>
    </dgm:pt>
    <dgm:pt modelId="{51789A53-0068-4CB3-A46B-9AC222CC3534}" type="parTrans" cxnId="{49B55BC9-EFDC-40C9-8FD8-345D076DC083}">
      <dgm:prSet/>
      <dgm:spPr/>
      <dgm:t>
        <a:bodyPr/>
        <a:lstStyle/>
        <a:p>
          <a:endParaRPr lang="ru-RU"/>
        </a:p>
      </dgm:t>
    </dgm:pt>
    <dgm:pt modelId="{C01CCF65-A3C7-4BE5-9D05-E53B1A5CBAA6}" type="sibTrans" cxnId="{49B55BC9-EFDC-40C9-8FD8-345D076DC083}">
      <dgm:prSet/>
      <dgm:spPr/>
      <dgm:t>
        <a:bodyPr/>
        <a:lstStyle/>
        <a:p>
          <a:endParaRPr lang="ru-RU"/>
        </a:p>
      </dgm:t>
    </dgm:pt>
    <dgm:pt modelId="{C265AD9D-BCB9-4183-B1F8-40A68EFEE928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 конкурс среди учащихся «Законы дорог уважай»</a:t>
          </a:r>
          <a:endParaRPr lang="ru-RU" sz="1400" dirty="0"/>
        </a:p>
      </dgm:t>
    </dgm:pt>
    <dgm:pt modelId="{001FE60B-0345-4F90-8653-A98916BB5535}" type="parTrans" cxnId="{132066C1-04EE-4D3C-825A-57D210DD91F4}">
      <dgm:prSet/>
      <dgm:spPr/>
      <dgm:t>
        <a:bodyPr/>
        <a:lstStyle/>
        <a:p>
          <a:endParaRPr lang="ru-RU"/>
        </a:p>
      </dgm:t>
    </dgm:pt>
    <dgm:pt modelId="{696ECC65-A8EA-483F-A8A7-624D6661214F}" type="sibTrans" cxnId="{132066C1-04EE-4D3C-825A-57D210DD91F4}">
      <dgm:prSet/>
      <dgm:spPr/>
      <dgm:t>
        <a:bodyPr/>
        <a:lstStyle/>
        <a:p>
          <a:endParaRPr lang="ru-RU"/>
        </a:p>
      </dgm:t>
    </dgm:pt>
    <dgm:pt modelId="{1D871D8A-F673-476D-9243-B83D76F1C3CC}" type="pres">
      <dgm:prSet presAssocID="{869FFE8E-4D8F-41B1-8256-3CE316F9D9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AE0CB6-B19D-4AEC-8125-16050F5B7859}" type="pres">
      <dgm:prSet presAssocID="{0446786E-16EA-4478-BBB4-0E0A8DC6F92D}" presName="composite" presStyleCnt="0"/>
      <dgm:spPr/>
    </dgm:pt>
    <dgm:pt modelId="{0B0926A0-76F7-4907-BFF7-CD15587E8CC0}" type="pres">
      <dgm:prSet presAssocID="{0446786E-16EA-4478-BBB4-0E0A8DC6F92D}" presName="parTx" presStyleLbl="alignNode1" presStyleIdx="0" presStyleCnt="3" custScaleY="104280" custLinFactNeighborX="-103" custLinFactNeighborY="-37476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AADFED-40C5-4242-9F47-082A1FE5F449}" type="pres">
      <dgm:prSet presAssocID="{0446786E-16EA-4478-BBB4-0E0A8DC6F92D}" presName="desTx" presStyleLbl="alignAccFollowNode1" presStyleIdx="0" presStyleCnt="3" custScaleY="47687" custLinFactNeighborX="-103" custLinFactNeighborY="-338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045B9DA-BBA8-4EB2-88A2-5F33D76F8C7A}" type="pres">
      <dgm:prSet presAssocID="{B86892CE-9B1C-4331-91F7-7F5E272AD33A}" presName="space" presStyleCnt="0"/>
      <dgm:spPr/>
    </dgm:pt>
    <dgm:pt modelId="{E06EFFA3-7967-4985-8E84-D42C0034CE22}" type="pres">
      <dgm:prSet presAssocID="{935387F5-781C-41EE-8C5E-86DF2CA63E06}" presName="composite" presStyleCnt="0"/>
      <dgm:spPr/>
    </dgm:pt>
    <dgm:pt modelId="{5375D331-6CC7-4BA8-85B5-321A92B484A6}" type="pres">
      <dgm:prSet presAssocID="{935387F5-781C-41EE-8C5E-86DF2CA63E06}" presName="parTx" presStyleLbl="alignNode1" presStyleIdx="1" presStyleCnt="3" custScaleY="110647" custLinFactNeighborX="-1026" custLinFactNeighborY="-12701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DE06460-DB88-48FC-A287-91219B9737D5}" type="pres">
      <dgm:prSet presAssocID="{935387F5-781C-41EE-8C5E-86DF2CA63E06}" presName="desTx" presStyleLbl="alignAccFollowNode1" presStyleIdx="1" presStyleCnt="3" custScaleY="81709" custLinFactNeighborX="-1709" custLinFactNeighborY="-89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574F0A5-B744-499B-BE84-26F88202E5E2}" type="pres">
      <dgm:prSet presAssocID="{809E0495-A9C6-4A35-9603-AA3D00AC24F7}" presName="space" presStyleCnt="0"/>
      <dgm:spPr/>
    </dgm:pt>
    <dgm:pt modelId="{67F488E3-36CF-4B74-A09F-3700925BDDA4}" type="pres">
      <dgm:prSet presAssocID="{D9A9A991-ECEF-4FBC-B3A3-D1615EDF4154}" presName="composite" presStyleCnt="0"/>
      <dgm:spPr/>
    </dgm:pt>
    <dgm:pt modelId="{83E67EC6-5826-45A0-ACF1-6B81E28E299C}" type="pres">
      <dgm:prSet presAssocID="{D9A9A991-ECEF-4FBC-B3A3-D1615EDF4154}" presName="parTx" presStyleLbl="alignNode1" presStyleIdx="2" presStyleCnt="3" custScaleY="112198" custLinFactNeighborX="103" custLinFactNeighborY="-3983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504E1B1-C0F5-4DEB-AC21-898C35CE15FD}" type="pres">
      <dgm:prSet presAssocID="{D9A9A991-ECEF-4FBC-B3A3-D1615EDF4154}" presName="desTx" presStyleLbl="alignAccFollowNode1" presStyleIdx="2" presStyleCnt="3" custLinFactNeighborX="103" custLinFactNeighborY="34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1009CDE-F76A-416A-8F65-271DE1F3CC8E}" srcId="{D9A9A991-ECEF-4FBC-B3A3-D1615EDF4154}" destId="{0EC790EE-A418-42AC-A0E7-7CDC57D0029F}" srcOrd="1" destOrd="0" parTransId="{E72271B0-5C8D-4D2B-A72D-179ADF4F76A6}" sibTransId="{D2E7B147-2CF1-4F3B-AAFB-CF2A09FB7429}"/>
    <dgm:cxn modelId="{49B55BC9-EFDC-40C9-8FD8-345D076DC083}" srcId="{D9A9A991-ECEF-4FBC-B3A3-D1615EDF4154}" destId="{2C479374-B09F-45EB-9017-0D1108C1EA7D}" srcOrd="5" destOrd="0" parTransId="{51789A53-0068-4CB3-A46B-9AC222CC3534}" sibTransId="{C01CCF65-A3C7-4BE5-9D05-E53B1A5CBAA6}"/>
    <dgm:cxn modelId="{132066C1-04EE-4D3C-825A-57D210DD91F4}" srcId="{D9A9A991-ECEF-4FBC-B3A3-D1615EDF4154}" destId="{C265AD9D-BCB9-4183-B1F8-40A68EFEE928}" srcOrd="6" destOrd="0" parTransId="{001FE60B-0345-4F90-8653-A98916BB5535}" sibTransId="{696ECC65-A8EA-483F-A8A7-624D6661214F}"/>
    <dgm:cxn modelId="{FEA2EE9A-D904-48F1-BFF9-8A1A90855E7E}" type="presOf" srcId="{0446786E-16EA-4478-BBB4-0E0A8DC6F92D}" destId="{0B0926A0-76F7-4907-BFF7-CD15587E8CC0}" srcOrd="0" destOrd="0" presId="urn:microsoft.com/office/officeart/2005/8/layout/hList1"/>
    <dgm:cxn modelId="{8306F755-8740-4306-B809-423A3ADAD4A9}" type="presOf" srcId="{869FFE8E-4D8F-41B1-8256-3CE316F9D934}" destId="{1D871D8A-F673-476D-9243-B83D76F1C3CC}" srcOrd="0" destOrd="0" presId="urn:microsoft.com/office/officeart/2005/8/layout/hList1"/>
    <dgm:cxn modelId="{85EECFFE-403B-4A3C-B3C8-D66B53250D43}" type="presOf" srcId="{BF4474E8-19FE-4FAA-881F-71C1CC44EED7}" destId="{9DE06460-DB88-48FC-A287-91219B9737D5}" srcOrd="0" destOrd="0" presId="urn:microsoft.com/office/officeart/2005/8/layout/hList1"/>
    <dgm:cxn modelId="{83797FF1-20F1-48B2-B076-A7EFF949C39F}" srcId="{0446786E-16EA-4478-BBB4-0E0A8DC6F92D}" destId="{808FABBB-2C0B-4545-879B-996AF348150F}" srcOrd="0" destOrd="0" parTransId="{3D1ABAFB-16E0-408D-B106-EAC0B98DDB1B}" sibTransId="{4E199390-ED09-45F4-9B9B-CB8FAAC6E084}"/>
    <dgm:cxn modelId="{99CFF1EC-C372-440F-808C-9937F9D3CEAB}" srcId="{869FFE8E-4D8F-41B1-8256-3CE316F9D934}" destId="{D9A9A991-ECEF-4FBC-B3A3-D1615EDF4154}" srcOrd="2" destOrd="0" parTransId="{C1A6F6E5-E29F-472C-BDE4-FCA4A227C339}" sibTransId="{0676D03B-BE25-428F-B4FC-54B597FA2A30}"/>
    <dgm:cxn modelId="{9904645E-55EA-4E94-A2D4-6C006F295A86}" srcId="{869FFE8E-4D8F-41B1-8256-3CE316F9D934}" destId="{935387F5-781C-41EE-8C5E-86DF2CA63E06}" srcOrd="1" destOrd="0" parTransId="{E8D3CF9E-AFF9-40C8-8566-49B47A4A5451}" sibTransId="{809E0495-A9C6-4A35-9603-AA3D00AC24F7}"/>
    <dgm:cxn modelId="{82D85643-5D18-4791-825D-72588B9164C9}" type="presOf" srcId="{7724B3EF-9F76-4FEE-BC36-CD9855FB8191}" destId="{F504E1B1-C0F5-4DEB-AC21-898C35CE15FD}" srcOrd="0" destOrd="2" presId="urn:microsoft.com/office/officeart/2005/8/layout/hList1"/>
    <dgm:cxn modelId="{3C79E11F-B206-4F3A-BD9E-659193155AE8}" type="presOf" srcId="{935387F5-781C-41EE-8C5E-86DF2CA63E06}" destId="{5375D331-6CC7-4BA8-85B5-321A92B484A6}" srcOrd="0" destOrd="0" presId="urn:microsoft.com/office/officeart/2005/8/layout/hList1"/>
    <dgm:cxn modelId="{C3546422-3FBA-48E3-BF5E-8B60A104C45C}" type="presOf" srcId="{CA9ACB13-2268-4E60-865A-FC2ADD5808C9}" destId="{9DE06460-DB88-48FC-A287-91219B9737D5}" srcOrd="0" destOrd="1" presId="urn:microsoft.com/office/officeart/2005/8/layout/hList1"/>
    <dgm:cxn modelId="{8D234B91-ADA1-4371-9C6A-E80A33263CAF}" srcId="{D9A9A991-ECEF-4FBC-B3A3-D1615EDF4154}" destId="{E6023C43-142F-41C5-A14F-88E591B158C2}" srcOrd="4" destOrd="0" parTransId="{90B0A2F8-9557-4E8F-9535-68F7DBF11655}" sibTransId="{E4D1721D-34A3-4D64-A87C-3D0C882BF176}"/>
    <dgm:cxn modelId="{F2289DA4-F492-4299-BCFB-3C11AA4DEB81}" srcId="{869FFE8E-4D8F-41B1-8256-3CE316F9D934}" destId="{0446786E-16EA-4478-BBB4-0E0A8DC6F92D}" srcOrd="0" destOrd="0" parTransId="{8922E6EB-3083-4C01-8090-BCA9BBDCEBFF}" sibTransId="{B86892CE-9B1C-4331-91F7-7F5E272AD33A}"/>
    <dgm:cxn modelId="{B5B25172-33DE-4875-A640-0D95C4740CE9}" srcId="{D9A9A991-ECEF-4FBC-B3A3-D1615EDF4154}" destId="{8527ED57-C4FA-4E7A-95F7-10BE8827835B}" srcOrd="0" destOrd="0" parTransId="{9F67917A-FE4F-4A6F-95C3-F405CF2D3622}" sibTransId="{7431651F-64E2-4F84-912E-5B547B613917}"/>
    <dgm:cxn modelId="{67F81F46-0287-45FF-90C2-7EC1FAA4FA91}" type="presOf" srcId="{2C479374-B09F-45EB-9017-0D1108C1EA7D}" destId="{F504E1B1-C0F5-4DEB-AC21-898C35CE15FD}" srcOrd="0" destOrd="5" presId="urn:microsoft.com/office/officeart/2005/8/layout/hList1"/>
    <dgm:cxn modelId="{C2704261-B859-40B3-B8F9-AC80F79D5E5B}" type="presOf" srcId="{808FABBB-2C0B-4545-879B-996AF348150F}" destId="{2DAADFED-40C5-4242-9F47-082A1FE5F449}" srcOrd="0" destOrd="0" presId="urn:microsoft.com/office/officeart/2005/8/layout/hList1"/>
    <dgm:cxn modelId="{83D1D704-504A-4EEE-8137-B8593368E3BF}" type="presOf" srcId="{E6023C43-142F-41C5-A14F-88E591B158C2}" destId="{F504E1B1-C0F5-4DEB-AC21-898C35CE15FD}" srcOrd="0" destOrd="4" presId="urn:microsoft.com/office/officeart/2005/8/layout/hList1"/>
    <dgm:cxn modelId="{E2CBFE83-AB31-4779-AE28-0A86015B2603}" type="presOf" srcId="{61C321AA-944F-4FA3-900B-7CB1AD98794F}" destId="{F504E1B1-C0F5-4DEB-AC21-898C35CE15FD}" srcOrd="0" destOrd="3" presId="urn:microsoft.com/office/officeart/2005/8/layout/hList1"/>
    <dgm:cxn modelId="{DAA3536F-B8F0-407C-A501-0AC92AC5C43C}" type="presOf" srcId="{D9A9A991-ECEF-4FBC-B3A3-D1615EDF4154}" destId="{83E67EC6-5826-45A0-ACF1-6B81E28E299C}" srcOrd="0" destOrd="0" presId="urn:microsoft.com/office/officeart/2005/8/layout/hList1"/>
    <dgm:cxn modelId="{57A486A2-E36D-4841-8CC0-7420AEE2C5C6}" srcId="{D9A9A991-ECEF-4FBC-B3A3-D1615EDF4154}" destId="{61C321AA-944F-4FA3-900B-7CB1AD98794F}" srcOrd="3" destOrd="0" parTransId="{F152488C-73BE-49B0-A249-DAB37EFD4A70}" sibTransId="{D6DBAE48-1ADD-45B8-B352-95862511E699}"/>
    <dgm:cxn modelId="{84E58343-209A-416D-A275-36D5E345C378}" srcId="{D9A9A991-ECEF-4FBC-B3A3-D1615EDF4154}" destId="{7724B3EF-9F76-4FEE-BC36-CD9855FB8191}" srcOrd="2" destOrd="0" parTransId="{A601F6EA-631E-41FB-A126-61484CE92844}" sibTransId="{1E9A25A7-CF6E-4F79-9048-A64D6D67FD2D}"/>
    <dgm:cxn modelId="{C7773FDC-DABD-4256-B9E7-1C726BC6939B}" type="presOf" srcId="{8527ED57-C4FA-4E7A-95F7-10BE8827835B}" destId="{F504E1B1-C0F5-4DEB-AC21-898C35CE15FD}" srcOrd="0" destOrd="0" presId="urn:microsoft.com/office/officeart/2005/8/layout/hList1"/>
    <dgm:cxn modelId="{3BA9B15D-9045-43DA-93D5-4F6C2DF06B9E}" type="presOf" srcId="{C265AD9D-BCB9-4183-B1F8-40A68EFEE928}" destId="{F504E1B1-C0F5-4DEB-AC21-898C35CE15FD}" srcOrd="0" destOrd="6" presId="urn:microsoft.com/office/officeart/2005/8/layout/hList1"/>
    <dgm:cxn modelId="{0F0E4CD3-1CB8-41DC-B06A-793821B4FAE7}" srcId="{935387F5-781C-41EE-8C5E-86DF2CA63E06}" destId="{CA9ACB13-2268-4E60-865A-FC2ADD5808C9}" srcOrd="1" destOrd="0" parTransId="{7C076ECE-A25A-45AE-856F-660D18408009}" sibTransId="{DE138DA3-2F5E-4A0E-B799-48B9712E90A5}"/>
    <dgm:cxn modelId="{B31A0466-6B77-468F-9E1E-831BEA07F4F0}" type="presOf" srcId="{0EC790EE-A418-42AC-A0E7-7CDC57D0029F}" destId="{F504E1B1-C0F5-4DEB-AC21-898C35CE15FD}" srcOrd="0" destOrd="1" presId="urn:microsoft.com/office/officeart/2005/8/layout/hList1"/>
    <dgm:cxn modelId="{05CF1D9E-F4F2-499A-8736-9FF9DEC6FB63}" srcId="{935387F5-781C-41EE-8C5E-86DF2CA63E06}" destId="{BF4474E8-19FE-4FAA-881F-71C1CC44EED7}" srcOrd="0" destOrd="0" parTransId="{EBE907AE-2756-451E-A67B-01A8D8CA24E0}" sibTransId="{F4C6E296-B8F3-40F0-824A-499E861BB0A2}"/>
    <dgm:cxn modelId="{114D7F50-E95D-405C-8100-D566A8052D4E}" type="presParOf" srcId="{1D871D8A-F673-476D-9243-B83D76F1C3CC}" destId="{BDAE0CB6-B19D-4AEC-8125-16050F5B7859}" srcOrd="0" destOrd="0" presId="urn:microsoft.com/office/officeart/2005/8/layout/hList1"/>
    <dgm:cxn modelId="{8B463DFE-A372-4771-B5AC-7AE30F98A74D}" type="presParOf" srcId="{BDAE0CB6-B19D-4AEC-8125-16050F5B7859}" destId="{0B0926A0-76F7-4907-BFF7-CD15587E8CC0}" srcOrd="0" destOrd="0" presId="urn:microsoft.com/office/officeart/2005/8/layout/hList1"/>
    <dgm:cxn modelId="{542E4E89-EDEE-4D9E-BEC9-178D2D81BE03}" type="presParOf" srcId="{BDAE0CB6-B19D-4AEC-8125-16050F5B7859}" destId="{2DAADFED-40C5-4242-9F47-082A1FE5F449}" srcOrd="1" destOrd="0" presId="urn:microsoft.com/office/officeart/2005/8/layout/hList1"/>
    <dgm:cxn modelId="{E8CCC68C-F613-4617-B50D-516903DDF69F}" type="presParOf" srcId="{1D871D8A-F673-476D-9243-B83D76F1C3CC}" destId="{2045B9DA-BBA8-4EB2-88A2-5F33D76F8C7A}" srcOrd="1" destOrd="0" presId="urn:microsoft.com/office/officeart/2005/8/layout/hList1"/>
    <dgm:cxn modelId="{092EE795-72D0-4521-AC72-C7878428D435}" type="presParOf" srcId="{1D871D8A-F673-476D-9243-B83D76F1C3CC}" destId="{E06EFFA3-7967-4985-8E84-D42C0034CE22}" srcOrd="2" destOrd="0" presId="urn:microsoft.com/office/officeart/2005/8/layout/hList1"/>
    <dgm:cxn modelId="{908BC8E3-D5E4-419D-83FE-19156E111C53}" type="presParOf" srcId="{E06EFFA3-7967-4985-8E84-D42C0034CE22}" destId="{5375D331-6CC7-4BA8-85B5-321A92B484A6}" srcOrd="0" destOrd="0" presId="urn:microsoft.com/office/officeart/2005/8/layout/hList1"/>
    <dgm:cxn modelId="{4769DF2A-2ABA-4341-B3F0-62FDB3D8643E}" type="presParOf" srcId="{E06EFFA3-7967-4985-8E84-D42C0034CE22}" destId="{9DE06460-DB88-48FC-A287-91219B9737D5}" srcOrd="1" destOrd="0" presId="urn:microsoft.com/office/officeart/2005/8/layout/hList1"/>
    <dgm:cxn modelId="{5174833F-1D18-41BB-8B49-47219152C370}" type="presParOf" srcId="{1D871D8A-F673-476D-9243-B83D76F1C3CC}" destId="{7574F0A5-B744-499B-BE84-26F88202E5E2}" srcOrd="3" destOrd="0" presId="urn:microsoft.com/office/officeart/2005/8/layout/hList1"/>
    <dgm:cxn modelId="{48DE4713-D35F-4CAF-8615-C8C462F52092}" type="presParOf" srcId="{1D871D8A-F673-476D-9243-B83D76F1C3CC}" destId="{67F488E3-36CF-4B74-A09F-3700925BDDA4}" srcOrd="4" destOrd="0" presId="urn:microsoft.com/office/officeart/2005/8/layout/hList1"/>
    <dgm:cxn modelId="{5E2FF630-6B3B-45EA-A99C-0945885E9D66}" type="presParOf" srcId="{67F488E3-36CF-4B74-A09F-3700925BDDA4}" destId="{83E67EC6-5826-45A0-ACF1-6B81E28E299C}" srcOrd="0" destOrd="0" presId="urn:microsoft.com/office/officeart/2005/8/layout/hList1"/>
    <dgm:cxn modelId="{EBC5BEEE-3DB9-4202-B024-EBB685B732EE}" type="presParOf" srcId="{67F488E3-36CF-4B74-A09F-3700925BDDA4}" destId="{F504E1B1-C0F5-4DEB-AC21-898C35CE15FD}" srcOrd="1" destOrd="0" presId="urn:microsoft.com/office/officeart/2005/8/layout/hList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B49C-D668-4C0D-871D-4D8964F07774}">
      <dsp:nvSpPr>
        <dsp:cNvPr id="0" name=""/>
        <dsp:cNvSpPr/>
      </dsp:nvSpPr>
      <dsp:spPr>
        <a:xfrm>
          <a:off x="4903725" y="2972469"/>
          <a:ext cx="4065132" cy="2528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Сдерживание роста мун. долга. Сокращение расходов по его обслуживанию </a:t>
          </a:r>
          <a:endParaRPr lang="ru-RU" sz="2000" kern="1200" dirty="0"/>
        </a:p>
      </dsp:txBody>
      <dsp:txXfrm>
        <a:off x="6178807" y="3660127"/>
        <a:ext cx="2734508" cy="1785263"/>
      </dsp:txXfrm>
    </dsp:sp>
    <dsp:sp modelId="{C742F15A-18B5-45F3-939C-AB89E24E61DB}">
      <dsp:nvSpPr>
        <dsp:cNvPr id="0" name=""/>
        <dsp:cNvSpPr/>
      </dsp:nvSpPr>
      <dsp:spPr>
        <a:xfrm>
          <a:off x="0" y="3015700"/>
          <a:ext cx="3952516" cy="2487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Получение дополнительной финансовой помощи       </a:t>
          </a: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(субсидии, дотации, иные межбюджетные трансферты)</a:t>
          </a:r>
          <a:endParaRPr lang="ru-RU" sz="1100" kern="1200" dirty="0"/>
        </a:p>
      </dsp:txBody>
      <dsp:txXfrm>
        <a:off x="54645" y="3692248"/>
        <a:ext cx="2657471" cy="1756419"/>
      </dsp:txXfrm>
    </dsp:sp>
    <dsp:sp modelId="{3C53F5CC-4E02-4E88-B0AD-F0E2A3803103}">
      <dsp:nvSpPr>
        <dsp:cNvPr id="0" name=""/>
        <dsp:cNvSpPr/>
      </dsp:nvSpPr>
      <dsp:spPr>
        <a:xfrm>
          <a:off x="5117436" y="110321"/>
          <a:ext cx="3851421" cy="1759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расходов бюджета города-курорта Пятигорска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1507" y="148965"/>
        <a:ext cx="2618706" cy="1242113"/>
      </dsp:txXfrm>
    </dsp:sp>
    <dsp:sp modelId="{01BDBD96-6558-47AD-B233-EA8E62EB69DD}">
      <dsp:nvSpPr>
        <dsp:cNvPr id="0" name=""/>
        <dsp:cNvSpPr/>
      </dsp:nvSpPr>
      <dsp:spPr>
        <a:xfrm>
          <a:off x="0" y="132037"/>
          <a:ext cx="4002068" cy="1670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Мобилизация дополнительных налоговых и неналоговых доходов</a:t>
          </a:r>
          <a:endParaRPr lang="ru-RU" sz="2000" kern="1200" dirty="0"/>
        </a:p>
      </dsp:txBody>
      <dsp:txXfrm>
        <a:off x="36703" y="168740"/>
        <a:ext cx="2728041" cy="1179736"/>
      </dsp:txXfrm>
    </dsp:sp>
    <dsp:sp modelId="{4880FCE6-7A8C-4F3B-8CD3-B1F727E66F85}">
      <dsp:nvSpPr>
        <dsp:cNvPr id="0" name=""/>
        <dsp:cNvSpPr/>
      </dsp:nvSpPr>
      <dsp:spPr>
        <a:xfrm>
          <a:off x="2122223" y="445443"/>
          <a:ext cx="2387591" cy="232158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</a:rPr>
            <a:t>51,6</a:t>
          </a:r>
          <a:endParaRPr lang="ru-RU" sz="4000" b="1" kern="1200" dirty="0">
            <a:solidFill>
              <a:srgbClr val="FF0000"/>
            </a:solidFill>
          </a:endParaRPr>
        </a:p>
      </dsp:txBody>
      <dsp:txXfrm>
        <a:off x="2821532" y="1125418"/>
        <a:ext cx="1688282" cy="1641605"/>
      </dsp:txXfrm>
    </dsp:sp>
    <dsp:sp modelId="{DA1A51AD-DFF0-4818-8CDE-A550BE74C196}">
      <dsp:nvSpPr>
        <dsp:cNvPr id="0" name=""/>
        <dsp:cNvSpPr/>
      </dsp:nvSpPr>
      <dsp:spPr>
        <a:xfrm rot="5400000">
          <a:off x="4548445" y="398577"/>
          <a:ext cx="2359210" cy="23592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</a:rPr>
            <a:t>53,8</a:t>
          </a:r>
          <a:endParaRPr lang="ru-RU" sz="4000" b="1" kern="1200" dirty="0">
            <a:solidFill>
              <a:srgbClr val="FF0000"/>
            </a:solidFill>
          </a:endParaRPr>
        </a:p>
      </dsp:txBody>
      <dsp:txXfrm rot="-5400000">
        <a:off x="4548445" y="1089574"/>
        <a:ext cx="1668213" cy="1668213"/>
      </dsp:txXfrm>
    </dsp:sp>
    <dsp:sp modelId="{D8BB62E3-0652-4097-9660-DBE8E43D540B}">
      <dsp:nvSpPr>
        <dsp:cNvPr id="0" name=""/>
        <dsp:cNvSpPr/>
      </dsp:nvSpPr>
      <dsp:spPr>
        <a:xfrm rot="10800000">
          <a:off x="4519875" y="2819102"/>
          <a:ext cx="2359210" cy="23592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</a:rPr>
            <a:t>37,4</a:t>
          </a:r>
          <a:endParaRPr lang="ru-RU" sz="4000" b="1" kern="1200" dirty="0">
            <a:solidFill>
              <a:srgbClr val="FF0000"/>
            </a:solidFill>
          </a:endParaRPr>
        </a:p>
      </dsp:txBody>
      <dsp:txXfrm rot="10800000">
        <a:off x="4519875" y="2819102"/>
        <a:ext cx="1668213" cy="1668213"/>
      </dsp:txXfrm>
    </dsp:sp>
    <dsp:sp modelId="{8BD5D381-CC07-4171-8C6A-DF0ED1C694D2}">
      <dsp:nvSpPr>
        <dsp:cNvPr id="0" name=""/>
        <dsp:cNvSpPr/>
      </dsp:nvSpPr>
      <dsp:spPr>
        <a:xfrm rot="16200000">
          <a:off x="2110344" y="2842045"/>
          <a:ext cx="2375252" cy="23133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rgbClr val="FF0000"/>
              </a:solidFill>
            </a:rPr>
            <a:t>749</a:t>
          </a:r>
          <a:endParaRPr lang="ru-RU" sz="4300" b="1" kern="1200" dirty="0">
            <a:solidFill>
              <a:srgbClr val="FF0000"/>
            </a:solidFill>
          </a:endParaRPr>
        </a:p>
      </dsp:txBody>
      <dsp:txXfrm rot="5400000">
        <a:off x="2818855" y="2811105"/>
        <a:ext cx="1635800" cy="1679557"/>
      </dsp:txXfrm>
    </dsp:sp>
    <dsp:sp modelId="{481F5C48-DFDA-432C-9AD4-532AB25F1D19}">
      <dsp:nvSpPr>
        <dsp:cNvPr id="0" name=""/>
        <dsp:cNvSpPr/>
      </dsp:nvSpPr>
      <dsp:spPr>
        <a:xfrm>
          <a:off x="4077151" y="2331413"/>
          <a:ext cx="814554" cy="708307"/>
        </a:xfrm>
        <a:prstGeom prst="blockArc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9ECA4-2EFD-428E-9DAF-C1FDADBF9BAF}">
      <dsp:nvSpPr>
        <dsp:cNvPr id="0" name=""/>
        <dsp:cNvSpPr/>
      </dsp:nvSpPr>
      <dsp:spPr>
        <a:xfrm rot="10800000">
          <a:off x="4077151" y="2603840"/>
          <a:ext cx="814554" cy="708307"/>
        </a:xfrm>
        <a:prstGeom prst="blockArc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DE4EE-6BD9-458E-BAA9-53354590DCEF}">
      <dsp:nvSpPr>
        <dsp:cNvPr id="0" name=""/>
        <dsp:cNvSpPr/>
      </dsp:nvSpPr>
      <dsp:spPr>
        <a:xfrm>
          <a:off x="863" y="185910"/>
          <a:ext cx="1840780" cy="1104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40,2%</a:t>
          </a:r>
          <a:endParaRPr lang="ru-RU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12" y="218259"/>
        <a:ext cx="1776082" cy="1039770"/>
      </dsp:txXfrm>
    </dsp:sp>
    <dsp:sp modelId="{55A6B45B-141D-4698-A59E-C18D33A6064F}">
      <dsp:nvSpPr>
        <dsp:cNvPr id="0" name=""/>
        <dsp:cNvSpPr/>
      </dsp:nvSpPr>
      <dsp:spPr>
        <a:xfrm>
          <a:off x="2025721" y="509888"/>
          <a:ext cx="390245" cy="456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025721" y="601191"/>
        <a:ext cx="273172" cy="273907"/>
      </dsp:txXfrm>
    </dsp:sp>
    <dsp:sp modelId="{FE156831-A763-4F83-8C72-97145D2CA9BD}">
      <dsp:nvSpPr>
        <dsp:cNvPr id="0" name=""/>
        <dsp:cNvSpPr/>
      </dsp:nvSpPr>
      <dsp:spPr>
        <a:xfrm>
          <a:off x="2577956" y="185910"/>
          <a:ext cx="1840780" cy="1104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44,3%</a:t>
          </a:r>
          <a:endParaRPr lang="ru-RU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0305" y="218259"/>
        <a:ext cx="1776082" cy="1039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4C435-C7FD-4C8B-9AA6-F005230F256F}">
      <dsp:nvSpPr>
        <dsp:cNvPr id="0" name=""/>
        <dsp:cNvSpPr/>
      </dsp:nvSpPr>
      <dsp:spPr>
        <a:xfrm rot="5400000">
          <a:off x="3584278" y="-1383764"/>
          <a:ext cx="772243" cy="3736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 обеспечение уровня заработной платы целевых категории работников бюджетной сферы в соответствии с Указом Президента </a:t>
          </a:r>
          <a:endParaRPr lang="ru-RU" sz="1400" kern="1200" dirty="0"/>
        </a:p>
      </dsp:txBody>
      <dsp:txXfrm rot="-5400000">
        <a:off x="2101976" y="136236"/>
        <a:ext cx="3699149" cy="696847"/>
      </dsp:txXfrm>
    </dsp:sp>
    <dsp:sp modelId="{7EC40511-D541-45F3-BA44-DD8DE372C9EB}">
      <dsp:nvSpPr>
        <dsp:cNvPr id="0" name=""/>
        <dsp:cNvSpPr/>
      </dsp:nvSpPr>
      <dsp:spPr>
        <a:xfrm>
          <a:off x="0" y="2006"/>
          <a:ext cx="2101976" cy="965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12,0</a:t>
          </a:r>
          <a:endParaRPr lang="ru-RU" sz="5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22" y="49128"/>
        <a:ext cx="2007732" cy="871060"/>
      </dsp:txXfrm>
    </dsp:sp>
    <dsp:sp modelId="{BCF01197-5DE9-48BF-8683-ACDA90934646}">
      <dsp:nvSpPr>
        <dsp:cNvPr id="0" name=""/>
        <dsp:cNvSpPr/>
      </dsp:nvSpPr>
      <dsp:spPr>
        <a:xfrm rot="5400000">
          <a:off x="3584278" y="-370195"/>
          <a:ext cx="772243" cy="3736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 обречение  МРОТ с 01.01.2018 г. 9489 руб. с 01.05.2018 г. 11163 работникам, получающим заработную плату в размере МРОТ</a:t>
          </a:r>
          <a:endParaRPr lang="ru-RU" sz="1400" kern="1200" dirty="0"/>
        </a:p>
      </dsp:txBody>
      <dsp:txXfrm rot="-5400000">
        <a:off x="2101976" y="1149805"/>
        <a:ext cx="3699149" cy="696847"/>
      </dsp:txXfrm>
    </dsp:sp>
    <dsp:sp modelId="{0ED92B9C-DB29-4E22-A8A5-1CC2599BAD86}">
      <dsp:nvSpPr>
        <dsp:cNvPr id="0" name=""/>
        <dsp:cNvSpPr/>
      </dsp:nvSpPr>
      <dsp:spPr>
        <a:xfrm>
          <a:off x="0" y="1015576"/>
          <a:ext cx="2101976" cy="965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41,4</a:t>
          </a:r>
          <a:endParaRPr lang="ru-RU" sz="5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22" y="1062698"/>
        <a:ext cx="2007732" cy="871060"/>
      </dsp:txXfrm>
    </dsp:sp>
    <dsp:sp modelId="{7C713B97-7078-43D5-A584-5A9BDEEEC641}">
      <dsp:nvSpPr>
        <dsp:cNvPr id="0" name=""/>
        <dsp:cNvSpPr/>
      </dsp:nvSpPr>
      <dsp:spPr>
        <a:xfrm rot="5400000">
          <a:off x="3584278" y="643373"/>
          <a:ext cx="772243" cy="3736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Индексация заработной платы на 4% прочим категориям работников бюджетной сферы</a:t>
          </a:r>
          <a:endParaRPr lang="ru-RU" sz="1400" kern="1200" dirty="0"/>
        </a:p>
      </dsp:txBody>
      <dsp:txXfrm rot="-5400000">
        <a:off x="2101976" y="2163373"/>
        <a:ext cx="3699149" cy="696847"/>
      </dsp:txXfrm>
    </dsp:sp>
    <dsp:sp modelId="{B2753F56-E6DC-4470-8BCC-8EDC55A78112}">
      <dsp:nvSpPr>
        <dsp:cNvPr id="0" name=""/>
        <dsp:cNvSpPr/>
      </dsp:nvSpPr>
      <dsp:spPr>
        <a:xfrm>
          <a:off x="0" y="2029145"/>
          <a:ext cx="2101976" cy="965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23,3</a:t>
          </a:r>
          <a:endParaRPr lang="ru-RU" sz="5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22" y="2076267"/>
        <a:ext cx="2007732" cy="871060"/>
      </dsp:txXfrm>
    </dsp:sp>
    <dsp:sp modelId="{0B245751-AD03-4BEB-B78A-DC5B1058B814}">
      <dsp:nvSpPr>
        <dsp:cNvPr id="0" name=""/>
        <dsp:cNvSpPr/>
      </dsp:nvSpPr>
      <dsp:spPr>
        <a:xfrm rot="5400000">
          <a:off x="3584278" y="1656943"/>
          <a:ext cx="772243" cy="3736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Обеспечение заработной платы работников новой школы № 31</a:t>
          </a:r>
          <a:endParaRPr lang="ru-RU" sz="1400" kern="1200" dirty="0"/>
        </a:p>
      </dsp:txBody>
      <dsp:txXfrm rot="-5400000">
        <a:off x="2101976" y="3176943"/>
        <a:ext cx="3699149" cy="696847"/>
      </dsp:txXfrm>
    </dsp:sp>
    <dsp:sp modelId="{D03F071F-61B6-46F3-A71C-FD75AF5AB3F1}">
      <dsp:nvSpPr>
        <dsp:cNvPr id="0" name=""/>
        <dsp:cNvSpPr/>
      </dsp:nvSpPr>
      <dsp:spPr>
        <a:xfrm>
          <a:off x="0" y="3042714"/>
          <a:ext cx="2101976" cy="965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8,6</a:t>
          </a:r>
          <a:endParaRPr lang="ru-RU" sz="5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22" y="3089836"/>
        <a:ext cx="2007732" cy="871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2D861-1307-4FE4-9AF0-75EC2C8AA5A2}">
      <dsp:nvSpPr>
        <dsp:cNvPr id="0" name=""/>
        <dsp:cNvSpPr/>
      </dsp:nvSpPr>
      <dsp:spPr>
        <a:xfrm>
          <a:off x="376594" y="1495"/>
          <a:ext cx="1664573" cy="998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130,6</a:t>
          </a:r>
          <a:endParaRPr lang="ru-RU" sz="4200" kern="1200" dirty="0"/>
        </a:p>
      </dsp:txBody>
      <dsp:txXfrm>
        <a:off x="376594" y="1495"/>
        <a:ext cx="1664573" cy="998743"/>
      </dsp:txXfrm>
    </dsp:sp>
    <dsp:sp modelId="{6D40A50F-FAD6-4F93-890C-52B3A4376945}">
      <dsp:nvSpPr>
        <dsp:cNvPr id="0" name=""/>
        <dsp:cNvSpPr/>
      </dsp:nvSpPr>
      <dsp:spPr>
        <a:xfrm>
          <a:off x="376594" y="1166697"/>
          <a:ext cx="1664573" cy="9987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7,4</a:t>
          </a:r>
          <a:endParaRPr lang="ru-RU" sz="4200" kern="1200" dirty="0"/>
        </a:p>
      </dsp:txBody>
      <dsp:txXfrm>
        <a:off x="376594" y="1166697"/>
        <a:ext cx="1664573" cy="998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2D861-1307-4FE4-9AF0-75EC2C8AA5A2}">
      <dsp:nvSpPr>
        <dsp:cNvPr id="0" name=""/>
        <dsp:cNvSpPr/>
      </dsp:nvSpPr>
      <dsp:spPr>
        <a:xfrm>
          <a:off x="665737" y="1002"/>
          <a:ext cx="1671676" cy="1003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70,5</a:t>
          </a:r>
          <a:endParaRPr lang="ru-RU" sz="4800" kern="1200" dirty="0"/>
        </a:p>
      </dsp:txBody>
      <dsp:txXfrm>
        <a:off x="665737" y="1002"/>
        <a:ext cx="1671676" cy="1003005"/>
      </dsp:txXfrm>
    </dsp:sp>
    <dsp:sp modelId="{6D40A50F-FAD6-4F93-890C-52B3A4376945}">
      <dsp:nvSpPr>
        <dsp:cNvPr id="0" name=""/>
        <dsp:cNvSpPr/>
      </dsp:nvSpPr>
      <dsp:spPr>
        <a:xfrm>
          <a:off x="665737" y="1171176"/>
          <a:ext cx="1671676" cy="100300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3,7</a:t>
          </a:r>
          <a:endParaRPr lang="ru-RU" sz="4800" kern="1200" dirty="0"/>
        </a:p>
      </dsp:txBody>
      <dsp:txXfrm>
        <a:off x="665737" y="1171176"/>
        <a:ext cx="1671676" cy="10030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D4BF7-A1F8-4AEC-8C1B-CE272FE7A041}">
      <dsp:nvSpPr>
        <dsp:cNvPr id="0" name=""/>
        <dsp:cNvSpPr/>
      </dsp:nvSpPr>
      <dsp:spPr>
        <a:xfrm rot="5400000">
          <a:off x="-180830" y="220624"/>
          <a:ext cx="1205534" cy="843874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1,22</a:t>
          </a:r>
          <a:endParaRPr lang="ru-RU" sz="2300" b="1" kern="1200" dirty="0">
            <a:solidFill>
              <a:schemeClr val="tx1"/>
            </a:solidFill>
          </a:endParaRPr>
        </a:p>
      </dsp:txBody>
      <dsp:txXfrm rot="-5400000">
        <a:off x="0" y="461731"/>
        <a:ext cx="843874" cy="361660"/>
      </dsp:txXfrm>
    </dsp:sp>
    <dsp:sp modelId="{CC0056C7-02FF-4547-9DC4-BA731F20AFFF}">
      <dsp:nvSpPr>
        <dsp:cNvPr id="0" name=""/>
        <dsp:cNvSpPr/>
      </dsp:nvSpPr>
      <dsp:spPr>
        <a:xfrm rot="5400000">
          <a:off x="2087538" y="-1203869"/>
          <a:ext cx="783597" cy="3270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ПСД на строительство подъездной дороги к  МКД ул. Малиновского 13</a:t>
          </a:r>
          <a:endParaRPr lang="ru-RU" sz="1800" kern="1200" dirty="0"/>
        </a:p>
      </dsp:txBody>
      <dsp:txXfrm rot="-5400000">
        <a:off x="843874" y="78047"/>
        <a:ext cx="3232673" cy="707093"/>
      </dsp:txXfrm>
    </dsp:sp>
    <dsp:sp modelId="{02F400D6-2AA4-40B0-A1C0-DA48E5BFAFAD}">
      <dsp:nvSpPr>
        <dsp:cNvPr id="0" name=""/>
        <dsp:cNvSpPr/>
      </dsp:nvSpPr>
      <dsp:spPr>
        <a:xfrm rot="5400000">
          <a:off x="-180830" y="1295375"/>
          <a:ext cx="1205534" cy="843874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0,14</a:t>
          </a:r>
          <a:endParaRPr lang="ru-RU" sz="2300" b="1" kern="1200" dirty="0">
            <a:solidFill>
              <a:schemeClr val="tx1"/>
            </a:solidFill>
          </a:endParaRPr>
        </a:p>
      </dsp:txBody>
      <dsp:txXfrm rot="-5400000">
        <a:off x="0" y="1536482"/>
        <a:ext cx="843874" cy="361660"/>
      </dsp:txXfrm>
    </dsp:sp>
    <dsp:sp modelId="{A48B247B-4E2D-424B-A599-E7A6297CA99F}">
      <dsp:nvSpPr>
        <dsp:cNvPr id="0" name=""/>
        <dsp:cNvSpPr/>
      </dsp:nvSpPr>
      <dsp:spPr>
        <a:xfrm rot="5400000">
          <a:off x="2087538" y="-129118"/>
          <a:ext cx="783597" cy="3270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ПСД на Рекультивацию полигона ТБО по ул. Маршала Жукова</a:t>
          </a:r>
          <a:endParaRPr lang="ru-RU" sz="1800" kern="1200" dirty="0"/>
        </a:p>
      </dsp:txBody>
      <dsp:txXfrm rot="-5400000">
        <a:off x="843874" y="1152798"/>
        <a:ext cx="3232673" cy="707093"/>
      </dsp:txXfrm>
    </dsp:sp>
    <dsp:sp modelId="{2FE088DD-9F7F-4392-A271-EF07F38C15AF}">
      <dsp:nvSpPr>
        <dsp:cNvPr id="0" name=""/>
        <dsp:cNvSpPr/>
      </dsp:nvSpPr>
      <dsp:spPr>
        <a:xfrm rot="5400000">
          <a:off x="-180830" y="2370126"/>
          <a:ext cx="1205534" cy="843874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56,49</a:t>
          </a:r>
          <a:endParaRPr lang="ru-RU" sz="2300" b="1" kern="1200" dirty="0">
            <a:solidFill>
              <a:schemeClr val="tx1"/>
            </a:solidFill>
          </a:endParaRPr>
        </a:p>
      </dsp:txBody>
      <dsp:txXfrm rot="-5400000">
        <a:off x="0" y="2611233"/>
        <a:ext cx="843874" cy="361660"/>
      </dsp:txXfrm>
    </dsp:sp>
    <dsp:sp modelId="{43AE6968-7E9A-4A47-8151-4B872D674BFA}">
      <dsp:nvSpPr>
        <dsp:cNvPr id="0" name=""/>
        <dsp:cNvSpPr/>
      </dsp:nvSpPr>
      <dsp:spPr>
        <a:xfrm rot="5400000">
          <a:off x="2087538" y="945632"/>
          <a:ext cx="783597" cy="3270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Реконструкция Парка Победы</a:t>
          </a:r>
          <a:endParaRPr lang="ru-RU" sz="1800" kern="1200" dirty="0"/>
        </a:p>
      </dsp:txBody>
      <dsp:txXfrm rot="-5400000">
        <a:off x="843874" y="2227548"/>
        <a:ext cx="3232673" cy="707093"/>
      </dsp:txXfrm>
    </dsp:sp>
    <dsp:sp modelId="{B15211D8-75F9-46CF-8F53-42918F4FA438}">
      <dsp:nvSpPr>
        <dsp:cNvPr id="0" name=""/>
        <dsp:cNvSpPr/>
      </dsp:nvSpPr>
      <dsp:spPr>
        <a:xfrm rot="5400000">
          <a:off x="-180830" y="3574433"/>
          <a:ext cx="1205534" cy="843874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9,89</a:t>
          </a:r>
          <a:endParaRPr lang="ru-RU" sz="2300" b="1" kern="1200" dirty="0">
            <a:solidFill>
              <a:schemeClr val="tx1"/>
            </a:solidFill>
          </a:endParaRPr>
        </a:p>
      </dsp:txBody>
      <dsp:txXfrm rot="-5400000">
        <a:off x="0" y="3815540"/>
        <a:ext cx="843874" cy="361660"/>
      </dsp:txXfrm>
    </dsp:sp>
    <dsp:sp modelId="{C125D6C3-B484-4937-9162-A6A5BFE0745A}">
      <dsp:nvSpPr>
        <dsp:cNvPr id="0" name=""/>
        <dsp:cNvSpPr/>
      </dsp:nvSpPr>
      <dsp:spPr>
        <a:xfrm rot="5400000">
          <a:off x="1957982" y="2149938"/>
          <a:ext cx="1042709" cy="3270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ПСД и строительство подземного перехода ул. Мира и ул. Украинская </a:t>
          </a:r>
          <a:endParaRPr lang="ru-RU" sz="1800" kern="1200" dirty="0"/>
        </a:p>
      </dsp:txBody>
      <dsp:txXfrm rot="-5400000">
        <a:off x="843875" y="3314947"/>
        <a:ext cx="3220024" cy="940907"/>
      </dsp:txXfrm>
    </dsp:sp>
    <dsp:sp modelId="{AFDF48B5-4A31-4345-B58D-4A2FB4DE28E8}">
      <dsp:nvSpPr>
        <dsp:cNvPr id="0" name=""/>
        <dsp:cNvSpPr/>
      </dsp:nvSpPr>
      <dsp:spPr>
        <a:xfrm rot="5400000">
          <a:off x="-180830" y="4772451"/>
          <a:ext cx="1205534" cy="843874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1,55</a:t>
          </a:r>
          <a:endParaRPr lang="ru-RU" sz="2300" b="1" kern="1200" dirty="0">
            <a:solidFill>
              <a:schemeClr val="tx1"/>
            </a:solidFill>
          </a:endParaRPr>
        </a:p>
      </dsp:txBody>
      <dsp:txXfrm rot="-5400000">
        <a:off x="0" y="5013558"/>
        <a:ext cx="843874" cy="361660"/>
      </dsp:txXfrm>
    </dsp:sp>
    <dsp:sp modelId="{A938147A-844B-4DF0-BC4F-C1F4F6B0DE2E}">
      <dsp:nvSpPr>
        <dsp:cNvPr id="0" name=""/>
        <dsp:cNvSpPr/>
      </dsp:nvSpPr>
      <dsp:spPr>
        <a:xfrm rot="5400000">
          <a:off x="1964270" y="3347957"/>
          <a:ext cx="1030133" cy="3270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Строительство объекта теплоснабжения жилого дома</a:t>
          </a:r>
          <a:endParaRPr lang="ru-RU" sz="1800" kern="1200" dirty="0"/>
        </a:p>
      </dsp:txBody>
      <dsp:txXfrm rot="-5400000">
        <a:off x="843875" y="4518640"/>
        <a:ext cx="3220638" cy="92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0.47604</cdr:x>
      <cdr:y>0.30524</cdr:y>
    </cdr:from>
    <cdr:to>
      <cdr:x>0.54375</cdr:x>
      <cdr:y>0.38655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4352955" y="2145704"/>
          <a:ext cx="619140" cy="5715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2D2D8A">
                  <a:lumMod val="75000"/>
                </a:srgbClr>
              </a:solidFill>
              <a:latin typeface="Arial"/>
            </a:rPr>
            <a:t>870</a:t>
          </a:r>
          <a:endParaRPr lang="ru-RU" sz="2000" b="1" dirty="0">
            <a:solidFill>
              <a:srgbClr val="2D2D8A">
                <a:lumMod val="75000"/>
              </a:srgbClr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0.7625</cdr:x>
      <cdr:y>0.82903</cdr:y>
    </cdr:from>
    <cdr:to>
      <cdr:x>0.93229</cdr:x>
      <cdr:y>0.84379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972299" y="6419851"/>
          <a:ext cx="1552575" cy="11430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0.89126</cdr:x>
      <cdr:y>0.03837</cdr:y>
    </cdr:from>
    <cdr:to>
      <cdr:x>1</cdr:x>
      <cdr:y>0.09904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149688" y="214112"/>
          <a:ext cx="994311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0.77883</cdr:x>
      <cdr:y>0.02191</cdr:y>
    </cdr:from>
    <cdr:to>
      <cdr:x>0.88756</cdr:x>
      <cdr:y>0.08117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121576" y="135640"/>
          <a:ext cx="994318" cy="366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0.34207</cdr:x>
      <cdr:y>0.11168</cdr:y>
    </cdr:from>
    <cdr:to>
      <cdr:x>0.44649</cdr:x>
      <cdr:y>0.2249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603314" y="419115"/>
          <a:ext cx="794686" cy="42489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301,3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80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0"/>
            <a:ext cx="5486400" cy="447675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80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7DF28-DBB8-4ED4-A88B-47882B65AFF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69B92-2740-4E0E-BC54-13EC54046C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BA99-97C5-4124-94F8-9F291347952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9F3BD-AEB6-4956-BD9D-F04BB99BE1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9D488-0D00-405C-863F-A01FFCE35E6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EB22-2F1F-4D6D-A69A-33696A734E0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56C1-0F88-44CC-B838-11393E9E3E8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A471-2578-4C0D-A6F5-2A525756749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8249-9FA6-4048-8E55-71D72C70AA0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417DA-15BA-4A99-9E11-197F777F3E3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D74C-DF6A-4879-96D8-54F1694CAC9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 smtClean="0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AD7E48C-1E51-4651-BA25-8E4CA41679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microsoft.com/office/2007/relationships/diagramDrawing" Target="../diagrams/drawing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1.jpeg"/><Relationship Id="rId5" Type="http://schemas.openxmlformats.org/officeDocument/2006/relationships/tags" Target="../tags/tag7.xml"/><Relationship Id="rId10" Type="http://schemas.openxmlformats.org/officeDocument/2006/relationships/image" Target="../media/image2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4.jpeg"/><Relationship Id="rId5" Type="http://schemas.openxmlformats.org/officeDocument/2006/relationships/tags" Target="../tags/tag15.xml"/><Relationship Id="rId10" Type="http://schemas.openxmlformats.org/officeDocument/2006/relationships/image" Target="../media/image2.png"/><Relationship Id="rId4" Type="http://schemas.openxmlformats.org/officeDocument/2006/relationships/tags" Target="../tags/tag14.xm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20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chart" Target="../charts/chart21.xml"/><Relationship Id="rId7" Type="http://schemas.openxmlformats.org/officeDocument/2006/relationships/diagramData" Target="../diagrams/data6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6.xml"/><Relationship Id="rId4" Type="http://schemas.openxmlformats.org/officeDocument/2006/relationships/chart" Target="../charts/chart22.xml"/><Relationship Id="rId9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0" Type="http://schemas.openxmlformats.org/officeDocument/2006/relationships/chart" Target="../charts/chart24.xml"/><Relationship Id="rId4" Type="http://schemas.openxmlformats.org/officeDocument/2006/relationships/image" Target="../media/image20.png"/><Relationship Id="rId9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Relationship Id="rId9" Type="http://schemas.microsoft.com/office/2007/relationships/diagramDrawing" Target="../diagrams/drawing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ln>
            <a:noFill/>
          </a:ln>
          <a:effectLst>
            <a:outerShdw blurRad="381000" dir="21540000" sx="200000" sy="2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 fontAlgn="base">
              <a:spcAft>
                <a:spcPct val="0"/>
              </a:spcAft>
              <a:buNone/>
              <a:defRPr/>
            </a:pP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Отчёт </a:t>
            </a:r>
            <a:b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 исполнении бюджета города-курорта Пятигорска за </a:t>
            </a:r>
            <a:r>
              <a:rPr lang="ru-RU" sz="4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2019 </a:t>
            </a: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</a:t>
            </a:r>
            <a:endParaRPr lang="en-US" sz="4800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Обмен экология\! 2019\Информация для Карповой\стало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1150" y="4506544"/>
            <a:ext cx="3752850" cy="2351456"/>
          </a:xfrm>
          <a:prstGeom prst="rect">
            <a:avLst/>
          </a:prstGeom>
          <a:noFill/>
        </p:spPr>
      </p:pic>
      <p:pic>
        <p:nvPicPr>
          <p:cNvPr id="25" name="Picture 2" descr="D:\Обмен экология\! 2019\Информация для Карповой\стало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81625" y="2453151"/>
            <a:ext cx="3762375" cy="2328399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71526" y="-123825"/>
            <a:ext cx="8248217" cy="73865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Курортный сбор в 2018-2019 гг.</a:t>
            </a:r>
            <a:endParaRPr lang="ru-RU" alt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3112106"/>
              </p:ext>
            </p:extLst>
          </p:nvPr>
        </p:nvGraphicFramePr>
        <p:xfrm>
          <a:off x="1" y="876301"/>
          <a:ext cx="580072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5275" y="6219825"/>
            <a:ext cx="276225" cy="209550"/>
          </a:xfrm>
          <a:prstGeom prst="rect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5275" y="6429375"/>
            <a:ext cx="276225" cy="209550"/>
          </a:xfrm>
          <a:prstGeom prst="rect">
            <a:avLst/>
          </a:prstGeom>
          <a:solidFill>
            <a:srgbClr val="2DC8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3425" y="6161901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187" y="6361926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1675" y="6209526"/>
            <a:ext cx="276225" cy="2095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57346" y="6189702"/>
            <a:ext cx="276225" cy="209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71674" y="6419850"/>
            <a:ext cx="276225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57345" y="6400800"/>
            <a:ext cx="276225" cy="20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95700" y="6095226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9362" y="6161900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6175" y="6372225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9362" y="6399252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D:\Обмен экология\! 2019\Информация для Карповой\стало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91150" y="962025"/>
            <a:ext cx="3752850" cy="2151828"/>
          </a:xfrm>
          <a:prstGeom prst="rect">
            <a:avLst/>
          </a:prstGeom>
          <a:noFill/>
        </p:spPr>
      </p:pic>
      <p:pic>
        <p:nvPicPr>
          <p:cNvPr id="22" name="Picture 11" descr="5gor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761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178100" y="5743492"/>
            <a:ext cx="2337287" cy="544149"/>
          </a:xfrm>
          <a:prstGeom prst="curvedUpArrow">
            <a:avLst>
              <a:gd name="adj1" fmla="val 147435"/>
              <a:gd name="adj2" fmla="val 294870"/>
              <a:gd name="adj3" fmla="val 24606"/>
            </a:avLst>
          </a:prstGeom>
          <a:gradFill rotWithShape="1">
            <a:gsLst>
              <a:gs pos="0">
                <a:srgbClr val="99FF99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0" y="5340895"/>
            <a:ext cx="2028824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latin typeface="Verdana" pitchFamily="34" charset="0"/>
                <a:cs typeface="Times New Roman" pitchFamily="18" charset="0"/>
              </a:rPr>
              <a:t>первоначальный план</a:t>
            </a:r>
            <a:endParaRPr lang="ru-RU" altLang="ru-RU" sz="14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1915076" y="5341536"/>
            <a:ext cx="1470378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latin typeface="Verdana" pitchFamily="34" charset="0"/>
                <a:cs typeface="Times New Roman" pitchFamily="18" charset="0"/>
              </a:rPr>
              <a:t>уточненный план</a:t>
            </a:r>
            <a:r>
              <a:rPr lang="ru-RU" altLang="ru-RU" sz="1400" b="1" dirty="0">
                <a:latin typeface="Verdana" pitchFamily="34" charset="0"/>
                <a:cs typeface="Times New Roman" pitchFamily="18" charset="0"/>
              </a:rPr>
              <a:t/>
            </a:r>
            <a:br>
              <a:rPr lang="ru-RU" altLang="ru-RU" sz="1400" b="1" dirty="0">
                <a:latin typeface="Verdana" pitchFamily="34" charset="0"/>
                <a:cs typeface="Times New Roman" pitchFamily="18" charset="0"/>
              </a:rPr>
            </a:br>
            <a:endParaRPr lang="ru-RU" altLang="ru-RU" sz="14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385454" y="5308727"/>
            <a:ext cx="1487839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latin typeface="Verdana" pitchFamily="34" charset="0"/>
                <a:cs typeface="Times New Roman" pitchFamily="18" charset="0"/>
              </a:rPr>
              <a:t>Кассовое исполнение</a:t>
            </a:r>
            <a:r>
              <a:rPr lang="ru-RU" altLang="ru-RU" sz="1600" b="1" dirty="0">
                <a:latin typeface="Verdana" pitchFamily="34" charset="0"/>
                <a:cs typeface="Times New Roman" pitchFamily="18" charset="0"/>
              </a:rPr>
              <a:t/>
            </a:r>
            <a:br>
              <a:rPr lang="ru-RU" altLang="ru-RU" sz="1600" b="1" dirty="0">
                <a:latin typeface="Verdana" pitchFamily="34" charset="0"/>
                <a:cs typeface="Times New Roman" pitchFamily="18" charset="0"/>
              </a:rPr>
            </a:br>
            <a:endParaRPr lang="ru-RU" altLang="ru-RU" sz="16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40556" y="6413496"/>
            <a:ext cx="1084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latin typeface="Arial" pitchFamily="34" charset="0"/>
              </a:rPr>
              <a:t>+ 992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979358" y="6407172"/>
            <a:ext cx="1440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latin typeface="Arial" pitchFamily="34" charset="0"/>
              </a:rPr>
              <a:t>93%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515387" y="5808861"/>
            <a:ext cx="2116316" cy="478780"/>
          </a:xfrm>
          <a:prstGeom prst="curvedUpArrow">
            <a:avLst>
              <a:gd name="adj1" fmla="val 147435"/>
              <a:gd name="adj2" fmla="val 294870"/>
              <a:gd name="adj3" fmla="val 24606"/>
            </a:avLst>
          </a:prstGeom>
          <a:gradFill rotWithShape="1">
            <a:gsLst>
              <a:gs pos="0">
                <a:srgbClr val="99FF99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100" y="113823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895352" y="0"/>
            <a:ext cx="8248648" cy="8477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характеристики расходов бюджета города-курорта Пятигорска в </a:t>
            </a:r>
            <a:r>
              <a:rPr lang="ru-RU" alt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2019 году</a:t>
            </a:r>
            <a:endParaRPr lang="ru-RU" alt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8593" y="925987"/>
            <a:ext cx="3647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факторы повлиявшие на кассовое исполнение расходов</a:t>
            </a:r>
            <a:endParaRPr lang="ru-RU" sz="20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983786910"/>
              </p:ext>
            </p:extLst>
          </p:nvPr>
        </p:nvGraphicFramePr>
        <p:xfrm>
          <a:off x="-662669" y="1323810"/>
          <a:ext cx="9096375" cy="454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19677" y="2381250"/>
            <a:ext cx="395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76825" y="1908833"/>
            <a:ext cx="3924301" cy="9962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долгосрочных контрактов на строительство гимназии №11 и  </a:t>
            </a:r>
            <a:r>
              <a:rPr lang="ru-RU" sz="1400" b="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/сада в с. Константиновской с окончанием работ в 2020 году</a:t>
            </a:r>
            <a:endParaRPr lang="ru-RU" sz="14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33975" y="4143375"/>
            <a:ext cx="4010025" cy="10096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реализация в полном объеме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году молодыми семьями права на социальные выплаты на приобретение жилья, получивших извещение сроком до 30 мая 2019 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10175" y="5506929"/>
            <a:ext cx="3933825" cy="5331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 резервного фонда и других расходов по результатам закупок </a:t>
            </a:r>
            <a:endParaRPr lang="ru-RU" sz="39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105400" y="3181350"/>
            <a:ext cx="4038600" cy="704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Позднее (28.12.2019) поступление субсидий  на ремонт дорог и компенсаций затрат на проектные изыскания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1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81252" y="1638302"/>
          <a:ext cx="6648448" cy="5038723"/>
        </p:xfrm>
        <a:graphic>
          <a:graphicData uri="http://schemas.openxmlformats.org/drawingml/2006/table">
            <a:tbl>
              <a:tblPr/>
              <a:tblGrid>
                <a:gridCol w="1372946"/>
                <a:gridCol w="1194276"/>
                <a:gridCol w="1711482"/>
                <a:gridCol w="1850077"/>
                <a:gridCol w="519667"/>
              </a:tblGrid>
              <a:tr h="1048819">
                <a:tc rowSpan="3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"Образование"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"Современная школа"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 элементами реставрации здания МОУ Гимназия №11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83,8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8714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"Демография"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"Финансовая поддержка семей при рождении детей"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Ежемесячные денежные выплаты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03553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"Спорт норма жизни"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спортивной школы олимпийского резерва №2 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38,3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8714">
                <a:tc row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"Жилье и городская среда"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"Формирование комфортной городской среды"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Благоустройство парка  Цветник и  прилегающей территории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45,9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08923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200" b="1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Благоустройство парка Нагорный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5,4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14400" y="13335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alt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Национальные проекты в 2019 году</a:t>
            </a:r>
            <a:endParaRPr lang="ru-RU" altLang="ru-RU" sz="2800" kern="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9975" y="1085850"/>
            <a:ext cx="13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Национальные проекты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300" y="1076325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Региональные проекты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0375" y="118110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43175" y="3171825"/>
            <a:ext cx="1095375" cy="85725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188,3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514600" y="5753101"/>
            <a:ext cx="1095375" cy="8382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51,3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4099" y="2533650"/>
            <a:ext cx="143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Человеческий капитал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3626" y="4953000"/>
            <a:ext cx="1381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Комфортная среда для жизни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-923925" y="2628899"/>
          <a:ext cx="4181476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1" y="348615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239,6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1000125" y="2423785"/>
            <a:ext cx="1400174" cy="443240"/>
          </a:xfrm>
          <a:prstGeom prst="bentConnector3">
            <a:avLst>
              <a:gd name="adj1" fmla="val -340"/>
            </a:avLst>
          </a:prstGeom>
          <a:ln w="69850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6200000" flipH="1">
            <a:off x="1766890" y="4652965"/>
            <a:ext cx="1000122" cy="228598"/>
          </a:xfrm>
          <a:prstGeom prst="bentConnector3">
            <a:avLst>
              <a:gd name="adj1" fmla="val 97620"/>
            </a:avLst>
          </a:prstGeom>
          <a:ln w="57150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38100" y="5400675"/>
            <a:ext cx="1095375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236,6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100" y="6143625"/>
            <a:ext cx="1085850" cy="504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3,0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8701" y="5410200"/>
            <a:ext cx="151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ежбюджетные трансферты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09675" y="6087844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местный бюджет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7871637" y="79318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/>
        </p:nvGraphicFramePr>
        <p:xfrm>
          <a:off x="0" y="2543175"/>
          <a:ext cx="914400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0" y="2550468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800100" y="123825"/>
            <a:ext cx="8343900" cy="866775"/>
          </a:xfrm>
        </p:spPr>
        <p:txBody>
          <a:bodyPr>
            <a:noAutofit/>
          </a:bodyPr>
          <a:lstStyle/>
          <a:p>
            <a:pPr marL="446088" indent="-446088" algn="ct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alt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Динамика и программная структура расходов бюджета</a:t>
            </a:r>
            <a:endParaRPr lang="ru-RU" altLang="ru-RU" sz="2800" kern="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14724" y="1962151"/>
          <a:ext cx="562927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065336" y="2993896"/>
            <a:ext cx="2384928" cy="14798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рограммные расходы</a:t>
            </a: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программ – 99,3%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19975" y="3096310"/>
            <a:ext cx="1724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обеспечение деятельности Думы города Пятигорска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86651" y="4391710"/>
            <a:ext cx="15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отдельные  гос.полномочия переданные администрации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76929" y="3920609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0,7%</a:t>
            </a:r>
            <a:endParaRPr lang="ru-RU" sz="2000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871637" y="7741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0" y="1238251"/>
          <a:ext cx="9144000" cy="130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65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790576" y="0"/>
            <a:ext cx="8353424" cy="8193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2018-2019 г.г.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53571467"/>
              </p:ext>
            </p:extLst>
          </p:nvPr>
        </p:nvGraphicFramePr>
        <p:xfrm>
          <a:off x="-161926" y="1219200"/>
          <a:ext cx="4210051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16200000">
            <a:off x="1445587" y="1071711"/>
            <a:ext cx="1652974" cy="2332902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58059" y="1825910"/>
            <a:ext cx="150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+973</a:t>
            </a:r>
            <a:endParaRPr 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04175" y="406364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77%</a:t>
            </a:r>
            <a:endParaRPr lang="ru-RU" alt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829883" y="361589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3630,5</a:t>
            </a:r>
            <a:endParaRPr lang="ru-RU" alt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2625" y="88726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71637" y="1002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257550" y="1466850"/>
          <a:ext cx="5886451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884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1" y="1"/>
            <a:ext cx="7961313" cy="7715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Повышение оплаты труда работников муниципальных учреждений</a:t>
            </a:r>
            <a:endParaRPr lang="ru-RU" sz="2800" b="1" kern="0" spc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5575" y="1349543"/>
            <a:ext cx="263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прирост объема заработной платы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720197317"/>
              </p:ext>
            </p:extLst>
          </p:nvPr>
        </p:nvGraphicFramePr>
        <p:xfrm>
          <a:off x="523876" y="1191668"/>
          <a:ext cx="4286249" cy="105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7750" y="657553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5675" y="685147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661712863"/>
              </p:ext>
            </p:extLst>
          </p:nvPr>
        </p:nvGraphicFramePr>
        <p:xfrm>
          <a:off x="3209926" y="2686050"/>
          <a:ext cx="5838824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Левая фигурная скобка 13"/>
          <p:cNvSpPr/>
          <p:nvPr/>
        </p:nvSpPr>
        <p:spPr>
          <a:xfrm>
            <a:off x="2614612" y="2600325"/>
            <a:ext cx="352425" cy="3743326"/>
          </a:xfrm>
          <a:prstGeom prst="leftBrace">
            <a:avLst/>
          </a:prstGeom>
          <a:ln w="444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19073" y="2752724"/>
            <a:ext cx="1962151" cy="3190873"/>
            <a:chOff x="878" y="354982"/>
            <a:chExt cx="1872518" cy="112351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878" y="354982"/>
              <a:ext cx="1872518" cy="112351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3785" y="387889"/>
              <a:ext cx="1806704" cy="10576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/>
                <a:t>54</a:t>
              </a:r>
              <a:endParaRPr lang="ru-RU" sz="5000" b="1" kern="1200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970281" y="676273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1" descr="5gor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 rot="371319">
            <a:off x="4904562" y="1189729"/>
            <a:ext cx="1477242" cy="981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606738">
            <a:off x="4979258" y="1666434"/>
            <a:ext cx="14126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>
              <a:lnSpc>
                <a:spcPts val="1200"/>
              </a:lnSpc>
            </a:pP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+ 3%</a:t>
            </a: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95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839787" y="152198"/>
            <a:ext cx="7961313" cy="581227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Развитие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476" y="742949"/>
            <a:ext cx="2781299" cy="646331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002060"/>
                </a:solidFill>
                <a:latin typeface="Arial"/>
                <a:cs typeface="+mn-cs"/>
              </a:rPr>
              <a:t>1771,7</a:t>
            </a:r>
            <a:endParaRPr lang="ru-RU" sz="36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757337" y="68840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125" y="1077010"/>
            <a:ext cx="250507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Дошкольное образование</a:t>
            </a:r>
          </a:p>
        </p:txBody>
      </p:sp>
      <p:pic>
        <p:nvPicPr>
          <p:cNvPr id="46082" name="Picture 2" descr="http://shabashova2008.ucoz.site/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9950" y="1386683"/>
            <a:ext cx="2743200" cy="1585117"/>
          </a:xfrm>
          <a:prstGeom prst="rect">
            <a:avLst/>
          </a:prstGeom>
          <a:noFill/>
        </p:spPr>
      </p:pic>
      <p:pic>
        <p:nvPicPr>
          <p:cNvPr id="46093" name="Picture 13" descr="C:\Users\user\Pictures\кАРТИНКИ\детские сад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33501"/>
            <a:ext cx="2476499" cy="1095373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209550" y="2676525"/>
            <a:ext cx="245745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9367 воспитанников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9550" y="2276475"/>
            <a:ext cx="245745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39 детских садов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0975" y="3057525"/>
            <a:ext cx="245745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 </a:t>
            </a:r>
            <a:r>
              <a:rPr lang="ru-RU" sz="1400" dirty="0" smtClean="0">
                <a:solidFill>
                  <a:schemeClr val="tx1"/>
                </a:solidFill>
              </a:rPr>
              <a:t>обучающихся на дому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0500" y="3457575"/>
            <a:ext cx="2457450" cy="5619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37,9 </a:t>
            </a:r>
            <a:r>
              <a:rPr lang="ru-RU" sz="1200" dirty="0" smtClean="0">
                <a:solidFill>
                  <a:schemeClr val="tx1"/>
                </a:solidFill>
              </a:rPr>
              <a:t>млн.руб. компенсация родительской платы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86525" y="1115110"/>
            <a:ext cx="244792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     Общее  образование</a:t>
            </a:r>
          </a:p>
        </p:txBody>
      </p:sp>
      <p:pic>
        <p:nvPicPr>
          <p:cNvPr id="46097" name="Picture 17" descr="http://gymn38.minsk.edu.by/be/sm_full.aspx?guid=1069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6050" y="1419227"/>
            <a:ext cx="2457450" cy="838198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6496050" y="2257425"/>
            <a:ext cx="245745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 школ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05575" y="2638425"/>
            <a:ext cx="245745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21316 учащихся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05575" y="3028949"/>
            <a:ext cx="2457450" cy="5619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89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обучающихся дистанционно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34150" y="3590924"/>
            <a:ext cx="2457450" cy="5619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8,5 </a:t>
            </a:r>
            <a:r>
              <a:rPr lang="ru-RU" sz="1400" dirty="0" smtClean="0">
                <a:solidFill>
                  <a:schemeClr val="tx1"/>
                </a:solidFill>
              </a:rPr>
              <a:t>млн. руб. бесплатное питание</a:t>
            </a:r>
          </a:p>
        </p:txBody>
      </p:sp>
      <p:pic>
        <p:nvPicPr>
          <p:cNvPr id="46101" name="Picture 21" descr="https://petrovka-school-borskoe.ru/wp-content/uploads/2019/03/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7325" y="4265612"/>
            <a:ext cx="2444750" cy="982663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6534150" y="5276849"/>
            <a:ext cx="2438400" cy="5619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 </a:t>
            </a:r>
            <a:r>
              <a:rPr lang="ru-RU" sz="1400" dirty="0" smtClean="0">
                <a:solidFill>
                  <a:schemeClr val="tx1"/>
                </a:solidFill>
              </a:rPr>
              <a:t>млн. руб.  организация летнего отдыха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05575" y="5838824"/>
            <a:ext cx="2457450" cy="4857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3963 </a:t>
            </a:r>
            <a:r>
              <a:rPr lang="ru-RU" sz="1400" dirty="0" smtClean="0">
                <a:solidFill>
                  <a:schemeClr val="tx1"/>
                </a:solidFill>
              </a:rPr>
              <a:t>ребенка отдохнуло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343275" y="3143935"/>
            <a:ext cx="291465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Дополнительное образование – ключ к развитию талантов</a:t>
            </a:r>
          </a:p>
        </p:txBody>
      </p:sp>
      <p:pic>
        <p:nvPicPr>
          <p:cNvPr id="46104" name="Picture 24" descr="C:\Users\user\Pictures\кАРТИНКИ\дополнительное образовани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3276" y="3581399"/>
            <a:ext cx="2905124" cy="1685925"/>
          </a:xfrm>
          <a:prstGeom prst="rect">
            <a:avLst/>
          </a:prstGeom>
          <a:noFill/>
        </p:spPr>
      </p:pic>
      <p:sp>
        <p:nvSpPr>
          <p:cNvPr id="36" name="Скругленный прямоугольник 35"/>
          <p:cNvSpPr/>
          <p:nvPr/>
        </p:nvSpPr>
        <p:spPr>
          <a:xfrm>
            <a:off x="3543299" y="5286374"/>
            <a:ext cx="2600325" cy="4286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6 - учреждений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23825" y="4103284"/>
            <a:ext cx="313372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11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Укрепление материально-технической базы образовательных организаций</a:t>
            </a:r>
            <a:endParaRPr lang="ru-RU" sz="14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142875" y="4572003"/>
          <a:ext cx="30289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467"/>
                <a:gridCol w="1292482"/>
              </a:tblGrid>
              <a:tr h="3601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965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Окна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7,33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67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наружной канализации Д/С №30 «Белочка».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0,163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65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Кровли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1,811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65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Школьные дворы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4,2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65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5,66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3552825" y="5743575"/>
            <a:ext cx="2619375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3364 воспитанников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35"/>
          <p:cNvGrpSpPr/>
          <p:nvPr/>
        </p:nvGrpSpPr>
        <p:grpSpPr>
          <a:xfrm>
            <a:off x="6076950" y="4943475"/>
            <a:ext cx="2952750" cy="1619252"/>
            <a:chOff x="3257166" y="1278284"/>
            <a:chExt cx="2616311" cy="739846"/>
          </a:xfrm>
        </p:grpSpPr>
        <p:sp>
          <p:nvSpPr>
            <p:cNvPr id="31" name="Скругленный прямоугольник 30"/>
            <p:cNvSpPr/>
            <p:nvPr>
              <p:custDataLst>
                <p:tags r:id="rId8"/>
              </p:custDataLst>
            </p:nvPr>
          </p:nvSpPr>
          <p:spPr>
            <a:xfrm>
              <a:off x="3793390" y="1796176"/>
              <a:ext cx="1683378" cy="22195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0,170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endParaRPr lang="ru-RU" sz="2000" dirty="0" smtClean="0">
                <a:latin typeface="+mj-lt"/>
              </a:endParaRPr>
            </a:p>
          </p:txBody>
        </p:sp>
      </p:grp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839787" y="152198"/>
            <a:ext cx="7961313" cy="581227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Социальная поддержка граждан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0426" y="838199"/>
            <a:ext cx="2781299" cy="646331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002060"/>
                </a:solidFill>
                <a:latin typeface="Arial"/>
                <a:cs typeface="+mn-cs"/>
              </a:rPr>
              <a:t>1037,9</a:t>
            </a:r>
            <a:endParaRPr lang="ru-RU" sz="36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pic>
        <p:nvPicPr>
          <p:cNvPr id="8" name="Picture 2" descr="https://rialight.kz/images/a7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07231" y="1524001"/>
            <a:ext cx="2803069" cy="1466849"/>
          </a:xfrm>
          <a:prstGeom prst="rect">
            <a:avLst/>
          </a:prstGeom>
          <a:noFill/>
        </p:spPr>
      </p:pic>
      <p:grpSp>
        <p:nvGrpSpPr>
          <p:cNvPr id="9" name="Группа 35"/>
          <p:cNvGrpSpPr/>
          <p:nvPr/>
        </p:nvGrpSpPr>
        <p:grpSpPr>
          <a:xfrm>
            <a:off x="180975" y="1419225"/>
            <a:ext cx="3095625" cy="1809752"/>
            <a:chOff x="3425205" y="1278285"/>
            <a:chExt cx="2448272" cy="684274"/>
          </a:xfrm>
        </p:grpSpPr>
        <p:sp>
          <p:nvSpPr>
            <p:cNvPr id="10" name="Скругленный прямоугольник 9"/>
            <p:cNvSpPr/>
            <p:nvPr>
              <p:custDataLst>
                <p:tags r:id="rId7"/>
              </p:custDataLst>
            </p:nvPr>
          </p:nvSpPr>
          <p:spPr>
            <a:xfrm>
              <a:off x="3793390" y="1781735"/>
              <a:ext cx="1620588" cy="18082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970,9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Социальное обеспечение граждан за счет средств федерального и краевого бюджетов</a:t>
              </a:r>
            </a:p>
          </p:txBody>
        </p:sp>
      </p:grpSp>
      <p:grpSp>
        <p:nvGrpSpPr>
          <p:cNvPr id="12" name="Группа 35"/>
          <p:cNvGrpSpPr/>
          <p:nvPr/>
        </p:nvGrpSpPr>
        <p:grpSpPr>
          <a:xfrm>
            <a:off x="6219825" y="1466850"/>
            <a:ext cx="2924175" cy="1533525"/>
            <a:chOff x="3257166" y="1132741"/>
            <a:chExt cx="2616311" cy="771319"/>
          </a:xfrm>
        </p:grpSpPr>
        <p:sp>
          <p:nvSpPr>
            <p:cNvPr id="13" name="Скругленный прямоугольник 12"/>
            <p:cNvSpPr/>
            <p:nvPr>
              <p:custDataLst>
                <p:tags r:id="rId6"/>
              </p:custDataLst>
            </p:nvPr>
          </p:nvSpPr>
          <p:spPr>
            <a:xfrm>
              <a:off x="3810434" y="1698056"/>
              <a:ext cx="1683378" cy="20600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0,693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3257166" y="1132741"/>
              <a:ext cx="2616311" cy="546151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Поддержка общественных организаций инвалидов и ветеранов</a:t>
              </a:r>
            </a:p>
          </p:txBody>
        </p:sp>
      </p:grpSp>
      <p:grpSp>
        <p:nvGrpSpPr>
          <p:cNvPr id="15" name="Группа 35"/>
          <p:cNvGrpSpPr/>
          <p:nvPr/>
        </p:nvGrpSpPr>
        <p:grpSpPr>
          <a:xfrm>
            <a:off x="6219825" y="3305174"/>
            <a:ext cx="2924175" cy="1400177"/>
            <a:chOff x="3257166" y="1060955"/>
            <a:chExt cx="2616311" cy="957175"/>
          </a:xfrm>
        </p:grpSpPr>
        <p:sp>
          <p:nvSpPr>
            <p:cNvPr id="16" name="Скругленный прямоугольник 15"/>
            <p:cNvSpPr/>
            <p:nvPr>
              <p:custDataLst>
                <p:tags r:id="rId5"/>
              </p:custDataLst>
            </p:nvPr>
          </p:nvSpPr>
          <p:spPr>
            <a:xfrm>
              <a:off x="3793390" y="1725117"/>
              <a:ext cx="1683378" cy="29301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0,301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3257166" y="1060955"/>
              <a:ext cx="2616311" cy="631605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Социально-культурные мероприятия по реабилитации</a:t>
              </a:r>
            </a:p>
          </p:txBody>
        </p:sp>
      </p:grpSp>
      <p:grpSp>
        <p:nvGrpSpPr>
          <p:cNvPr id="18" name="Группа 35"/>
          <p:cNvGrpSpPr/>
          <p:nvPr/>
        </p:nvGrpSpPr>
        <p:grpSpPr>
          <a:xfrm>
            <a:off x="3400424" y="3209923"/>
            <a:ext cx="2686051" cy="1524002"/>
            <a:chOff x="3257166" y="1278284"/>
            <a:chExt cx="2616311" cy="739845"/>
          </a:xfrm>
        </p:grpSpPr>
        <p:sp>
          <p:nvSpPr>
            <p:cNvPr id="19" name="Скругленный прямоугольник 18"/>
            <p:cNvSpPr/>
            <p:nvPr>
              <p:custDataLst>
                <p:tags r:id="rId4"/>
              </p:custDataLst>
            </p:nvPr>
          </p:nvSpPr>
          <p:spPr>
            <a:xfrm>
              <a:off x="3793390" y="1781736"/>
              <a:ext cx="1683378" cy="23639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2,995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Льготное транспортное обслуживание</a:t>
              </a:r>
            </a:p>
          </p:txBody>
        </p:sp>
      </p:grpSp>
      <p:grpSp>
        <p:nvGrpSpPr>
          <p:cNvPr id="21" name="Группа 35"/>
          <p:cNvGrpSpPr/>
          <p:nvPr/>
        </p:nvGrpSpPr>
        <p:grpSpPr>
          <a:xfrm>
            <a:off x="314325" y="3381375"/>
            <a:ext cx="2924175" cy="1400175"/>
            <a:chOff x="3257166" y="1278284"/>
            <a:chExt cx="2616311" cy="739845"/>
          </a:xfrm>
        </p:grpSpPr>
        <p:sp>
          <p:nvSpPr>
            <p:cNvPr id="22" name="Скругленный прямоугольник 21"/>
            <p:cNvSpPr/>
            <p:nvPr>
              <p:custDataLst>
                <p:tags r:id="rId3"/>
              </p:custDataLst>
            </p:nvPr>
          </p:nvSpPr>
          <p:spPr>
            <a:xfrm>
              <a:off x="3793390" y="1751382"/>
              <a:ext cx="1683378" cy="266747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11,8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Муниципальная адресная социальная помощь</a:t>
              </a:r>
            </a:p>
          </p:txBody>
        </p:sp>
      </p:grpSp>
      <p:grpSp>
        <p:nvGrpSpPr>
          <p:cNvPr id="24" name="Группа 35"/>
          <p:cNvGrpSpPr/>
          <p:nvPr/>
        </p:nvGrpSpPr>
        <p:grpSpPr>
          <a:xfrm>
            <a:off x="142875" y="4924425"/>
            <a:ext cx="2924175" cy="1733550"/>
            <a:chOff x="3257166" y="1278284"/>
            <a:chExt cx="2616311" cy="739845"/>
          </a:xfrm>
        </p:grpSpPr>
        <p:sp>
          <p:nvSpPr>
            <p:cNvPr id="25" name="Скругленный прямоугольник 24"/>
            <p:cNvSpPr/>
            <p:nvPr>
              <p:custDataLst>
                <p:tags r:id="rId2"/>
              </p:custDataLst>
            </p:nvPr>
          </p:nvSpPr>
          <p:spPr>
            <a:xfrm>
              <a:off x="3793390" y="1751382"/>
              <a:ext cx="1683378" cy="266747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0,29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endParaRPr lang="ru-RU" sz="2000" dirty="0" smtClean="0">
                <a:latin typeface="+mj-lt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52020" y="4939784"/>
            <a:ext cx="2776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единовременные денежные выплаты ко Дню Победы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96000" y="497711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услуги по сурдопереводу инвалидам с нарушениями функции слуха</a:t>
            </a:r>
          </a:p>
        </p:txBody>
      </p:sp>
      <p:grpSp>
        <p:nvGrpSpPr>
          <p:cNvPr id="33" name="Группа 35"/>
          <p:cNvGrpSpPr/>
          <p:nvPr/>
        </p:nvGrpSpPr>
        <p:grpSpPr>
          <a:xfrm>
            <a:off x="3457575" y="5200651"/>
            <a:ext cx="2438400" cy="1371599"/>
            <a:chOff x="3425205" y="1278285"/>
            <a:chExt cx="2448272" cy="831193"/>
          </a:xfrm>
        </p:grpSpPr>
        <p:sp>
          <p:nvSpPr>
            <p:cNvPr id="34" name="Скругленный прямоугольник 33"/>
            <p:cNvSpPr/>
            <p:nvPr>
              <p:custDataLst>
                <p:tags r:id="rId1"/>
              </p:custDataLst>
            </p:nvPr>
          </p:nvSpPr>
          <p:spPr>
            <a:xfrm>
              <a:off x="3793390" y="1781735"/>
              <a:ext cx="1683378" cy="32774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0,598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Ремонт жилых помещений ветеранов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1" y="1"/>
            <a:ext cx="7961313" cy="7715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Обеспечение жильем молодых семей в     2019 году</a:t>
            </a:r>
            <a:endParaRPr lang="ru-RU" sz="2800" b="1" kern="0" spc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0" y="3365455"/>
            <a:ext cx="4743450" cy="14773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выдано </a:t>
            </a:r>
            <a:r>
              <a:rPr lang="ru-RU" sz="5400" b="1" dirty="0" smtClean="0">
                <a:solidFill>
                  <a:srgbClr val="002060"/>
                </a:solidFill>
                <a:latin typeface="+mn-lt"/>
                <a:cs typeface="+mn-cs"/>
              </a:rPr>
              <a:t>21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извещение о праве на получение социальной выплаты на приобретение жилья</a:t>
            </a: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165884"/>
            <a:ext cx="457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5400" b="1" dirty="0" smtClean="0">
                <a:solidFill>
                  <a:srgbClr val="002060"/>
                </a:solidFill>
                <a:latin typeface="+mn-lt"/>
                <a:cs typeface="+mn-cs"/>
              </a:rPr>
              <a:t>103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молодых семьи  реализовали субсидию в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2019 году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(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в т.ч. 83 семьи, получивших сертификаты в 2018 году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)</a:t>
            </a: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943" y="4281011"/>
            <a:ext cx="117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бюджет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962399" y="5020523"/>
            <a:ext cx="333375" cy="1694602"/>
          </a:xfrm>
          <a:prstGeom prst="rightBrace">
            <a:avLst/>
          </a:prstGeom>
          <a:ln w="444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3962400" y="3165431"/>
            <a:ext cx="333375" cy="1711370"/>
          </a:xfrm>
          <a:prstGeom prst="rightBrace">
            <a:avLst/>
          </a:prstGeom>
          <a:ln w="444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996014820"/>
              </p:ext>
            </p:extLst>
          </p:nvPr>
        </p:nvGraphicFramePr>
        <p:xfrm>
          <a:off x="1277937" y="3182100"/>
          <a:ext cx="1884363" cy="170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39627633"/>
              </p:ext>
            </p:extLst>
          </p:nvPr>
        </p:nvGraphicFramePr>
        <p:xfrm>
          <a:off x="1111252" y="5010998"/>
          <a:ext cx="2289173" cy="168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913859" y="3346693"/>
            <a:ext cx="1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юджет СК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3384" y="5181651"/>
            <a:ext cx="1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юджет СК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4742" y="6091769"/>
            <a:ext cx="117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бюджет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user\Pictures\кАРТИНКИ\молодые семьи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1" y="1190626"/>
            <a:ext cx="8810624" cy="1066800"/>
          </a:xfrm>
          <a:prstGeom prst="rect">
            <a:avLst/>
          </a:prstGeom>
          <a:noFill/>
          <a:effectLst>
            <a:outerShdw blurRad="1270000" dist="482600" dir="8340000" sx="1000" sy="1000" algn="ctr" rotWithShape="0">
              <a:schemeClr val="bg2">
                <a:alpha val="29000"/>
              </a:scheme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276476" y="62254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Размер социальной выплаты составил:</a:t>
            </a: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" y="2333625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384 627,6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799" y="2343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448 732,2 рублей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2350" y="236220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576 941,4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7349" y="2352675"/>
            <a:ext cx="140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769255,2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05699" y="2371725"/>
            <a:ext cx="145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1 923 138 рублей</a:t>
            </a:r>
          </a:p>
        </p:txBody>
      </p:sp>
      <p:pic>
        <p:nvPicPr>
          <p:cNvPr id="29" name="Picture 11" descr="5gor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84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www.sneg-izdat.ru/content/catalog/thumb_b30603938fea769234fa19cd5a871c55.jpg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57575" y="4638675"/>
            <a:ext cx="2743199" cy="2019299"/>
          </a:xfrm>
          <a:prstGeom prst="rect">
            <a:avLst/>
          </a:prstGeom>
          <a:noFill/>
          <a:effectLst>
            <a:outerShdw blurRad="114300" dist="50800" sx="26000" sy="26000" algn="ctr" rotWithShape="0">
              <a:schemeClr val="bg2">
                <a:alpha val="28000"/>
              </a:schemeClr>
            </a:outerShdw>
          </a:effectLst>
        </p:spPr>
      </p:pic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90576" y="0"/>
            <a:ext cx="8353424" cy="5048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Сохранение и развитие культуры</a:t>
            </a:r>
          </a:p>
        </p:txBody>
      </p:sp>
      <p:pic>
        <p:nvPicPr>
          <p:cNvPr id="1026" name="Picture 2" descr="https://pbs.twimg.com/media/DsiKytNWkAAMUdc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7199" y="1538288"/>
            <a:ext cx="2725951" cy="1890712"/>
          </a:xfrm>
          <a:prstGeom prst="rect">
            <a:avLst/>
          </a:prstGeom>
          <a:noFill/>
        </p:spPr>
      </p:pic>
      <p:grpSp>
        <p:nvGrpSpPr>
          <p:cNvPr id="8" name="Группа 35"/>
          <p:cNvGrpSpPr/>
          <p:nvPr/>
        </p:nvGrpSpPr>
        <p:grpSpPr>
          <a:xfrm>
            <a:off x="6276975" y="1276350"/>
            <a:ext cx="2733674" cy="1476375"/>
            <a:chOff x="3433736" y="1266741"/>
            <a:chExt cx="2448272" cy="894688"/>
          </a:xfrm>
        </p:grpSpPr>
        <p:sp>
          <p:nvSpPr>
            <p:cNvPr id="9" name="Скругленный прямоугольник 8"/>
            <p:cNvSpPr/>
            <p:nvPr>
              <p:custDataLst>
                <p:tags r:id="rId7"/>
              </p:custDataLst>
            </p:nvPr>
          </p:nvSpPr>
          <p:spPr>
            <a:xfrm>
              <a:off x="3793390" y="1867048"/>
              <a:ext cx="1683378" cy="29438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600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AutoShape 32"/>
            <p:cNvSpPr>
              <a:spLocks noChangeArrowheads="1"/>
            </p:cNvSpPr>
            <p:nvPr/>
          </p:nvSpPr>
          <p:spPr bwMode="auto">
            <a:xfrm>
              <a:off x="3433736" y="1266741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Музей «Россия моя история»</a:t>
              </a: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361950" y="1524000"/>
            <a:ext cx="2876550" cy="1066800"/>
            <a:chOff x="3425205" y="1278285"/>
            <a:chExt cx="2448272" cy="883143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6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42,9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Библиотечное обслуживание</a:t>
              </a:r>
            </a:p>
          </p:txBody>
        </p:sp>
      </p:grpSp>
      <p:grpSp>
        <p:nvGrpSpPr>
          <p:cNvPr id="14" name="Группа 35"/>
          <p:cNvGrpSpPr/>
          <p:nvPr/>
        </p:nvGrpSpPr>
        <p:grpSpPr>
          <a:xfrm>
            <a:off x="352426" y="2981325"/>
            <a:ext cx="2914649" cy="1400175"/>
            <a:chOff x="3425205" y="1278285"/>
            <a:chExt cx="2448272" cy="883143"/>
          </a:xfrm>
        </p:grpSpPr>
        <p:sp>
          <p:nvSpPr>
            <p:cNvPr id="15" name="Скругленный прямоугольник 14"/>
            <p:cNvSpPr/>
            <p:nvPr>
              <p:custDataLst>
                <p:tags r:id="rId5"/>
              </p:custDataLst>
            </p:nvPr>
          </p:nvSpPr>
          <p:spPr>
            <a:xfrm>
              <a:off x="3793390" y="1849024"/>
              <a:ext cx="1683378" cy="31240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32,3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Услуги культурно -досуговых  учреждений</a:t>
              </a:r>
            </a:p>
          </p:txBody>
        </p:sp>
      </p:grpSp>
      <p:grpSp>
        <p:nvGrpSpPr>
          <p:cNvPr id="19" name="Группа 35"/>
          <p:cNvGrpSpPr/>
          <p:nvPr/>
        </p:nvGrpSpPr>
        <p:grpSpPr>
          <a:xfrm>
            <a:off x="6324599" y="2952752"/>
            <a:ext cx="2686051" cy="1457326"/>
            <a:chOff x="3425205" y="1278285"/>
            <a:chExt cx="2448272" cy="883144"/>
          </a:xfrm>
        </p:grpSpPr>
        <p:sp>
          <p:nvSpPr>
            <p:cNvPr id="20" name="Скругленный прямоугольник 19"/>
            <p:cNvSpPr/>
            <p:nvPr>
              <p:custDataLst>
                <p:tags r:id="rId4"/>
              </p:custDataLst>
            </p:nvPr>
          </p:nvSpPr>
          <p:spPr>
            <a:xfrm>
              <a:off x="3793390" y="1838187"/>
              <a:ext cx="1683378" cy="32324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8,481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Культурно-массовые мероприятия</a:t>
              </a:r>
            </a:p>
          </p:txBody>
        </p:sp>
      </p:grpSp>
      <p:grpSp>
        <p:nvGrpSpPr>
          <p:cNvPr id="22" name="Группа 20"/>
          <p:cNvGrpSpPr/>
          <p:nvPr/>
        </p:nvGrpSpPr>
        <p:grpSpPr>
          <a:xfrm>
            <a:off x="304801" y="4772025"/>
            <a:ext cx="3038474" cy="1866900"/>
            <a:chOff x="206082" y="2913496"/>
            <a:chExt cx="2448272" cy="793192"/>
          </a:xfrm>
        </p:grpSpPr>
        <p:sp>
          <p:nvSpPr>
            <p:cNvPr id="23" name="Скругленный прямоугольник 22"/>
            <p:cNvSpPr/>
            <p:nvPr>
              <p:custDataLst>
                <p:tags r:id="rId3"/>
              </p:custDataLst>
            </p:nvPr>
          </p:nvSpPr>
          <p:spPr>
            <a:xfrm>
              <a:off x="595891" y="3463874"/>
              <a:ext cx="1743221" cy="24281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0,867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4" name="AutoShape 32"/>
            <p:cNvSpPr>
              <a:spLocks noChangeArrowheads="1"/>
            </p:cNvSpPr>
            <p:nvPr/>
          </p:nvSpPr>
          <p:spPr bwMode="auto">
            <a:xfrm>
              <a:off x="206082" y="2913496"/>
              <a:ext cx="2448272" cy="47454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latin typeface="+mj-lt"/>
                </a:rPr>
                <a:t>Укрепление фундамента «Здания городской Думы, где выступал с докладом С.М. Киров в 1918 году»</a:t>
              </a:r>
            </a:p>
          </p:txBody>
        </p:sp>
      </p:grpSp>
      <p:grpSp>
        <p:nvGrpSpPr>
          <p:cNvPr id="25" name="Группа 20"/>
          <p:cNvGrpSpPr/>
          <p:nvPr/>
        </p:nvGrpSpPr>
        <p:grpSpPr>
          <a:xfrm>
            <a:off x="3543300" y="2933700"/>
            <a:ext cx="2619376" cy="1771650"/>
            <a:chOff x="206082" y="2913496"/>
            <a:chExt cx="2448272" cy="734935"/>
          </a:xfrm>
        </p:grpSpPr>
        <p:sp>
          <p:nvSpPr>
            <p:cNvPr id="26" name="Скругленный прямоугольник 25"/>
            <p:cNvSpPr/>
            <p:nvPr>
              <p:custDataLst>
                <p:tags r:id="rId2"/>
              </p:custDataLst>
            </p:nvPr>
          </p:nvSpPr>
          <p:spPr>
            <a:xfrm>
              <a:off x="595891" y="3400107"/>
              <a:ext cx="1743221" cy="24832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0,181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>
              <a:off x="206082" y="2913496"/>
              <a:ext cx="2448272" cy="47454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endParaRPr lang="ru-RU" dirty="0" smtClean="0">
                <a:latin typeface="+mj-lt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629025" y="3119735"/>
            <a:ext cx="2505075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>
                <a:latin typeface="+mj-lt"/>
              </a:rPr>
              <a:t>охрана объектов культурного наследия</a:t>
            </a:r>
          </a:p>
        </p:txBody>
      </p:sp>
      <p:grpSp>
        <p:nvGrpSpPr>
          <p:cNvPr id="29" name="Группа 35"/>
          <p:cNvGrpSpPr/>
          <p:nvPr/>
        </p:nvGrpSpPr>
        <p:grpSpPr>
          <a:xfrm>
            <a:off x="6315074" y="4724400"/>
            <a:ext cx="2686051" cy="1895475"/>
            <a:chOff x="3425205" y="1278285"/>
            <a:chExt cx="2448272" cy="883143"/>
          </a:xfrm>
        </p:grpSpPr>
        <p:sp>
          <p:nvSpPr>
            <p:cNvPr id="30" name="Скругленный прямоугольник 29"/>
            <p:cNvSpPr/>
            <p:nvPr>
              <p:custDataLst>
                <p:tags r:id="rId1"/>
              </p:custDataLst>
            </p:nvPr>
          </p:nvSpPr>
          <p:spPr>
            <a:xfrm>
              <a:off x="3793390" y="1926219"/>
              <a:ext cx="1683378" cy="235209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59911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Реставрация воинских захоронений и мемориальных комплексов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09951" y="1000124"/>
            <a:ext cx="2781299" cy="646331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002060"/>
                </a:solidFill>
                <a:latin typeface="Arial"/>
                <a:cs typeface="+mn-cs"/>
              </a:rPr>
              <a:t>695</a:t>
            </a:r>
            <a:endParaRPr lang="ru-RU" sz="36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351" y="6459"/>
            <a:ext cx="824864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Основные параметры исполнения бюджета города-курорта Пятигорска за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2019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565" y="1145709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12" name="Group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7083009"/>
              </p:ext>
            </p:extLst>
          </p:nvPr>
        </p:nvGraphicFramePr>
        <p:xfrm>
          <a:off x="0" y="1617661"/>
          <a:ext cx="9143999" cy="5240338"/>
        </p:xfrm>
        <a:graphic>
          <a:graphicData uri="http://schemas.openxmlformats.org/drawingml/2006/table">
            <a:tbl>
              <a:tblPr/>
              <a:tblGrid>
                <a:gridCol w="2447925"/>
                <a:gridCol w="1697487"/>
                <a:gridCol w="1264788"/>
                <a:gridCol w="1257300"/>
                <a:gridCol w="1257300"/>
                <a:gridCol w="1219199"/>
              </a:tblGrid>
              <a:tr h="1000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Первоначальный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план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2019 года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Уточненный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план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2019 года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Исполнено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2019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исполнения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Отклонение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4711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b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4725,5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5020,9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190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налоговые и неналоговые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1 475,6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1509,6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82190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безвозмездные поступления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3249,9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3511,3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826719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5071,0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4719,1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</a:tr>
              <a:tr h="82190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ДЕФИЦИТ/ПРОФИЦИТ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-299,3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6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1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90576" y="0"/>
            <a:ext cx="8353424" cy="5048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Развитие физической культуры и спорта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6126" y="981074"/>
            <a:ext cx="2781299" cy="646331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002060"/>
                </a:solidFill>
                <a:latin typeface="Arial"/>
                <a:cs typeface="+mn-cs"/>
              </a:rPr>
              <a:t>125,8</a:t>
            </a:r>
            <a:endParaRPr lang="ru-RU" sz="36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pic>
        <p:nvPicPr>
          <p:cNvPr id="1026" name="Picture 2" descr="https://sevbutovo.mos.ru/upload/medialibrary/577/874341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25" y="1646238"/>
            <a:ext cx="2714082" cy="1697038"/>
          </a:xfrm>
          <a:prstGeom prst="rect">
            <a:avLst/>
          </a:prstGeom>
          <a:noFill/>
        </p:spPr>
      </p:pic>
      <p:grpSp>
        <p:nvGrpSpPr>
          <p:cNvPr id="8" name="Группа 35"/>
          <p:cNvGrpSpPr/>
          <p:nvPr/>
        </p:nvGrpSpPr>
        <p:grpSpPr>
          <a:xfrm>
            <a:off x="6229351" y="4686301"/>
            <a:ext cx="2724150" cy="1819275"/>
            <a:chOff x="3400158" y="1100650"/>
            <a:chExt cx="2517150" cy="1018134"/>
          </a:xfrm>
        </p:grpSpPr>
        <p:sp>
          <p:nvSpPr>
            <p:cNvPr id="9" name="Скругленный прямоугольник 8"/>
            <p:cNvSpPr/>
            <p:nvPr>
              <p:custDataLst>
                <p:tags r:id="rId5"/>
              </p:custDataLst>
            </p:nvPr>
          </p:nvSpPr>
          <p:spPr>
            <a:xfrm>
              <a:off x="3979879" y="1814943"/>
              <a:ext cx="1504024" cy="30384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4,9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AutoShape 32"/>
            <p:cNvSpPr>
              <a:spLocks noChangeArrowheads="1"/>
            </p:cNvSpPr>
            <p:nvPr/>
          </p:nvSpPr>
          <p:spPr bwMode="auto">
            <a:xfrm>
              <a:off x="3400158" y="1100650"/>
              <a:ext cx="2517150" cy="676980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Физкультурно-оздоровительные, спортивно-массовые мероприятия</a:t>
              </a: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142875" y="1895475"/>
            <a:ext cx="2924175" cy="2324100"/>
            <a:chOff x="3425205" y="647800"/>
            <a:chExt cx="2277635" cy="1513628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4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69,0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647800"/>
              <a:ext cx="2277635" cy="1098034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деятельности  7 организаций спортивной подготовки</a:t>
              </a:r>
            </a:p>
          </p:txBody>
        </p:sp>
      </p:grpSp>
      <p:grpSp>
        <p:nvGrpSpPr>
          <p:cNvPr id="14" name="Группа 35"/>
          <p:cNvGrpSpPr/>
          <p:nvPr/>
        </p:nvGrpSpPr>
        <p:grpSpPr>
          <a:xfrm>
            <a:off x="6181725" y="2038350"/>
            <a:ext cx="2790825" cy="2085975"/>
            <a:chOff x="3425205" y="859162"/>
            <a:chExt cx="2448272" cy="1302266"/>
          </a:xfrm>
        </p:grpSpPr>
        <p:sp>
          <p:nvSpPr>
            <p:cNvPr id="15" name="Скругленный прямоугольник 14"/>
            <p:cNvSpPr/>
            <p:nvPr>
              <p:custDataLst>
                <p:tags r:id="rId3"/>
              </p:custDataLst>
            </p:nvPr>
          </p:nvSpPr>
          <p:spPr>
            <a:xfrm>
              <a:off x="3793390" y="1759156"/>
              <a:ext cx="1683378" cy="40227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5,3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3425205" y="859162"/>
              <a:ext cx="2448272" cy="852580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деятельности Стадион Центральный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114300" y="4962527"/>
            <a:ext cx="2819399" cy="1762123"/>
            <a:chOff x="3425205" y="1145525"/>
            <a:chExt cx="2448272" cy="1022721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2"/>
              </p:custDataLst>
            </p:nvPr>
          </p:nvSpPr>
          <p:spPr>
            <a:xfrm>
              <a:off x="3941868" y="1788554"/>
              <a:ext cx="1443344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425205" y="1145525"/>
              <a:ext cx="2448272" cy="60030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Поддержка футбола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3238500" y="3409950"/>
            <a:ext cx="2867025" cy="1819275"/>
            <a:chOff x="3556086" y="852344"/>
            <a:chExt cx="2317389" cy="1130064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1"/>
              </p:custDataLst>
            </p:nvPr>
          </p:nvSpPr>
          <p:spPr>
            <a:xfrm>
              <a:off x="3793390" y="160271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40,6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556086" y="852344"/>
              <a:ext cx="2317389" cy="738458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Реконструкция ДЮСШ №2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-2" y="904875"/>
          <a:ext cx="9144001" cy="595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463360539"/>
              </p:ext>
            </p:extLst>
          </p:nvPr>
        </p:nvGraphicFramePr>
        <p:xfrm>
          <a:off x="4362449" y="1568765"/>
          <a:ext cx="4962525" cy="514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781050" y="41015"/>
            <a:ext cx="8312535" cy="8543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</a:t>
            </a: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  развитие экономики и инфраструктуры в 2018-2019 г.г.   </a:t>
            </a:r>
            <a:endParaRPr lang="ru-RU" sz="2800" b="1" kern="0" spc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5451" y="3062288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676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14%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5472110" y="1400177"/>
            <a:ext cx="1533529" cy="1800225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58559" y="2140235"/>
            <a:ext cx="150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-80</a:t>
            </a:r>
            <a:endParaRPr 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700187" y="99320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17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/>
          <p:cNvGraphicFramePr/>
          <p:nvPr/>
        </p:nvGraphicFramePr>
        <p:xfrm>
          <a:off x="4705350" y="0"/>
          <a:ext cx="4267200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Содержимое 5"/>
          <p:cNvGraphicFramePr>
            <a:graphicFrameLocks noGrp="1"/>
          </p:cNvGraphicFramePr>
          <p:nvPr/>
        </p:nvGraphicFramePr>
        <p:xfrm>
          <a:off x="0" y="2676525"/>
          <a:ext cx="440055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819151" y="0"/>
            <a:ext cx="8324849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дорожного фонда города Пятигорска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71637" y="64078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116205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Субсидии краевого дорожного фонда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5076825" y="1085850"/>
          <a:ext cx="386715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7250" y="3476625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36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3842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Муниципальный дорожный фонд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pic>
        <p:nvPicPr>
          <p:cNvPr id="33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981200" y="2952750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45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3701" y="31813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40,5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-200025" y="1504950"/>
          <a:ext cx="5086349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Схема 40"/>
          <p:cNvGraphicFramePr/>
          <p:nvPr/>
        </p:nvGraphicFramePr>
        <p:xfrm>
          <a:off x="3848100" y="3581400"/>
          <a:ext cx="52959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733801" y="6488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Расходы на дорожную деятельность в 2019 г.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14976" y="1869039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125,8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6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suab.ru/upload/iblock/77d/77d44648d3d40928c4b684b36b9c6024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33000"/>
          </a:blip>
          <a:srcRect/>
          <a:stretch>
            <a:fillRect/>
          </a:stretch>
        </p:blipFill>
        <p:spPr bwMode="auto">
          <a:xfrm>
            <a:off x="0" y="904875"/>
            <a:ext cx="9144000" cy="5953125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-114300" y="371475"/>
          <a:ext cx="7667625" cy="648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819151" y="0"/>
            <a:ext cx="8324849" cy="75247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Строительство и реконструкция дорог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2019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48550" y="1123950"/>
            <a:ext cx="1695450" cy="1438275"/>
          </a:xfrm>
          <a:prstGeom prst="roundRect">
            <a:avLst>
              <a:gd name="adj" fmla="val 32849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400"/>
              </a:lnSpc>
              <a:defRPr/>
            </a:pPr>
            <a:r>
              <a:rPr lang="ru-RU" sz="4800" b="1" dirty="0" smtClean="0">
                <a:solidFill>
                  <a:schemeClr val="tx1"/>
                </a:solidFill>
                <a:cs typeface="Tahoma" pitchFamily="34" charset="0"/>
              </a:rPr>
              <a:t>28,3</a:t>
            </a:r>
            <a:endParaRPr lang="ru-RU" sz="48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71637" y="5455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chusrayon.ru/sites/default/files/files/2019/clip_art/%D0%A0%D0%95%D0%9C%D0%9E%D0%9D%D0%A2%20%D0%94%D0%9E%D0%A0%D0%9E%D0%9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41000"/>
          </a:blip>
          <a:srcRect/>
          <a:stretch>
            <a:fillRect/>
          </a:stretch>
        </p:blipFill>
        <p:spPr bwMode="auto">
          <a:xfrm>
            <a:off x="0" y="923925"/>
            <a:ext cx="9144000" cy="5934075"/>
          </a:xfrm>
          <a:prstGeom prst="rect">
            <a:avLst/>
          </a:prstGeom>
          <a:noFill/>
        </p:spPr>
      </p:pic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819151" y="0"/>
            <a:ext cx="8324849" cy="6858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Ремонт дорог в 2019 году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1" y="314326"/>
          <a:ext cx="7448551" cy="654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26015" y="1390650"/>
            <a:ext cx="1617985" cy="1362075"/>
          </a:xfrm>
          <a:prstGeom prst="roundRect">
            <a:avLst>
              <a:gd name="adj" fmla="val 32849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400"/>
              </a:lnSpc>
              <a:defRPr/>
            </a:pPr>
            <a:r>
              <a:rPr lang="ru-RU" sz="4800" b="1" dirty="0" smtClean="0">
                <a:solidFill>
                  <a:schemeClr val="tx1"/>
                </a:solidFill>
                <a:cs typeface="Tahoma" pitchFamily="34" charset="0"/>
              </a:rPr>
              <a:t>77,1</a:t>
            </a:r>
            <a:endParaRPr lang="ru-RU" sz="48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871637" y="9360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sevbutovo.mos.ru/upload/medialibrary/895/zagotovka_copy_10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44000"/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819151" y="0"/>
            <a:ext cx="8324849" cy="6858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Содержание дорожной сети в 2019 году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971675"/>
          <a:ext cx="9144000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71637" y="9265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C:\Users\user\Pictures\кАРТИНКИ\местные инициатив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2526"/>
            <a:ext cx="4724400" cy="2228850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666751" y="0"/>
            <a:ext cx="8477249" cy="7715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Поддержка местных инициатив в  2019 году</a:t>
            </a:r>
            <a:endParaRPr lang="ru-RU" sz="2800" b="1" kern="0" spc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8201" y="1152525"/>
            <a:ext cx="44958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 lang="ru-RU"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 sz="2800" b="1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 lang="ru-RU"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 sz="2000" b="1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 lang="ru-RU"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ремонт 5 856 м2 автомобильной дороги </a:t>
            </a:r>
          </a:p>
          <a:p>
            <a:pPr algn="ctr">
              <a:defRPr lang="ru-RU"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по ул. Октябрьская в </a:t>
            </a:r>
          </a:p>
          <a:p>
            <a:pPr algn="ctr">
              <a:defRPr lang="ru-RU"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ст. Константиновская</a:t>
            </a:r>
            <a:endParaRPr lang="ru-RU" sz="28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6202" b="76202" l="15385" r="843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5" t="20782" r="14211" b="23907"/>
          <a:stretch/>
        </p:blipFill>
        <p:spPr bwMode="auto">
          <a:xfrm>
            <a:off x="7010400" y="3590925"/>
            <a:ext cx="1994760" cy="30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/>
        </p:nvGraphicFramePr>
        <p:xfrm>
          <a:off x="-1" y="3581400"/>
          <a:ext cx="726757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33976" y="1142999"/>
            <a:ext cx="2781299" cy="646331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002060"/>
                </a:solidFill>
                <a:latin typeface="Arial"/>
                <a:cs typeface="+mn-cs"/>
              </a:rPr>
              <a:t>4 131,2</a:t>
            </a:r>
            <a:endParaRPr lang="ru-RU" sz="36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70281" y="1284323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5350" y="142876"/>
            <a:ext cx="8248650" cy="62864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Благоустройство</a:t>
            </a: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                                                                                 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9026" y="1085851"/>
            <a:ext cx="2876550" cy="646331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002060"/>
                </a:solidFill>
                <a:latin typeface="Arial"/>
                <a:cs typeface="+mn-cs"/>
              </a:rPr>
              <a:t>460,7</a:t>
            </a:r>
            <a:endParaRPr lang="ru-RU" sz="36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304800" y="3105151"/>
          <a:ext cx="9134475" cy="375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536732" y="3578501"/>
            <a:ext cx="794686" cy="424898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42925" algn="l"/>
              </a:tabLs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288,7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60782" y="3492776"/>
            <a:ext cx="794686" cy="424898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42925" algn="l"/>
              </a:tabLs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303,9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1480" y="5804214"/>
            <a:ext cx="2304990" cy="488321"/>
          </a:xfrm>
          <a:prstGeom prst="roundRect">
            <a:avLst>
              <a:gd name="adj" fmla="val 3284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 Санитарная очистка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430" y="5289864"/>
            <a:ext cx="2304990" cy="488321"/>
          </a:xfrm>
          <a:prstGeom prst="roundRect">
            <a:avLst>
              <a:gd name="adj" fmla="val 32849"/>
            </a:avLst>
          </a:prstGeom>
          <a:solidFill>
            <a:srgbClr val="2DC8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 Уличное освещение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1955" y="4756464"/>
            <a:ext cx="2304990" cy="488321"/>
          </a:xfrm>
          <a:prstGeom prst="roundRect">
            <a:avLst>
              <a:gd name="adj" fmla="val 3284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 Озеленение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430" y="4213539"/>
            <a:ext cx="2304990" cy="488321"/>
          </a:xfrm>
          <a:prstGeom prst="roundRect">
            <a:avLst>
              <a:gd name="adj" fmla="val 3284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Прочее благоустройство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1955" y="3680139"/>
            <a:ext cx="2304990" cy="488321"/>
          </a:xfrm>
          <a:prstGeom prst="roundRect">
            <a:avLst>
              <a:gd name="adj" fmla="val 3284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Содержание мест захоронений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nn-news.net/img/20200117/1548dae5b17a16e5be92dd3be0e92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752601"/>
            <a:ext cx="2905124" cy="16573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76250" y="1085850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городской среды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19300" y="1085850"/>
            <a:ext cx="158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парков, скверов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96099" y="962025"/>
            <a:ext cx="20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Курортная инфраструктура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704975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2181225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600325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2930" y="1625876"/>
            <a:ext cx="922990" cy="424898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42925" algn="l"/>
              </a:tabLs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63,2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3405" y="2121176"/>
            <a:ext cx="922990" cy="424898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42925" algn="l"/>
              </a:tabLs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82,5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80" y="2626001"/>
            <a:ext cx="922990" cy="424898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42925" algn="l"/>
              </a:tabLs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89,1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24555" y="2111651"/>
            <a:ext cx="922990" cy="424898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42925" algn="l"/>
              </a:tabLs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71,7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15030" y="2606951"/>
            <a:ext cx="922990" cy="424898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42925" algn="l"/>
              </a:tabLs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65,4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43900" y="2057400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43900" y="2466975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68030" y="1911626"/>
            <a:ext cx="922990" cy="424898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42925" algn="l"/>
              </a:tabLs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36,98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8030" y="2416451"/>
            <a:ext cx="922990" cy="424898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42925" algn="l"/>
              </a:tabLs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36,8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142876"/>
            <a:ext cx="8248650" cy="62864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Благоустройство</a:t>
            </a: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                                                         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59674" y="674723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4401" y="1095374"/>
            <a:ext cx="4210049" cy="800219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Формирование городской среды </a:t>
            </a:r>
          </a:p>
          <a:p>
            <a:pPr algn="ctr" fontAlgn="t"/>
            <a:r>
              <a:rPr lang="ru-RU" sz="2800" b="1" dirty="0" smtClean="0">
                <a:solidFill>
                  <a:srgbClr val="002060"/>
                </a:solidFill>
                <a:latin typeface="Arial"/>
                <a:cs typeface="+mn-cs"/>
              </a:rPr>
              <a:t>89,1</a:t>
            </a:r>
            <a:endParaRPr lang="ru-RU" sz="28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pic>
        <p:nvPicPr>
          <p:cNvPr id="5125" name="Picture 5" descr="C:\Users\user\Pictures\кАРТИНКИ\Нагорный парк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2466975"/>
            <a:ext cx="2924175" cy="18002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2058085"/>
            <a:ext cx="34861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парк «Нагорный»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9351" y="1085849"/>
            <a:ext cx="2781299" cy="1077218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Курортная инфраструктура</a:t>
            </a:r>
          </a:p>
          <a:p>
            <a:pPr algn="ctr" fontAlgn="t"/>
            <a:r>
              <a:rPr lang="ru-RU" sz="2800" b="1" dirty="0" smtClean="0">
                <a:solidFill>
                  <a:srgbClr val="002060"/>
                </a:solidFill>
                <a:latin typeface="Arial"/>
                <a:cs typeface="+mn-cs"/>
              </a:rPr>
              <a:t>36,8</a:t>
            </a:r>
            <a:endParaRPr lang="ru-RU" sz="28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pic>
        <p:nvPicPr>
          <p:cNvPr id="5127" name="Picture 7" descr="https://pbs.twimg.com/media/EE77RYxWwAAn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3071" y="2505075"/>
            <a:ext cx="2866628" cy="174307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72200" y="2162860"/>
            <a:ext cx="2800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Фонтан «Счастливый улов»</a:t>
            </a:r>
          </a:p>
        </p:txBody>
      </p:sp>
      <p:pic>
        <p:nvPicPr>
          <p:cNvPr id="21" name="Picture 2" descr="D:\Обмен экология\! 2019\Информация для Карповой\стало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81725" y="5019675"/>
            <a:ext cx="2838450" cy="170497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172201" y="4305985"/>
            <a:ext cx="2800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Фонтан «Лягушки»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467910"/>
            <a:ext cx="34861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парк «Цветник», 2 этап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349" y="4943476"/>
            <a:ext cx="2990851" cy="18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https://farm1.staticflickr.com/820/27314846678_bd4ecf6261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1191" y="2438400"/>
            <a:ext cx="2742409" cy="184785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00400" y="1896160"/>
            <a:ext cx="282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Сквер в районе санатория «Тарханы»</a:t>
            </a:r>
          </a:p>
        </p:txBody>
      </p:sp>
      <p:pic>
        <p:nvPicPr>
          <p:cNvPr id="19" name="Picture 3" descr="C:\Users\user\Pictures\кАРТИНКИ\Грот дианы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0" y="4914900"/>
            <a:ext cx="2724150" cy="181927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158541" y="4358759"/>
            <a:ext cx="2918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Сквер на горе «Горячей» грот «Дианы» </a:t>
            </a:r>
          </a:p>
        </p:txBody>
      </p:sp>
    </p:spTree>
    <p:extLst>
      <p:ext uri="{BB962C8B-B14F-4D97-AF65-F5344CB8AC3E}">
        <p14:creationId xmlns:p14="http://schemas.microsoft.com/office/powerpoint/2010/main" xmlns="" val="383454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0"/>
            <a:ext cx="8248650" cy="62864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Благоустройство</a:t>
            </a: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                                                         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59674" y="674723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95650" y="619124"/>
            <a:ext cx="2924175" cy="1077218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Благоустройство парков и скверов  </a:t>
            </a:r>
            <a:r>
              <a:rPr lang="ru-RU" sz="2800" b="1" dirty="0" smtClean="0">
                <a:solidFill>
                  <a:srgbClr val="002060"/>
                </a:solidFill>
                <a:latin typeface="Arial"/>
                <a:cs typeface="+mn-cs"/>
              </a:rPr>
              <a:t>65,4</a:t>
            </a:r>
            <a:endParaRPr lang="ru-RU" sz="28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4600" y="1515160"/>
            <a:ext cx="2943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002060"/>
                </a:solidFill>
                <a:latin typeface="Arial"/>
                <a:cs typeface="+mn-cs"/>
              </a:rPr>
              <a:t>Сквер на </a:t>
            </a:r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ул. Ленина в станице Константиновской</a:t>
            </a:r>
          </a:p>
        </p:txBody>
      </p:sp>
      <p:pic>
        <p:nvPicPr>
          <p:cNvPr id="1026" name="Picture 2" descr="https://farm1.staticflickr.com/899/41075355672_c677b6955e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6" y="2009776"/>
            <a:ext cx="3705224" cy="21717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26" y="4752975"/>
            <a:ext cx="3762374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5343525" y="4248835"/>
            <a:ext cx="380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Парк на территории  городской  клинической больницы </a:t>
            </a:r>
          </a:p>
        </p:txBody>
      </p:sp>
      <p:pic>
        <p:nvPicPr>
          <p:cNvPr id="1029" name="Picture 5" descr="http://visualrian.ru/images/0001/8770/76/000187707631_RIAN-ID-62084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174" y="1981199"/>
            <a:ext cx="3482975" cy="221932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33400" y="1477060"/>
            <a:ext cx="282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Объекты туристического притяжения</a:t>
            </a:r>
          </a:p>
        </p:txBody>
      </p:sp>
      <p:pic>
        <p:nvPicPr>
          <p:cNvPr id="25" name="Picture 2" descr="https://pyatigorsk.org/files/global/Novosti/gorod/Park%20Pobedy/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4772024"/>
            <a:ext cx="3646011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71475" y="4238536"/>
            <a:ext cx="3676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/>
                <a:cs typeface="+mn-cs"/>
              </a:rPr>
              <a:t>Экспертиза изысканий «Реконструкция «Парк Победы» 2-я очередь</a:t>
            </a:r>
          </a:p>
        </p:txBody>
      </p:sp>
    </p:spTree>
    <p:extLst>
      <p:ext uri="{BB962C8B-B14F-4D97-AF65-F5344CB8AC3E}">
        <p14:creationId xmlns:p14="http://schemas.microsoft.com/office/powerpoint/2010/main" xmlns="" val="383454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/>
          <p:nvPr/>
        </p:nvGraphicFramePr>
        <p:xfrm>
          <a:off x="352425" y="1257299"/>
          <a:ext cx="8467725" cy="347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918722280"/>
              </p:ext>
            </p:extLst>
          </p:nvPr>
        </p:nvGraphicFramePr>
        <p:xfrm>
          <a:off x="1" y="-885825"/>
          <a:ext cx="9143999" cy="774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-361950" y="4314825"/>
          <a:ext cx="10010775" cy="197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" name="Группа 12"/>
          <p:cNvGrpSpPr/>
          <p:nvPr/>
        </p:nvGrpSpPr>
        <p:grpSpPr>
          <a:xfrm rot="20383196">
            <a:off x="4727651" y="1278610"/>
            <a:ext cx="2939796" cy="896517"/>
            <a:chOff x="1259632" y="4108583"/>
            <a:chExt cx="4931653" cy="896517"/>
          </a:xfrm>
        </p:grpSpPr>
        <p:sp>
          <p:nvSpPr>
            <p:cNvPr id="19" name="Стрелка вверх 18"/>
            <p:cNvSpPr/>
            <p:nvPr>
              <p:custDataLst>
                <p:tags r:id="rId2"/>
              </p:custDataLst>
            </p:nvPr>
          </p:nvSpPr>
          <p:spPr>
            <a:xfrm rot="5874126">
              <a:off x="5745909" y="4559724"/>
              <a:ext cx="468817" cy="421935"/>
            </a:xfrm>
            <a:prstGeom prst="upArrow">
              <a:avLst/>
            </a:prstGeom>
            <a:solidFill>
              <a:srgbClr val="529C95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1259632" y="4108583"/>
              <a:ext cx="4229287" cy="593171"/>
            </a:xfrm>
            <a:prstGeom prst="line">
              <a:avLst/>
            </a:prstGeom>
            <a:ln w="295275" cap="rnd">
              <a:gradFill flip="none" rotWithShape="1"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247774" y="0"/>
            <a:ext cx="7896225" cy="75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Объем муниципального долга и расходы на его обслуживание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976" y="1759236"/>
            <a:ext cx="61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821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7934324" y="1209645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995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pSp>
        <p:nvGrpSpPr>
          <p:cNvPr id="3" name="Группа 12"/>
          <p:cNvGrpSpPr/>
          <p:nvPr/>
        </p:nvGrpSpPr>
        <p:grpSpPr>
          <a:xfrm rot="164188">
            <a:off x="4318364" y="2260030"/>
            <a:ext cx="3276047" cy="896517"/>
            <a:chOff x="1259632" y="4108583"/>
            <a:chExt cx="4931653" cy="896517"/>
          </a:xfrm>
        </p:grpSpPr>
        <p:sp>
          <p:nvSpPr>
            <p:cNvPr id="16" name="Стрелка вверх 15"/>
            <p:cNvSpPr/>
            <p:nvPr>
              <p:custDataLst>
                <p:tags r:id="rId1"/>
              </p:custDataLst>
            </p:nvPr>
          </p:nvSpPr>
          <p:spPr>
            <a:xfrm rot="5874126">
              <a:off x="5745909" y="4559724"/>
              <a:ext cx="468817" cy="421935"/>
            </a:xfrm>
            <a:prstGeom prst="upArrow">
              <a:avLst/>
            </a:prstGeom>
            <a:solidFill>
              <a:srgbClr val="529C95">
                <a:alpha val="91765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1259632" y="4108583"/>
              <a:ext cx="4229287" cy="593171"/>
            </a:xfrm>
            <a:prstGeom prst="line">
              <a:avLst/>
            </a:prstGeom>
            <a:ln w="295275" cap="rnd">
              <a:gradFill flip="none" rotWithShape="1"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Блок-схема: узел 20"/>
          <p:cNvSpPr/>
          <p:nvPr/>
        </p:nvSpPr>
        <p:spPr>
          <a:xfrm>
            <a:off x="180975" y="5991225"/>
            <a:ext cx="742950" cy="752475"/>
          </a:xfrm>
          <a:prstGeom prst="flowChartConnector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2501" y="5657671"/>
            <a:ext cx="2486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отношение объема муниципального долга к собственным доходам (%)</a:t>
            </a:r>
            <a:endParaRPr lang="ru-RU" sz="16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33750" y="5924550"/>
            <a:ext cx="866775" cy="65722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210051" y="5781496"/>
            <a:ext cx="201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средняя ставка муниципальных заимствований (%)</a:t>
            </a:r>
            <a:endParaRPr lang="ru-RU" sz="16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7871637" y="57410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15125" y="5780782"/>
            <a:ext cx="229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расходы на обслуживание муниципального долга</a:t>
            </a:r>
            <a:endParaRPr lang="ru-RU" sz="16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929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2" y="41015"/>
            <a:ext cx="8198233" cy="8543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Капитальные вложения в объекты муниципальной собственности в 2019 году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591589450"/>
              </p:ext>
            </p:extLst>
          </p:nvPr>
        </p:nvGraphicFramePr>
        <p:xfrm>
          <a:off x="-425053" y="2473325"/>
          <a:ext cx="4156086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8108847" y="868914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10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301" y="981074"/>
            <a:ext cx="2914650" cy="58769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38127" y="981075"/>
            <a:ext cx="258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/>
                <a:cs typeface="+mn-cs"/>
              </a:rPr>
              <a:t>Разработка проектной документации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6225" y="1581149"/>
            <a:ext cx="2543175" cy="1247775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42925" algn="l"/>
              </a:tabLst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0,48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ПСД на строительство подъездной дороги к МКД ул. Малиновского, 13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50" y="2952750"/>
            <a:ext cx="2562225" cy="1457325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0,55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 - Гос. экспертиза ПСД МКД, корпусы 1-3, по ул.П.Тольятти для переселения граждан из аварийного жилого фонда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4800" y="4610101"/>
            <a:ext cx="2524125" cy="952500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1,15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 - ПСД на реконструкцию "Парк Победы" 2-я очередь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51" y="5695951"/>
            <a:ext cx="2552700" cy="990600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0,39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 - ПСД светофорного объекта на пересечении ул. Люксембург и Украинская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91275" y="933450"/>
            <a:ext cx="2752725" cy="5924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610351" y="952500"/>
            <a:ext cx="232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Строительство,    реконструкция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24625" y="1619250"/>
            <a:ext cx="2457450" cy="942975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542925" algn="l"/>
              </a:tabLst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93,54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реконструкция с элементами реставрации здания МОУ "Гимназия N 11</a:t>
            </a:r>
            <a:r>
              <a:rPr lang="ru-RU" sz="1400" dirty="0" smtClean="0"/>
              <a:t>"</a:t>
            </a:r>
          </a:p>
          <a:p>
            <a:pPr>
              <a:tabLst>
                <a:tab pos="542925" algn="l"/>
              </a:tabLst>
            </a:pP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05576" y="2695573"/>
            <a:ext cx="2524124" cy="1066801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42925" algn="l"/>
              </a:tabLst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40,6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реконструкцию детско-юношеской спортивной школы олимпийского резерва № 2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77000" y="3895726"/>
            <a:ext cx="2533651" cy="666750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42925" algn="l"/>
              </a:tabLst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26,05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фонтан «Счастливый улов» 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5100" y="5781676"/>
            <a:ext cx="2495550" cy="914400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542925" algn="l"/>
              </a:tabLst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27,2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строительство подземного перехода ул. Мира и ул. Украинская </a:t>
            </a:r>
          </a:p>
          <a:p>
            <a:pPr>
              <a:tabLst>
                <a:tab pos="542925" algn="l"/>
              </a:tabLst>
            </a:pPr>
            <a:endPara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2266950" y="1657350"/>
          <a:ext cx="511492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6457950" y="4686300"/>
            <a:ext cx="2562225" cy="990601"/>
          </a:xfrm>
          <a:prstGeom prst="roundRect">
            <a:avLst/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542925" algn="l"/>
              </a:tabLst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149,65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строительство детского сада в с. Константиновской</a:t>
            </a:r>
          </a:p>
          <a:p>
            <a:pPr>
              <a:tabLst>
                <a:tab pos="542925" algn="l"/>
              </a:tabLst>
            </a:pPr>
            <a:endPara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9051" y="363855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339,7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14700" y="5753101"/>
            <a:ext cx="273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Средства вышестоящих бюджетов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76575" y="1152526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Средства местного бюджета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41"/>
          <p:cNvGrpSpPr/>
          <p:nvPr/>
        </p:nvGrpSpPr>
        <p:grpSpPr>
          <a:xfrm>
            <a:off x="3390904" y="5372894"/>
            <a:ext cx="1162841" cy="476250"/>
            <a:chOff x="4714082" y="-1831809"/>
            <a:chExt cx="484103" cy="7739117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328296" y="2037419"/>
              <a:ext cx="7739117" cy="661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4771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Спасибо за внимание!</a:t>
            </a:r>
            <a:endParaRPr lang="en-US" sz="5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Докладчик Карпова Виктория Владимировна,</a:t>
            </a:r>
          </a:p>
          <a:p>
            <a:pPr algn="ctr" eaLnBrk="0" hangingPunct="0">
              <a:defRPr/>
            </a:pPr>
            <a:r>
              <a:rPr lang="ru-RU" sz="1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Заместитель главы администрации города Пятигорска</a:t>
            </a:r>
          </a:p>
        </p:txBody>
      </p:sp>
      <p:pic>
        <p:nvPicPr>
          <p:cNvPr id="6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525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00150" y="114300"/>
            <a:ext cx="7591425" cy="952500"/>
          </a:xfrm>
        </p:spPr>
        <p:txBody>
          <a:bodyPr>
            <a:noAutofit/>
          </a:bodyPr>
          <a:lstStyle/>
          <a:p>
            <a:pPr marL="446088" lvl="0" indent="-446088" algn="ctr">
              <a:lnSpc>
                <a:spcPct val="80000"/>
              </a:lnSpc>
              <a:buNone/>
              <a:defRPr/>
            </a:pPr>
            <a:r>
              <a:rPr lang="ru-RU" alt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доходов </a:t>
            </a:r>
            <a:br>
              <a:rPr lang="ru-RU" alt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alt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бюджета города – курорта Пятигорска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9075" y="971550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руб.</a:t>
            </a:r>
            <a:endParaRPr lang="ru-RU" dirty="0">
              <a:latin typeface="+mn-lt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181100"/>
          <a:ext cx="6696075" cy="567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6553201" y="1752600"/>
            <a:ext cx="2590799" cy="5524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ВСЕГО ДОХОДОВ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524626" y="3000375"/>
            <a:ext cx="2619374" cy="895350"/>
          </a:xfrm>
          <a:prstGeom prst="rect">
            <a:avLst/>
          </a:prstGeom>
          <a:ln>
            <a:solidFill>
              <a:srgbClr val="CCCC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9933FF"/>
                </a:solidFill>
              </a:rPr>
              <a:t>Безвозмездные поступления</a:t>
            </a:r>
            <a:endParaRPr lang="ru-RU" sz="2400" b="1" dirty="0">
              <a:solidFill>
                <a:srgbClr val="9933FF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572250" y="4295774"/>
            <a:ext cx="2895600" cy="9429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66FF"/>
                </a:solidFill>
              </a:rPr>
              <a:t>Налоговые доходы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581775" y="5810250"/>
            <a:ext cx="2895600" cy="8953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6600"/>
                </a:solidFill>
              </a:rPr>
              <a:t>Неналоговые доходы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10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5351" y="6459"/>
            <a:ext cx="824864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Итоги реализации бюджетной, налоговой и долговой политики в </a:t>
            </a:r>
            <a:r>
              <a:rPr lang="ru-RU" alt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2019 </a:t>
            </a:r>
            <a:r>
              <a:rPr lang="ru-RU" alt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0864" y="74985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845423747"/>
              </p:ext>
            </p:extLst>
          </p:nvPr>
        </p:nvGraphicFramePr>
        <p:xfrm>
          <a:off x="85725" y="1214438"/>
          <a:ext cx="8968858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92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895350" y="1"/>
            <a:ext cx="8248650" cy="8763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Исполнение налоговых доходов бюджета города-курорта Пятигорска в </a:t>
            </a:r>
            <a:r>
              <a:rPr lang="ru-RU" alt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2018-2019 г.г.</a:t>
            </a:r>
            <a:endParaRPr lang="ru-RU" alt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8585451"/>
              </p:ext>
            </p:extLst>
          </p:nvPr>
        </p:nvGraphicFramePr>
        <p:xfrm>
          <a:off x="2" y="876302"/>
          <a:ext cx="9143999" cy="598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600700" y="3509963"/>
            <a:ext cx="8191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prstClr val="white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8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01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895351" y="41015"/>
            <a:ext cx="8133195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lvl="0" indent="-446088" algn="ctr"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Исполнение неналоговых доходов бюджета города-курорта Пятигорска в </a:t>
            </a:r>
            <a:r>
              <a:rPr lang="ru-RU" alt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2018-2019гг</a:t>
            </a:r>
            <a:endParaRPr lang="ru-RU" alt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endParaRPr lang="ru-RU" sz="28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6901152"/>
              </p:ext>
            </p:extLst>
          </p:nvPr>
        </p:nvGraphicFramePr>
        <p:xfrm>
          <a:off x="85725" y="800101"/>
          <a:ext cx="9144000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09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/>
        </p:nvGraphicFramePr>
        <p:xfrm>
          <a:off x="142875" y="2352675"/>
          <a:ext cx="586740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114925" y="1762125"/>
          <a:ext cx="47529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219075"/>
            <a:ext cx="8039100" cy="781050"/>
          </a:xfrm>
        </p:spPr>
        <p:txBody>
          <a:bodyPr>
            <a:noAutofit/>
          </a:bodyPr>
          <a:lstStyle/>
          <a:p>
            <a:pPr marL="446088" indent="-446088" algn="ctr">
              <a:lnSpc>
                <a:spcPct val="80000"/>
              </a:lnSpc>
              <a:buNone/>
              <a:defRPr/>
            </a:pPr>
            <a:r>
              <a:rPr 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Безвозмездные поступления в бюджет города-курорта Пятигорска</a:t>
            </a:r>
            <a:endParaRPr lang="ru-RU" sz="2800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19775" y="5686425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Структура безвозмездных поступлений в 2019 году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2275" y="3343275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/>
                <a:cs typeface="+mn-cs"/>
              </a:rPr>
              <a:t>3511</a:t>
            </a:r>
            <a:endParaRPr lang="ru-RU" sz="40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71637" y="95510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0" y="1962149"/>
          <a:ext cx="4181474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04799" y="6191250"/>
          <a:ext cx="3581401" cy="304800"/>
        </p:xfrm>
        <a:graphic>
          <a:graphicData uri="http://schemas.openxmlformats.org/drawingml/2006/table">
            <a:tbl>
              <a:tblPr/>
              <a:tblGrid>
                <a:gridCol w="970633"/>
                <a:gridCol w="763058"/>
                <a:gridCol w="982327"/>
                <a:gridCol w="86538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7770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2"/>
          <p:cNvSpPr txBox="1">
            <a:spLocks/>
          </p:cNvSpPr>
          <p:nvPr/>
        </p:nvSpPr>
        <p:spPr>
          <a:xfrm>
            <a:off x="895351" y="-2329"/>
            <a:ext cx="8248649" cy="821479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Привлечение средств на условиях софинансирования в </a:t>
            </a:r>
            <a:r>
              <a:rPr lang="ru-RU" alt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2019 году</a:t>
            </a:r>
            <a:endParaRPr lang="ru-RU" alt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1052513"/>
            <a:ext cx="6877049" cy="5398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Направление расходования</a:t>
            </a:r>
            <a:endParaRPr lang="ru-RU" sz="16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854878" y="1042988"/>
            <a:ext cx="1257301" cy="5382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федеральный и краевой бюджеты</a:t>
            </a:r>
            <a:endParaRPr lang="ru-RU" sz="11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134350" y="1054079"/>
            <a:ext cx="1009650" cy="5382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городской бюджет</a:t>
            </a:r>
            <a:endParaRPr lang="ru-RU" sz="11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7406" y="634484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243845"/>
              </p:ext>
            </p:extLst>
          </p:nvPr>
        </p:nvGraphicFramePr>
        <p:xfrm>
          <a:off x="0" y="1562098"/>
          <a:ext cx="9105900" cy="5295903"/>
        </p:xfrm>
        <a:graphic>
          <a:graphicData uri="http://schemas.openxmlformats.org/drawingml/2006/table">
            <a:tbl>
              <a:tblPr/>
              <a:tblGrid>
                <a:gridCol w="6831449"/>
                <a:gridCol w="1217206"/>
                <a:gridCol w="1057245"/>
              </a:tblGrid>
              <a:tr h="304871">
                <a:tc>
                  <a:txBody>
                    <a:bodyPr/>
                    <a:lstStyle/>
                    <a:p>
                      <a:pPr marL="180975" indent="-180975"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Реализация проекта местных инициатив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61378">
                <a:tc>
                  <a:txBody>
                    <a:bodyPr/>
                    <a:lstStyle/>
                    <a:p>
                      <a:pPr marL="180975" indent="-180975"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Социальные выплаты молодым семьям на приобретение жилья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72,86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806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Реконструкция ДЮСШ №2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133,43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0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Замена оконных блоков, благ-во тер-и образовательных учреждений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372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Ремонт дорог,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пешеходного перехода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28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Развитие современной культурно - досуговой инфраструктуры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28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Проведение работ по ремонту кровель школ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384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Укрепление материально-технической базы дома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222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Благоустройство 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формирование современной городской среды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806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Строительство Д/сада в ст. Константиновской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806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Развитие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курортной инфраструктуры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36,79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806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Профилактика  идеологии терроризма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806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Безопасность граждан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806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Комплектование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книжных фондов муниципальных библиотек 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91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0574" cy="9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37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37473</TotalTime>
  <Words>1704</Words>
  <Application>Microsoft Office PowerPoint</Application>
  <PresentationFormat>Экран (4:3)</PresentationFormat>
  <Paragraphs>500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Отчёт  об исполнении бюджета города-курорта Пятигорска за 2019 год</vt:lpstr>
      <vt:lpstr>Слайд 2</vt:lpstr>
      <vt:lpstr>Слайд 3</vt:lpstr>
      <vt:lpstr>Структура доходов  бюджета города – курорта Пятигорска</vt:lpstr>
      <vt:lpstr>Слайд 5</vt:lpstr>
      <vt:lpstr>Слайд 6</vt:lpstr>
      <vt:lpstr>Слайд 7</vt:lpstr>
      <vt:lpstr>Безвозмездные поступления в бюджет города-курорта Пятигорска</vt:lpstr>
      <vt:lpstr>Слайд 9</vt:lpstr>
      <vt:lpstr>Слайд 10</vt:lpstr>
      <vt:lpstr>Слайд 11</vt:lpstr>
      <vt:lpstr>Национальные проекты в 2019 году</vt:lpstr>
      <vt:lpstr>Динамика и программная структура расходов бюджета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Благоустройство                                                                                                                                 </vt:lpstr>
      <vt:lpstr>Благоустройство                                                                                                                                 </vt:lpstr>
      <vt:lpstr>Благоустройство                                                                                                                                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user</cp:lastModifiedBy>
  <cp:revision>1785</cp:revision>
  <cp:lastPrinted>2019-06-10T06:49:15Z</cp:lastPrinted>
  <dcterms:created xsi:type="dcterms:W3CDTF">2013-11-05T05:51:37Z</dcterms:created>
  <dcterms:modified xsi:type="dcterms:W3CDTF">2020-06-11T12:11:08Z</dcterms:modified>
</cp:coreProperties>
</file>