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charts/chart8.xml" ContentType="application/vnd.openxmlformats-officedocument.drawingml.chart+xml"/>
  <Override PartName="/ppt/theme/themeOverride2.xml" ContentType="application/vnd.openxmlformats-officedocument.themeOverride+xml"/>
  <Override PartName="/ppt/drawings/drawing2.xml" ContentType="application/vnd.openxmlformats-officedocument.drawingml.chartshapes+xml"/>
  <Override PartName="/ppt/charts/chart9.xml" ContentType="application/vnd.openxmlformats-officedocument.drawingml.chart+xml"/>
  <Override PartName="/ppt/theme/themeOverride3.xml" ContentType="application/vnd.openxmlformats-officedocument.themeOverride+xml"/>
  <Override PartName="/ppt/drawings/drawing3.xml" ContentType="application/vnd.openxmlformats-officedocument.drawingml.chartshapes+xml"/>
  <Override PartName="/ppt/charts/chart10.xml" ContentType="application/vnd.openxmlformats-officedocument.drawingml.chart+xml"/>
  <Override PartName="/ppt/drawings/drawing4.xml" ContentType="application/vnd.openxmlformats-officedocument.drawingml.chartshapes+xml"/>
  <Override PartName="/ppt/charts/chart11.xml" ContentType="application/vnd.openxmlformats-officedocument.drawingml.chart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drawings/drawing5.xml" ContentType="application/vnd.openxmlformats-officedocument.drawingml.chartshapes+xml"/>
  <Override PartName="/ppt/charts/chart17.xml" ContentType="application/vnd.openxmlformats-officedocument.drawingml.chart+xml"/>
  <Override PartName="/ppt/drawings/drawing6.xml" ContentType="application/vnd.openxmlformats-officedocument.drawingml.chartshapes+xml"/>
  <Override PartName="/ppt/charts/chart18.xml" ContentType="application/vnd.openxmlformats-officedocument.drawingml.chart+xml"/>
  <Override PartName="/ppt/drawings/drawing7.xml" ContentType="application/vnd.openxmlformats-officedocument.drawingml.chartshapes+xml"/>
  <Override PartName="/ppt/charts/chart19.xml" ContentType="application/vnd.openxmlformats-officedocument.drawingml.chart+xml"/>
  <Override PartName="/ppt/drawings/drawing8.xml" ContentType="application/vnd.openxmlformats-officedocument.drawingml.chartshapes+xml"/>
  <Override PartName="/ppt/charts/chart20.xml" ContentType="application/vnd.openxmlformats-officedocument.drawingml.chart+xml"/>
  <Override PartName="/ppt/charts/chart21.xml" ContentType="application/vnd.openxmlformats-officedocument.drawingml.chart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6" r:id="rId1"/>
  </p:sldMasterIdLst>
  <p:notesMasterIdLst>
    <p:notesMasterId r:id="rId24"/>
  </p:notesMasterIdLst>
  <p:handoutMasterIdLst>
    <p:handoutMasterId r:id="rId25"/>
  </p:handoutMasterIdLst>
  <p:sldIdLst>
    <p:sldId id="347" r:id="rId2"/>
    <p:sldId id="385" r:id="rId3"/>
    <p:sldId id="373" r:id="rId4"/>
    <p:sldId id="384" r:id="rId5"/>
    <p:sldId id="394" r:id="rId6"/>
    <p:sldId id="391" r:id="rId7"/>
    <p:sldId id="367" r:id="rId8"/>
    <p:sldId id="382" r:id="rId9"/>
    <p:sldId id="383" r:id="rId10"/>
    <p:sldId id="392" r:id="rId11"/>
    <p:sldId id="360" r:id="rId12"/>
    <p:sldId id="368" r:id="rId13"/>
    <p:sldId id="361" r:id="rId14"/>
    <p:sldId id="369" r:id="rId15"/>
    <p:sldId id="386" r:id="rId16"/>
    <p:sldId id="376" r:id="rId17"/>
    <p:sldId id="393" r:id="rId18"/>
    <p:sldId id="389" r:id="rId19"/>
    <p:sldId id="387" r:id="rId20"/>
    <p:sldId id="380" r:id="rId21"/>
    <p:sldId id="388" r:id="rId22"/>
    <p:sldId id="374" r:id="rId23"/>
  </p:sldIdLst>
  <p:sldSz cx="9144000" cy="6858000" type="screen4x3"/>
  <p:notesSz cx="6858000" cy="994727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nstantia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nstantia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nstantia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nstantia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nstantia" pitchFamily="18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nstantia" pitchFamily="18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nstantia" pitchFamily="18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nstantia" pitchFamily="18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nstantia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FD03"/>
    <a:srgbClr val="FF00FF"/>
    <a:srgbClr val="00B846"/>
    <a:srgbClr val="003300"/>
    <a:srgbClr val="000099"/>
    <a:srgbClr val="00CC00"/>
    <a:srgbClr val="0066FF"/>
    <a:srgbClr val="FF99FF"/>
    <a:srgbClr val="00B8FF"/>
    <a:srgbClr val="2DC8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E171933-4619-4E11-9A3F-F7608DF75F80}" styleName="Средний стиль 1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494" autoAdjust="0"/>
    <p:restoredTop sz="91575" autoAdjust="0"/>
  </p:normalViewPr>
  <p:slideViewPr>
    <p:cSldViewPr snapToGrid="0">
      <p:cViewPr>
        <p:scale>
          <a:sx n="100" d="100"/>
          <a:sy n="100" d="100"/>
        </p:scale>
        <p:origin x="-2154" y="-33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Microsoft_Excel_Worksheet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5.xlsx"/></Relationships>
</file>

<file path=ppt/charts/_rels/chart1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package" Target="../embeddings/Microsoft_Excel_Worksheet16.xlsx"/></Relationships>
</file>

<file path=ppt/charts/_rels/chart1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package" Target="../embeddings/Microsoft_Excel_Worksheet17.xlsx"/></Relationships>
</file>

<file path=ppt/charts/_rels/chart1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.xml"/><Relationship Id="rId1" Type="http://schemas.openxmlformats.org/officeDocument/2006/relationships/package" Target="../embeddings/Microsoft_Excel_Worksheet18.xlsx"/></Relationships>
</file>

<file path=ppt/charts/_rels/chart1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8.xml"/><Relationship Id="rId1" Type="http://schemas.openxmlformats.org/officeDocument/2006/relationships/package" Target="../embeddings/Microsoft_Excel_Worksheet19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0.xlsx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5.xlsx"/><Relationship Id="rId1" Type="http://schemas.openxmlformats.org/officeDocument/2006/relationships/image" Target="../media/image3.jpeg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package" Target="../embeddings/Microsoft_Excel_Worksheet7.xlsx"/><Relationship Id="rId1" Type="http://schemas.openxmlformats.org/officeDocument/2006/relationships/themeOverride" Target="../theme/themeOverride1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.xml"/><Relationship Id="rId2" Type="http://schemas.openxmlformats.org/officeDocument/2006/relationships/package" Target="../embeddings/Microsoft_Excel_Worksheet8.xlsx"/><Relationship Id="rId1" Type="http://schemas.openxmlformats.org/officeDocument/2006/relationships/themeOverride" Target="../theme/themeOverride2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3.xml"/><Relationship Id="rId2" Type="http://schemas.openxmlformats.org/officeDocument/2006/relationships/package" Target="../embeddings/Microsoft_Excel_Worksheet9.xlsx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муниципальный долг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dLbls>
            <c:dLbl>
              <c:idx val="0"/>
              <c:layout>
                <c:manualLayout>
                  <c:x val="0"/>
                  <c:y val="8.03777645815369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4.2872459272288964E-3"/>
                  <c:y val="9.14643527996800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"/>
                  <c:y val="9.14643527996800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на 01.01.2016</c:v>
                </c:pt>
                <c:pt idx="1">
                  <c:v>на 01.01.2017</c:v>
                </c:pt>
                <c:pt idx="2">
                  <c:v>на 01.01.2018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568</c:v>
                </c:pt>
                <c:pt idx="1">
                  <c:v>695</c:v>
                </c:pt>
                <c:pt idx="2">
                  <c:v>821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invertIfNegative val="0"/>
          <c:cat>
            <c:strRef>
              <c:f>Лист1!$A$2:$A$4</c:f>
              <c:strCache>
                <c:ptCount val="3"/>
                <c:pt idx="0">
                  <c:v>на 01.01.2016</c:v>
                </c:pt>
                <c:pt idx="1">
                  <c:v>на 01.01.2017</c:v>
                </c:pt>
                <c:pt idx="2">
                  <c:v>на 01.01.2018</c:v>
                </c:pt>
              </c:strCache>
            </c:strRef>
          </c:cat>
          <c:val>
            <c:numRef>
              <c:f>Лист1!$C$2:$C$4</c:f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расходы на обслеживание долга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на 01.01.2016</c:v>
                </c:pt>
                <c:pt idx="1">
                  <c:v>на 01.01.2017</c:v>
                </c:pt>
                <c:pt idx="2">
                  <c:v>на 01.01.2018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29</c:v>
                </c:pt>
                <c:pt idx="1">
                  <c:v>36.1</c:v>
                </c:pt>
                <c:pt idx="2">
                  <c:v>44.3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5433856"/>
        <c:axId val="6972544"/>
      </c:barChart>
      <c:catAx>
        <c:axId val="35433856"/>
        <c:scaling>
          <c:orientation val="minMax"/>
        </c:scaling>
        <c:delete val="0"/>
        <c:axPos val="b"/>
        <c:majorTickMark val="out"/>
        <c:minorTickMark val="none"/>
        <c:tickLblPos val="nextTo"/>
        <c:crossAx val="6972544"/>
        <c:crosses val="autoZero"/>
        <c:auto val="1"/>
        <c:lblAlgn val="ctr"/>
        <c:lblOffset val="100"/>
        <c:noMultiLvlLbl val="0"/>
      </c:catAx>
      <c:valAx>
        <c:axId val="6972544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35433856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4.3456663707700557E-2"/>
          <c:y val="7.2221929459078621E-3"/>
          <c:w val="0.95640867383141259"/>
          <c:h val="0.81492343906800746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расходы</c:v>
                </c:pt>
              </c:strCache>
            </c:strRef>
          </c:tx>
          <c:spPr>
            <a:solidFill>
              <a:srgbClr val="00B8FF"/>
            </a:solidFill>
          </c:spPr>
          <c:invertIfNegative val="0"/>
          <c:dLbls>
            <c:dLbl>
              <c:idx val="0"/>
              <c:layout>
                <c:manualLayout>
                  <c:x val="1.8648345713898815E-2"/>
                  <c:y val="-4.33331576754471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9684364920226523E-2"/>
                  <c:y val="-5.777754356726286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1756403332881934E-2"/>
                  <c:y val="-6.98145318104426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4000" b="0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3577</c:v>
                </c:pt>
                <c:pt idx="1">
                  <c:v>4008</c:v>
                </c:pt>
                <c:pt idx="2">
                  <c:v>3951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28"/>
        <c:gapDepth val="140"/>
        <c:shape val="cylinder"/>
        <c:axId val="146669568"/>
        <c:axId val="146671104"/>
        <c:axId val="0"/>
      </c:bar3DChart>
      <c:catAx>
        <c:axId val="1466695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ru-RU"/>
          </a:p>
        </c:txPr>
        <c:crossAx val="146671104"/>
        <c:crosses val="autoZero"/>
        <c:auto val="1"/>
        <c:lblAlgn val="ctr"/>
        <c:lblOffset val="100"/>
        <c:noMultiLvlLbl val="0"/>
      </c:catAx>
      <c:valAx>
        <c:axId val="146671104"/>
        <c:scaling>
          <c:orientation val="minMax"/>
          <c:min val="0"/>
        </c:scaling>
        <c:delete val="1"/>
        <c:axPos val="l"/>
        <c:numFmt formatCode="General" sourceLinked="1"/>
        <c:majorTickMark val="out"/>
        <c:minorTickMark val="none"/>
        <c:tickLblPos val="nextTo"/>
        <c:crossAx val="14666956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Первоначально</c:v>
                </c:pt>
              </c:strCache>
            </c:strRef>
          </c:tx>
          <c:spPr>
            <a:solidFill>
              <a:srgbClr val="00B0F0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txPr>
              <a:bodyPr/>
              <a:lstStyle/>
              <a:p>
                <a:pPr>
                  <a:defRPr sz="20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Расходы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3254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Уточненно</c:v>
                </c:pt>
              </c:strCache>
            </c:strRef>
          </c:tx>
          <c:spPr>
            <a:solidFill>
              <a:srgbClr val="00CC00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layout>
                <c:manualLayout>
                  <c:x val="3.3611022949753051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 algn="ctr">
                  <a:defRPr lang="ru-RU" sz="2000" b="0" i="0" u="none" strike="noStrike" kern="1200" baseline="0">
                    <a:solidFill>
                      <a:prstClr val="black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Расходы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4009.3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касса</c:v>
                </c:pt>
              </c:strCache>
            </c:strRef>
          </c:tx>
          <c:spPr>
            <a:solidFill>
              <a:srgbClr val="F7FD03"/>
            </a:solidFill>
            <a:ln>
              <a:gradFill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5400000" scaled="0"/>
              </a:gradFill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F7FD03"/>
              </a:solidFill>
              <a:ln>
                <a:gradFill>
                  <a:gsLst>
                    <a:gs pos="0">
                      <a:schemeClr val="accent1">
                        <a:tint val="66000"/>
                        <a:satMod val="160000"/>
                      </a:schemeClr>
                    </a:gs>
                    <a:gs pos="50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5400000" scaled="0"/>
                </a:gradFill>
              </a:ln>
              <a:effectLst>
                <a:glow rad="101600">
                  <a:srgbClr val="F7FD03">
                    <a:alpha val="40000"/>
                  </a:srgbClr>
                </a:glow>
              </a:effectLst>
              <a:scene3d>
                <a:camera prst="orthographicFront"/>
                <a:lightRig rig="threePt" dir="t"/>
              </a:scene3d>
              <a:sp3d prstMaterial="metal"/>
            </c:spPr>
          </c:dPt>
          <c:dLbls>
            <c:txPr>
              <a:bodyPr/>
              <a:lstStyle/>
              <a:p>
                <a:pPr algn="ctr">
                  <a:defRPr lang="ru-RU" sz="2000" b="0" i="0" u="none" strike="noStrike" kern="1200" baseline="0">
                    <a:solidFill>
                      <a:prstClr val="black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Расходы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3951.3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140827264"/>
        <c:axId val="143493376"/>
      </c:barChart>
      <c:catAx>
        <c:axId val="140827264"/>
        <c:scaling>
          <c:orientation val="minMax"/>
        </c:scaling>
        <c:delete val="1"/>
        <c:axPos val="b"/>
        <c:majorTickMark val="out"/>
        <c:minorTickMark val="none"/>
        <c:tickLblPos val="nextTo"/>
        <c:crossAx val="143493376"/>
        <c:crosses val="autoZero"/>
        <c:auto val="1"/>
        <c:lblAlgn val="ctr"/>
        <c:lblOffset val="100"/>
        <c:noMultiLvlLbl val="0"/>
      </c:catAx>
      <c:valAx>
        <c:axId val="14349337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40827264"/>
        <c:crosses val="autoZero"/>
        <c:crossBetween val="between"/>
      </c:valAx>
      <c:spPr>
        <a:noFill/>
      </c:spPr>
    </c:plotArea>
    <c:plotVisOnly val="1"/>
    <c:dispBlanksAs val="gap"/>
    <c:showDLblsOverMax val="0"/>
  </c:chart>
  <c:spPr>
    <a:noFill/>
  </c:spPr>
  <c:txPr>
    <a:bodyPr/>
    <a:lstStyle/>
    <a:p>
      <a:pPr>
        <a:defRPr sz="1798"/>
      </a:pPr>
      <a:endParaRPr lang="ru-RU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5277777777777781E-2"/>
          <c:y val="2.4242420035587936E-2"/>
          <c:w val="0.75061931321084885"/>
          <c:h val="0.45568044846221151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Кредиторская задолженность</c:v>
                </c:pt>
              </c:strCache>
            </c:strRef>
          </c:tx>
          <c:spPr>
            <a:solidFill>
              <a:srgbClr val="F7FD03"/>
            </a:solidFill>
          </c:spPr>
          <c:invertIfNegative val="0"/>
          <c:dLbls>
            <c:dLbl>
              <c:idx val="0"/>
              <c:layout>
                <c:manualLayout>
                  <c:x val="1.1602610587382161E-2"/>
                  <c:y val="-2.01688332502008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1602610587382161E-2"/>
                  <c:y val="-2.52110415627510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4503263234227631E-2"/>
                  <c:y val="-4.03376665004017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3200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315.39999999999992</c:v>
                </c:pt>
                <c:pt idx="1">
                  <c:v>351.5</c:v>
                </c:pt>
                <c:pt idx="2">
                  <c:v>156.30000000000001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Просроченная кредиторская задолженность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invertIfNegative val="0"/>
          <c:dLbls>
            <c:dLbl>
              <c:idx val="0"/>
              <c:delete val="1"/>
            </c:dLbl>
            <c:dLbl>
              <c:idx val="1"/>
              <c:layout>
                <c:manualLayout>
                  <c:x val="2.3611111111111065E-2"/>
                  <c:y val="-3.74655582368177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3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</c:numCache>
            </c:num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111.4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74711936"/>
        <c:axId val="174713472"/>
        <c:axId val="0"/>
      </c:bar3DChart>
      <c:catAx>
        <c:axId val="1747119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4000" b="1">
                <a:solidFill>
                  <a:schemeClr val="tx1"/>
                </a:solidFill>
              </a:defRPr>
            </a:pPr>
            <a:endParaRPr lang="ru-RU"/>
          </a:p>
        </c:txPr>
        <c:crossAx val="174713472"/>
        <c:crosses val="autoZero"/>
        <c:auto val="1"/>
        <c:lblAlgn val="ctr"/>
        <c:lblOffset val="100"/>
        <c:noMultiLvlLbl val="0"/>
      </c:catAx>
      <c:valAx>
        <c:axId val="174713472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7471193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3.4029756432730179E-2"/>
          <c:y val="0.63393874263075889"/>
          <c:w val="0.68900237724091573"/>
          <c:h val="0.15155364932584556"/>
        </c:manualLayout>
      </c:layout>
      <c:overlay val="0"/>
      <c:txPr>
        <a:bodyPr/>
        <a:lstStyle/>
        <a:p>
          <a:pPr>
            <a:defRPr>
              <a:solidFill>
                <a:schemeClr val="tx1"/>
              </a:solidFill>
              <a:latin typeface="Arial Cyr" panose="020B0604020202020204" pitchFamily="34" charset="0"/>
              <a:cs typeface="Arial Cyr" panose="020B0604020202020204" pitchFamily="34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7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3"/>
            <c:bubble3D val="0"/>
            <c:spPr>
              <a:solidFill>
                <a:srgbClr val="F7FD03"/>
              </a:solidFill>
            </c:spPr>
          </c:dPt>
          <c:dPt>
            <c:idx val="4"/>
            <c:bubble3D val="0"/>
            <c:spPr>
              <a:solidFill>
                <a:srgbClr val="FF00FF"/>
              </a:solidFill>
            </c:spPr>
          </c:dPt>
          <c:dPt>
            <c:idx val="8"/>
            <c:bubble3D val="0"/>
            <c:spPr>
              <a:solidFill>
                <a:srgbClr val="7030A0"/>
              </a:solidFill>
            </c:spPr>
          </c:dPt>
          <c:dPt>
            <c:idx val="9"/>
            <c:bubble3D val="0"/>
            <c:spPr>
              <a:solidFill>
                <a:srgbClr val="FF0000"/>
              </a:solidFill>
            </c:spPr>
          </c:dPt>
          <c:dPt>
            <c:idx val="11"/>
            <c:bubble3D val="0"/>
            <c:spPr>
              <a:solidFill>
                <a:srgbClr val="00CC00"/>
              </a:solidFill>
            </c:spPr>
          </c:dPt>
          <c:dLbls>
            <c:dLbl>
              <c:idx val="3"/>
              <c:layout>
                <c:manualLayout>
                  <c:x val="-2.5033911268218214E-2"/>
                  <c:y val="-1.49606299212598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1.3559778679145797E-2"/>
                  <c:y val="-4.1671739914299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1.9400259367383692E-2"/>
                  <c:y val="3.41735294560455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4.2046453626375074E-2"/>
                  <c:y val="-8.00070438479535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2.781422288349426E-2"/>
                  <c:y val="-7.5304101364326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1.1893769069074521E-2"/>
                  <c:y val="-6.400476298290191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1.1512951162825226E-2"/>
                  <c:y val="-5.91203575591389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Лист1!$A$2:$A$14</c:f>
              <c:strCache>
                <c:ptCount val="13"/>
                <c:pt idx="0">
                  <c:v>«Развитие образования»</c:v>
                </c:pt>
                <c:pt idx="1">
                  <c:v>«Социальная поддержка граждан»</c:v>
                </c:pt>
                <c:pt idx="2">
                  <c:v>«Развитие ЖКХ, градостроительства, строительства и архитектуры»</c:v>
                </c:pt>
                <c:pt idx="3">
                  <c:v>«Молодежная политика»</c:v>
                </c:pt>
                <c:pt idx="4">
                  <c:v>«Сохранение и развитие культуры»</c:v>
                </c:pt>
                <c:pt idx="5">
                  <c:v>«Экология и охрана окружающей среды»</c:v>
                </c:pt>
                <c:pt idx="6">
                  <c:v>«Развитие физической культуры и спорта»</c:v>
                </c:pt>
                <c:pt idx="7">
                  <c:v>«Безопасный Пятигорск»</c:v>
                </c:pt>
                <c:pt idx="8">
                  <c:v>«Управление финансами»</c:v>
                </c:pt>
                <c:pt idx="9">
                  <c:v>«Управление имуществом»</c:v>
                </c:pt>
                <c:pt idx="10">
                  <c:v>«Модернизация экономики, развитие МСП, курорта и туризма»</c:v>
                </c:pt>
                <c:pt idx="11">
                  <c:v>«Развитие транспортной системы»</c:v>
                </c:pt>
                <c:pt idx="12">
                  <c:v>«Повышение открытости и эффективности деятельности администрации »</c:v>
                </c:pt>
              </c:strCache>
            </c:strRef>
          </c:cat>
          <c:val>
            <c:numRef>
              <c:f>Лист1!$B$2:$B$14</c:f>
              <c:numCache>
                <c:formatCode>#,##0;[Red]\-#,##0;0</c:formatCode>
                <c:ptCount val="13"/>
                <c:pt idx="0">
                  <c:v>41</c:v>
                </c:pt>
                <c:pt idx="1">
                  <c:v>22</c:v>
                </c:pt>
                <c:pt idx="2">
                  <c:v>6</c:v>
                </c:pt>
                <c:pt idx="3" formatCode="#,##0.0;[Red]\-#,##0.0;0.0">
                  <c:v>0.24077881548747632</c:v>
                </c:pt>
                <c:pt idx="4">
                  <c:v>2.1137532254765001</c:v>
                </c:pt>
                <c:pt idx="5">
                  <c:v>5.5343301461929926</c:v>
                </c:pt>
                <c:pt idx="6" formatCode="#,##0.0;[Red]\-#,##0.0;0.0">
                  <c:v>2</c:v>
                </c:pt>
                <c:pt idx="7">
                  <c:v>0.8840177701826164</c:v>
                </c:pt>
                <c:pt idx="8">
                  <c:v>1.7866805630675582</c:v>
                </c:pt>
                <c:pt idx="9">
                  <c:v>0.87529871619598854</c:v>
                </c:pt>
                <c:pt idx="10">
                  <c:v>2</c:v>
                </c:pt>
                <c:pt idx="11">
                  <c:v>10</c:v>
                </c:pt>
                <c:pt idx="12">
                  <c:v>4.3413386408542065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55894830896310077"/>
          <c:y val="2.2253129346314335E-2"/>
          <c:w val="0.43965509743243042"/>
          <c:h val="0.97700653233042389"/>
        </c:manualLayout>
      </c:layout>
      <c:overlay val="0"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6.8750000000000019E-2"/>
          <c:w val="0.9541666666666665"/>
          <c:h val="0.9312500000000000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rgbClr val="FF0000"/>
            </a:solidFill>
            <a:effectLst>
              <a:outerShdw sx="1000" sy="1000" algn="ctr" rotWithShape="0">
                <a:srgbClr val="000000"/>
              </a:outerShdw>
            </a:effectLst>
            <a:scene3d>
              <a:camera prst="orthographicFront"/>
              <a:lightRig rig="threePt" dir="t"/>
            </a:scene3d>
            <a:sp3d>
              <a:bevelT w="165100" prst="coolSlant"/>
            </a:sp3d>
          </c:spPr>
          <c:explosion val="17"/>
          <c:dPt>
            <c:idx val="0"/>
            <c:bubble3D val="0"/>
            <c:spPr>
              <a:solidFill>
                <a:srgbClr val="00B846"/>
              </a:solidFill>
              <a:effectLst>
                <a:outerShdw sx="1000" sy="1000" algn="ctr" rotWithShape="0">
                  <a:srgbClr val="000000"/>
                </a:outerShdw>
              </a:effectLst>
              <a:scene3d>
                <a:camera prst="orthographicFront"/>
                <a:lightRig rig="threePt" dir="t"/>
              </a:scene3d>
              <a:sp3d>
                <a:bevelT w="165100" prst="coolSlant"/>
              </a:sp3d>
            </c:spPr>
          </c:dPt>
          <c:dPt>
            <c:idx val="1"/>
            <c:bubble3D val="0"/>
            <c:spPr>
              <a:solidFill>
                <a:srgbClr val="00B8FF"/>
              </a:solidFill>
              <a:effectLst>
                <a:outerShdw sx="1000" sy="1000" algn="ctr" rotWithShape="0">
                  <a:srgbClr val="000000"/>
                </a:outerShdw>
              </a:effectLst>
              <a:scene3d>
                <a:camera prst="orthographicFront"/>
                <a:lightRig rig="threePt" dir="t"/>
              </a:scene3d>
              <a:sp3d>
                <a:bevelT w="165100" prst="coolSlant"/>
              </a:sp3d>
            </c:spPr>
          </c:dPt>
          <c:cat>
            <c:strRef>
              <c:f>Лист1!$A$2:$A$3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3005</c:v>
                </c:pt>
                <c:pt idx="1">
                  <c:v>1002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Столбец2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1">
                  <c:v>1033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3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Образование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2016</c:v>
                </c:pt>
                <c:pt idx="1">
                  <c:v>2017</c:v>
                </c:pt>
              </c:numCache>
            </c:num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1973</c:v>
                </c:pt>
                <c:pt idx="1">
                  <c:v>1629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Социальная политика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2016</c:v>
                </c:pt>
                <c:pt idx="1">
                  <c:v>2017</c:v>
                </c:pt>
              </c:numCache>
            </c:num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928.6</c:v>
                </c:pt>
                <c:pt idx="1">
                  <c:v>894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Культура</c:v>
                </c:pt>
              </c:strCache>
            </c:strRef>
          </c:tx>
          <c:spPr>
            <a:solidFill>
              <a:srgbClr val="00B846"/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2016</c:v>
                </c:pt>
                <c:pt idx="1">
                  <c:v>2017</c:v>
                </c:pt>
              </c:numCache>
            </c:num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86.2</c:v>
                </c:pt>
                <c:pt idx="1">
                  <c:v>97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Физическая культура и спорт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dLbl>
              <c:idx val="0"/>
              <c:layout>
                <c:manualLayout>
                  <c:x val="6.2500000000000021E-3"/>
                  <c:y val="-2.87124270973530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8.3333333333333367E-3"/>
                  <c:y val="-2.6917900403768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2016</c:v>
                </c:pt>
                <c:pt idx="1">
                  <c:v>2017</c:v>
                </c:pt>
              </c:numCache>
            </c:numRef>
          </c:cat>
          <c:val>
            <c:numRef>
              <c:f>Лист1!$E$2:$E$3</c:f>
              <c:numCache>
                <c:formatCode>General</c:formatCode>
                <c:ptCount val="2"/>
                <c:pt idx="0">
                  <c:v>18.100000000000001</c:v>
                </c:pt>
                <c:pt idx="1">
                  <c:v>84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87926784"/>
        <c:axId val="187936768"/>
        <c:axId val="0"/>
      </c:bar3DChart>
      <c:catAx>
        <c:axId val="1879267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800"/>
            </a:pPr>
            <a:endParaRPr lang="ru-RU"/>
          </a:p>
        </c:txPr>
        <c:crossAx val="187936768"/>
        <c:crosses val="autoZero"/>
        <c:auto val="1"/>
        <c:lblAlgn val="ctr"/>
        <c:lblOffset val="100"/>
        <c:noMultiLvlLbl val="0"/>
      </c:catAx>
      <c:valAx>
        <c:axId val="187936768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8792678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54145770240258451"/>
          <c:y val="0.23773762465425338"/>
          <c:w val="0.23813244498283875"/>
          <c:h val="0.65774348865880383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6.874990734775098E-2"/>
          <c:w val="0.9541666666666665"/>
          <c:h val="0.9312500000000000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rgbClr val="00B0F0"/>
            </a:solidFill>
            <a:effectLst>
              <a:outerShdw sx="1000" sy="1000" algn="ctr" rotWithShape="0">
                <a:srgbClr val="000000"/>
              </a:outerShdw>
            </a:effectLst>
            <a:scene3d>
              <a:camera prst="orthographicFront"/>
              <a:lightRig rig="threePt" dir="t"/>
            </a:scene3d>
            <a:sp3d>
              <a:bevelT w="165100" prst="coolSlant"/>
            </a:sp3d>
          </c:spPr>
          <c:explosion val="17"/>
          <c:dPt>
            <c:idx val="0"/>
            <c:bubble3D val="0"/>
            <c:explosion val="11"/>
          </c:dPt>
          <c:dPt>
            <c:idx val="1"/>
            <c:bubble3D val="0"/>
            <c:spPr>
              <a:solidFill>
                <a:srgbClr val="F7FD03"/>
              </a:solidFill>
              <a:effectLst>
                <a:outerShdw sx="1000" sy="1000" algn="ctr" rotWithShape="0">
                  <a:srgbClr val="000000"/>
                </a:outerShdw>
              </a:effectLst>
              <a:scene3d>
                <a:camera prst="orthographicFront"/>
                <a:lightRig rig="threePt" dir="t"/>
              </a:scene3d>
              <a:sp3d prstMaterial="metal">
                <a:bevelT w="165100" prst="coolSlant"/>
              </a:sp3d>
            </c:spPr>
          </c:dPt>
          <c:cat>
            <c:strRef>
              <c:f>Лист1!$A$2:$A$3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3349</c:v>
                </c:pt>
                <c:pt idx="1">
                  <c:v>659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plotVisOnly val="1"/>
    <c:dispBlanksAs val="zero"/>
    <c:showDLblsOverMax val="0"/>
  </c:chart>
  <c:spPr>
    <a:scene3d>
      <a:camera prst="orthographicFront"/>
      <a:lightRig rig="threePt" dir="t"/>
    </a:scene3d>
    <a:sp3d prstMaterial="metal"/>
  </c:spPr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20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Дорожное хозяйство</c:v>
                </c:pt>
              </c:strCache>
            </c:strRef>
          </c:tx>
          <c:invertIfNegative val="0"/>
          <c:dLbls>
            <c:spPr>
              <a:noFill/>
            </c:spPr>
            <c:txPr>
              <a:bodyPr/>
              <a:lstStyle/>
              <a:p>
                <a:pPr algn="ctr">
                  <a:defRPr lang="ru-RU" sz="1500" b="1" i="0" u="none" strike="noStrike" kern="1200" baseline="0">
                    <a:solidFill>
                      <a:prstClr val="white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2016</c:v>
                </c:pt>
                <c:pt idx="1">
                  <c:v>2017</c:v>
                </c:pt>
              </c:numCache>
            </c:num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107.9</c:v>
                </c:pt>
                <c:pt idx="1">
                  <c:v>373.8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Жилищное хозяйство</c:v>
                </c:pt>
              </c:strCache>
            </c:strRef>
          </c:tx>
          <c:invertIfNegative val="0"/>
          <c:dLbls>
            <c:dLbl>
              <c:idx val="1"/>
              <c:layout>
                <c:manualLayout>
                  <c:x val="3.0967895248267978E-2"/>
                  <c:y val="3.8384696295579845E-3"/>
                </c:manualLayout>
              </c:layout>
              <c:spPr/>
              <c:txPr>
                <a:bodyPr/>
                <a:lstStyle/>
                <a:p>
                  <a:pPr>
                    <a:defRPr sz="1100" b="1" baseline="0">
                      <a:solidFill>
                        <a:schemeClr val="bg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500" b="1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2016</c:v>
                </c:pt>
                <c:pt idx="1">
                  <c:v>2017</c:v>
                </c:pt>
              </c:numCache>
            </c:num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70</c:v>
                </c:pt>
                <c:pt idx="1">
                  <c:v>3.4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Коммунальное хозяйство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</c:spPr>
          <c:invertIfNegative val="0"/>
          <c:dLbls>
            <c:dLbl>
              <c:idx val="1"/>
              <c:layout>
                <c:manualLayout>
                  <c:x val="-2.3929737237297983E-2"/>
                  <c:y val="1.919310378179708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500" b="1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2016</c:v>
                </c:pt>
                <c:pt idx="1">
                  <c:v>2017</c:v>
                </c:pt>
              </c:numCache>
            </c:num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94.7</c:v>
                </c:pt>
                <c:pt idx="1">
                  <c:v>21.3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Др. вопросы в области ЖКХ</c:v>
                </c:pt>
              </c:strCache>
            </c:strRef>
          </c:tx>
          <c:spPr>
            <a:solidFill>
              <a:schemeClr val="accent6">
                <a:lumMod val="50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 sz="1500" b="1" baseline="0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2016</c:v>
                </c:pt>
                <c:pt idx="1">
                  <c:v>2017</c:v>
                </c:pt>
              </c:numCache>
            </c:numRef>
          </c:cat>
          <c:val>
            <c:numRef>
              <c:f>Лист1!$E$2:$E$3</c:f>
              <c:numCache>
                <c:formatCode>General</c:formatCode>
                <c:ptCount val="2"/>
                <c:pt idx="0">
                  <c:v>71.2</c:v>
                </c:pt>
                <c:pt idx="1">
                  <c:v>71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Транспорт</c:v>
                </c:pt>
              </c:strCache>
            </c:strRef>
          </c:tx>
          <c:spPr>
            <a:solidFill>
              <a:srgbClr val="F7FD03"/>
            </a:solidFill>
          </c:spPr>
          <c:invertIfNegative val="0"/>
          <c:dLbls>
            <c:dLbl>
              <c:idx val="0"/>
              <c:layout>
                <c:manualLayout>
                  <c:x val="-2.6404544458217955E-2"/>
                  <c:y val="-3.5346048440258876E-3"/>
                </c:manualLayout>
              </c:layout>
              <c:spPr/>
              <c:txPr>
                <a:bodyPr/>
                <a:lstStyle/>
                <a:p>
                  <a:pPr>
                    <a:defRPr sz="1200" baseline="0">
                      <a:solidFill>
                        <a:schemeClr val="tx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2.2419279405825131E-2"/>
                  <c:y val="-1.9394271084849622E-3"/>
                </c:manualLayout>
              </c:layout>
              <c:spPr/>
              <c:txPr>
                <a:bodyPr/>
                <a:lstStyle/>
                <a:p>
                  <a:pPr>
                    <a:defRPr sz="1200" baseline="0">
                      <a:solidFill>
                        <a:schemeClr val="tx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2016</c:v>
                </c:pt>
                <c:pt idx="1">
                  <c:v>2017</c:v>
                </c:pt>
              </c:numCache>
            </c:numRef>
          </c:cat>
          <c:val>
            <c:numRef>
              <c:f>Лист1!$F$2:$F$3</c:f>
              <c:numCache>
                <c:formatCode>General</c:formatCode>
                <c:ptCount val="2"/>
                <c:pt idx="0">
                  <c:v>10.4</c:v>
                </c:pt>
                <c:pt idx="1">
                  <c:v>14.3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Водное хозяйство</c:v>
                </c:pt>
              </c:strCache>
            </c:strRef>
          </c:tx>
          <c:spPr>
            <a:solidFill>
              <a:schemeClr val="accent5"/>
            </a:solidFill>
          </c:spPr>
          <c:invertIfNegative val="0"/>
          <c:dLbls>
            <c:dLbl>
              <c:idx val="0"/>
              <c:layout>
                <c:manualLayout>
                  <c:x val="0.11996523704128269"/>
                  <c:y val="-7.27973268691364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8.5204017358823561E-2"/>
                  <c:y val="2.23411192929488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2016</c:v>
                </c:pt>
                <c:pt idx="1">
                  <c:v>2017</c:v>
                </c:pt>
              </c:numCache>
            </c:numRef>
          </c:cat>
          <c:val>
            <c:numRef>
              <c:f>Лист1!$G$2:$G$3</c:f>
              <c:numCache>
                <c:formatCode>General</c:formatCode>
                <c:ptCount val="2"/>
                <c:pt idx="0">
                  <c:v>0.5</c:v>
                </c:pt>
                <c:pt idx="1">
                  <c:v>0.39000000000000007</c:v>
                </c:pt>
              </c:numCache>
            </c:numRef>
          </c:val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Лесное хозяйство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Lbls>
            <c:dLbl>
              <c:idx val="0"/>
              <c:layout>
                <c:manualLayout>
                  <c:x val="0.12999114701481571"/>
                  <c:y val="-9.72798073901412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8.4783930169096855E-2"/>
                  <c:y val="-1.07816696335123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</c:spPr>
            <c:txPr>
              <a:bodyPr/>
              <a:lstStyle/>
              <a:p>
                <a:pPr algn="ctr">
                  <a:defRPr lang="ru-RU" sz="10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2016</c:v>
                </c:pt>
                <c:pt idx="1">
                  <c:v>2017</c:v>
                </c:pt>
              </c:numCache>
            </c:numRef>
          </c:cat>
          <c:val>
            <c:numRef>
              <c:f>Лист1!$H$2:$H$3</c:f>
              <c:numCache>
                <c:formatCode>General</c:formatCode>
                <c:ptCount val="2"/>
                <c:pt idx="0">
                  <c:v>0.70000000000000007</c:v>
                </c:pt>
                <c:pt idx="1">
                  <c:v>0.70000000000000007</c:v>
                </c:pt>
              </c:numCache>
            </c:numRef>
          </c:val>
        </c:ser>
        <c:ser>
          <c:idx val="7"/>
          <c:order val="7"/>
          <c:tx>
            <c:strRef>
              <c:f>Лист1!$I$1</c:f>
              <c:strCache>
                <c:ptCount val="1"/>
                <c:pt idx="0">
                  <c:v>Др. вопросы в области нац.экономики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dLbl>
              <c:idx val="0"/>
              <c:layout>
                <c:manualLayout>
                  <c:x val="2.0246768462603287E-2"/>
                  <c:y val="-8.98472469459364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5517395231948586E-2"/>
                  <c:y val="-9.925078715385287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 algn="ctr">
                  <a:defRPr lang="ru-RU" sz="1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2016</c:v>
                </c:pt>
                <c:pt idx="1">
                  <c:v>2017</c:v>
                </c:pt>
              </c:numCache>
            </c:numRef>
          </c:cat>
          <c:val>
            <c:numRef>
              <c:f>Лист1!$I$2:$I$3</c:f>
              <c:numCache>
                <c:formatCode>General</c:formatCode>
                <c:ptCount val="2"/>
                <c:pt idx="0">
                  <c:v>4.3</c:v>
                </c:pt>
                <c:pt idx="1">
                  <c:v>2</c:v>
                </c:pt>
              </c:numCache>
            </c:numRef>
          </c:val>
        </c:ser>
        <c:ser>
          <c:idx val="8"/>
          <c:order val="8"/>
          <c:tx>
            <c:strRef>
              <c:f>Лист1!$J$1</c:f>
              <c:strCache>
                <c:ptCount val="1"/>
                <c:pt idx="0">
                  <c:v>Благоустройство</c:v>
                </c:pt>
              </c:strCache>
            </c:strRef>
          </c:tx>
          <c:spPr>
            <a:solidFill>
              <a:srgbClr val="7030A0"/>
            </a:solidFill>
          </c:spPr>
          <c:invertIfNegative val="0"/>
          <c:dLbls>
            <c:dLbl>
              <c:idx val="0"/>
              <c:layout>
                <c:manualLayout>
                  <c:x val="9.4521907901657046E-3"/>
                  <c:y val="-2.61908791952800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9305612005523679E-2"/>
                  <c:y val="-1.87243084437566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 algn="ctr">
                  <a:defRPr lang="ru-RU" sz="1500" b="1" i="0" u="none" strike="noStrike" kern="1200" baseline="0">
                    <a:solidFill>
                      <a:prstClr val="white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2016</c:v>
                </c:pt>
                <c:pt idx="1">
                  <c:v>2017</c:v>
                </c:pt>
              </c:numCache>
            </c:numRef>
          </c:cat>
          <c:val>
            <c:numRef>
              <c:f>Лист1!$J$2:$J$3</c:f>
              <c:numCache>
                <c:formatCode>General</c:formatCode>
                <c:ptCount val="2"/>
                <c:pt idx="0">
                  <c:v>299.3</c:v>
                </c:pt>
                <c:pt idx="1">
                  <c:v>301.2</c:v>
                </c:pt>
              </c:numCache>
            </c:numRef>
          </c:val>
        </c:ser>
        <c:ser>
          <c:idx val="9"/>
          <c:order val="9"/>
          <c:tx>
            <c:strRef>
              <c:f>Лист1!$K$1</c:f>
              <c:strCache>
                <c:ptCount val="1"/>
                <c:pt idx="0">
                  <c:v>Реконструкция парка Победы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2016</c:v>
                </c:pt>
                <c:pt idx="1">
                  <c:v>2017</c:v>
                </c:pt>
              </c:numCache>
            </c:numRef>
          </c:cat>
          <c:val>
            <c:numRef>
              <c:f>Лист1!$K$2:$K$3</c:f>
              <c:numCache>
                <c:formatCode>General</c:formatCode>
                <c:ptCount val="2"/>
                <c:pt idx="1">
                  <c:v>53.3</c:v>
                </c:pt>
              </c:numCache>
            </c:numRef>
          </c:val>
        </c:ser>
        <c:ser>
          <c:idx val="10"/>
          <c:order val="10"/>
          <c:tx>
            <c:strRef>
              <c:f>Лист1!$L$1</c:f>
              <c:strCache>
                <c:ptCount val="1"/>
                <c:pt idx="0">
                  <c:v>Формирование городской среды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2016</c:v>
                </c:pt>
                <c:pt idx="1">
                  <c:v>2017</c:v>
                </c:pt>
              </c:numCache>
            </c:numRef>
          </c:cat>
          <c:val>
            <c:numRef>
              <c:f>Лист1!$L$2:$L$3</c:f>
              <c:numCache>
                <c:formatCode>General</c:formatCode>
                <c:ptCount val="2"/>
                <c:pt idx="1">
                  <c:v>63.5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87975552"/>
        <c:axId val="187977088"/>
        <c:axId val="0"/>
      </c:bar3DChart>
      <c:catAx>
        <c:axId val="1879755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87977088"/>
        <c:crosses val="autoZero"/>
        <c:auto val="1"/>
        <c:lblAlgn val="ctr"/>
        <c:lblOffset val="100"/>
        <c:noMultiLvlLbl val="0"/>
      </c:catAx>
      <c:valAx>
        <c:axId val="187977088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18797555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57615070835458315"/>
          <c:y val="0.16774920422181272"/>
          <c:w val="0.28723628495065462"/>
          <c:h val="0.73336181381582632"/>
        </c:manualLayout>
      </c:layout>
      <c:overlay val="0"/>
      <c:txPr>
        <a:bodyPr/>
        <a:lstStyle/>
        <a:p>
          <a:pPr>
            <a:defRPr sz="13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Разметка,  знаки, ограждения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2016</c:v>
                </c:pt>
                <c:pt idx="1">
                  <c:v>2017</c:v>
                </c:pt>
              </c:numCache>
            </c:num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14.7</c:v>
                </c:pt>
                <c:pt idx="1">
                  <c:v>14.5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Ремонт дорог и тротуаров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2016</c:v>
                </c:pt>
                <c:pt idx="1">
                  <c:v>2017</c:v>
                </c:pt>
              </c:numCache>
            </c:num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53</c:v>
                </c:pt>
                <c:pt idx="1">
                  <c:v>347.7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Наказы избирателей</c:v>
                </c:pt>
              </c:strCache>
            </c:strRef>
          </c:tx>
          <c:invertIfNegative val="0"/>
          <c:cat>
            <c:numRef>
              <c:f>Лист1!$A$2:$A$3</c:f>
              <c:numCache>
                <c:formatCode>General</c:formatCode>
                <c:ptCount val="2"/>
                <c:pt idx="0">
                  <c:v>2016</c:v>
                </c:pt>
                <c:pt idx="1">
                  <c:v>2017</c:v>
                </c:pt>
              </c:numCache>
            </c:num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16.5</c:v>
                </c:pt>
                <c:pt idx="1">
                  <c:v>0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Ливневки</c:v>
                </c:pt>
              </c:strCache>
            </c:strRef>
          </c:tx>
          <c:spPr>
            <a:solidFill>
              <a:srgbClr val="00B846"/>
            </a:solidFill>
          </c:spPr>
          <c:invertIfNegative val="0"/>
          <c:cat>
            <c:numRef>
              <c:f>Лист1!$A$2:$A$3</c:f>
              <c:numCache>
                <c:formatCode>General</c:formatCode>
                <c:ptCount val="2"/>
                <c:pt idx="0">
                  <c:v>2016</c:v>
                </c:pt>
                <c:pt idx="1">
                  <c:v>2017</c:v>
                </c:pt>
              </c:numCache>
            </c:numRef>
          </c:cat>
          <c:val>
            <c:numRef>
              <c:f>Лист1!$E$2:$E$3</c:f>
              <c:numCache>
                <c:formatCode>General</c:formatCode>
                <c:ptCount val="2"/>
                <c:pt idx="0">
                  <c:v>7.8</c:v>
                </c:pt>
                <c:pt idx="1">
                  <c:v>3.7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Диагностика обследование паспортизация уличнодорожной сети</c:v>
                </c:pt>
              </c:strCache>
            </c:strRef>
          </c:tx>
          <c:spPr>
            <a:solidFill>
              <a:srgbClr val="F7FD03"/>
            </a:solidFill>
          </c:spPr>
          <c:invertIfNegative val="0"/>
          <c:cat>
            <c:numRef>
              <c:f>Лист1!$A$2:$A$3</c:f>
              <c:numCache>
                <c:formatCode>General</c:formatCode>
                <c:ptCount val="2"/>
                <c:pt idx="0">
                  <c:v>2016</c:v>
                </c:pt>
                <c:pt idx="1">
                  <c:v>2017</c:v>
                </c:pt>
              </c:numCache>
            </c:numRef>
          </c:cat>
          <c:val>
            <c:numRef>
              <c:f>Лист1!$F$2:$F$3</c:f>
              <c:numCache>
                <c:formatCode>General</c:formatCode>
                <c:ptCount val="2"/>
                <c:pt idx="0">
                  <c:v>0.70000000000000007</c:v>
                </c:pt>
                <c:pt idx="1">
                  <c:v>2.7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Строительство и реконструкция дорог</c:v>
                </c:pt>
              </c:strCache>
            </c:strRef>
          </c:tx>
          <c:invertIfNegative val="0"/>
          <c:cat>
            <c:numRef>
              <c:f>Лист1!$A$2:$A$3</c:f>
              <c:numCache>
                <c:formatCode>General</c:formatCode>
                <c:ptCount val="2"/>
                <c:pt idx="0">
                  <c:v>2016</c:v>
                </c:pt>
                <c:pt idx="1">
                  <c:v>2017</c:v>
                </c:pt>
              </c:numCache>
            </c:numRef>
          </c:cat>
          <c:val>
            <c:numRef>
              <c:f>Лист1!$G$2:$G$3</c:f>
              <c:numCache>
                <c:formatCode>General</c:formatCode>
                <c:ptCount val="2"/>
                <c:pt idx="0">
                  <c:v>4.5999999999999996</c:v>
                </c:pt>
                <c:pt idx="1">
                  <c:v>5.2</c:v>
                </c:pt>
              </c:numCache>
            </c:numRef>
          </c:val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Ремонт дворов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</c:spPr>
          <c:invertIfNegative val="0"/>
          <c:cat>
            <c:numRef>
              <c:f>Лист1!$A$2:$A$3</c:f>
              <c:numCache>
                <c:formatCode>General</c:formatCode>
                <c:ptCount val="2"/>
                <c:pt idx="0">
                  <c:v>2016</c:v>
                </c:pt>
                <c:pt idx="1">
                  <c:v>2017</c:v>
                </c:pt>
              </c:numCache>
            </c:numRef>
          </c:cat>
          <c:val>
            <c:numRef>
              <c:f>Лист1!$H$2:$H$3</c:f>
              <c:numCache>
                <c:formatCode>General</c:formatCode>
                <c:ptCount val="2"/>
                <c:pt idx="0">
                  <c:v>10.6</c:v>
                </c:pt>
                <c:pt idx="1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89759488"/>
        <c:axId val="189761024"/>
        <c:axId val="0"/>
      </c:bar3DChart>
      <c:catAx>
        <c:axId val="1897594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89761024"/>
        <c:crosses val="autoZero"/>
        <c:auto val="1"/>
        <c:lblAlgn val="ctr"/>
        <c:lblOffset val="100"/>
        <c:noMultiLvlLbl val="0"/>
      </c:catAx>
      <c:valAx>
        <c:axId val="189761024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8975948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4349504360003074"/>
          <c:y val="7.3876813852308723E-2"/>
          <c:w val="0.35484492366382142"/>
          <c:h val="0.92612318614769129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2"/>
          <c:order val="0"/>
          <c:tx>
            <c:strRef>
              <c:f>Лист1!$A$2</c:f>
              <c:strCache>
                <c:ptCount val="1"/>
                <c:pt idx="0">
                  <c:v>уличное освещение</c:v>
                </c:pt>
              </c:strCache>
            </c:strRef>
          </c:tx>
          <c:spPr>
            <a:solidFill>
              <a:schemeClr val="bg2">
                <a:lumMod val="75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2.1604938271605052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3148148148148147E-2"/>
                  <c:y val="-2.80603266089448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3148148148148147E-2"/>
                  <c:y val="-2.80603266089448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8518518518518583E-2"/>
                  <c:y val="-8.418097982683470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8518518518518573E-2"/>
                  <c:y val="-8.418097982683470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Лист1!$B$1:$D$1</c:f>
              <c:strCache>
                <c:ptCount val="3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</c:strCache>
            </c:strRef>
          </c:cat>
          <c:val>
            <c:numRef>
              <c:f>Лист1!$B$2:$D$2</c:f>
              <c:numCache>
                <c:formatCode>#,##0.0</c:formatCode>
                <c:ptCount val="3"/>
                <c:pt idx="0">
                  <c:v>61.6</c:v>
                </c:pt>
                <c:pt idx="1">
                  <c:v>71.8</c:v>
                </c:pt>
                <c:pt idx="2">
                  <c:v>74.7</c:v>
                </c:pt>
              </c:numCache>
            </c:numRef>
          </c:val>
        </c:ser>
        <c:ser>
          <c:idx val="0"/>
          <c:order val="1"/>
          <c:tx>
            <c:strRef>
              <c:f>Лист1!$A$3</c:f>
              <c:strCache>
                <c:ptCount val="1"/>
                <c:pt idx="0">
                  <c:v>сан. очистка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3148148148148147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0802469135802522E-2"/>
                  <c:y val="-5.61206532178897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697530864197537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2.3148148148148188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2.3148148148148147E-2"/>
                  <c:y val="-2.80603266089448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Лист1!$B$1:$D$1</c:f>
              <c:strCache>
                <c:ptCount val="3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</c:strCache>
            </c:strRef>
          </c:cat>
          <c:val>
            <c:numRef>
              <c:f>Лист1!$B$3:$D$3</c:f>
              <c:numCache>
                <c:formatCode>#,##0.0</c:formatCode>
                <c:ptCount val="3"/>
                <c:pt idx="0">
                  <c:v>117.9</c:v>
                </c:pt>
                <c:pt idx="1">
                  <c:v>127.1</c:v>
                </c:pt>
                <c:pt idx="2">
                  <c:v>123.7</c:v>
                </c:pt>
              </c:numCache>
            </c:numRef>
          </c:val>
        </c:ser>
        <c:ser>
          <c:idx val="1"/>
          <c:order val="2"/>
          <c:tx>
            <c:strRef>
              <c:f>Лист1!$A$4</c:f>
              <c:strCache>
                <c:ptCount val="1"/>
                <c:pt idx="0">
                  <c:v>озеленение</c:v>
                </c:pt>
              </c:strCache>
            </c:strRef>
          </c:tx>
          <c:spPr>
            <a:solidFill>
              <a:srgbClr val="00CC00"/>
            </a:solidFill>
          </c:spPr>
          <c:invertIfNegative val="0"/>
          <c:dLbls>
            <c:dLbl>
              <c:idx val="0"/>
              <c:layout>
                <c:manualLayout>
                  <c:x val="2.4691358024691412E-2"/>
                  <c:y val="8.418097982683470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6234567901234612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6234567901234612E-2"/>
                  <c:y val="2.80603266089448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2.7777777777777964E-2"/>
                  <c:y val="-8.418097982683470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2.1604938271605052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Лист1!$B$1:$D$1</c:f>
              <c:strCache>
                <c:ptCount val="3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</c:strCache>
            </c:strRef>
          </c:cat>
          <c:val>
            <c:numRef>
              <c:f>Лист1!$B$4:$D$4</c:f>
              <c:numCache>
                <c:formatCode>#,##0.0</c:formatCode>
                <c:ptCount val="3"/>
                <c:pt idx="0">
                  <c:v>53.5</c:v>
                </c:pt>
                <c:pt idx="1">
                  <c:v>52.9</c:v>
                </c:pt>
                <c:pt idx="2">
                  <c:v>62.8</c:v>
                </c:pt>
              </c:numCache>
            </c:numRef>
          </c:val>
        </c:ser>
        <c:ser>
          <c:idx val="3"/>
          <c:order val="3"/>
          <c:tx>
            <c:strRef>
              <c:f>Лист1!$A$5</c:f>
              <c:strCache>
                <c:ptCount val="1"/>
                <c:pt idx="0">
                  <c:v>содержание мест захоронений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dLbl>
              <c:idx val="5"/>
              <c:layout>
                <c:manualLayout>
                  <c:x val="2.6234567901234598E-2"/>
                  <c:y val="-5.012531328320801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Лист1!$B$1:$D$1</c:f>
              <c:strCache>
                <c:ptCount val="3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</c:strCache>
            </c:strRef>
          </c:cat>
          <c:val>
            <c:numRef>
              <c:f>Лист1!$B$5:$D$5</c:f>
              <c:numCache>
                <c:formatCode>#,##0.0</c:formatCode>
                <c:ptCount val="3"/>
                <c:pt idx="0">
                  <c:v>5.7</c:v>
                </c:pt>
                <c:pt idx="1">
                  <c:v>5.0999999999999996</c:v>
                </c:pt>
                <c:pt idx="2">
                  <c:v>5.2</c:v>
                </c:pt>
              </c:numCache>
            </c:numRef>
          </c:val>
        </c:ser>
        <c:ser>
          <c:idx val="4"/>
          <c:order val="4"/>
          <c:tx>
            <c:strRef>
              <c:f>Лист1!$A$6</c:f>
              <c:strCache>
                <c:ptCount val="1"/>
                <c:pt idx="0">
                  <c:v>прочее благоустройство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7777777777777964E-2"/>
                  <c:y val="-1.12241306435780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3148148148148147E-2"/>
                  <c:y val="-1.4030163304472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6234612739828193E-2"/>
                  <c:y val="-1.24132236279453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3.2407407407407558E-2"/>
                  <c:y val="-1.4030163304472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2.9320987654320996E-2"/>
                  <c:y val="-1.68361959653669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1.5432098765432122E-3"/>
                  <c:y val="-1.50377913287155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Лист1!$B$1:$D$1</c:f>
              <c:strCache>
                <c:ptCount val="3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</c:strCache>
            </c:strRef>
          </c:cat>
          <c:val>
            <c:numRef>
              <c:f>Лист1!$B$6:$D$6</c:f>
              <c:numCache>
                <c:formatCode>#,##0.0</c:formatCode>
                <c:ptCount val="3"/>
                <c:pt idx="0">
                  <c:v>36.9</c:v>
                </c:pt>
                <c:pt idx="1">
                  <c:v>42.4</c:v>
                </c:pt>
                <c:pt idx="2">
                  <c:v>34.9</c:v>
                </c:pt>
              </c:numCache>
            </c:numRef>
          </c:val>
        </c:ser>
        <c:ser>
          <c:idx val="5"/>
          <c:order val="5"/>
          <c:tx>
            <c:strRef>
              <c:f>Лист1!$A$7</c:f>
              <c:strCache>
                <c:ptCount val="1"/>
                <c:pt idx="0">
                  <c:v>реконструкция парка Победы</c:v>
                </c:pt>
              </c:strCache>
            </c:strRef>
          </c:tx>
          <c:spPr>
            <a:solidFill>
              <a:srgbClr val="F7FD03"/>
            </a:solidFill>
          </c:spPr>
          <c:invertIfNegative val="0"/>
          <c:dLbls>
            <c:dLbl>
              <c:idx val="0"/>
              <c:layout>
                <c:manualLayout>
                  <c:x val="3.0841444634918794E-2"/>
                  <c:y val="-0.10344257529606551"/>
                </c:manualLayout>
              </c:layout>
              <c:tx>
                <c:rich>
                  <a:bodyPr/>
                  <a:lstStyle/>
                  <a:p>
                    <a:r>
                      <a:rPr lang="ru-RU" sz="2400" b="1" i="0" u="none" strike="noStrike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rPr>
                      <a:t>275,6 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9435356558289991E-2"/>
                  <c:y val="-9.3606501434511713E-2"/>
                </c:manualLayout>
              </c:layout>
              <c:tx>
                <c:rich>
                  <a:bodyPr/>
                  <a:lstStyle/>
                  <a:p>
                    <a:r>
                      <a:rPr lang="ru-RU" sz="2400" b="1" i="0" u="none" strike="noStrike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rPr>
                      <a:t>299,3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3.4172744089645622E-2"/>
                  <c:y val="-0.24959627237606541"/>
                </c:manualLayout>
              </c:layout>
              <c:tx>
                <c:rich>
                  <a:bodyPr/>
                  <a:lstStyle/>
                  <a:p>
                    <a:r>
                      <a:rPr lang="ru-RU" sz="2400" b="1" i="0" u="none" strike="noStrike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rPr>
                      <a:t>418,1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2.0061728395061731E-2"/>
                  <c:y val="-9.4205987409468533E-2"/>
                </c:manualLayout>
              </c:layout>
              <c:tx>
                <c:rich>
                  <a:bodyPr/>
                  <a:lstStyle/>
                  <a:p>
                    <a:r>
                      <a:rPr lang="ru-RU" sz="2400" b="1" i="0" u="none" strike="noStrike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rPr>
                      <a:t>275,6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2.1604816759016262E-2"/>
                  <c:y val="-8.6387425256053543E-2"/>
                </c:manualLayout>
              </c:layout>
              <c:tx>
                <c:rich>
                  <a:bodyPr/>
                  <a:lstStyle/>
                  <a:p>
                    <a:r>
                      <a:rPr lang="ru-RU" sz="2400" b="1" i="0" u="none" strike="noStrike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rPr>
                      <a:t>299,3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1.2345679012345692E-2"/>
                  <c:y val="-7.0175438596491224E-2"/>
                </c:manualLayout>
              </c:layout>
              <c:tx>
                <c:rich>
                  <a:bodyPr/>
                  <a:lstStyle/>
                  <a:p>
                    <a:r>
                      <a:rPr lang="ru-RU" sz="2400" b="1" dirty="0" smtClean="0">
                        <a:latin typeface="Arial" panose="020B0604020202020204" pitchFamily="34" charset="0"/>
                        <a:cs typeface="Arial" panose="020B0604020202020204" pitchFamily="34" charset="0"/>
                      </a:rPr>
                      <a:t>191</a:t>
                    </a:r>
                    <a:r>
                      <a:rPr lang="en-US" sz="2400" b="1" dirty="0" smtClean="0">
                        <a:latin typeface="Arial" panose="020B0604020202020204" pitchFamily="34" charset="0"/>
                        <a:cs typeface="Arial" panose="020B0604020202020204" pitchFamily="34" charset="0"/>
                      </a:rPr>
                      <a:t>,</a:t>
                    </a:r>
                    <a:r>
                      <a:rPr lang="ru-RU" sz="2400" b="1" dirty="0" smtClean="0">
                        <a:latin typeface="Arial" panose="020B0604020202020204" pitchFamily="34" charset="0"/>
                        <a:cs typeface="Arial" panose="020B0604020202020204" pitchFamily="34" charset="0"/>
                      </a:rPr>
                      <a:t>7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400" b="1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Лист1!$B$1:$D$1</c:f>
              <c:strCache>
                <c:ptCount val="3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</c:strCache>
            </c:strRef>
          </c:cat>
          <c:val>
            <c:numRef>
              <c:f>Лист1!$B$7:$D$7</c:f>
              <c:numCache>
                <c:formatCode>#,##0.0</c:formatCode>
                <c:ptCount val="3"/>
                <c:pt idx="0">
                  <c:v>0</c:v>
                </c:pt>
                <c:pt idx="1">
                  <c:v>0</c:v>
                </c:pt>
                <c:pt idx="2">
                  <c:v>53.3</c:v>
                </c:pt>
              </c:numCache>
            </c:numRef>
          </c:val>
        </c:ser>
        <c:ser>
          <c:idx val="6"/>
          <c:order val="6"/>
          <c:tx>
            <c:strRef>
              <c:f>Лист1!$A$8</c:f>
              <c:strCache>
                <c:ptCount val="1"/>
                <c:pt idx="0">
                  <c:v>формирование городской среды</c:v>
                </c:pt>
              </c:strCache>
            </c:strRef>
          </c:tx>
          <c:invertIfNegative val="0"/>
          <c:dLbls>
            <c:dLbl>
              <c:idx val="0"/>
              <c:tx>
                <c:rich>
                  <a:bodyPr/>
                  <a:lstStyle/>
                  <a:p>
                    <a:endParaRPr lang="ru-RU" smtClean="0"/>
                  </a:p>
                  <a:p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delete val="1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Лист1!$B$1:$D$1</c:f>
              <c:strCache>
                <c:ptCount val="3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</c:strCache>
            </c:strRef>
          </c:cat>
          <c:val>
            <c:numRef>
              <c:f>Лист1!$B$8:$D$8</c:f>
              <c:numCache>
                <c:formatCode>General</c:formatCode>
                <c:ptCount val="3"/>
                <c:pt idx="0" formatCode="#,##0.0">
                  <c:v>0</c:v>
                </c:pt>
                <c:pt idx="2" formatCode="#,##0.0">
                  <c:v>63.5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"/>
        <c:shape val="cylinder"/>
        <c:axId val="189693952"/>
        <c:axId val="189695488"/>
        <c:axId val="0"/>
      </c:bar3DChart>
      <c:catAx>
        <c:axId val="18969395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189695488"/>
        <c:crosses val="autoZero"/>
        <c:auto val="1"/>
        <c:lblAlgn val="ctr"/>
        <c:lblOffset val="100"/>
        <c:noMultiLvlLbl val="0"/>
      </c:catAx>
      <c:valAx>
        <c:axId val="189695488"/>
        <c:scaling>
          <c:orientation val="minMax"/>
        </c:scaling>
        <c:delete val="1"/>
        <c:axPos val="l"/>
        <c:numFmt formatCode="#,##0.0" sourceLinked="1"/>
        <c:majorTickMark val="out"/>
        <c:minorTickMark val="none"/>
        <c:tickLblPos val="nextTo"/>
        <c:crossAx val="189693952"/>
        <c:crosses val="autoZero"/>
        <c:crossBetween val="between"/>
      </c:valAx>
    </c:plotArea>
    <c:legend>
      <c:legendPos val="r"/>
      <c:legendEntry>
        <c:idx val="1"/>
        <c:txPr>
          <a:bodyPr/>
          <a:lstStyle/>
          <a:p>
            <a:pPr>
              <a:defRPr>
                <a:solidFill>
                  <a:schemeClr val="tx1"/>
                </a:solidFill>
              </a:defRPr>
            </a:pPr>
            <a:endParaRPr lang="ru-RU"/>
          </a:p>
        </c:txPr>
      </c:legendEntry>
      <c:layout>
        <c:manualLayout>
          <c:xMode val="edge"/>
          <c:yMode val="edge"/>
          <c:x val="0.6268713135950259"/>
          <c:y val="0"/>
          <c:w val="0.28333778849599517"/>
          <c:h val="0.96452269309033001"/>
        </c:manualLayout>
      </c:layout>
      <c:overlay val="0"/>
    </c:legend>
    <c:plotVisOnly val="0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0251306205009163E-3"/>
          <c:y val="0.15330248048536274"/>
          <c:w val="0.96658598589459799"/>
          <c:h val="0.84479183070866171"/>
        </c:manualLayout>
      </c:layout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отношение объема долга к собственным доходам</c:v>
                </c:pt>
              </c:strCache>
            </c:strRef>
          </c:tx>
          <c:spPr>
            <a:ln w="57150">
              <a:solidFill>
                <a:srgbClr val="000099"/>
              </a:solidFill>
            </a:ln>
          </c:spPr>
          <c:marker>
            <c:spPr>
              <a:solidFill>
                <a:srgbClr val="000099"/>
              </a:solidFill>
            </c:spPr>
          </c:marker>
          <c:dLbls>
            <c:dLbl>
              <c:idx val="0"/>
              <c:layout>
                <c:manualLayout>
                  <c:x val="-4.9069209225185956E-2"/>
                  <c:y val="-7.49999999999999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5.3508824277565398E-2"/>
                  <c:y val="-7.18749999999999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4.6732384081781701E-2"/>
                  <c:y val="-4.687499999999998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36.700000000000003</c:v>
                </c:pt>
                <c:pt idx="1">
                  <c:v>50.3</c:v>
                </c:pt>
                <c:pt idx="2">
                  <c:v>58.4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marker>
            <c:symbol val="none"/>
          </c:marker>
          <c:cat>
            <c:numRef>
              <c:f>Лист1!$A$2:$A$4</c:f>
              <c:numCache>
                <c:formatCode>General</c:formatCode>
                <c:ptCount val="3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</c:numCache>
            </c:numRef>
          </c:cat>
          <c:val>
            <c:numRef>
              <c:f>Лист1!$D$2:$D$4</c:f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5064704"/>
        <c:axId val="85457536"/>
      </c:lineChart>
      <c:catAx>
        <c:axId val="8506470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85457536"/>
        <c:crosses val="autoZero"/>
        <c:auto val="1"/>
        <c:lblAlgn val="ctr"/>
        <c:lblOffset val="100"/>
        <c:noMultiLvlLbl val="0"/>
      </c:catAx>
      <c:valAx>
        <c:axId val="8545753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85064704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6.874990734775098E-2"/>
          <c:w val="0.9541666666666665"/>
          <c:h val="0.93125000000000002"/>
        </c:manualLayout>
      </c:layout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zero"/>
    <c:showDLblsOverMax val="0"/>
  </c:chart>
  <c:spPr>
    <a:scene3d>
      <a:camera prst="orthographicFront"/>
      <a:lightRig rig="threePt" dir="t"/>
    </a:scene3d>
    <a:sp3d prstMaterial="metal"/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20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за счет средств вышестоящих бюджетов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2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Инвестиции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199.82000000000002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За счет средств местного бюджета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2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Инвестиции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24.150000000000002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90058496"/>
        <c:axId val="190060032"/>
        <c:axId val="0"/>
      </c:bar3DChart>
      <c:catAx>
        <c:axId val="1900584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90060032"/>
        <c:crosses val="autoZero"/>
        <c:auto val="1"/>
        <c:lblAlgn val="ctr"/>
        <c:lblOffset val="100"/>
        <c:noMultiLvlLbl val="0"/>
      </c:catAx>
      <c:valAx>
        <c:axId val="190060032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9005849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48122094655302045"/>
          <c:y val="8.6034463257526998E-3"/>
          <c:w val="0.22778878682183826"/>
          <c:h val="0.86609725560493411"/>
        </c:manualLayout>
      </c:layout>
      <c:overlay val="0"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0"/>
          <c:w val="0.96953962977022579"/>
          <c:h val="0.93125000000000002"/>
        </c:manualLayout>
      </c:layout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ln w="53975">
              <a:solidFill>
                <a:srgbClr val="FF0000"/>
              </a:solidFill>
            </a:ln>
          </c:spPr>
          <c:marker>
            <c:spPr>
              <a:solidFill>
                <a:srgbClr val="FF0000"/>
              </a:solidFill>
            </c:spPr>
          </c:marker>
          <c:dLbls>
            <c:dLbl>
              <c:idx val="0"/>
              <c:layout>
                <c:manualLayout>
                  <c:x val="-4.7708725674827382E-2"/>
                  <c:y val="-9.68750000000000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4.7708725674827382E-2"/>
                  <c:y val="-9.0625000000000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3.6409290646578892E-2"/>
                  <c:y val="-7.50000000000000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571.6</c:v>
                </c:pt>
                <c:pt idx="1">
                  <c:v>703.1</c:v>
                </c:pt>
                <c:pt idx="2">
                  <c:v>831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064576"/>
        <c:axId val="7078656"/>
      </c:lineChart>
      <c:catAx>
        <c:axId val="706457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7078656"/>
        <c:crosses val="autoZero"/>
        <c:auto val="1"/>
        <c:lblAlgn val="ctr"/>
        <c:lblOffset val="100"/>
        <c:noMultiLvlLbl val="0"/>
      </c:catAx>
      <c:valAx>
        <c:axId val="707865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706457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3.0792925095118619E-3"/>
          <c:y val="0.35758943255394882"/>
          <c:w val="0.96612778239536967"/>
          <c:h val="0.64241056744605118"/>
        </c:manualLayout>
      </c:layout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Доля расходов на обслуживание</c:v>
                </c:pt>
              </c:strCache>
            </c:strRef>
          </c:tx>
          <c:spPr>
            <a:ln w="60325">
              <a:solidFill>
                <a:srgbClr val="00B846"/>
              </a:solidFill>
            </a:ln>
          </c:spPr>
          <c:marker>
            <c:spPr>
              <a:solidFill>
                <a:srgbClr val="00B846"/>
              </a:solidFill>
            </c:spPr>
          </c:marker>
          <c:dPt>
            <c:idx val="0"/>
            <c:bubble3D val="0"/>
            <c:spPr>
              <a:ln w="85725">
                <a:solidFill>
                  <a:srgbClr val="00B846"/>
                </a:solidFill>
              </a:ln>
            </c:spPr>
          </c:dPt>
          <c:dLbls>
            <c:dLbl>
              <c:idx val="0"/>
              <c:layout>
                <c:manualLayout>
                  <c:x val="-3.6958326256929401E-2"/>
                  <c:y val="-0.1787947162769744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3.1096611226470085E-2"/>
                  <c:y val="-0.2336758632252416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1.3304997452494577E-2"/>
                  <c:y val="-3.25081302321771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0.8</c:v>
                </c:pt>
                <c:pt idx="1">
                  <c:v>0.9</c:v>
                </c:pt>
                <c:pt idx="2">
                  <c:v>1.1000000000000001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marker>
            <c:symbol val="none"/>
          </c:marker>
          <c:cat>
            <c:numRef>
              <c:f>Лист1!$A$2:$A$4</c:f>
              <c:numCache>
                <c:formatCode>General</c:formatCode>
                <c:ptCount val="3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</c:numCache>
            </c:numRef>
          </c:cat>
          <c:val>
            <c:numRef>
              <c:f>Лист1!$C$2:$C$4</c:f>
            </c:numRef>
          </c:val>
          <c:smooth val="0"/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marker>
            <c:symbol val="none"/>
          </c:marker>
          <c:cat>
            <c:numRef>
              <c:f>Лист1!$A$2:$A$4</c:f>
              <c:numCache>
                <c:formatCode>General</c:formatCode>
                <c:ptCount val="3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</c:numCache>
            </c:numRef>
          </c:cat>
          <c:val>
            <c:numRef>
              <c:f>Лист1!$D$2:$D$4</c:f>
            </c:numRef>
          </c:val>
          <c:smooth val="0"/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Ряд 4</c:v>
                </c:pt>
              </c:strCache>
            </c:strRef>
          </c:tx>
          <c:marker>
            <c:symbol val="none"/>
          </c:marker>
          <c:cat>
            <c:numRef>
              <c:f>Лист1!$A$2:$A$4</c:f>
              <c:numCache>
                <c:formatCode>General</c:formatCode>
                <c:ptCount val="3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</c:numCache>
            </c:numRef>
          </c:cat>
          <c:val>
            <c:numRef>
              <c:f>Лист1!$E$2:$E$4</c:f>
              <c:numCache>
                <c:formatCode>General</c:formatCode>
                <c:ptCount val="3"/>
              </c:numCache>
            </c:numRef>
          </c:val>
          <c:smooth val="0"/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Ряд 5</c:v>
                </c:pt>
              </c:strCache>
            </c:strRef>
          </c:tx>
          <c:marker>
            <c:symbol val="none"/>
          </c:marker>
          <c:cat>
            <c:numRef>
              <c:f>Лист1!$A$2:$A$4</c:f>
              <c:numCache>
                <c:formatCode>General</c:formatCode>
                <c:ptCount val="3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</c:numCache>
            </c:numRef>
          </c:cat>
          <c:val>
            <c:numRef>
              <c:f>Лист1!$F$2:$F$4</c:f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5086208"/>
        <c:axId val="85087744"/>
      </c:lineChart>
      <c:catAx>
        <c:axId val="8508620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85087744"/>
        <c:crosses val="autoZero"/>
        <c:auto val="1"/>
        <c:lblAlgn val="ctr"/>
        <c:lblOffset val="100"/>
        <c:noMultiLvlLbl val="0"/>
      </c:catAx>
      <c:valAx>
        <c:axId val="85087744"/>
        <c:scaling>
          <c:orientation val="minMax"/>
        </c:scaling>
        <c:delete val="1"/>
        <c:axPos val="l"/>
        <c:majorGridlines/>
        <c:numFmt formatCode="General" sourceLinked="1"/>
        <c:majorTickMark val="out"/>
        <c:minorTickMark val="none"/>
        <c:tickLblPos val="nextTo"/>
        <c:crossAx val="85086208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depthPercent val="100"/>
      <c:rAngAx val="1"/>
    </c:view3D>
    <c:floor>
      <c:thickness val="0"/>
      <c:spPr>
        <a:blipFill>
          <a:blip xmlns:r="http://schemas.openxmlformats.org/officeDocument/2006/relationships" r:embed="rId1"/>
          <a:tile tx="0" ty="0" sx="100000" sy="100000" flip="none" algn="tl"/>
        </a:blipFill>
        <a:ln>
          <a:noFill/>
        </a:ln>
      </c:spPr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5451897626720712E-2"/>
          <c:y val="3.9174836989018712E-2"/>
          <c:w val="0.93454815150064852"/>
          <c:h val="0.86299626870769841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дотации</c:v>
                </c:pt>
              </c:strCache>
            </c:strRef>
          </c:tx>
          <c:spPr>
            <a:solidFill>
              <a:srgbClr val="00CC00"/>
            </a:solidFill>
          </c:spPr>
          <c:invertIfNegative val="0"/>
          <c:dLbls>
            <c:dLbl>
              <c:idx val="0"/>
              <c:layout>
                <c:manualLayout>
                  <c:x val="1.7480409553608155E-2"/>
                  <c:y val="2.679449257138615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782043516749756E-2"/>
                  <c:y val="1.56720922381249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7480409553608155E-2"/>
                  <c:y val="9.8245337823219678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9477282893475622E-2"/>
                  <c:y val="-9.8245337823219678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</c:spPr>
            <c:txPr>
              <a:bodyPr/>
              <a:lstStyle/>
              <a:p>
                <a:pPr>
                  <a:defRPr sz="2000" b="1">
                    <a:solidFill>
                      <a:schemeClr val="tx1"/>
                    </a:solidFill>
                    <a:latin typeface="Arial Cyr" panose="020B0604020202020204" pitchFamily="34" charset="0"/>
                    <a:cs typeface="Arial Cyr" panose="020B06040202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2016</c:v>
                </c:pt>
                <c:pt idx="1">
                  <c:v>2017</c:v>
                </c:pt>
              </c:numCache>
            </c:numRef>
          </c:cat>
          <c:val>
            <c:numRef>
              <c:f>Лист1!$B$2:$B$3</c:f>
              <c:numCache>
                <c:formatCode>0</c:formatCode>
                <c:ptCount val="2"/>
                <c:pt idx="0">
                  <c:v>91</c:v>
                </c:pt>
                <c:pt idx="1">
                  <c:v>29.5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прочие безвозмездные поступления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dLbl>
              <c:idx val="0"/>
              <c:layout>
                <c:manualLayout>
                  <c:x val="1.2141675664964076E-2"/>
                  <c:y val="-1.91849025204524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6129929025144046E-2"/>
                  <c:y val="-1.36943674315665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delete val="1"/>
            </c:dLbl>
            <c:dLbl>
              <c:idx val="3"/>
              <c:delete val="1"/>
            </c:dLbl>
            <c:spPr>
              <a:noFill/>
              <a:ln>
                <a:noFill/>
              </a:ln>
            </c:spPr>
            <c:txPr>
              <a:bodyPr/>
              <a:lstStyle/>
              <a:p>
                <a:pPr>
                  <a:defRPr sz="2000" b="1">
                    <a:solidFill>
                      <a:schemeClr val="tx1"/>
                    </a:solidFill>
                    <a:latin typeface="Arial Cyr" panose="020B0604020202020204" pitchFamily="34" charset="0"/>
                    <a:cs typeface="Arial Cyr" panose="020B06040202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2016</c:v>
                </c:pt>
                <c:pt idx="1">
                  <c:v>2017</c:v>
                </c:pt>
              </c:numCache>
            </c:numRef>
          </c:cat>
          <c:val>
            <c:numRef>
              <c:f>Лист1!$C$2:$C$3</c:f>
              <c:numCache>
                <c:formatCode>0</c:formatCode>
                <c:ptCount val="2"/>
                <c:pt idx="0">
                  <c:v>12</c:v>
                </c:pt>
                <c:pt idx="1">
                  <c:v>3.7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субсидии</c:v>
                </c:pt>
              </c:strCache>
            </c:strRef>
          </c:tx>
          <c:spPr>
            <a:solidFill>
              <a:srgbClr val="0066FF"/>
            </a:solidFill>
          </c:spPr>
          <c:invertIfNegative val="0"/>
          <c:dLbls>
            <c:dLbl>
              <c:idx val="0"/>
              <c:layout>
                <c:manualLayout>
                  <c:x val="1.7544293866194306E-2"/>
                  <c:y val="-3.03163609454339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553174882415507E-2"/>
                  <c:y val="-2.93974921651474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9.7386414467378109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2984855262317093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</c:spPr>
            <c:txPr>
              <a:bodyPr/>
              <a:lstStyle/>
              <a:p>
                <a:pPr>
                  <a:defRPr sz="2000" b="1">
                    <a:solidFill>
                      <a:schemeClr val="tx1"/>
                    </a:solidFill>
                    <a:latin typeface="Arial Cyr" panose="020B0604020202020204" pitchFamily="34" charset="0"/>
                    <a:cs typeface="Arial Cyr" panose="020B06040202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2016</c:v>
                </c:pt>
                <c:pt idx="1">
                  <c:v>2017</c:v>
                </c:pt>
              </c:numCache>
            </c:numRef>
          </c:cat>
          <c:val>
            <c:numRef>
              <c:f>Лист1!$D$2:$D$3</c:f>
              <c:numCache>
                <c:formatCode>0</c:formatCode>
                <c:ptCount val="2"/>
                <c:pt idx="0">
                  <c:v>492</c:v>
                </c:pt>
                <c:pt idx="1">
                  <c:v>569.4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субвенции</c:v>
                </c:pt>
              </c:strCache>
            </c:strRef>
          </c:tx>
          <c:spPr>
            <a:solidFill>
              <a:srgbClr val="FFFF00"/>
            </a:solidFill>
            <a:effectLst>
              <a:outerShdw blurRad="50800" dist="50800" dir="5400000" algn="ctr" rotWithShape="0">
                <a:schemeClr val="tx2">
                  <a:lumMod val="75000"/>
                </a:schemeClr>
              </a:outerShdw>
            </a:effectLst>
          </c:spPr>
          <c:invertIfNegative val="0"/>
          <c:dLbls>
            <c:dLbl>
              <c:idx val="0"/>
              <c:layout>
                <c:manualLayout>
                  <c:x val="2.0817841556787651E-2"/>
                  <c:y val="-1.07432112153484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2141877873894451E-2"/>
                  <c:y val="-2.381658772136229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000" b="1">
                    <a:solidFill>
                      <a:schemeClr val="tx1"/>
                    </a:solidFill>
                    <a:latin typeface="Arial Cyr" panose="020B0604020202020204" pitchFamily="34" charset="0"/>
                    <a:cs typeface="Arial Cyr" panose="020B06040202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2016</c:v>
                </c:pt>
                <c:pt idx="1">
                  <c:v>2017</c:v>
                </c:pt>
              </c:numCache>
            </c:numRef>
          </c:cat>
          <c:val>
            <c:numRef>
              <c:f>Лист1!$E$2:$E$3</c:f>
              <c:numCache>
                <c:formatCode>0</c:formatCode>
                <c:ptCount val="2"/>
                <c:pt idx="0">
                  <c:v>1704</c:v>
                </c:pt>
                <c:pt idx="1">
                  <c:v>1708.3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2"/>
        <c:gapDepth val="76"/>
        <c:shape val="box"/>
        <c:axId val="85936384"/>
        <c:axId val="85954560"/>
        <c:axId val="85946816"/>
      </c:bar3DChart>
      <c:catAx>
        <c:axId val="859363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 algn="ctr">
              <a:defRPr lang="ru-RU" sz="1796" b="1" i="0" u="none" strike="noStrike" kern="1200" baseline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ru-RU"/>
          </a:p>
        </c:txPr>
        <c:crossAx val="85954560"/>
        <c:crosses val="autoZero"/>
        <c:auto val="1"/>
        <c:lblAlgn val="ctr"/>
        <c:lblOffset val="100"/>
        <c:noMultiLvlLbl val="0"/>
      </c:catAx>
      <c:valAx>
        <c:axId val="85954560"/>
        <c:scaling>
          <c:orientation val="minMax"/>
        </c:scaling>
        <c:delete val="1"/>
        <c:axPos val="l"/>
        <c:numFmt formatCode="0" sourceLinked="1"/>
        <c:majorTickMark val="out"/>
        <c:minorTickMark val="none"/>
        <c:tickLblPos val="nextTo"/>
        <c:crossAx val="85936384"/>
        <c:crosses val="autoZero"/>
        <c:crossBetween val="between"/>
      </c:valAx>
      <c:serAx>
        <c:axId val="85946816"/>
        <c:scaling>
          <c:orientation val="minMax"/>
        </c:scaling>
        <c:delete val="0"/>
        <c:axPos val="b"/>
        <c:majorTickMark val="out"/>
        <c:minorTickMark val="none"/>
        <c:tickLblPos val="nextTo"/>
        <c:crossAx val="85954560"/>
        <c:crosses val="autoZero"/>
      </c:serAx>
      <c:spPr>
        <a:noFill/>
        <a:ln w="25372">
          <a:noFill/>
        </a:ln>
      </c:spPr>
    </c:plotArea>
    <c:plotVisOnly val="1"/>
    <c:dispBlanksAs val="gap"/>
    <c:showDLblsOverMax val="0"/>
  </c:chart>
  <c:txPr>
    <a:bodyPr/>
    <a:lstStyle/>
    <a:p>
      <a:pPr>
        <a:defRPr sz="1796"/>
      </a:pPr>
      <a:endParaRPr lang="ru-RU"/>
    </a:p>
  </c:txPr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  <c:spPr>
        <a:noFill/>
        <a:ln w="25400">
          <a:noFill/>
        </a:ln>
      </c:spPr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федеральные</c:v>
                </c:pt>
              </c:strCache>
            </c:strRef>
          </c:tx>
          <c:spPr>
            <a:solidFill>
              <a:srgbClr val="000099"/>
            </a:solidFill>
          </c:spPr>
          <c:invertIfNegative val="0"/>
          <c:cat>
            <c:strRef>
              <c:f>Лист1!$A$2:$A$4</c:f>
              <c:strCache>
                <c:ptCount val="3"/>
                <c:pt idx="0">
                  <c:v>на 01.01.2017</c:v>
                </c:pt>
                <c:pt idx="1">
                  <c:v>на 01.01.2018</c:v>
                </c:pt>
                <c:pt idx="2">
                  <c:v>на 01.01.2018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0.70000000000000007</c:v>
                </c:pt>
                <c:pt idx="1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краевые</c:v>
                </c:pt>
              </c:strCache>
            </c:strRef>
          </c:tx>
          <c:spPr>
            <a:solidFill>
              <a:srgbClr val="00B8FF"/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на 01.01.2017</c:v>
                </c:pt>
                <c:pt idx="1">
                  <c:v>на 01.01.2018</c:v>
                </c:pt>
                <c:pt idx="2">
                  <c:v>на 01.01.2018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111.4</c:v>
                </c:pt>
                <c:pt idx="1">
                  <c:v>25.8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местные</c:v>
                </c:pt>
              </c:strCache>
            </c:strRef>
          </c:tx>
          <c:spPr>
            <a:solidFill>
              <a:srgbClr val="00CC00"/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на 01.01.2017</c:v>
                </c:pt>
                <c:pt idx="1">
                  <c:v>на 01.01.2018</c:v>
                </c:pt>
                <c:pt idx="2">
                  <c:v>на 01.01.2018</c:v>
                </c:pt>
              </c:strCache>
            </c:str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48.6</c:v>
                </c:pt>
                <c:pt idx="1">
                  <c:v>26.3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средства бюджетных и автономных учреждений</c:v>
                </c:pt>
              </c:strCache>
            </c:strRef>
          </c:tx>
          <c:spPr>
            <a:solidFill>
              <a:srgbClr val="F7FD03"/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на 01.01.2017</c:v>
                </c:pt>
                <c:pt idx="1">
                  <c:v>на 01.01.2018</c:v>
                </c:pt>
                <c:pt idx="2">
                  <c:v>на 01.01.2018</c:v>
                </c:pt>
              </c:strCache>
            </c:strRef>
          </c:cat>
          <c:val>
            <c:numRef>
              <c:f>Лист1!$E$2:$E$3</c:f>
              <c:numCache>
                <c:formatCode>General</c:formatCode>
                <c:ptCount val="2"/>
                <c:pt idx="0">
                  <c:v>28.8</c:v>
                </c:pt>
                <c:pt idx="1">
                  <c:v>33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средства во временном распоряжении</c:v>
                </c:pt>
              </c:strCache>
            </c:strRef>
          </c:tx>
          <c:spPr>
            <a:solidFill>
              <a:srgbClr val="FF99FF"/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на 01.01.2017</c:v>
                </c:pt>
                <c:pt idx="1">
                  <c:v>на 01.01.2018</c:v>
                </c:pt>
                <c:pt idx="2">
                  <c:v>на 01.01.2018</c:v>
                </c:pt>
              </c:strCache>
            </c:strRef>
          </c:cat>
          <c:val>
            <c:numRef>
              <c:f>Лист1!$F$2:$F$3</c:f>
              <c:numCache>
                <c:formatCode>General</c:formatCode>
                <c:ptCount val="2"/>
                <c:pt idx="0">
                  <c:v>2</c:v>
                </c:pt>
                <c:pt idx="1">
                  <c:v>3.8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24343424"/>
        <c:axId val="124344960"/>
        <c:axId val="0"/>
      </c:bar3DChart>
      <c:catAx>
        <c:axId val="124343424"/>
        <c:scaling>
          <c:orientation val="minMax"/>
        </c:scaling>
        <c:delete val="1"/>
        <c:axPos val="b"/>
        <c:majorTickMark val="out"/>
        <c:minorTickMark val="none"/>
        <c:tickLblPos val="nextTo"/>
        <c:crossAx val="124344960"/>
        <c:crosses val="autoZero"/>
        <c:auto val="1"/>
        <c:lblAlgn val="ctr"/>
        <c:lblOffset val="100"/>
        <c:noMultiLvlLbl val="0"/>
      </c:catAx>
      <c:valAx>
        <c:axId val="124344960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2434342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5"/>
      <c:rotY val="20"/>
      <c:rAngAx val="1"/>
    </c:view3D>
    <c:floor>
      <c:thickness val="0"/>
      <c:spPr>
        <a:ln>
          <a:noFill/>
        </a:ln>
      </c:spPr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35530099439587E-2"/>
          <c:y val="3.2941774138496019E-4"/>
          <c:w val="0.90636765886810355"/>
          <c:h val="0.83117795146846662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'Доходы структура'!$B$6:$D$6</c:f>
              <c:strCache>
                <c:ptCount val="1"/>
                <c:pt idx="0">
                  <c:v>Налоговые доходы 0,00 0,00</c:v>
                </c:pt>
              </c:strCache>
            </c:strRef>
          </c:tx>
          <c:spPr>
            <a:solidFill>
              <a:srgbClr val="00CC00"/>
            </a:solidFill>
          </c:spPr>
          <c:invertIfNegative val="0"/>
          <c:dLbls>
            <c:numFmt formatCode="#,##0" sourceLinked="0"/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'Доходы структура'!$E$5:$G$5</c:f>
              <c:numCache>
                <c:formatCode>General</c:formatCode>
                <c:ptCount val="2"/>
                <c:pt idx="0">
                  <c:v>2016</c:v>
                </c:pt>
                <c:pt idx="1">
                  <c:v>2017</c:v>
                </c:pt>
              </c:numCache>
            </c:numRef>
          </c:cat>
          <c:val>
            <c:numRef>
              <c:f>'Доходы структура'!$E$6:$G$6</c:f>
              <c:numCache>
                <c:formatCode>General</c:formatCode>
                <c:ptCount val="2"/>
                <c:pt idx="0">
                  <c:v>1002</c:v>
                </c:pt>
                <c:pt idx="1">
                  <c:v>1023</c:v>
                </c:pt>
              </c:numCache>
            </c:numRef>
          </c:val>
        </c:ser>
        <c:ser>
          <c:idx val="1"/>
          <c:order val="1"/>
          <c:tx>
            <c:strRef>
              <c:f>'Доходы структура'!$B$7:$D$7</c:f>
              <c:strCache>
                <c:ptCount val="1"/>
                <c:pt idx="0">
                  <c:v>Неналоговые доходы 0,00 0,00</c:v>
                </c:pt>
              </c:strCache>
            </c:strRef>
          </c:tx>
          <c:spPr>
            <a:solidFill>
              <a:srgbClr val="F7FD03"/>
            </a:solidFill>
          </c:spPr>
          <c:invertIfNegative val="0"/>
          <c:dLbls>
            <c:numFmt formatCode="#,##0" sourceLinked="0"/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'Доходы структура'!$E$5:$G$5</c:f>
              <c:numCache>
                <c:formatCode>General</c:formatCode>
                <c:ptCount val="2"/>
                <c:pt idx="0">
                  <c:v>2016</c:v>
                </c:pt>
                <c:pt idx="1">
                  <c:v>2017</c:v>
                </c:pt>
              </c:numCache>
            </c:numRef>
          </c:cat>
          <c:val>
            <c:numRef>
              <c:f>'Доходы структура'!$E$7:$G$7</c:f>
              <c:numCache>
                <c:formatCode>General</c:formatCode>
                <c:ptCount val="2"/>
                <c:pt idx="0">
                  <c:v>380</c:v>
                </c:pt>
                <c:pt idx="1">
                  <c:v>381</c:v>
                </c:pt>
              </c:numCache>
            </c:numRef>
          </c:val>
        </c:ser>
        <c:ser>
          <c:idx val="2"/>
          <c:order val="2"/>
          <c:tx>
            <c:strRef>
              <c:f>'Доходы структура'!$B$8:$D$8</c:f>
              <c:strCache>
                <c:ptCount val="1"/>
                <c:pt idx="0">
                  <c:v>Безвозмездные поступления от других бюджетов бюджетной системы РФ 0,00 0,00</c:v>
                </c:pt>
              </c:strCache>
            </c:strRef>
          </c:tx>
          <c:spPr>
            <a:solidFill>
              <a:srgbClr val="0066FF"/>
            </a:solidFill>
          </c:spPr>
          <c:invertIfNegative val="0"/>
          <c:dLbls>
            <c:numFmt formatCode="#,##0" sourceLinked="0"/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'Доходы структура'!$E$5:$G$5</c:f>
              <c:numCache>
                <c:formatCode>General</c:formatCode>
                <c:ptCount val="2"/>
                <c:pt idx="0">
                  <c:v>2016</c:v>
                </c:pt>
                <c:pt idx="1">
                  <c:v>2017</c:v>
                </c:pt>
              </c:numCache>
            </c:numRef>
          </c:cat>
          <c:val>
            <c:numRef>
              <c:f>'Доходы структура'!$E$8:$G$8</c:f>
              <c:numCache>
                <c:formatCode>General</c:formatCode>
                <c:ptCount val="2"/>
                <c:pt idx="0">
                  <c:v>2299</c:v>
                </c:pt>
                <c:pt idx="1">
                  <c:v>2311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08798336"/>
        <c:axId val="108799872"/>
        <c:axId val="0"/>
      </c:bar3DChart>
      <c:catAx>
        <c:axId val="1087983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400" b="1"/>
            </a:pPr>
            <a:endParaRPr lang="ru-RU"/>
          </a:p>
        </c:txPr>
        <c:crossAx val="108799872"/>
        <c:crosses val="autoZero"/>
        <c:auto val="1"/>
        <c:lblAlgn val="ctr"/>
        <c:lblOffset val="100"/>
        <c:noMultiLvlLbl val="0"/>
      </c:catAx>
      <c:valAx>
        <c:axId val="108799872"/>
        <c:scaling>
          <c:orientation val="minMax"/>
        </c:scaling>
        <c:delete val="1"/>
        <c:axPos val="l"/>
        <c:majorGridlines>
          <c:spPr>
            <a:ln>
              <a:noFill/>
            </a:ln>
          </c:spPr>
        </c:majorGridlines>
        <c:numFmt formatCode="#,##0" sourceLinked="0"/>
        <c:majorTickMark val="out"/>
        <c:minorTickMark val="none"/>
        <c:tickLblPos val="nextTo"/>
        <c:crossAx val="108798336"/>
        <c:crosses val="autoZero"/>
        <c:crossBetween val="between"/>
      </c:valAx>
      <c:spPr>
        <a:ln>
          <a:noFill/>
        </a:ln>
      </c:spPr>
    </c:plotArea>
    <c:plotVisOnly val="1"/>
    <c:dispBlanksAs val="gap"/>
    <c:showDLblsOverMax val="0"/>
  </c:chart>
  <c:externalData r:id="rId2">
    <c:autoUpdate val="0"/>
  </c:externalData>
  <c:userShapes r:id="rId3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'налоговые доходы'!$C$2</c:f>
              <c:strCache>
                <c:ptCount val="1"/>
                <c:pt idx="0">
                  <c:v>2016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7777780815592831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5.555556163118567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3.0555558897152103E-2"/>
                  <c:y val="-6.827953318304670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2.5000002734033553E-2"/>
                  <c:y val="-9.104116969112743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1111112326237084E-2"/>
                  <c:y val="-4.551968878869778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" sourceLinked="0"/>
            <c:txPr>
              <a:bodyPr/>
              <a:lstStyle/>
              <a:p>
                <a:pPr>
                  <a:defRPr sz="28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'налоговые доходы'!$B$3:$B$7</c:f>
              <c:strCache>
                <c:ptCount val="5"/>
                <c:pt idx="0">
                  <c:v>НДФЛ</c:v>
                </c:pt>
                <c:pt idx="1">
                  <c:v>Акцизы</c:v>
                </c:pt>
                <c:pt idx="2">
                  <c:v>Налоги на совокупный доход</c:v>
                </c:pt>
                <c:pt idx="3">
                  <c:v>Налоги на имущество</c:v>
                </c:pt>
                <c:pt idx="4">
                  <c:v>Государственная пошлина</c:v>
                </c:pt>
              </c:strCache>
            </c:strRef>
          </c:cat>
          <c:val>
            <c:numRef>
              <c:f>'налоговые доходы'!$C$3:$C$7</c:f>
              <c:numCache>
                <c:formatCode>#,##0.00</c:formatCode>
                <c:ptCount val="5"/>
                <c:pt idx="0">
                  <c:v>514.6</c:v>
                </c:pt>
                <c:pt idx="1">
                  <c:v>21.3</c:v>
                </c:pt>
                <c:pt idx="2">
                  <c:v>231.2</c:v>
                </c:pt>
                <c:pt idx="3">
                  <c:v>211.9</c:v>
                </c:pt>
                <c:pt idx="4">
                  <c:v>23</c:v>
                </c:pt>
              </c:numCache>
            </c:numRef>
          </c:val>
        </c:ser>
        <c:ser>
          <c:idx val="1"/>
          <c:order val="1"/>
          <c:tx>
            <c:strRef>
              <c:f>'налоговые доходы'!$D$2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rgbClr val="00CC00"/>
            </a:solidFill>
          </c:spPr>
          <c:invertIfNegative val="0"/>
          <c:dLbls>
            <c:dLbl>
              <c:idx val="0"/>
              <c:layout>
                <c:manualLayout>
                  <c:x val="1.6666668489355701E-2"/>
                  <c:y val="-1.3506981985493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0833335611694689E-2"/>
                  <c:y val="-2.424911285479841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2500001367016782E-2"/>
                  <c:y val="-1.15288468482902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2.6388891774813194E-2"/>
                  <c:y val="-2.24541593373654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8055557530135345E-2"/>
                  <c:y val="-6.827953318304670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" sourceLinked="0"/>
            <c:txPr>
              <a:bodyPr/>
              <a:lstStyle/>
              <a:p>
                <a:pPr>
                  <a:defRPr sz="28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'налоговые доходы'!$B$3:$B$7</c:f>
              <c:strCache>
                <c:ptCount val="5"/>
                <c:pt idx="0">
                  <c:v>НДФЛ</c:v>
                </c:pt>
                <c:pt idx="1">
                  <c:v>Акцизы</c:v>
                </c:pt>
                <c:pt idx="2">
                  <c:v>Налоги на совокупный доход</c:v>
                </c:pt>
                <c:pt idx="3">
                  <c:v>Налоги на имущество</c:v>
                </c:pt>
                <c:pt idx="4">
                  <c:v>Государственная пошлина</c:v>
                </c:pt>
              </c:strCache>
            </c:strRef>
          </c:cat>
          <c:val>
            <c:numRef>
              <c:f>'налоговые доходы'!$D$3:$D$7</c:f>
              <c:numCache>
                <c:formatCode>#,##0.00</c:formatCode>
                <c:ptCount val="5"/>
                <c:pt idx="0">
                  <c:v>512.79999999999995</c:v>
                </c:pt>
                <c:pt idx="1">
                  <c:v>16.479999999999997</c:v>
                </c:pt>
                <c:pt idx="2">
                  <c:v>210.5</c:v>
                </c:pt>
                <c:pt idx="3">
                  <c:v>259.19</c:v>
                </c:pt>
                <c:pt idx="4">
                  <c:v>23.52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gapDepth val="62"/>
        <c:shape val="box"/>
        <c:axId val="107471232"/>
        <c:axId val="107472768"/>
        <c:axId val="0"/>
      </c:bar3DChart>
      <c:catAx>
        <c:axId val="107471232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2000" b="1"/>
            </a:pPr>
            <a:endParaRPr lang="ru-RU"/>
          </a:p>
        </c:txPr>
        <c:crossAx val="107472768"/>
        <c:crosses val="autoZero"/>
        <c:auto val="1"/>
        <c:lblAlgn val="ctr"/>
        <c:lblOffset val="100"/>
        <c:noMultiLvlLbl val="0"/>
      </c:catAx>
      <c:valAx>
        <c:axId val="107472768"/>
        <c:scaling>
          <c:orientation val="minMax"/>
        </c:scaling>
        <c:delete val="0"/>
        <c:axPos val="b"/>
        <c:majorGridlines/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ru-RU"/>
          </a:p>
        </c:txPr>
        <c:crossAx val="107471232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800" b="1"/>
          </a:pPr>
          <a:endParaRPr lang="ru-RU"/>
        </a:p>
      </c:txPr>
    </c:legend>
    <c:plotVisOnly val="1"/>
    <c:dispBlanksAs val="gap"/>
    <c:showDLblsOverMax val="0"/>
  </c:chart>
  <c:externalData r:id="rId2">
    <c:autoUpdate val="0"/>
  </c:externalData>
  <c:userShapes r:id="rId3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40959492563429645"/>
          <c:y val="0"/>
          <c:w val="0.47719739720034998"/>
          <c:h val="0.9333813042600444"/>
        </c:manualLayout>
      </c:layout>
      <c:bar3DChart>
        <c:barDir val="bar"/>
        <c:grouping val="clustered"/>
        <c:varyColors val="0"/>
        <c:ser>
          <c:idx val="0"/>
          <c:order val="0"/>
          <c:tx>
            <c:strRef>
              <c:f>'неналоговые доходы'!$D$3</c:f>
              <c:strCache>
                <c:ptCount val="1"/>
                <c:pt idx="0">
                  <c:v>2016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</c:spPr>
          <c:invertIfNegative val="0"/>
          <c:dLbls>
            <c:dLbl>
              <c:idx val="0"/>
              <c:layout>
                <c:manualLayout>
                  <c:x val="1.3888888888888892E-2"/>
                  <c:y val="-2.051282051282051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3888888888888843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6.9444444444443955E-3"/>
                  <c:y val="7.5212806348918184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2500000000000001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2.7777777777777284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1.2500000000000001E-2"/>
                  <c:y val="-2.051282051282051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0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'неналоговые доходы'!$C$4:$C$9</c:f>
              <c:strCache>
                <c:ptCount val="6"/>
                <c:pt idx="0">
                  <c:v>Доходы от использования имущества, находящегося в муниципальной собственности</c:v>
                </c:pt>
                <c:pt idx="1">
                  <c:v>Плата за негативное воздействие на окружающую среду</c:v>
                </c:pt>
                <c:pt idx="2">
                  <c:v>Доходы от оказания платных услуг и компенсации затрат государства</c:v>
                </c:pt>
                <c:pt idx="3">
                  <c:v>Доходы от продажи материальных и нематериальных активов (приватизация)</c:v>
                </c:pt>
                <c:pt idx="4">
                  <c:v>Штрафы, санкции, возмещение ущерба</c:v>
                </c:pt>
                <c:pt idx="5">
                  <c:v>Прочие неналоговые доходы</c:v>
                </c:pt>
              </c:strCache>
            </c:strRef>
          </c:cat>
          <c:val>
            <c:numRef>
              <c:f>'неналоговые доходы'!$D$4:$D$9</c:f>
              <c:numCache>
                <c:formatCode>0</c:formatCode>
                <c:ptCount val="6"/>
                <c:pt idx="0">
                  <c:v>305</c:v>
                </c:pt>
                <c:pt idx="1">
                  <c:v>5</c:v>
                </c:pt>
                <c:pt idx="2">
                  <c:v>14</c:v>
                </c:pt>
                <c:pt idx="3">
                  <c:v>30</c:v>
                </c:pt>
                <c:pt idx="4">
                  <c:v>15</c:v>
                </c:pt>
                <c:pt idx="5">
                  <c:v>11</c:v>
                </c:pt>
              </c:numCache>
            </c:numRef>
          </c:val>
        </c:ser>
        <c:ser>
          <c:idx val="1"/>
          <c:order val="1"/>
          <c:tx>
            <c:strRef>
              <c:f>'неналоговые доходы'!$E$3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rgbClr val="F7FD03"/>
            </a:solidFill>
          </c:spPr>
          <c:invertIfNegative val="0"/>
          <c:dLbls>
            <c:dLbl>
              <c:idx val="0"/>
              <c:layout>
                <c:manualLayout>
                  <c:x val="2.5000000000000001E-2"/>
                  <c:y val="4.102564102564103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666666666666667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1111111111111115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3888888888888892E-2"/>
                  <c:y val="-4.102564102564103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5.5555555555555046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1.2499999999999945E-2"/>
                  <c:y val="-2.051282051282051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0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'неналоговые доходы'!$C$4:$C$9</c:f>
              <c:strCache>
                <c:ptCount val="6"/>
                <c:pt idx="0">
                  <c:v>Доходы от использования имущества, находящегося в муниципальной собственности</c:v>
                </c:pt>
                <c:pt idx="1">
                  <c:v>Плата за негативное воздействие на окружающую среду</c:v>
                </c:pt>
                <c:pt idx="2">
                  <c:v>Доходы от оказания платных услуг и компенсации затрат государства</c:v>
                </c:pt>
                <c:pt idx="3">
                  <c:v>Доходы от продажи материальных и нематериальных активов (приватизация)</c:v>
                </c:pt>
                <c:pt idx="4">
                  <c:v>Штрафы, санкции, возмещение ущерба</c:v>
                </c:pt>
                <c:pt idx="5">
                  <c:v>Прочие неналоговые доходы</c:v>
                </c:pt>
              </c:strCache>
            </c:strRef>
          </c:cat>
          <c:val>
            <c:numRef>
              <c:f>'неналоговые доходы'!$E$4:$E$9</c:f>
              <c:numCache>
                <c:formatCode>0</c:formatCode>
                <c:ptCount val="6"/>
                <c:pt idx="0">
                  <c:v>306</c:v>
                </c:pt>
                <c:pt idx="1">
                  <c:v>7</c:v>
                </c:pt>
                <c:pt idx="2">
                  <c:v>11</c:v>
                </c:pt>
                <c:pt idx="3">
                  <c:v>31</c:v>
                </c:pt>
                <c:pt idx="4">
                  <c:v>14</c:v>
                </c:pt>
                <c:pt idx="5">
                  <c:v>14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6"/>
        <c:gapDepth val="66"/>
        <c:shape val="box"/>
        <c:axId val="107525632"/>
        <c:axId val="107527168"/>
        <c:axId val="0"/>
      </c:bar3DChart>
      <c:catAx>
        <c:axId val="107525632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600" b="1"/>
            </a:pPr>
            <a:endParaRPr lang="ru-RU"/>
          </a:p>
        </c:txPr>
        <c:crossAx val="107527168"/>
        <c:crosses val="autoZero"/>
        <c:auto val="1"/>
        <c:lblAlgn val="ctr"/>
        <c:lblOffset val="100"/>
        <c:noMultiLvlLbl val="0"/>
      </c:catAx>
      <c:valAx>
        <c:axId val="107527168"/>
        <c:scaling>
          <c:orientation val="minMax"/>
        </c:scaling>
        <c:delete val="0"/>
        <c:axPos val="b"/>
        <c:majorGridlines/>
        <c:numFmt formatCode="0" sourceLinked="1"/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ru-RU"/>
          </a:p>
        </c:txPr>
        <c:crossAx val="107525632"/>
        <c:crosses val="autoZero"/>
        <c:crossBetween val="between"/>
      </c:valAx>
    </c:plotArea>
    <c:legend>
      <c:legendPos val="r"/>
      <c:legendEntry>
        <c:idx val="0"/>
        <c:txPr>
          <a:bodyPr/>
          <a:lstStyle/>
          <a:p>
            <a:pPr>
              <a:defRPr sz="1800" b="1"/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800" b="1"/>
            </a:pPr>
            <a:endParaRPr lang="ru-RU"/>
          </a:p>
        </c:txPr>
      </c:legendEntry>
      <c:layout>
        <c:manualLayout>
          <c:xMode val="edge"/>
          <c:yMode val="edge"/>
          <c:x val="0.87497637795275551"/>
          <c:y val="0.43777508580658187"/>
          <c:w val="0.11391251093613312"/>
          <c:h val="0.10393700787401575"/>
        </c:manualLayout>
      </c:layout>
      <c:overlay val="0"/>
      <c:txPr>
        <a:bodyPr/>
        <a:lstStyle/>
        <a:p>
          <a:pPr>
            <a:defRPr sz="1600" b="1"/>
          </a:pPr>
          <a:endParaRPr lang="ru-RU"/>
        </a:p>
      </c:txPr>
    </c:legend>
    <c:plotVisOnly val="1"/>
    <c:dispBlanksAs val="gap"/>
    <c:showDLblsOverMax val="0"/>
  </c:chart>
  <c:externalData r:id="rId2">
    <c:autoUpdate val="0"/>
  </c:externalData>
  <c:userShapes r:id="rId3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3">
  <dgm:title val=""/>
  <dgm:desc val=""/>
  <dgm:catLst>
    <dgm:cat type="accent6" pri="11300"/>
  </dgm:catLst>
  <dgm:styleLbl name="node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shade val="80000"/>
      </a:schemeClr>
      <a:schemeClr val="accent6">
        <a:tint val="7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/>
    <dgm:txEffectClrLst/>
  </dgm:styleLbl>
  <dgm:styleLbl name="ln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9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8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6_3">
  <dgm:title val=""/>
  <dgm:desc val=""/>
  <dgm:catLst>
    <dgm:cat type="accent6" pri="11300"/>
  </dgm:catLst>
  <dgm:styleLbl name="node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shade val="80000"/>
      </a:schemeClr>
      <a:schemeClr val="accent6">
        <a:tint val="7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/>
    <dgm:txEffectClrLst/>
  </dgm:styleLbl>
  <dgm:styleLbl name="ln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9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8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BBD3F27-F923-440C-88AC-D681FC4FBD4D}" type="doc">
      <dgm:prSet loTypeId="urn:microsoft.com/office/officeart/2005/8/layout/hProcess9" loCatId="process" qsTypeId="urn:microsoft.com/office/officeart/2005/8/quickstyle/simple1" qsCatId="simple" csTypeId="urn:microsoft.com/office/officeart/2005/8/colors/accent6_3" csCatId="accent6" phldr="1"/>
      <dgm:spPr/>
    </dgm:pt>
    <dgm:pt modelId="{901119EC-3CD3-43A8-9858-04F04F5F6C0B}">
      <dgm:prSet phldrT="[Текст]"/>
      <dgm:spPr>
        <a:xfrm>
          <a:off x="0" y="410527"/>
          <a:ext cx="1583939" cy="547370"/>
        </a:xfrm>
        <a:prstGeom prst="roundRect">
          <a:avLst/>
        </a:prstGeom>
        <a:gradFill rotWithShape="0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ln w="254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ru-RU" dirty="0" smtClean="0">
              <a:solidFill>
                <a:srgbClr val="000000"/>
              </a:solidFill>
              <a:latin typeface="Arial"/>
              <a:ea typeface="+mn-ea"/>
              <a:cs typeface="+mn-cs"/>
            </a:rPr>
            <a:t>3664</a:t>
          </a:r>
          <a:endParaRPr lang="ru-RU" dirty="0">
            <a:solidFill>
              <a:srgbClr val="000000"/>
            </a:solidFill>
            <a:latin typeface="Arial"/>
            <a:ea typeface="+mn-ea"/>
            <a:cs typeface="+mn-cs"/>
          </a:endParaRPr>
        </a:p>
      </dgm:t>
    </dgm:pt>
    <dgm:pt modelId="{241EF1A6-5FE5-49DA-9777-7FD813072918}" type="parTrans" cxnId="{76A5C2C4-7E7C-4BB7-B629-E0063784D057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BA048E30-54A3-4877-81A9-29F321BA48A5}" type="sibTrans" cxnId="{76A5C2C4-7E7C-4BB7-B629-E0063784D057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A878B5CB-3ABE-4437-9964-FBE1D8E9557B}">
      <dgm:prSet phldrT="[Текст]"/>
      <dgm:spPr>
        <a:xfrm>
          <a:off x="1847929" y="410527"/>
          <a:ext cx="1583939" cy="547370"/>
        </a:xfrm>
        <a:prstGeom prst="roundRect">
          <a:avLst/>
        </a:prstGeom>
        <a:gradFill rotWithShape="0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ln w="254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ru-RU" dirty="0" smtClean="0">
              <a:solidFill>
                <a:srgbClr val="000000"/>
              </a:solidFill>
              <a:latin typeface="Arial"/>
              <a:ea typeface="+mn-ea"/>
              <a:cs typeface="+mn-cs"/>
            </a:rPr>
            <a:t>5096</a:t>
          </a:r>
          <a:endParaRPr lang="ru-RU" dirty="0">
            <a:solidFill>
              <a:srgbClr val="000000"/>
            </a:solidFill>
            <a:latin typeface="Arial"/>
            <a:ea typeface="+mn-ea"/>
            <a:cs typeface="+mn-cs"/>
          </a:endParaRPr>
        </a:p>
      </dgm:t>
    </dgm:pt>
    <dgm:pt modelId="{4C61C393-E02F-4181-9EE8-48C89DD24524}" type="parTrans" cxnId="{3AC884CD-4866-4AAF-903A-4098A107E4CD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DD76B5B6-05D3-4E87-AB4E-17DF4156841E}" type="sibTrans" cxnId="{3AC884CD-4866-4AAF-903A-4098A107E4CD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C44641E9-E84A-4154-A224-A06AD5FD8C3B}">
      <dgm:prSet phldrT="[Текст]"/>
      <dgm:spPr>
        <a:xfrm>
          <a:off x="3695859" y="410527"/>
          <a:ext cx="1583939" cy="547370"/>
        </a:xfrm>
        <a:prstGeom prst="roundRect">
          <a:avLst/>
        </a:prstGeom>
        <a:gradFill rotWithShape="0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ln w="254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ru-RU" dirty="0" smtClean="0">
              <a:solidFill>
                <a:srgbClr val="000000"/>
              </a:solidFill>
              <a:latin typeface="Arial"/>
              <a:ea typeface="+mn-ea"/>
              <a:cs typeface="+mn-cs"/>
            </a:rPr>
            <a:t>7401</a:t>
          </a:r>
          <a:endParaRPr lang="ru-RU" dirty="0">
            <a:solidFill>
              <a:srgbClr val="000000"/>
            </a:solidFill>
            <a:latin typeface="Arial"/>
            <a:ea typeface="+mn-ea"/>
            <a:cs typeface="+mn-cs"/>
          </a:endParaRPr>
        </a:p>
      </dgm:t>
    </dgm:pt>
    <dgm:pt modelId="{1FE1919E-156C-43EF-8C92-7D61EBC72BF5}" type="parTrans" cxnId="{50D2E7B4-9619-49C3-8ADB-E7A186449972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16428D95-585C-4756-854C-647F243DA92C}" type="sibTrans" cxnId="{50D2E7B4-9619-49C3-8ADB-E7A186449972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F292E590-4752-4FDE-92D1-1C0F7F7EA0B0}" type="pres">
      <dgm:prSet presAssocID="{1BBD3F27-F923-440C-88AC-D681FC4FBD4D}" presName="CompostProcess" presStyleCnt="0">
        <dgm:presLayoutVars>
          <dgm:dir/>
          <dgm:resizeHandles val="exact"/>
        </dgm:presLayoutVars>
      </dgm:prSet>
      <dgm:spPr/>
    </dgm:pt>
    <dgm:pt modelId="{439FBCCF-B4AF-4D99-89D5-B87DEB40D08E}" type="pres">
      <dgm:prSet presAssocID="{1BBD3F27-F923-440C-88AC-D681FC4FBD4D}" presName="arrow" presStyleLbl="bgShp" presStyleIdx="0" presStyleCnt="1"/>
      <dgm:spPr>
        <a:xfrm>
          <a:off x="395984" y="0"/>
          <a:ext cx="4487829" cy="1368424"/>
        </a:xfrm>
        <a:prstGeom prst="rightArrow">
          <a:avLst/>
        </a:prstGeom>
        <a:solidFill>
          <a:srgbClr val="2D2D8A">
            <a:tint val="40000"/>
            <a:hueOff val="0"/>
            <a:satOff val="0"/>
            <a:lumOff val="0"/>
            <a:alphaOff val="0"/>
          </a:srgbClr>
        </a:solidFill>
        <a:ln>
          <a:noFill/>
        </a:ln>
        <a:effectLst/>
      </dgm:spPr>
    </dgm:pt>
    <dgm:pt modelId="{28574A89-B3A2-4DF5-B229-426058220979}" type="pres">
      <dgm:prSet presAssocID="{1BBD3F27-F923-440C-88AC-D681FC4FBD4D}" presName="linearProcess" presStyleCnt="0"/>
      <dgm:spPr/>
    </dgm:pt>
    <dgm:pt modelId="{D7D5DA2F-B06D-4541-960B-4D2385747751}" type="pres">
      <dgm:prSet presAssocID="{901119EC-3CD3-43A8-9858-04F04F5F6C0B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ABEA2F9-1CB6-4B5D-9BC9-8FE5AF175130}" type="pres">
      <dgm:prSet presAssocID="{BA048E30-54A3-4877-81A9-29F321BA48A5}" presName="sibTrans" presStyleCnt="0"/>
      <dgm:spPr/>
    </dgm:pt>
    <dgm:pt modelId="{39B9B3BD-3716-4FE7-B5E0-19724DE116DD}" type="pres">
      <dgm:prSet presAssocID="{A878B5CB-3ABE-4437-9964-FBE1D8E9557B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9C065DB-8AE0-4F48-9783-0F9B9643F2DE}" type="pres">
      <dgm:prSet presAssocID="{DD76B5B6-05D3-4E87-AB4E-17DF4156841E}" presName="sibTrans" presStyleCnt="0"/>
      <dgm:spPr/>
    </dgm:pt>
    <dgm:pt modelId="{FC356AF8-8CB7-4F1C-A4A0-97E119D194E3}" type="pres">
      <dgm:prSet presAssocID="{C44641E9-E84A-4154-A224-A06AD5FD8C3B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D24B863-CF49-4541-9FA5-CEC8F0067D58}" type="presOf" srcId="{1BBD3F27-F923-440C-88AC-D681FC4FBD4D}" destId="{F292E590-4752-4FDE-92D1-1C0F7F7EA0B0}" srcOrd="0" destOrd="0" presId="urn:microsoft.com/office/officeart/2005/8/layout/hProcess9"/>
    <dgm:cxn modelId="{50D2E7B4-9619-49C3-8ADB-E7A186449972}" srcId="{1BBD3F27-F923-440C-88AC-D681FC4FBD4D}" destId="{C44641E9-E84A-4154-A224-A06AD5FD8C3B}" srcOrd="2" destOrd="0" parTransId="{1FE1919E-156C-43EF-8C92-7D61EBC72BF5}" sibTransId="{16428D95-585C-4756-854C-647F243DA92C}"/>
    <dgm:cxn modelId="{89F92C43-47B1-46E6-8406-920C6EBA0BA1}" type="presOf" srcId="{901119EC-3CD3-43A8-9858-04F04F5F6C0B}" destId="{D7D5DA2F-B06D-4541-960B-4D2385747751}" srcOrd="0" destOrd="0" presId="urn:microsoft.com/office/officeart/2005/8/layout/hProcess9"/>
    <dgm:cxn modelId="{A0FA4A89-531B-4F0B-84BE-6FCE65F201FA}" type="presOf" srcId="{C44641E9-E84A-4154-A224-A06AD5FD8C3B}" destId="{FC356AF8-8CB7-4F1C-A4A0-97E119D194E3}" srcOrd="0" destOrd="0" presId="urn:microsoft.com/office/officeart/2005/8/layout/hProcess9"/>
    <dgm:cxn modelId="{3AC884CD-4866-4AAF-903A-4098A107E4CD}" srcId="{1BBD3F27-F923-440C-88AC-D681FC4FBD4D}" destId="{A878B5CB-3ABE-4437-9964-FBE1D8E9557B}" srcOrd="1" destOrd="0" parTransId="{4C61C393-E02F-4181-9EE8-48C89DD24524}" sibTransId="{DD76B5B6-05D3-4E87-AB4E-17DF4156841E}"/>
    <dgm:cxn modelId="{F17350C3-541D-43DB-9071-4EC59AF6C293}" type="presOf" srcId="{A878B5CB-3ABE-4437-9964-FBE1D8E9557B}" destId="{39B9B3BD-3716-4FE7-B5E0-19724DE116DD}" srcOrd="0" destOrd="0" presId="urn:microsoft.com/office/officeart/2005/8/layout/hProcess9"/>
    <dgm:cxn modelId="{76A5C2C4-7E7C-4BB7-B629-E0063784D057}" srcId="{1BBD3F27-F923-440C-88AC-D681FC4FBD4D}" destId="{901119EC-3CD3-43A8-9858-04F04F5F6C0B}" srcOrd="0" destOrd="0" parTransId="{241EF1A6-5FE5-49DA-9777-7FD813072918}" sibTransId="{BA048E30-54A3-4877-81A9-29F321BA48A5}"/>
    <dgm:cxn modelId="{6D4F6B9E-9319-4A5D-A158-0608ABFCA80D}" type="presParOf" srcId="{F292E590-4752-4FDE-92D1-1C0F7F7EA0B0}" destId="{439FBCCF-B4AF-4D99-89D5-B87DEB40D08E}" srcOrd="0" destOrd="0" presId="urn:microsoft.com/office/officeart/2005/8/layout/hProcess9"/>
    <dgm:cxn modelId="{22265338-6CA9-4154-BCE3-1E9494902993}" type="presParOf" srcId="{F292E590-4752-4FDE-92D1-1C0F7F7EA0B0}" destId="{28574A89-B3A2-4DF5-B229-426058220979}" srcOrd="1" destOrd="0" presId="urn:microsoft.com/office/officeart/2005/8/layout/hProcess9"/>
    <dgm:cxn modelId="{DDA5C7F6-90CF-4F33-9EBB-5810F4ABBD2D}" type="presParOf" srcId="{28574A89-B3A2-4DF5-B229-426058220979}" destId="{D7D5DA2F-B06D-4541-960B-4D2385747751}" srcOrd="0" destOrd="0" presId="urn:microsoft.com/office/officeart/2005/8/layout/hProcess9"/>
    <dgm:cxn modelId="{0124510E-2E51-4864-8622-242F2B862AB7}" type="presParOf" srcId="{28574A89-B3A2-4DF5-B229-426058220979}" destId="{7ABEA2F9-1CB6-4B5D-9BC9-8FE5AF175130}" srcOrd="1" destOrd="0" presId="urn:microsoft.com/office/officeart/2005/8/layout/hProcess9"/>
    <dgm:cxn modelId="{052BE856-530A-46F0-94CD-D7927B95886E}" type="presParOf" srcId="{28574A89-B3A2-4DF5-B229-426058220979}" destId="{39B9B3BD-3716-4FE7-B5E0-19724DE116DD}" srcOrd="2" destOrd="0" presId="urn:microsoft.com/office/officeart/2005/8/layout/hProcess9"/>
    <dgm:cxn modelId="{EDA2F0C7-2410-40B4-928D-D57190B5137C}" type="presParOf" srcId="{28574A89-B3A2-4DF5-B229-426058220979}" destId="{B9C065DB-8AE0-4F48-9783-0F9B9643F2DE}" srcOrd="3" destOrd="0" presId="urn:microsoft.com/office/officeart/2005/8/layout/hProcess9"/>
    <dgm:cxn modelId="{54746549-5D3F-498F-89BD-D2544D8DCA7B}" type="presParOf" srcId="{28574A89-B3A2-4DF5-B229-426058220979}" destId="{FC356AF8-8CB7-4F1C-A4A0-97E119D194E3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BBD3F27-F923-440C-88AC-D681FC4FBD4D}" type="doc">
      <dgm:prSet loTypeId="urn:microsoft.com/office/officeart/2005/8/layout/hProcess9" loCatId="process" qsTypeId="urn:microsoft.com/office/officeart/2005/8/quickstyle/simple1" qsCatId="simple" csTypeId="urn:microsoft.com/office/officeart/2005/8/colors/accent6_3" csCatId="accent6" phldr="1"/>
      <dgm:spPr/>
    </dgm:pt>
    <dgm:pt modelId="{901119EC-3CD3-43A8-9858-04F04F5F6C0B}">
      <dgm:prSet phldrT="[Текст]"/>
      <dgm:spPr>
        <a:xfrm>
          <a:off x="0" y="388619"/>
          <a:ext cx="1627169" cy="518160"/>
        </a:xfrm>
        <a:prstGeom prst="roundRect">
          <a:avLst/>
        </a:prstGeom>
        <a:solidFill>
          <a:srgbClr val="92D050"/>
        </a:solidFill>
        <a:ln w="254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ru-RU" dirty="0" smtClean="0">
              <a:solidFill>
                <a:srgbClr val="000000"/>
              </a:solidFill>
              <a:latin typeface="Arial"/>
              <a:ea typeface="+mn-ea"/>
              <a:cs typeface="+mn-cs"/>
            </a:rPr>
            <a:t>1254</a:t>
          </a:r>
          <a:endParaRPr lang="ru-RU" dirty="0">
            <a:solidFill>
              <a:srgbClr val="000000"/>
            </a:solidFill>
            <a:latin typeface="Arial"/>
            <a:ea typeface="+mn-ea"/>
            <a:cs typeface="+mn-cs"/>
          </a:endParaRPr>
        </a:p>
      </dgm:t>
    </dgm:pt>
    <dgm:pt modelId="{241EF1A6-5FE5-49DA-9777-7FD813072918}" type="parTrans" cxnId="{76A5C2C4-7E7C-4BB7-B629-E0063784D057}">
      <dgm:prSet/>
      <dgm:spPr/>
      <dgm:t>
        <a:bodyPr/>
        <a:lstStyle/>
        <a:p>
          <a:endParaRPr lang="ru-RU"/>
        </a:p>
      </dgm:t>
    </dgm:pt>
    <dgm:pt modelId="{BA048E30-54A3-4877-81A9-29F321BA48A5}" type="sibTrans" cxnId="{76A5C2C4-7E7C-4BB7-B629-E0063784D057}">
      <dgm:prSet/>
      <dgm:spPr/>
      <dgm:t>
        <a:bodyPr/>
        <a:lstStyle/>
        <a:p>
          <a:endParaRPr lang="ru-RU"/>
        </a:p>
      </dgm:t>
    </dgm:pt>
    <dgm:pt modelId="{A878B5CB-3ABE-4437-9964-FBE1D8E9557B}">
      <dgm:prSet phldrT="[Текст]"/>
      <dgm:spPr>
        <a:xfrm>
          <a:off x="1898364" y="388619"/>
          <a:ext cx="1627169" cy="518160"/>
        </a:xfrm>
        <a:prstGeom prst="roundRect">
          <a:avLst/>
        </a:prstGeom>
        <a:solidFill>
          <a:srgbClr val="92D050"/>
        </a:solidFill>
        <a:ln w="254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ru-RU" dirty="0" smtClean="0">
              <a:solidFill>
                <a:srgbClr val="000000"/>
              </a:solidFill>
              <a:latin typeface="Arial"/>
              <a:ea typeface="+mn-ea"/>
              <a:cs typeface="+mn-cs"/>
            </a:rPr>
            <a:t>2150</a:t>
          </a:r>
          <a:endParaRPr lang="ru-RU" dirty="0">
            <a:solidFill>
              <a:srgbClr val="000000"/>
            </a:solidFill>
            <a:latin typeface="Arial"/>
            <a:ea typeface="+mn-ea"/>
            <a:cs typeface="+mn-cs"/>
          </a:endParaRPr>
        </a:p>
      </dgm:t>
    </dgm:pt>
    <dgm:pt modelId="{4C61C393-E02F-4181-9EE8-48C89DD24524}" type="parTrans" cxnId="{3AC884CD-4866-4AAF-903A-4098A107E4CD}">
      <dgm:prSet/>
      <dgm:spPr/>
      <dgm:t>
        <a:bodyPr/>
        <a:lstStyle/>
        <a:p>
          <a:endParaRPr lang="ru-RU"/>
        </a:p>
      </dgm:t>
    </dgm:pt>
    <dgm:pt modelId="{DD76B5B6-05D3-4E87-AB4E-17DF4156841E}" type="sibTrans" cxnId="{3AC884CD-4866-4AAF-903A-4098A107E4CD}">
      <dgm:prSet/>
      <dgm:spPr/>
      <dgm:t>
        <a:bodyPr/>
        <a:lstStyle/>
        <a:p>
          <a:endParaRPr lang="ru-RU"/>
        </a:p>
      </dgm:t>
    </dgm:pt>
    <dgm:pt modelId="{C44641E9-E84A-4154-A224-A06AD5FD8C3B}">
      <dgm:prSet phldrT="[Текст]"/>
      <dgm:spPr>
        <a:xfrm>
          <a:off x="3796728" y="388619"/>
          <a:ext cx="1627169" cy="518160"/>
        </a:xfrm>
        <a:prstGeom prst="roundRect">
          <a:avLst/>
        </a:prstGeom>
        <a:solidFill>
          <a:srgbClr val="92D050"/>
        </a:solidFill>
        <a:ln w="254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ru-RU" dirty="0" smtClean="0">
              <a:solidFill>
                <a:srgbClr val="000000"/>
              </a:solidFill>
              <a:latin typeface="Arial"/>
              <a:ea typeface="+mn-ea"/>
              <a:cs typeface="+mn-cs"/>
            </a:rPr>
            <a:t>2316</a:t>
          </a:r>
          <a:endParaRPr lang="ru-RU" dirty="0">
            <a:solidFill>
              <a:srgbClr val="000000"/>
            </a:solidFill>
            <a:latin typeface="Arial"/>
            <a:ea typeface="+mn-ea"/>
            <a:cs typeface="+mn-cs"/>
          </a:endParaRPr>
        </a:p>
      </dgm:t>
    </dgm:pt>
    <dgm:pt modelId="{1FE1919E-156C-43EF-8C92-7D61EBC72BF5}" type="parTrans" cxnId="{50D2E7B4-9619-49C3-8ADB-E7A186449972}">
      <dgm:prSet/>
      <dgm:spPr/>
      <dgm:t>
        <a:bodyPr/>
        <a:lstStyle/>
        <a:p>
          <a:endParaRPr lang="ru-RU"/>
        </a:p>
      </dgm:t>
    </dgm:pt>
    <dgm:pt modelId="{16428D95-585C-4756-854C-647F243DA92C}" type="sibTrans" cxnId="{50D2E7B4-9619-49C3-8ADB-E7A186449972}">
      <dgm:prSet/>
      <dgm:spPr/>
      <dgm:t>
        <a:bodyPr/>
        <a:lstStyle/>
        <a:p>
          <a:endParaRPr lang="ru-RU"/>
        </a:p>
      </dgm:t>
    </dgm:pt>
    <dgm:pt modelId="{F292E590-4752-4FDE-92D1-1C0F7F7EA0B0}" type="pres">
      <dgm:prSet presAssocID="{1BBD3F27-F923-440C-88AC-D681FC4FBD4D}" presName="CompostProcess" presStyleCnt="0">
        <dgm:presLayoutVars>
          <dgm:dir/>
          <dgm:resizeHandles val="exact"/>
        </dgm:presLayoutVars>
      </dgm:prSet>
      <dgm:spPr/>
    </dgm:pt>
    <dgm:pt modelId="{439FBCCF-B4AF-4D99-89D5-B87DEB40D08E}" type="pres">
      <dgm:prSet presAssocID="{1BBD3F27-F923-440C-88AC-D681FC4FBD4D}" presName="arrow" presStyleLbl="bgShp" presStyleIdx="0" presStyleCnt="1"/>
      <dgm:spPr>
        <a:xfrm>
          <a:off x="406792" y="0"/>
          <a:ext cx="4610313" cy="1295400"/>
        </a:xfrm>
        <a:prstGeom prst="rightArrow">
          <a:avLst/>
        </a:prstGeom>
        <a:solidFill>
          <a:srgbClr val="2D2D8A">
            <a:tint val="40000"/>
            <a:hueOff val="0"/>
            <a:satOff val="0"/>
            <a:lumOff val="0"/>
            <a:alphaOff val="0"/>
          </a:srgbClr>
        </a:solidFill>
        <a:ln>
          <a:noFill/>
        </a:ln>
        <a:effectLst/>
      </dgm:spPr>
    </dgm:pt>
    <dgm:pt modelId="{28574A89-B3A2-4DF5-B229-426058220979}" type="pres">
      <dgm:prSet presAssocID="{1BBD3F27-F923-440C-88AC-D681FC4FBD4D}" presName="linearProcess" presStyleCnt="0"/>
      <dgm:spPr/>
    </dgm:pt>
    <dgm:pt modelId="{D7D5DA2F-B06D-4541-960B-4D2385747751}" type="pres">
      <dgm:prSet presAssocID="{901119EC-3CD3-43A8-9858-04F04F5F6C0B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ABEA2F9-1CB6-4B5D-9BC9-8FE5AF175130}" type="pres">
      <dgm:prSet presAssocID="{BA048E30-54A3-4877-81A9-29F321BA48A5}" presName="sibTrans" presStyleCnt="0"/>
      <dgm:spPr/>
    </dgm:pt>
    <dgm:pt modelId="{39B9B3BD-3716-4FE7-B5E0-19724DE116DD}" type="pres">
      <dgm:prSet presAssocID="{A878B5CB-3ABE-4437-9964-FBE1D8E9557B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9C065DB-8AE0-4F48-9783-0F9B9643F2DE}" type="pres">
      <dgm:prSet presAssocID="{DD76B5B6-05D3-4E87-AB4E-17DF4156841E}" presName="sibTrans" presStyleCnt="0"/>
      <dgm:spPr/>
    </dgm:pt>
    <dgm:pt modelId="{FC356AF8-8CB7-4F1C-A4A0-97E119D194E3}" type="pres">
      <dgm:prSet presAssocID="{C44641E9-E84A-4154-A224-A06AD5FD8C3B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1F6D56D-523D-4097-BCA1-86F1A2D37E6D}" type="presOf" srcId="{1BBD3F27-F923-440C-88AC-D681FC4FBD4D}" destId="{F292E590-4752-4FDE-92D1-1C0F7F7EA0B0}" srcOrd="0" destOrd="0" presId="urn:microsoft.com/office/officeart/2005/8/layout/hProcess9"/>
    <dgm:cxn modelId="{FD6418BF-6F39-4457-9638-C7DA235E4558}" type="presOf" srcId="{C44641E9-E84A-4154-A224-A06AD5FD8C3B}" destId="{FC356AF8-8CB7-4F1C-A4A0-97E119D194E3}" srcOrd="0" destOrd="0" presId="urn:microsoft.com/office/officeart/2005/8/layout/hProcess9"/>
    <dgm:cxn modelId="{32E12C2B-74CE-4D40-9BBE-F52930B7261D}" type="presOf" srcId="{A878B5CB-3ABE-4437-9964-FBE1D8E9557B}" destId="{39B9B3BD-3716-4FE7-B5E0-19724DE116DD}" srcOrd="0" destOrd="0" presId="urn:microsoft.com/office/officeart/2005/8/layout/hProcess9"/>
    <dgm:cxn modelId="{D44939D1-63BB-49F9-87CE-74ED4ABC6B4C}" type="presOf" srcId="{901119EC-3CD3-43A8-9858-04F04F5F6C0B}" destId="{D7D5DA2F-B06D-4541-960B-4D2385747751}" srcOrd="0" destOrd="0" presId="urn:microsoft.com/office/officeart/2005/8/layout/hProcess9"/>
    <dgm:cxn modelId="{50D2E7B4-9619-49C3-8ADB-E7A186449972}" srcId="{1BBD3F27-F923-440C-88AC-D681FC4FBD4D}" destId="{C44641E9-E84A-4154-A224-A06AD5FD8C3B}" srcOrd="2" destOrd="0" parTransId="{1FE1919E-156C-43EF-8C92-7D61EBC72BF5}" sibTransId="{16428D95-585C-4756-854C-647F243DA92C}"/>
    <dgm:cxn modelId="{3AC884CD-4866-4AAF-903A-4098A107E4CD}" srcId="{1BBD3F27-F923-440C-88AC-D681FC4FBD4D}" destId="{A878B5CB-3ABE-4437-9964-FBE1D8E9557B}" srcOrd="1" destOrd="0" parTransId="{4C61C393-E02F-4181-9EE8-48C89DD24524}" sibTransId="{DD76B5B6-05D3-4E87-AB4E-17DF4156841E}"/>
    <dgm:cxn modelId="{76A5C2C4-7E7C-4BB7-B629-E0063784D057}" srcId="{1BBD3F27-F923-440C-88AC-D681FC4FBD4D}" destId="{901119EC-3CD3-43A8-9858-04F04F5F6C0B}" srcOrd="0" destOrd="0" parTransId="{241EF1A6-5FE5-49DA-9777-7FD813072918}" sibTransId="{BA048E30-54A3-4877-81A9-29F321BA48A5}"/>
    <dgm:cxn modelId="{37D94FCD-2CA4-4EBF-BE47-82253D05F789}" type="presParOf" srcId="{F292E590-4752-4FDE-92D1-1C0F7F7EA0B0}" destId="{439FBCCF-B4AF-4D99-89D5-B87DEB40D08E}" srcOrd="0" destOrd="0" presId="urn:microsoft.com/office/officeart/2005/8/layout/hProcess9"/>
    <dgm:cxn modelId="{ED4298BC-E44A-4955-884A-7D3A2099FA5F}" type="presParOf" srcId="{F292E590-4752-4FDE-92D1-1C0F7F7EA0B0}" destId="{28574A89-B3A2-4DF5-B229-426058220979}" srcOrd="1" destOrd="0" presId="urn:microsoft.com/office/officeart/2005/8/layout/hProcess9"/>
    <dgm:cxn modelId="{D2B2634A-6453-4264-89C8-955F1BFA23EA}" type="presParOf" srcId="{28574A89-B3A2-4DF5-B229-426058220979}" destId="{D7D5DA2F-B06D-4541-960B-4D2385747751}" srcOrd="0" destOrd="0" presId="urn:microsoft.com/office/officeart/2005/8/layout/hProcess9"/>
    <dgm:cxn modelId="{2A7F5E3C-22B7-49F9-870A-DDE289533039}" type="presParOf" srcId="{28574A89-B3A2-4DF5-B229-426058220979}" destId="{7ABEA2F9-1CB6-4B5D-9BC9-8FE5AF175130}" srcOrd="1" destOrd="0" presId="urn:microsoft.com/office/officeart/2005/8/layout/hProcess9"/>
    <dgm:cxn modelId="{5F684619-CBFC-47F3-A9DC-6688728347D2}" type="presParOf" srcId="{28574A89-B3A2-4DF5-B229-426058220979}" destId="{39B9B3BD-3716-4FE7-B5E0-19724DE116DD}" srcOrd="2" destOrd="0" presId="urn:microsoft.com/office/officeart/2005/8/layout/hProcess9"/>
    <dgm:cxn modelId="{3677B6F2-3C59-4EFC-A569-284247785413}" type="presParOf" srcId="{28574A89-B3A2-4DF5-B229-426058220979}" destId="{B9C065DB-8AE0-4F48-9783-0F9B9643F2DE}" srcOrd="3" destOrd="0" presId="urn:microsoft.com/office/officeart/2005/8/layout/hProcess9"/>
    <dgm:cxn modelId="{5382D390-4F23-4A59-8279-1713B0CB6DD0}" type="presParOf" srcId="{28574A89-B3A2-4DF5-B229-426058220979}" destId="{FC356AF8-8CB7-4F1C-A4A0-97E119D194E3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3DFCFBF-BF84-4716-89C0-5C32BC5ADA81}" type="doc">
      <dgm:prSet loTypeId="urn:microsoft.com/office/officeart/2008/layout/VerticalCurvedList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9B580E9-DB26-4901-90C4-23D1EAE5EF96}">
      <dgm:prSet phldrT="[Текст]" custT="1"/>
      <dgm:spPr/>
      <dgm:t>
        <a:bodyPr/>
        <a:lstStyle/>
        <a:p>
          <a:r>
            <a:rPr lang="ru-RU" sz="1800" b="1" dirty="0" smtClean="0">
              <a:latin typeface="Arial" panose="020B0604020202020204" pitchFamily="34" charset="0"/>
              <a:cs typeface="Arial" panose="020B0604020202020204" pitchFamily="34" charset="0"/>
            </a:rPr>
            <a:t>Мобилизация дополнительных налоговых платежей</a:t>
          </a:r>
          <a:endParaRPr lang="ru-RU" sz="18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A41048F-252C-42AD-BBE0-43D3AD85F173}" type="parTrans" cxnId="{5A7DAC96-2B87-457F-87A6-C770EDC405F1}">
      <dgm:prSet/>
      <dgm:spPr/>
      <dgm:t>
        <a:bodyPr/>
        <a:lstStyle/>
        <a:p>
          <a:endParaRPr lang="ru-RU"/>
        </a:p>
      </dgm:t>
    </dgm:pt>
    <dgm:pt modelId="{7C34F75C-C3CE-4CCD-B7E5-64B7D7B936A8}" type="sibTrans" cxnId="{5A7DAC96-2B87-457F-87A6-C770EDC405F1}">
      <dgm:prSet/>
      <dgm:spPr/>
      <dgm:t>
        <a:bodyPr/>
        <a:lstStyle/>
        <a:p>
          <a:endParaRPr lang="ru-RU"/>
        </a:p>
      </dgm:t>
    </dgm:pt>
    <dgm:pt modelId="{006F0539-4052-4AFF-B55F-1672AE2140B3}">
      <dgm:prSet phldrT="[Текст]" custT="1"/>
      <dgm:spPr/>
      <dgm:t>
        <a:bodyPr/>
        <a:lstStyle/>
        <a:p>
          <a:r>
            <a:rPr lang="ru-RU" sz="1800" b="1" dirty="0" smtClean="0">
              <a:latin typeface="Arial" panose="020B0604020202020204" pitchFamily="34" charset="0"/>
              <a:cs typeface="Arial" panose="020B0604020202020204" pitchFamily="34" charset="0"/>
            </a:rPr>
            <a:t>Получение дополнительной финансовой помощи (субсидии, дотации, иные межбюджетные трансферты)</a:t>
          </a:r>
          <a:endParaRPr lang="ru-RU" sz="18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501D446-5F84-4EE6-B215-B131D14DF464}" type="parTrans" cxnId="{8D56F181-EAB6-4028-B8F8-7F486803B2C3}">
      <dgm:prSet/>
      <dgm:spPr/>
      <dgm:t>
        <a:bodyPr/>
        <a:lstStyle/>
        <a:p>
          <a:endParaRPr lang="ru-RU"/>
        </a:p>
      </dgm:t>
    </dgm:pt>
    <dgm:pt modelId="{FCEAAF90-717E-4D66-8B9E-479C15423596}" type="sibTrans" cxnId="{8D56F181-EAB6-4028-B8F8-7F486803B2C3}">
      <dgm:prSet/>
      <dgm:spPr/>
      <dgm:t>
        <a:bodyPr/>
        <a:lstStyle/>
        <a:p>
          <a:endParaRPr lang="ru-RU"/>
        </a:p>
      </dgm:t>
    </dgm:pt>
    <dgm:pt modelId="{0A19E20F-7018-4E28-AD71-0834A4B90CF9}">
      <dgm:prSet phldrT="[Текст]" custT="1"/>
      <dgm:spPr/>
      <dgm:t>
        <a:bodyPr/>
        <a:lstStyle/>
        <a:p>
          <a:r>
            <a:rPr lang="ru-RU" sz="1800" b="1" dirty="0" smtClean="0">
              <a:latin typeface="Arial" panose="020B0604020202020204" pitchFamily="34" charset="0"/>
              <a:cs typeface="Arial" panose="020B0604020202020204" pitchFamily="34" charset="0"/>
            </a:rPr>
            <a:t>Претензионно-исковая работа по арендной плате за земли, муниципального имущества </a:t>
          </a:r>
          <a:endParaRPr lang="ru-RU" sz="18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BF6569C-D510-4407-877A-66AE8F38F624}" type="parTrans" cxnId="{B80D178B-D970-4E7B-87FD-30B0AEDD4FAA}">
      <dgm:prSet/>
      <dgm:spPr/>
      <dgm:t>
        <a:bodyPr/>
        <a:lstStyle/>
        <a:p>
          <a:endParaRPr lang="ru-RU"/>
        </a:p>
      </dgm:t>
    </dgm:pt>
    <dgm:pt modelId="{355142DD-AC6D-4FFE-A0B8-79B4184FFF9F}" type="sibTrans" cxnId="{B80D178B-D970-4E7B-87FD-30B0AEDD4FAA}">
      <dgm:prSet/>
      <dgm:spPr/>
      <dgm:t>
        <a:bodyPr/>
        <a:lstStyle/>
        <a:p>
          <a:endParaRPr lang="ru-RU"/>
        </a:p>
      </dgm:t>
    </dgm:pt>
    <dgm:pt modelId="{6FEFD002-AA08-489F-BB9C-3C9A8C0413E3}">
      <dgm:prSet phldrT="[Текст]" custT="1"/>
      <dgm:spPr/>
      <dgm:t>
        <a:bodyPr/>
        <a:lstStyle/>
        <a:p>
          <a:r>
            <a:rPr lang="ru-RU" sz="1800" b="1" dirty="0" smtClean="0"/>
            <a:t>Оптимизация расходов, в том числе:</a:t>
          </a:r>
          <a:endParaRPr lang="ru-RU" sz="18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4E643EA-4600-49C4-97DE-CDA4C1E46E86}" type="sibTrans" cxnId="{47537E4E-C9B6-418E-86C3-85336DF17A6F}">
      <dgm:prSet/>
      <dgm:spPr/>
      <dgm:t>
        <a:bodyPr/>
        <a:lstStyle/>
        <a:p>
          <a:endParaRPr lang="ru-RU"/>
        </a:p>
      </dgm:t>
    </dgm:pt>
    <dgm:pt modelId="{09C4EB48-832E-41BC-AD23-0BA53FA53A7B}" type="parTrans" cxnId="{47537E4E-C9B6-418E-86C3-85336DF17A6F}">
      <dgm:prSet/>
      <dgm:spPr/>
      <dgm:t>
        <a:bodyPr/>
        <a:lstStyle/>
        <a:p>
          <a:endParaRPr lang="ru-RU"/>
        </a:p>
      </dgm:t>
    </dgm:pt>
    <dgm:pt modelId="{32CBCDC4-3AED-4434-B321-B90D9572ACE5}">
      <dgm:prSet custT="1"/>
      <dgm:spPr/>
      <dgm:t>
        <a:bodyPr/>
        <a:lstStyle/>
        <a:p>
          <a:r>
            <a:rPr lang="ru-RU" sz="900" dirty="0" smtClean="0"/>
            <a:t>экономия в результате оптимизации по инвестиционным объектам (37,4)</a:t>
          </a:r>
          <a:endParaRPr lang="ru-RU" sz="900" dirty="0"/>
        </a:p>
      </dgm:t>
    </dgm:pt>
    <dgm:pt modelId="{00C9FFD7-5750-45B1-BFA2-80C9A9B93A8F}" type="parTrans" cxnId="{351D81AF-18A1-4919-B698-FF2DE06037A4}">
      <dgm:prSet/>
      <dgm:spPr/>
      <dgm:t>
        <a:bodyPr/>
        <a:lstStyle/>
        <a:p>
          <a:endParaRPr lang="ru-RU"/>
        </a:p>
      </dgm:t>
    </dgm:pt>
    <dgm:pt modelId="{07339344-7382-447D-A410-34DE6C6163A8}" type="sibTrans" cxnId="{351D81AF-18A1-4919-B698-FF2DE06037A4}">
      <dgm:prSet/>
      <dgm:spPr/>
      <dgm:t>
        <a:bodyPr/>
        <a:lstStyle/>
        <a:p>
          <a:endParaRPr lang="ru-RU"/>
        </a:p>
      </dgm:t>
    </dgm:pt>
    <dgm:pt modelId="{EF1C5BD1-EF86-41CE-8F10-EEC7EB14A39E}">
      <dgm:prSet custT="1"/>
      <dgm:spPr/>
      <dgm:t>
        <a:bodyPr/>
        <a:lstStyle/>
        <a:p>
          <a:r>
            <a:rPr lang="ru-RU" sz="900" dirty="0" smtClean="0"/>
            <a:t>экономия за счет привлечения бюджетных кредитов из средств федерального и краевого бюджетов (20)</a:t>
          </a:r>
          <a:endParaRPr lang="ru-RU" sz="900" dirty="0"/>
        </a:p>
      </dgm:t>
    </dgm:pt>
    <dgm:pt modelId="{4E76C453-8B6D-48A2-B091-39FB80EAEDD2}" type="parTrans" cxnId="{6AAF055F-D4AD-4153-A29D-44DC0617577E}">
      <dgm:prSet/>
      <dgm:spPr/>
      <dgm:t>
        <a:bodyPr/>
        <a:lstStyle/>
        <a:p>
          <a:endParaRPr lang="ru-RU"/>
        </a:p>
      </dgm:t>
    </dgm:pt>
    <dgm:pt modelId="{CE23DFC4-A06D-4280-8E86-0A49BF2167C1}" type="sibTrans" cxnId="{6AAF055F-D4AD-4153-A29D-44DC0617577E}">
      <dgm:prSet/>
      <dgm:spPr/>
      <dgm:t>
        <a:bodyPr/>
        <a:lstStyle/>
        <a:p>
          <a:endParaRPr lang="ru-RU"/>
        </a:p>
      </dgm:t>
    </dgm:pt>
    <dgm:pt modelId="{2FAFB797-B0AF-4CDE-A6AA-FD3D4526C7C0}">
      <dgm:prSet custT="1"/>
      <dgm:spPr/>
      <dgm:t>
        <a:bodyPr/>
        <a:lstStyle/>
        <a:p>
          <a:r>
            <a:rPr lang="ru-RU" sz="900" dirty="0" smtClean="0"/>
            <a:t>экономия за счет перекредитования  (19,3)</a:t>
          </a:r>
          <a:endParaRPr lang="ru-RU" sz="900" dirty="0"/>
        </a:p>
      </dgm:t>
    </dgm:pt>
    <dgm:pt modelId="{B775F4F3-5EC3-48EA-974C-2F33DF025983}" type="parTrans" cxnId="{915443CC-85B5-4B46-BD1C-B32B3E409C55}">
      <dgm:prSet/>
      <dgm:spPr/>
      <dgm:t>
        <a:bodyPr/>
        <a:lstStyle/>
        <a:p>
          <a:endParaRPr lang="ru-RU"/>
        </a:p>
      </dgm:t>
    </dgm:pt>
    <dgm:pt modelId="{F2EA2B9C-CFBC-4DBC-9B04-92E256762D08}" type="sibTrans" cxnId="{915443CC-85B5-4B46-BD1C-B32B3E409C55}">
      <dgm:prSet/>
      <dgm:spPr/>
      <dgm:t>
        <a:bodyPr/>
        <a:lstStyle/>
        <a:p>
          <a:endParaRPr lang="ru-RU"/>
        </a:p>
      </dgm:t>
    </dgm:pt>
    <dgm:pt modelId="{7640C0BD-3E51-4D66-BB80-B38D5E3AC66D}">
      <dgm:prSet custT="1"/>
      <dgm:spPr/>
      <dgm:t>
        <a:bodyPr/>
        <a:lstStyle/>
        <a:p>
          <a:r>
            <a:rPr lang="ru-RU" sz="900" dirty="0" smtClean="0"/>
            <a:t>экономия по результатам проведения конкурсных процедур (17,1)</a:t>
          </a:r>
          <a:endParaRPr lang="ru-RU" sz="900" dirty="0"/>
        </a:p>
      </dgm:t>
    </dgm:pt>
    <dgm:pt modelId="{78FF8516-BA9B-4B25-A303-26E48E6C5ABA}" type="parTrans" cxnId="{209ABBFE-00A9-4922-982A-DA631261A21A}">
      <dgm:prSet/>
      <dgm:spPr/>
      <dgm:t>
        <a:bodyPr/>
        <a:lstStyle/>
        <a:p>
          <a:endParaRPr lang="ru-RU"/>
        </a:p>
      </dgm:t>
    </dgm:pt>
    <dgm:pt modelId="{2D176BB0-DD39-432F-84A1-2B09E7081874}" type="sibTrans" cxnId="{209ABBFE-00A9-4922-982A-DA631261A21A}">
      <dgm:prSet/>
      <dgm:spPr/>
      <dgm:t>
        <a:bodyPr/>
        <a:lstStyle/>
        <a:p>
          <a:endParaRPr lang="ru-RU"/>
        </a:p>
      </dgm:t>
    </dgm:pt>
    <dgm:pt modelId="{4D2C02E0-680E-4176-B804-5861D26ABB66}">
      <dgm:prSet custT="1"/>
      <dgm:spPr/>
      <dgm:t>
        <a:bodyPr/>
        <a:lstStyle/>
        <a:p>
          <a:r>
            <a:rPr lang="ru-RU" sz="900" dirty="0" smtClean="0"/>
            <a:t>экономия за счет управления остатками на едином счете по учету средств бюджета (8,7)</a:t>
          </a:r>
          <a:endParaRPr lang="ru-RU" sz="900" dirty="0"/>
        </a:p>
      </dgm:t>
    </dgm:pt>
    <dgm:pt modelId="{D7EB036A-D1D4-4B37-B1F2-41CB92E7C0B6}" type="parTrans" cxnId="{03B4A53D-BFF4-4DCB-80DF-16C89AFE1192}">
      <dgm:prSet/>
      <dgm:spPr/>
      <dgm:t>
        <a:bodyPr/>
        <a:lstStyle/>
        <a:p>
          <a:endParaRPr lang="ru-RU"/>
        </a:p>
      </dgm:t>
    </dgm:pt>
    <dgm:pt modelId="{D95285D9-D968-4555-A4F8-5A684FBA0579}" type="sibTrans" cxnId="{03B4A53D-BFF4-4DCB-80DF-16C89AFE1192}">
      <dgm:prSet/>
      <dgm:spPr/>
      <dgm:t>
        <a:bodyPr/>
        <a:lstStyle/>
        <a:p>
          <a:endParaRPr lang="ru-RU"/>
        </a:p>
      </dgm:t>
    </dgm:pt>
    <dgm:pt modelId="{DAAD0683-FFC0-4753-BCD0-949ACC42F802}">
      <dgm:prSet custT="1"/>
      <dgm:spPr/>
      <dgm:t>
        <a:bodyPr/>
        <a:lstStyle/>
        <a:p>
          <a:r>
            <a:rPr lang="ru-RU" sz="900" dirty="0" smtClean="0"/>
            <a:t>сокращение бюджетных расходов за счет применения принципа адресности в области социальной поддержки (3,5)</a:t>
          </a:r>
          <a:endParaRPr lang="ru-RU" sz="900" dirty="0"/>
        </a:p>
      </dgm:t>
    </dgm:pt>
    <dgm:pt modelId="{BEFC919E-4F9A-4C91-93AB-61030EDFE8D0}" type="parTrans" cxnId="{D24F579F-501E-4843-8942-4A8BF4F06344}">
      <dgm:prSet/>
      <dgm:spPr/>
      <dgm:t>
        <a:bodyPr/>
        <a:lstStyle/>
        <a:p>
          <a:endParaRPr lang="ru-RU"/>
        </a:p>
      </dgm:t>
    </dgm:pt>
    <dgm:pt modelId="{EFC26BC8-B171-4000-B40B-DD137783D524}" type="sibTrans" cxnId="{D24F579F-501E-4843-8942-4A8BF4F06344}">
      <dgm:prSet/>
      <dgm:spPr/>
      <dgm:t>
        <a:bodyPr/>
        <a:lstStyle/>
        <a:p>
          <a:endParaRPr lang="ru-RU"/>
        </a:p>
      </dgm:t>
    </dgm:pt>
    <dgm:pt modelId="{4FC9DA0E-0426-45FC-BDAF-5D540FD9E4D0}">
      <dgm:prSet custT="1"/>
      <dgm:spPr/>
      <dgm:t>
        <a:bodyPr/>
        <a:lstStyle/>
        <a:p>
          <a:r>
            <a:rPr lang="ru-RU" sz="900" dirty="0" smtClean="0"/>
            <a:t>привлечение дополнительных внебюджетных средств, за счет изменения типа 8-ми учреждений с казенного на бюджетный (1)</a:t>
          </a:r>
          <a:endParaRPr lang="ru-RU" sz="900" dirty="0"/>
        </a:p>
      </dgm:t>
    </dgm:pt>
    <dgm:pt modelId="{5A1A25D1-7DDC-4A18-B05A-62A8F8216DDE}" type="parTrans" cxnId="{8B0AC903-D30C-48FD-A10D-B03D9AF5D872}">
      <dgm:prSet/>
      <dgm:spPr/>
      <dgm:t>
        <a:bodyPr/>
        <a:lstStyle/>
        <a:p>
          <a:endParaRPr lang="ru-RU"/>
        </a:p>
      </dgm:t>
    </dgm:pt>
    <dgm:pt modelId="{FDEC4820-9BBC-4B7F-8FC8-A9F245989ED6}" type="sibTrans" cxnId="{8B0AC903-D30C-48FD-A10D-B03D9AF5D872}">
      <dgm:prSet/>
      <dgm:spPr/>
      <dgm:t>
        <a:bodyPr/>
        <a:lstStyle/>
        <a:p>
          <a:endParaRPr lang="ru-RU"/>
        </a:p>
      </dgm:t>
    </dgm:pt>
    <dgm:pt modelId="{492FEB6B-3AD4-4D73-9F7D-29274FF46EAF}" type="pres">
      <dgm:prSet presAssocID="{43DFCFBF-BF84-4716-89C0-5C32BC5ADA81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C6D8753D-04E9-47AC-ADE6-4A932606360D}" type="pres">
      <dgm:prSet presAssocID="{43DFCFBF-BF84-4716-89C0-5C32BC5ADA81}" presName="Name1" presStyleCnt="0"/>
      <dgm:spPr/>
    </dgm:pt>
    <dgm:pt modelId="{4C41A042-6748-4DE9-B499-815892C096B5}" type="pres">
      <dgm:prSet presAssocID="{43DFCFBF-BF84-4716-89C0-5C32BC5ADA81}" presName="cycle" presStyleCnt="0"/>
      <dgm:spPr/>
    </dgm:pt>
    <dgm:pt modelId="{0453D6C5-90A8-48E0-9A2F-6EC8D442FF99}" type="pres">
      <dgm:prSet presAssocID="{43DFCFBF-BF84-4716-89C0-5C32BC5ADA81}" presName="srcNode" presStyleLbl="node1" presStyleIdx="0" presStyleCnt="4"/>
      <dgm:spPr/>
    </dgm:pt>
    <dgm:pt modelId="{980E3B25-4EDC-406E-85EB-511B3158BC9D}" type="pres">
      <dgm:prSet presAssocID="{43DFCFBF-BF84-4716-89C0-5C32BC5ADA81}" presName="conn" presStyleLbl="parChTrans1D2" presStyleIdx="0" presStyleCnt="1"/>
      <dgm:spPr/>
      <dgm:t>
        <a:bodyPr/>
        <a:lstStyle/>
        <a:p>
          <a:endParaRPr lang="ru-RU"/>
        </a:p>
      </dgm:t>
    </dgm:pt>
    <dgm:pt modelId="{12C61803-BCA2-4A7A-961F-CAF362947A61}" type="pres">
      <dgm:prSet presAssocID="{43DFCFBF-BF84-4716-89C0-5C32BC5ADA81}" presName="extraNode" presStyleLbl="node1" presStyleIdx="0" presStyleCnt="4"/>
      <dgm:spPr/>
    </dgm:pt>
    <dgm:pt modelId="{F443ACD7-D13E-4402-8613-1216C7D68DC8}" type="pres">
      <dgm:prSet presAssocID="{43DFCFBF-BF84-4716-89C0-5C32BC5ADA81}" presName="dstNode" presStyleLbl="node1" presStyleIdx="0" presStyleCnt="4"/>
      <dgm:spPr/>
    </dgm:pt>
    <dgm:pt modelId="{80B03FA6-9BFA-41E0-8238-3E21FBE91AAA}" type="pres">
      <dgm:prSet presAssocID="{89B580E9-DB26-4901-90C4-23D1EAE5EF96}" presName="text_1" presStyleLbl="node1" presStyleIdx="0" presStyleCnt="4" custScaleY="82343" custLinFactNeighborX="2015" custLinFactNeighborY="-1868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233FA7E-7765-45E7-9C91-9340FB59C43C}" type="pres">
      <dgm:prSet presAssocID="{89B580E9-DB26-4901-90C4-23D1EAE5EF96}" presName="accent_1" presStyleCnt="0"/>
      <dgm:spPr/>
    </dgm:pt>
    <dgm:pt modelId="{999B8D20-F6B6-4800-8BE5-4B531060AB7B}" type="pres">
      <dgm:prSet presAssocID="{89B580E9-DB26-4901-90C4-23D1EAE5EF96}" presName="accentRepeatNode" presStyleLbl="solidFgAcc1" presStyleIdx="0" presStyleCnt="4" custLinFactNeighborX="-22773" custLinFactNeighborY="-27695"/>
      <dgm:spPr/>
    </dgm:pt>
    <dgm:pt modelId="{40AB5AAC-30E1-4EB2-A43A-8FC56F3EF664}" type="pres">
      <dgm:prSet presAssocID="{0A19E20F-7018-4E28-AD71-0834A4B90CF9}" presName="text_2" presStyleLbl="node1" presStyleIdx="1" presStyleCnt="4" custLinFactNeighborX="-1208" custLinFactNeighborY="-6133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F389731-E5C4-4CED-9778-DA0CA696F1BD}" type="pres">
      <dgm:prSet presAssocID="{0A19E20F-7018-4E28-AD71-0834A4B90CF9}" presName="accent_2" presStyleCnt="0"/>
      <dgm:spPr/>
    </dgm:pt>
    <dgm:pt modelId="{8413AAEE-5D8A-47AE-8319-5F4035328F7F}" type="pres">
      <dgm:prSet presAssocID="{0A19E20F-7018-4E28-AD71-0834A4B90CF9}" presName="accentRepeatNode" presStyleLbl="solidFgAcc1" presStyleIdx="1" presStyleCnt="4" custLinFactNeighborX="-30118" custLinFactNeighborY="-47827"/>
      <dgm:spPr/>
      <dgm:t>
        <a:bodyPr/>
        <a:lstStyle/>
        <a:p>
          <a:endParaRPr lang="ru-RU"/>
        </a:p>
      </dgm:t>
    </dgm:pt>
    <dgm:pt modelId="{5A78E588-A2F7-40E0-B48A-74CECAD59D7F}" type="pres">
      <dgm:prSet presAssocID="{006F0539-4052-4AFF-B55F-1672AE2140B3}" presName="text_3" presStyleLbl="node1" presStyleIdx="2" presStyleCnt="4" custScaleY="132839" custLinFactNeighborX="655" custLinFactNeighborY="-7285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9F10277-AA5A-4FDE-9DCC-426A35655D3F}" type="pres">
      <dgm:prSet presAssocID="{006F0539-4052-4AFF-B55F-1672AE2140B3}" presName="accent_3" presStyleCnt="0"/>
      <dgm:spPr/>
    </dgm:pt>
    <dgm:pt modelId="{B33DAC38-FF74-4B51-84B1-F2D639731BB4}" type="pres">
      <dgm:prSet presAssocID="{006F0539-4052-4AFF-B55F-1672AE2140B3}" presName="accentRepeatNode" presStyleLbl="solidFgAcc1" presStyleIdx="2" presStyleCnt="4" custLinFactNeighborX="-10613" custLinFactNeighborY="-63836"/>
      <dgm:spPr/>
      <dgm:t>
        <a:bodyPr/>
        <a:lstStyle/>
        <a:p>
          <a:endParaRPr lang="ru-RU"/>
        </a:p>
      </dgm:t>
    </dgm:pt>
    <dgm:pt modelId="{B89CE108-1B71-4A35-ADEF-C278542B18C5}" type="pres">
      <dgm:prSet presAssocID="{6FEFD002-AA08-489F-BB9C-3C9A8C0413E3}" presName="text_4" presStyleLbl="node1" presStyleIdx="3" presStyleCnt="4" custScaleY="223946" custLinFactNeighborX="2015" custLinFactNeighborY="-2140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92DBDF1-40C6-4E27-834B-E75F664C4BDB}" type="pres">
      <dgm:prSet presAssocID="{6FEFD002-AA08-489F-BB9C-3C9A8C0413E3}" presName="accent_4" presStyleCnt="0"/>
      <dgm:spPr/>
    </dgm:pt>
    <dgm:pt modelId="{CAEE5A1F-B274-4CDF-B567-CEDC535A9039}" type="pres">
      <dgm:prSet presAssocID="{6FEFD002-AA08-489F-BB9C-3C9A8C0413E3}" presName="accentRepeatNode" presStyleLbl="solidFgAcc1" presStyleIdx="3" presStyleCnt="4" custLinFactNeighborX="8882" custLinFactNeighborY="-67297"/>
      <dgm:spPr/>
      <dgm:t>
        <a:bodyPr/>
        <a:lstStyle/>
        <a:p>
          <a:endParaRPr lang="ru-RU"/>
        </a:p>
      </dgm:t>
    </dgm:pt>
  </dgm:ptLst>
  <dgm:cxnLst>
    <dgm:cxn modelId="{8B489554-C3BB-44C5-B68A-4658FFF5B813}" type="presOf" srcId="{4D2C02E0-680E-4176-B804-5861D26ABB66}" destId="{B89CE108-1B71-4A35-ADEF-C278542B18C5}" srcOrd="0" destOrd="5" presId="urn:microsoft.com/office/officeart/2008/layout/VerticalCurvedList"/>
    <dgm:cxn modelId="{7EE7B7FC-9F57-44BC-9751-EA3D38BAB1D2}" type="presOf" srcId="{2FAFB797-B0AF-4CDE-A6AA-FD3D4526C7C0}" destId="{B89CE108-1B71-4A35-ADEF-C278542B18C5}" srcOrd="0" destOrd="3" presId="urn:microsoft.com/office/officeart/2008/layout/VerticalCurvedList"/>
    <dgm:cxn modelId="{5A7DAC96-2B87-457F-87A6-C770EDC405F1}" srcId="{43DFCFBF-BF84-4716-89C0-5C32BC5ADA81}" destId="{89B580E9-DB26-4901-90C4-23D1EAE5EF96}" srcOrd="0" destOrd="0" parTransId="{2A41048F-252C-42AD-BBE0-43D3AD85F173}" sibTransId="{7C34F75C-C3CE-4CCD-B7E5-64B7D7B936A8}"/>
    <dgm:cxn modelId="{CAFF17EF-44ED-43F0-9DA2-1B32F428859E}" type="presOf" srcId="{EF1C5BD1-EF86-41CE-8F10-EEC7EB14A39E}" destId="{B89CE108-1B71-4A35-ADEF-C278542B18C5}" srcOrd="0" destOrd="2" presId="urn:microsoft.com/office/officeart/2008/layout/VerticalCurvedList"/>
    <dgm:cxn modelId="{01968828-DC7B-42DA-8DB2-4A1808DE4FDD}" type="presOf" srcId="{7640C0BD-3E51-4D66-BB80-B38D5E3AC66D}" destId="{B89CE108-1B71-4A35-ADEF-C278542B18C5}" srcOrd="0" destOrd="4" presId="urn:microsoft.com/office/officeart/2008/layout/VerticalCurvedList"/>
    <dgm:cxn modelId="{E90BECA8-FFD4-4EA6-BC41-0142305570D9}" type="presOf" srcId="{7C34F75C-C3CE-4CCD-B7E5-64B7D7B936A8}" destId="{980E3B25-4EDC-406E-85EB-511B3158BC9D}" srcOrd="0" destOrd="0" presId="urn:microsoft.com/office/officeart/2008/layout/VerticalCurvedList"/>
    <dgm:cxn modelId="{351D81AF-18A1-4919-B698-FF2DE06037A4}" srcId="{6FEFD002-AA08-489F-BB9C-3C9A8C0413E3}" destId="{32CBCDC4-3AED-4434-B321-B90D9572ACE5}" srcOrd="0" destOrd="0" parTransId="{00C9FFD7-5750-45B1-BFA2-80C9A9B93A8F}" sibTransId="{07339344-7382-447D-A410-34DE6C6163A8}"/>
    <dgm:cxn modelId="{6AAF055F-D4AD-4153-A29D-44DC0617577E}" srcId="{6FEFD002-AA08-489F-BB9C-3C9A8C0413E3}" destId="{EF1C5BD1-EF86-41CE-8F10-EEC7EB14A39E}" srcOrd="1" destOrd="0" parTransId="{4E76C453-8B6D-48A2-B091-39FB80EAEDD2}" sibTransId="{CE23DFC4-A06D-4280-8E86-0A49BF2167C1}"/>
    <dgm:cxn modelId="{1AC93CA5-F100-42C7-B6F5-4028C6E24BA9}" type="presOf" srcId="{006F0539-4052-4AFF-B55F-1672AE2140B3}" destId="{5A78E588-A2F7-40E0-B48A-74CECAD59D7F}" srcOrd="0" destOrd="0" presId="urn:microsoft.com/office/officeart/2008/layout/VerticalCurvedList"/>
    <dgm:cxn modelId="{8B78F871-71AC-41BE-AA79-9A8CB30C0155}" type="presOf" srcId="{43DFCFBF-BF84-4716-89C0-5C32BC5ADA81}" destId="{492FEB6B-3AD4-4D73-9F7D-29274FF46EAF}" srcOrd="0" destOrd="0" presId="urn:microsoft.com/office/officeart/2008/layout/VerticalCurvedList"/>
    <dgm:cxn modelId="{915443CC-85B5-4B46-BD1C-B32B3E409C55}" srcId="{6FEFD002-AA08-489F-BB9C-3C9A8C0413E3}" destId="{2FAFB797-B0AF-4CDE-A6AA-FD3D4526C7C0}" srcOrd="2" destOrd="0" parTransId="{B775F4F3-5EC3-48EA-974C-2F33DF025983}" sibTransId="{F2EA2B9C-CFBC-4DBC-9B04-92E256762D08}"/>
    <dgm:cxn modelId="{209ABBFE-00A9-4922-982A-DA631261A21A}" srcId="{6FEFD002-AA08-489F-BB9C-3C9A8C0413E3}" destId="{7640C0BD-3E51-4D66-BB80-B38D5E3AC66D}" srcOrd="3" destOrd="0" parTransId="{78FF8516-BA9B-4B25-A303-26E48E6C5ABA}" sibTransId="{2D176BB0-DD39-432F-84A1-2B09E7081874}"/>
    <dgm:cxn modelId="{FB9280C7-94B6-4AF8-8D5A-1431A0C1EC06}" type="presOf" srcId="{32CBCDC4-3AED-4434-B321-B90D9572ACE5}" destId="{B89CE108-1B71-4A35-ADEF-C278542B18C5}" srcOrd="0" destOrd="1" presId="urn:microsoft.com/office/officeart/2008/layout/VerticalCurvedList"/>
    <dgm:cxn modelId="{8D56F181-EAB6-4028-B8F8-7F486803B2C3}" srcId="{43DFCFBF-BF84-4716-89C0-5C32BC5ADA81}" destId="{006F0539-4052-4AFF-B55F-1672AE2140B3}" srcOrd="2" destOrd="0" parTransId="{0501D446-5F84-4EE6-B215-B131D14DF464}" sibTransId="{FCEAAF90-717E-4D66-8B9E-479C15423596}"/>
    <dgm:cxn modelId="{BD1423E1-F64B-4EBF-93EA-50B81177FED9}" type="presOf" srcId="{4FC9DA0E-0426-45FC-BDAF-5D540FD9E4D0}" destId="{B89CE108-1B71-4A35-ADEF-C278542B18C5}" srcOrd="0" destOrd="7" presId="urn:microsoft.com/office/officeart/2008/layout/VerticalCurvedList"/>
    <dgm:cxn modelId="{EAC68720-B6E4-4C1E-896D-D22ACF0A39F1}" type="presOf" srcId="{0A19E20F-7018-4E28-AD71-0834A4B90CF9}" destId="{40AB5AAC-30E1-4EB2-A43A-8FC56F3EF664}" srcOrd="0" destOrd="0" presId="urn:microsoft.com/office/officeart/2008/layout/VerticalCurvedList"/>
    <dgm:cxn modelId="{B80D178B-D970-4E7B-87FD-30B0AEDD4FAA}" srcId="{43DFCFBF-BF84-4716-89C0-5C32BC5ADA81}" destId="{0A19E20F-7018-4E28-AD71-0834A4B90CF9}" srcOrd="1" destOrd="0" parTransId="{EBF6569C-D510-4407-877A-66AE8F38F624}" sibTransId="{355142DD-AC6D-4FFE-A0B8-79B4184FFF9F}"/>
    <dgm:cxn modelId="{8B0AC903-D30C-48FD-A10D-B03D9AF5D872}" srcId="{6FEFD002-AA08-489F-BB9C-3C9A8C0413E3}" destId="{4FC9DA0E-0426-45FC-BDAF-5D540FD9E4D0}" srcOrd="6" destOrd="0" parTransId="{5A1A25D1-7DDC-4A18-B05A-62A8F8216DDE}" sibTransId="{FDEC4820-9BBC-4B7F-8FC8-A9F245989ED6}"/>
    <dgm:cxn modelId="{99FAE0B6-E2D9-46B9-AB63-47018D09315C}" type="presOf" srcId="{DAAD0683-FFC0-4753-BCD0-949ACC42F802}" destId="{B89CE108-1B71-4A35-ADEF-C278542B18C5}" srcOrd="0" destOrd="6" presId="urn:microsoft.com/office/officeart/2008/layout/VerticalCurvedList"/>
    <dgm:cxn modelId="{D24F579F-501E-4843-8942-4A8BF4F06344}" srcId="{6FEFD002-AA08-489F-BB9C-3C9A8C0413E3}" destId="{DAAD0683-FFC0-4753-BCD0-949ACC42F802}" srcOrd="5" destOrd="0" parTransId="{BEFC919E-4F9A-4C91-93AB-61030EDFE8D0}" sibTransId="{EFC26BC8-B171-4000-B40B-DD137783D524}"/>
    <dgm:cxn modelId="{03B4A53D-BFF4-4DCB-80DF-16C89AFE1192}" srcId="{6FEFD002-AA08-489F-BB9C-3C9A8C0413E3}" destId="{4D2C02E0-680E-4176-B804-5861D26ABB66}" srcOrd="4" destOrd="0" parTransId="{D7EB036A-D1D4-4B37-B1F2-41CB92E7C0B6}" sibTransId="{D95285D9-D968-4555-A4F8-5A684FBA0579}"/>
    <dgm:cxn modelId="{47537E4E-C9B6-418E-86C3-85336DF17A6F}" srcId="{43DFCFBF-BF84-4716-89C0-5C32BC5ADA81}" destId="{6FEFD002-AA08-489F-BB9C-3C9A8C0413E3}" srcOrd="3" destOrd="0" parTransId="{09C4EB48-832E-41BC-AD23-0BA53FA53A7B}" sibTransId="{94E643EA-4600-49C4-97DE-CDA4C1E46E86}"/>
    <dgm:cxn modelId="{3BE09C37-DDA3-4268-9CF0-1098C779D611}" type="presOf" srcId="{89B580E9-DB26-4901-90C4-23D1EAE5EF96}" destId="{80B03FA6-9BFA-41E0-8238-3E21FBE91AAA}" srcOrd="0" destOrd="0" presId="urn:microsoft.com/office/officeart/2008/layout/VerticalCurvedList"/>
    <dgm:cxn modelId="{8079744A-87B9-40B5-B1E2-65A10D014299}" type="presOf" srcId="{6FEFD002-AA08-489F-BB9C-3C9A8C0413E3}" destId="{B89CE108-1B71-4A35-ADEF-C278542B18C5}" srcOrd="0" destOrd="0" presId="urn:microsoft.com/office/officeart/2008/layout/VerticalCurvedList"/>
    <dgm:cxn modelId="{EAFA83A6-CBF0-43EF-AEA3-14914F09AC10}" type="presParOf" srcId="{492FEB6B-3AD4-4D73-9F7D-29274FF46EAF}" destId="{C6D8753D-04E9-47AC-ADE6-4A932606360D}" srcOrd="0" destOrd="0" presId="urn:microsoft.com/office/officeart/2008/layout/VerticalCurvedList"/>
    <dgm:cxn modelId="{4B2F92DD-4998-4473-BEE2-BEB4F13C215F}" type="presParOf" srcId="{C6D8753D-04E9-47AC-ADE6-4A932606360D}" destId="{4C41A042-6748-4DE9-B499-815892C096B5}" srcOrd="0" destOrd="0" presId="urn:microsoft.com/office/officeart/2008/layout/VerticalCurvedList"/>
    <dgm:cxn modelId="{D3EECA53-0FA8-4966-9131-E81D2E4035AC}" type="presParOf" srcId="{4C41A042-6748-4DE9-B499-815892C096B5}" destId="{0453D6C5-90A8-48E0-9A2F-6EC8D442FF99}" srcOrd="0" destOrd="0" presId="urn:microsoft.com/office/officeart/2008/layout/VerticalCurvedList"/>
    <dgm:cxn modelId="{750F7462-9BAB-408B-A1C4-6376D19E7658}" type="presParOf" srcId="{4C41A042-6748-4DE9-B499-815892C096B5}" destId="{980E3B25-4EDC-406E-85EB-511B3158BC9D}" srcOrd="1" destOrd="0" presId="urn:microsoft.com/office/officeart/2008/layout/VerticalCurvedList"/>
    <dgm:cxn modelId="{DCB289CE-EA21-45E7-8BB4-FDFDB40DA395}" type="presParOf" srcId="{4C41A042-6748-4DE9-B499-815892C096B5}" destId="{12C61803-BCA2-4A7A-961F-CAF362947A61}" srcOrd="2" destOrd="0" presId="urn:microsoft.com/office/officeart/2008/layout/VerticalCurvedList"/>
    <dgm:cxn modelId="{034AA1C0-16E5-4DA7-AA4C-9F887FF30441}" type="presParOf" srcId="{4C41A042-6748-4DE9-B499-815892C096B5}" destId="{F443ACD7-D13E-4402-8613-1216C7D68DC8}" srcOrd="3" destOrd="0" presId="urn:microsoft.com/office/officeart/2008/layout/VerticalCurvedList"/>
    <dgm:cxn modelId="{4926B44E-38BF-48C9-ACAD-D93A802F3B26}" type="presParOf" srcId="{C6D8753D-04E9-47AC-ADE6-4A932606360D}" destId="{80B03FA6-9BFA-41E0-8238-3E21FBE91AAA}" srcOrd="1" destOrd="0" presId="urn:microsoft.com/office/officeart/2008/layout/VerticalCurvedList"/>
    <dgm:cxn modelId="{CD246B52-50E1-4BD0-8E94-8F85094A94CE}" type="presParOf" srcId="{C6D8753D-04E9-47AC-ADE6-4A932606360D}" destId="{0233FA7E-7765-45E7-9C91-9340FB59C43C}" srcOrd="2" destOrd="0" presId="urn:microsoft.com/office/officeart/2008/layout/VerticalCurvedList"/>
    <dgm:cxn modelId="{DF381786-3044-480A-B5AA-013169E74256}" type="presParOf" srcId="{0233FA7E-7765-45E7-9C91-9340FB59C43C}" destId="{999B8D20-F6B6-4800-8BE5-4B531060AB7B}" srcOrd="0" destOrd="0" presId="urn:microsoft.com/office/officeart/2008/layout/VerticalCurvedList"/>
    <dgm:cxn modelId="{DE1AFD29-8B9A-4FA1-85C2-B955538CC61A}" type="presParOf" srcId="{C6D8753D-04E9-47AC-ADE6-4A932606360D}" destId="{40AB5AAC-30E1-4EB2-A43A-8FC56F3EF664}" srcOrd="3" destOrd="0" presId="urn:microsoft.com/office/officeart/2008/layout/VerticalCurvedList"/>
    <dgm:cxn modelId="{167C359F-C8A8-4DBD-9C05-D3604967C4B9}" type="presParOf" srcId="{C6D8753D-04E9-47AC-ADE6-4A932606360D}" destId="{1F389731-E5C4-4CED-9778-DA0CA696F1BD}" srcOrd="4" destOrd="0" presId="urn:microsoft.com/office/officeart/2008/layout/VerticalCurvedList"/>
    <dgm:cxn modelId="{02B84132-1756-4A6A-B6BE-7C87D4CCCCC1}" type="presParOf" srcId="{1F389731-E5C4-4CED-9778-DA0CA696F1BD}" destId="{8413AAEE-5D8A-47AE-8319-5F4035328F7F}" srcOrd="0" destOrd="0" presId="urn:microsoft.com/office/officeart/2008/layout/VerticalCurvedList"/>
    <dgm:cxn modelId="{5D11E821-9658-41C9-BEDC-EFEAF8FF8791}" type="presParOf" srcId="{C6D8753D-04E9-47AC-ADE6-4A932606360D}" destId="{5A78E588-A2F7-40E0-B48A-74CECAD59D7F}" srcOrd="5" destOrd="0" presId="urn:microsoft.com/office/officeart/2008/layout/VerticalCurvedList"/>
    <dgm:cxn modelId="{35F9ECF2-68FA-4C42-B2C2-0C46B51D690B}" type="presParOf" srcId="{C6D8753D-04E9-47AC-ADE6-4A932606360D}" destId="{59F10277-AA5A-4FDE-9DCC-426A35655D3F}" srcOrd="6" destOrd="0" presId="urn:microsoft.com/office/officeart/2008/layout/VerticalCurvedList"/>
    <dgm:cxn modelId="{8D6882C1-D106-4B44-97A8-218013D444DB}" type="presParOf" srcId="{59F10277-AA5A-4FDE-9DCC-426A35655D3F}" destId="{B33DAC38-FF74-4B51-84B1-F2D639731BB4}" srcOrd="0" destOrd="0" presId="urn:microsoft.com/office/officeart/2008/layout/VerticalCurvedList"/>
    <dgm:cxn modelId="{FEB490C4-97F8-418E-B568-410F83BF4CFF}" type="presParOf" srcId="{C6D8753D-04E9-47AC-ADE6-4A932606360D}" destId="{B89CE108-1B71-4A35-ADEF-C278542B18C5}" srcOrd="7" destOrd="0" presId="urn:microsoft.com/office/officeart/2008/layout/VerticalCurvedList"/>
    <dgm:cxn modelId="{E7B1C476-F592-4BBE-8E8E-7E0C209CED50}" type="presParOf" srcId="{C6D8753D-04E9-47AC-ADE6-4A932606360D}" destId="{592DBDF1-40C6-4E27-834B-E75F664C4BDB}" srcOrd="8" destOrd="0" presId="urn:microsoft.com/office/officeart/2008/layout/VerticalCurvedList"/>
    <dgm:cxn modelId="{1E7B6946-967B-4857-B9A2-B406C1AE6411}" type="presParOf" srcId="{592DBDF1-40C6-4E27-834B-E75F664C4BDB}" destId="{CAEE5A1F-B274-4CDF-B567-CEDC535A9039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6DFFB6F-6AB2-46AC-9988-4543114FDC41}" type="doc">
      <dgm:prSet loTypeId="urn:microsoft.com/office/officeart/2005/8/layout/hList6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781C5CF-7DA9-4DCE-97D6-41C37BEBBE04}">
      <dgm:prSet phldrT="[Текст]" custT="1"/>
      <dgm:spPr/>
      <dgm:t>
        <a:bodyPr/>
        <a:lstStyle/>
        <a:p>
          <a:r>
            <a:rPr lang="ru-RU" sz="2200" b="1" dirty="0" smtClean="0"/>
            <a:t>Общий           экономический эффект </a:t>
          </a:r>
          <a:r>
            <a:rPr lang="ru-RU" sz="6000" b="1" dirty="0" smtClean="0">
              <a:solidFill>
                <a:srgbClr val="FF0000"/>
              </a:solidFill>
            </a:rPr>
            <a:t>794</a:t>
          </a:r>
          <a:endParaRPr lang="ru-RU" sz="2800" b="1" dirty="0">
            <a:solidFill>
              <a:srgbClr val="FF0000"/>
            </a:solidFill>
          </a:endParaRPr>
        </a:p>
      </dgm:t>
    </dgm:pt>
    <dgm:pt modelId="{24821C12-3016-4A3F-9530-05D36ED784D9}" type="parTrans" cxnId="{D3621253-ED62-4C6E-B8A7-5050A10CD6F4}">
      <dgm:prSet/>
      <dgm:spPr/>
      <dgm:t>
        <a:bodyPr/>
        <a:lstStyle/>
        <a:p>
          <a:endParaRPr lang="ru-RU"/>
        </a:p>
      </dgm:t>
    </dgm:pt>
    <dgm:pt modelId="{735E6EE7-83A3-49CB-A003-11F5A94DB09C}" type="sibTrans" cxnId="{D3621253-ED62-4C6E-B8A7-5050A10CD6F4}">
      <dgm:prSet/>
      <dgm:spPr/>
      <dgm:t>
        <a:bodyPr/>
        <a:lstStyle/>
        <a:p>
          <a:endParaRPr lang="ru-RU"/>
        </a:p>
      </dgm:t>
    </dgm:pt>
    <dgm:pt modelId="{0A8BBB10-3F07-4D7B-89DF-83A5AFE99850}" type="pres">
      <dgm:prSet presAssocID="{66DFFB6F-6AB2-46AC-9988-4543114FDC41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ACE294F-14AA-4707-B07C-F0D502ECD746}" type="pres">
      <dgm:prSet presAssocID="{A781C5CF-7DA9-4DCE-97D6-41C37BEBBE04}" presName="node" presStyleLbl="node1" presStyleIdx="0" presStyleCnt="1" custLinFactNeighborX="-859" custLinFactNeighborY="-66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3621253-ED62-4C6E-B8A7-5050A10CD6F4}" srcId="{66DFFB6F-6AB2-46AC-9988-4543114FDC41}" destId="{A781C5CF-7DA9-4DCE-97D6-41C37BEBBE04}" srcOrd="0" destOrd="0" parTransId="{24821C12-3016-4A3F-9530-05D36ED784D9}" sibTransId="{735E6EE7-83A3-49CB-A003-11F5A94DB09C}"/>
    <dgm:cxn modelId="{E514B1A1-791A-46B2-B81D-2E3C8C385485}" type="presOf" srcId="{A781C5CF-7DA9-4DCE-97D6-41C37BEBBE04}" destId="{1ACE294F-14AA-4707-B07C-F0D502ECD746}" srcOrd="0" destOrd="0" presId="urn:microsoft.com/office/officeart/2005/8/layout/hList6"/>
    <dgm:cxn modelId="{7C1D4C3A-6884-4E4D-B04E-D307B7E9E60A}" type="presOf" srcId="{66DFFB6F-6AB2-46AC-9988-4543114FDC41}" destId="{0A8BBB10-3F07-4D7B-89DF-83A5AFE99850}" srcOrd="0" destOrd="0" presId="urn:microsoft.com/office/officeart/2005/8/layout/hList6"/>
    <dgm:cxn modelId="{46E29366-6786-4EBF-A06E-605DA4306A39}" type="presParOf" srcId="{0A8BBB10-3F07-4D7B-89DF-83A5AFE99850}" destId="{1ACE294F-14AA-4707-B07C-F0D502ECD746}" srcOrd="0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3BC87D5-AD11-463C-BFA7-E6BA57547745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C3D56C7-99A9-4547-BBC0-ACCB62BDB815}">
      <dgm:prSet phldrT="[Текст]"/>
      <dgm:spPr/>
      <dgm:t>
        <a:bodyPr/>
        <a:lstStyle/>
        <a:p>
          <a:endParaRPr lang="ru-RU"/>
        </a:p>
      </dgm:t>
    </dgm:pt>
    <dgm:pt modelId="{E7E76A15-39AE-4831-BC9E-67983196EBED}" type="parTrans" cxnId="{8969A67C-9F52-4E41-86EE-A00555755750}">
      <dgm:prSet/>
      <dgm:spPr/>
      <dgm:t>
        <a:bodyPr/>
        <a:lstStyle/>
        <a:p>
          <a:endParaRPr lang="ru-RU"/>
        </a:p>
      </dgm:t>
    </dgm:pt>
    <dgm:pt modelId="{E2BB03EE-5386-4FAC-BA29-9E8E6162112B}" type="sibTrans" cxnId="{8969A67C-9F52-4E41-86EE-A00555755750}">
      <dgm:prSet/>
      <dgm:spPr/>
      <dgm:t>
        <a:bodyPr/>
        <a:lstStyle/>
        <a:p>
          <a:endParaRPr lang="ru-RU"/>
        </a:p>
      </dgm:t>
    </dgm:pt>
    <dgm:pt modelId="{D1039722-DAE9-4ADB-AE5C-02272C539D60}">
      <dgm:prSet phldrT="[Текст]"/>
      <dgm:spPr/>
      <dgm:t>
        <a:bodyPr/>
        <a:lstStyle/>
        <a:p>
          <a:endParaRPr lang="ru-RU" dirty="0"/>
        </a:p>
      </dgm:t>
    </dgm:pt>
    <dgm:pt modelId="{5BD18827-73C8-4DD4-BC5B-1EC0FBDD71EB}" type="parTrans" cxnId="{A3FED334-A1CC-4437-85FC-B11E9D192159}">
      <dgm:prSet/>
      <dgm:spPr/>
      <dgm:t>
        <a:bodyPr/>
        <a:lstStyle/>
        <a:p>
          <a:endParaRPr lang="ru-RU"/>
        </a:p>
      </dgm:t>
    </dgm:pt>
    <dgm:pt modelId="{856C3254-006C-453E-AB64-74ABC4E44424}" type="sibTrans" cxnId="{A3FED334-A1CC-4437-85FC-B11E9D192159}">
      <dgm:prSet/>
      <dgm:spPr/>
      <dgm:t>
        <a:bodyPr/>
        <a:lstStyle/>
        <a:p>
          <a:endParaRPr lang="ru-RU"/>
        </a:p>
      </dgm:t>
    </dgm:pt>
    <dgm:pt modelId="{2C093A4D-011A-4D3F-ACE0-5238431C38D8}">
      <dgm:prSet custT="1"/>
      <dgm:spPr/>
      <dgm:t>
        <a:bodyPr/>
        <a:lstStyle/>
        <a:p>
          <a:r>
            <a:rPr lang="ru-RU" sz="1400" b="1" dirty="0" smtClean="0">
              <a:latin typeface="Arial" panose="020B0604020202020204" pitchFamily="34" charset="0"/>
              <a:cs typeface="Arial" panose="020B0604020202020204" pitchFamily="34" charset="0"/>
            </a:rPr>
            <a:t>Наличие долгосрочных контрактов на реконструкцию парка Победы</a:t>
          </a:r>
          <a:endParaRPr lang="ru-RU" sz="14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432F5F2-CDAF-4541-8691-70CD5F6286BC}" type="parTrans" cxnId="{A365C26A-F208-4B0A-AB71-3608C6E22161}">
      <dgm:prSet/>
      <dgm:spPr/>
      <dgm:t>
        <a:bodyPr/>
        <a:lstStyle/>
        <a:p>
          <a:endParaRPr lang="ru-RU"/>
        </a:p>
      </dgm:t>
    </dgm:pt>
    <dgm:pt modelId="{22A80E4B-1AAF-4820-8326-3B323636A8F6}" type="sibTrans" cxnId="{A365C26A-F208-4B0A-AB71-3608C6E22161}">
      <dgm:prSet/>
      <dgm:spPr/>
      <dgm:t>
        <a:bodyPr/>
        <a:lstStyle/>
        <a:p>
          <a:endParaRPr lang="ru-RU"/>
        </a:p>
      </dgm:t>
    </dgm:pt>
    <dgm:pt modelId="{243990AE-9251-438D-B420-72175615360D}">
      <dgm:prSet custT="1"/>
      <dgm:spPr/>
      <dgm:t>
        <a:bodyPr/>
        <a:lstStyle/>
        <a:p>
          <a:r>
            <a:rPr lang="ru-RU" sz="1400" b="1" dirty="0" smtClean="0">
              <a:solidFill>
                <a:schemeClr val="tx1"/>
              </a:solidFill>
              <a:latin typeface="Arial Cyr" panose="020B0604020202020204" pitchFamily="34" charset="0"/>
              <a:cs typeface="Arial Cyr" panose="020B0604020202020204" pitchFamily="34" charset="0"/>
            </a:rPr>
            <a:t>перенос выполнения части работ по строительству блочно-модульной котельной на 2018 год</a:t>
          </a:r>
          <a:endParaRPr lang="ru-RU" sz="1400" b="1" dirty="0">
            <a:solidFill>
              <a:schemeClr val="tx1"/>
            </a:solidFill>
            <a:latin typeface="Arial Cyr" panose="020B0604020202020204" pitchFamily="34" charset="0"/>
            <a:cs typeface="Arial Cyr" panose="020B0604020202020204" pitchFamily="34" charset="0"/>
          </a:endParaRPr>
        </a:p>
      </dgm:t>
    </dgm:pt>
    <dgm:pt modelId="{E336FD49-8011-457D-96A8-68533D25916A}" type="parTrans" cxnId="{A0F3193B-91B2-4C1C-9B65-8A126B6D3C68}">
      <dgm:prSet/>
      <dgm:spPr/>
      <dgm:t>
        <a:bodyPr/>
        <a:lstStyle/>
        <a:p>
          <a:endParaRPr lang="ru-RU"/>
        </a:p>
      </dgm:t>
    </dgm:pt>
    <dgm:pt modelId="{D6F74F85-6128-42EA-A0F8-A6BB8F55D3A2}" type="sibTrans" cxnId="{A0F3193B-91B2-4C1C-9B65-8A126B6D3C68}">
      <dgm:prSet/>
      <dgm:spPr/>
      <dgm:t>
        <a:bodyPr/>
        <a:lstStyle/>
        <a:p>
          <a:endParaRPr lang="ru-RU"/>
        </a:p>
      </dgm:t>
    </dgm:pt>
    <dgm:pt modelId="{1C083620-FCAC-4789-ABFD-F3BA1BB7A2DE}">
      <dgm:prSet phldrT="[Текст]"/>
      <dgm:spPr/>
      <dgm:t>
        <a:bodyPr/>
        <a:lstStyle/>
        <a:p>
          <a:endParaRPr lang="ru-RU" dirty="0"/>
        </a:p>
      </dgm:t>
    </dgm:pt>
    <dgm:pt modelId="{A42F7DBD-8523-4A15-8503-0E6F3729B2FE}" type="parTrans" cxnId="{16B1F703-040D-40F3-923B-C2E71D696547}">
      <dgm:prSet/>
      <dgm:spPr/>
      <dgm:t>
        <a:bodyPr/>
        <a:lstStyle/>
        <a:p>
          <a:endParaRPr lang="ru-RU"/>
        </a:p>
      </dgm:t>
    </dgm:pt>
    <dgm:pt modelId="{2A8BA7DD-2466-4A6E-9A13-CDC29DC6D9B8}" type="sibTrans" cxnId="{16B1F703-040D-40F3-923B-C2E71D696547}">
      <dgm:prSet/>
      <dgm:spPr/>
      <dgm:t>
        <a:bodyPr/>
        <a:lstStyle/>
        <a:p>
          <a:endParaRPr lang="ru-RU"/>
        </a:p>
      </dgm:t>
    </dgm:pt>
    <dgm:pt modelId="{833B83DB-1143-4292-81E9-D4504BCEBD45}">
      <dgm:prSet custT="1"/>
      <dgm:spPr/>
      <dgm:t>
        <a:bodyPr/>
        <a:lstStyle/>
        <a:p>
          <a:r>
            <a:rPr lang="ru-RU" sz="1400" b="1" dirty="0" smtClean="0">
              <a:solidFill>
                <a:schemeClr val="tx1"/>
              </a:solidFill>
              <a:latin typeface="Arial Cyr" panose="020B0604020202020204" pitchFamily="34" charset="0"/>
              <a:cs typeface="Arial Cyr" panose="020B0604020202020204" pitchFamily="34" charset="0"/>
            </a:rPr>
            <a:t>снижение численности получателей ежемесячных и единовременных  денежных выплат</a:t>
          </a:r>
          <a:endParaRPr lang="ru-RU" sz="1400" b="1" dirty="0">
            <a:solidFill>
              <a:schemeClr val="tx1"/>
            </a:solidFill>
            <a:latin typeface="Arial Cyr" panose="020B0604020202020204" pitchFamily="34" charset="0"/>
            <a:cs typeface="Arial Cyr" panose="020B0604020202020204" pitchFamily="34" charset="0"/>
          </a:endParaRPr>
        </a:p>
      </dgm:t>
    </dgm:pt>
    <dgm:pt modelId="{CFBE7EA9-00C3-41D8-8AC2-C2B3348DC280}" type="parTrans" cxnId="{FDBFD312-D058-46B0-A085-491B1CD8C68B}">
      <dgm:prSet/>
      <dgm:spPr/>
      <dgm:t>
        <a:bodyPr/>
        <a:lstStyle/>
        <a:p>
          <a:endParaRPr lang="ru-RU"/>
        </a:p>
      </dgm:t>
    </dgm:pt>
    <dgm:pt modelId="{E94C03F1-4380-4027-A4FC-E57795BA6471}" type="sibTrans" cxnId="{FDBFD312-D058-46B0-A085-491B1CD8C68B}">
      <dgm:prSet/>
      <dgm:spPr/>
      <dgm:t>
        <a:bodyPr/>
        <a:lstStyle/>
        <a:p>
          <a:endParaRPr lang="ru-RU"/>
        </a:p>
      </dgm:t>
    </dgm:pt>
    <dgm:pt modelId="{5D74321C-69A5-42C7-920A-1D76A81A21A4}">
      <dgm:prSet phldrT="[Текст]"/>
      <dgm:spPr/>
      <dgm:t>
        <a:bodyPr/>
        <a:lstStyle/>
        <a:p>
          <a:endParaRPr lang="ru-RU" dirty="0"/>
        </a:p>
      </dgm:t>
    </dgm:pt>
    <dgm:pt modelId="{8E5F4CB9-9F35-4AD9-8F1D-9BBA1FBA595F}" type="parTrans" cxnId="{B060E43A-9B48-4F50-8BA8-67D5D6581BBA}">
      <dgm:prSet/>
      <dgm:spPr/>
      <dgm:t>
        <a:bodyPr/>
        <a:lstStyle/>
        <a:p>
          <a:endParaRPr lang="ru-RU"/>
        </a:p>
      </dgm:t>
    </dgm:pt>
    <dgm:pt modelId="{B7E0E96D-7D13-409A-AF9B-7B178B9AAE71}" type="sibTrans" cxnId="{B060E43A-9B48-4F50-8BA8-67D5D6581BBA}">
      <dgm:prSet/>
      <dgm:spPr/>
      <dgm:t>
        <a:bodyPr/>
        <a:lstStyle/>
        <a:p>
          <a:endParaRPr lang="ru-RU"/>
        </a:p>
      </dgm:t>
    </dgm:pt>
    <dgm:pt modelId="{C758F1F1-EC0A-4E80-8A6C-14148DBA0CDB}">
      <dgm:prSet custT="1"/>
      <dgm:spPr/>
      <dgm:t>
        <a:bodyPr/>
        <a:lstStyle/>
        <a:p>
          <a:r>
            <a:rPr lang="ru-RU" sz="1400" b="1" dirty="0" smtClean="0">
              <a:solidFill>
                <a:schemeClr val="tx1"/>
              </a:solidFill>
              <a:latin typeface="Arial Cyr" panose="020B0604020202020204" pitchFamily="34" charset="0"/>
              <a:cs typeface="Arial Cyr" panose="020B0604020202020204" pitchFamily="34" charset="0"/>
            </a:rPr>
            <a:t>Экономия по результатам закупок</a:t>
          </a:r>
          <a:endParaRPr lang="ru-RU" sz="3900" dirty="0"/>
        </a:p>
      </dgm:t>
    </dgm:pt>
    <dgm:pt modelId="{F8D83602-B6BB-46E8-900C-3CC6EDF25C2F}" type="parTrans" cxnId="{4C58C50F-8FD0-4B92-8A77-FB366098F708}">
      <dgm:prSet/>
      <dgm:spPr/>
      <dgm:t>
        <a:bodyPr/>
        <a:lstStyle/>
        <a:p>
          <a:endParaRPr lang="ru-RU"/>
        </a:p>
      </dgm:t>
    </dgm:pt>
    <dgm:pt modelId="{A71AA0A0-5735-490D-AE1B-0497B2C14866}" type="sibTrans" cxnId="{4C58C50F-8FD0-4B92-8A77-FB366098F708}">
      <dgm:prSet/>
      <dgm:spPr/>
      <dgm:t>
        <a:bodyPr/>
        <a:lstStyle/>
        <a:p>
          <a:endParaRPr lang="ru-RU"/>
        </a:p>
      </dgm:t>
    </dgm:pt>
    <dgm:pt modelId="{3CB6840D-EFEB-4A14-9F2F-7275BC1B4B0B}">
      <dgm:prSet phldrT="[Текст]"/>
      <dgm:spPr/>
      <dgm:t>
        <a:bodyPr/>
        <a:lstStyle/>
        <a:p>
          <a:endParaRPr lang="ru-RU" dirty="0"/>
        </a:p>
      </dgm:t>
    </dgm:pt>
    <dgm:pt modelId="{0FD64F41-C689-4DB0-9744-1E7982A885A6}" type="parTrans" cxnId="{F8E99E02-B6EE-4C5B-B95C-2677770A1F49}">
      <dgm:prSet/>
      <dgm:spPr/>
      <dgm:t>
        <a:bodyPr/>
        <a:lstStyle/>
        <a:p>
          <a:endParaRPr lang="ru-RU"/>
        </a:p>
      </dgm:t>
    </dgm:pt>
    <dgm:pt modelId="{31051741-98DE-4671-9519-739E54DA1588}" type="sibTrans" cxnId="{F8E99E02-B6EE-4C5B-B95C-2677770A1F49}">
      <dgm:prSet/>
      <dgm:spPr/>
      <dgm:t>
        <a:bodyPr/>
        <a:lstStyle/>
        <a:p>
          <a:endParaRPr lang="ru-RU"/>
        </a:p>
      </dgm:t>
    </dgm:pt>
    <dgm:pt modelId="{20ED82A2-5C27-4833-A6C6-117D900B70B3}">
      <dgm:prSet custT="1"/>
      <dgm:spPr/>
      <dgm:t>
        <a:bodyPr/>
        <a:lstStyle/>
        <a:p>
          <a:r>
            <a:rPr lang="ru-RU" sz="1400" b="1" dirty="0" smtClean="0">
              <a:latin typeface="Arial" panose="020B0604020202020204" pitchFamily="34" charset="0"/>
              <a:cs typeface="Arial" panose="020B0604020202020204" pitchFamily="34" charset="0"/>
            </a:rPr>
            <a:t>Экономия по процентным платежам по обслуживанию муниципального долга</a:t>
          </a:r>
          <a:endParaRPr lang="ru-RU" sz="14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4B76A2C-661A-4771-A686-C89F95D17FB0}" type="parTrans" cxnId="{C432F4D0-61F4-47EF-9EE8-6B62C9054415}">
      <dgm:prSet/>
      <dgm:spPr/>
      <dgm:t>
        <a:bodyPr/>
        <a:lstStyle/>
        <a:p>
          <a:endParaRPr lang="ru-RU"/>
        </a:p>
      </dgm:t>
    </dgm:pt>
    <dgm:pt modelId="{3066B3A4-D593-42A0-B5C2-968FA6AF40AE}" type="sibTrans" cxnId="{C432F4D0-61F4-47EF-9EE8-6B62C9054415}">
      <dgm:prSet/>
      <dgm:spPr/>
      <dgm:t>
        <a:bodyPr/>
        <a:lstStyle/>
        <a:p>
          <a:endParaRPr lang="ru-RU"/>
        </a:p>
      </dgm:t>
    </dgm:pt>
    <dgm:pt modelId="{1388C5BE-59D6-4FB7-90A4-AFBEE1ECB705}" type="pres">
      <dgm:prSet presAssocID="{63BC87D5-AD11-463C-BFA7-E6BA57547745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A834962-375F-477E-BDCA-B2F87DF22E1E}" type="pres">
      <dgm:prSet presAssocID="{CC3D56C7-99A9-4547-BBC0-ACCB62BDB815}" presName="composite" presStyleCnt="0"/>
      <dgm:spPr/>
    </dgm:pt>
    <dgm:pt modelId="{7D0CE0AD-840A-49FB-9C2F-B5A8DAA67B6A}" type="pres">
      <dgm:prSet presAssocID="{CC3D56C7-99A9-4547-BBC0-ACCB62BDB815}" presName="parentText" presStyleLbl="alignNode1" presStyleIdx="0" presStyleCnt="5" custScaleX="81282" custScaleY="68601" custLinFactY="-2344" custLinFactNeighborX="-613" custLinFactNeighborY="-10000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D012794-5AAF-431D-9C32-308106605EAB}" type="pres">
      <dgm:prSet presAssocID="{CC3D56C7-99A9-4547-BBC0-ACCB62BDB815}" presName="descendantText" presStyleLbl="alignAcc1" presStyleIdx="0" presStyleCnt="5" custScaleX="100815" custScaleY="155390" custLinFactY="-60657" custLinFactNeighborX="-1139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E91E983-E9C6-42AA-ADFD-CB21852E8AAB}" type="pres">
      <dgm:prSet presAssocID="{E2BB03EE-5386-4FAC-BA29-9E8E6162112B}" presName="sp" presStyleCnt="0"/>
      <dgm:spPr/>
    </dgm:pt>
    <dgm:pt modelId="{793A8306-32EA-4C55-A8F3-3821790E8729}" type="pres">
      <dgm:prSet presAssocID="{D1039722-DAE9-4ADB-AE5C-02272C539D60}" presName="composite" presStyleCnt="0"/>
      <dgm:spPr/>
    </dgm:pt>
    <dgm:pt modelId="{CD4EF8DE-5DDB-424C-ACB5-135012DFDB25}" type="pres">
      <dgm:prSet presAssocID="{D1039722-DAE9-4ADB-AE5C-02272C539D60}" presName="parentText" presStyleLbl="alignNode1" presStyleIdx="1" presStyleCnt="5" custScaleX="79409" custScaleY="69086" custLinFactNeighborX="3956" custLinFactNeighborY="-2171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56ED941-0060-4576-8124-01932A77E9D4}" type="pres">
      <dgm:prSet presAssocID="{D1039722-DAE9-4ADB-AE5C-02272C539D60}" presName="descendantText" presStyleLbl="alignAcc1" presStyleIdx="1" presStyleCnt="5" custScaleY="183528" custLinFactNeighborX="-700" custLinFactNeighborY="342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8A68410-17D7-476E-B5CE-BA2C43AE254E}" type="pres">
      <dgm:prSet presAssocID="{856C3254-006C-453E-AB64-74ABC4E44424}" presName="sp" presStyleCnt="0"/>
      <dgm:spPr/>
    </dgm:pt>
    <dgm:pt modelId="{E060498E-C685-43FB-9D05-CA1F62AD9F90}" type="pres">
      <dgm:prSet presAssocID="{1C083620-FCAC-4789-ABFD-F3BA1BB7A2DE}" presName="composite" presStyleCnt="0"/>
      <dgm:spPr/>
    </dgm:pt>
    <dgm:pt modelId="{ECF0744E-8322-4492-A64C-EFCF0D8616EE}" type="pres">
      <dgm:prSet presAssocID="{1C083620-FCAC-4789-ABFD-F3BA1BB7A2DE}" presName="parentText" presStyleLbl="alignNode1" presStyleIdx="2" presStyleCnt="5" custScaleX="79409" custScaleY="69086" custLinFactNeighborX="3102" custLinFactNeighborY="5404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D968679-517A-4162-9159-7F48739B58C5}" type="pres">
      <dgm:prSet presAssocID="{1C083620-FCAC-4789-ABFD-F3BA1BB7A2DE}" presName="descendantText" presStyleLbl="alignAcc1" presStyleIdx="2" presStyleCnt="5" custScaleY="215452" custLinFactY="18323" custLinFactNeighborX="-180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2E0D1FE-DF34-4133-8894-2C7BFDF3C247}" type="pres">
      <dgm:prSet presAssocID="{2A8BA7DD-2466-4A6E-9A13-CDC29DC6D9B8}" presName="sp" presStyleCnt="0"/>
      <dgm:spPr/>
    </dgm:pt>
    <dgm:pt modelId="{E44803EE-C4F0-4831-B87C-CADBB9FBFA49}" type="pres">
      <dgm:prSet presAssocID="{5D74321C-69A5-42C7-920A-1D76A81A21A4}" presName="composite" presStyleCnt="0"/>
      <dgm:spPr/>
    </dgm:pt>
    <dgm:pt modelId="{6E8D7CE5-9677-411D-A1AD-D910C9F58609}" type="pres">
      <dgm:prSet presAssocID="{5D74321C-69A5-42C7-920A-1D76A81A21A4}" presName="parentText" presStyleLbl="alignNode1" presStyleIdx="3" presStyleCnt="5" custScaleX="79409" custScaleY="69086" custLinFactY="26182" custLinFactNeighborX="3102" custLinFactNeighborY="10000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945A07A-7330-4F85-8FB6-172A3C356ADE}" type="pres">
      <dgm:prSet presAssocID="{5D74321C-69A5-42C7-920A-1D76A81A21A4}" presName="descendantText" presStyleLbl="alignAcc1" presStyleIdx="3" presStyleCnt="5" custScaleX="101236" custScaleY="151455" custLinFactY="100000" custLinFactNeighborX="1375" custLinFactNeighborY="1076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7A1F6BC-6B71-4C7A-81CA-99DE5D21C12B}" type="pres">
      <dgm:prSet presAssocID="{B7E0E96D-7D13-409A-AF9B-7B178B9AAE71}" presName="sp" presStyleCnt="0"/>
      <dgm:spPr/>
    </dgm:pt>
    <dgm:pt modelId="{F3048F0D-9948-44DE-9188-6E0044C833A6}" type="pres">
      <dgm:prSet presAssocID="{3CB6840D-EFEB-4A14-9F2F-7275BC1B4B0B}" presName="composite" presStyleCnt="0"/>
      <dgm:spPr/>
    </dgm:pt>
    <dgm:pt modelId="{E29AA81A-1CA4-4B07-B3B5-536B83798B1E}" type="pres">
      <dgm:prSet presAssocID="{3CB6840D-EFEB-4A14-9F2F-7275BC1B4B0B}" presName="parentText" presStyleLbl="alignNode1" presStyleIdx="4" presStyleCnt="5" custScaleX="79409" custScaleY="69086" custLinFactY="93761" custLinFactNeighborX="4190" custLinFactNeighborY="10000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3259A8C-3D7A-4D45-9367-94766D730E28}" type="pres">
      <dgm:prSet presAssocID="{3CB6840D-EFEB-4A14-9F2F-7275BC1B4B0B}" presName="descendantText" presStyleLbl="alignAcc1" presStyleIdx="4" presStyleCnt="5" custScaleY="189595" custLinFactY="100000" custLinFactNeighborX="633" custLinFactNeighborY="17417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0F3193B-91B2-4C1C-9B65-8A126B6D3C68}" srcId="{D1039722-DAE9-4ADB-AE5C-02272C539D60}" destId="{243990AE-9251-438D-B420-72175615360D}" srcOrd="0" destOrd="0" parTransId="{E336FD49-8011-457D-96A8-68533D25916A}" sibTransId="{D6F74F85-6128-42EA-A0F8-A6BB8F55D3A2}"/>
    <dgm:cxn modelId="{F8E99E02-B6EE-4C5B-B95C-2677770A1F49}" srcId="{63BC87D5-AD11-463C-BFA7-E6BA57547745}" destId="{3CB6840D-EFEB-4A14-9F2F-7275BC1B4B0B}" srcOrd="4" destOrd="0" parTransId="{0FD64F41-C689-4DB0-9744-1E7982A885A6}" sibTransId="{31051741-98DE-4671-9519-739E54DA1588}"/>
    <dgm:cxn modelId="{4C58C50F-8FD0-4B92-8A77-FB366098F708}" srcId="{5D74321C-69A5-42C7-920A-1D76A81A21A4}" destId="{C758F1F1-EC0A-4E80-8A6C-14148DBA0CDB}" srcOrd="0" destOrd="0" parTransId="{F8D83602-B6BB-46E8-900C-3CC6EDF25C2F}" sibTransId="{A71AA0A0-5735-490D-AE1B-0497B2C14866}"/>
    <dgm:cxn modelId="{4DA26AC1-20A2-40B7-95A7-5D3A444697FA}" type="presOf" srcId="{243990AE-9251-438D-B420-72175615360D}" destId="{056ED941-0060-4576-8124-01932A77E9D4}" srcOrd="0" destOrd="0" presId="urn:microsoft.com/office/officeart/2005/8/layout/chevron2"/>
    <dgm:cxn modelId="{72A32401-03B6-4277-BC16-A6C23ADC74B6}" type="presOf" srcId="{20ED82A2-5C27-4833-A6C6-117D900B70B3}" destId="{23259A8C-3D7A-4D45-9367-94766D730E28}" srcOrd="0" destOrd="0" presId="urn:microsoft.com/office/officeart/2005/8/layout/chevron2"/>
    <dgm:cxn modelId="{FDBFD312-D058-46B0-A085-491B1CD8C68B}" srcId="{1C083620-FCAC-4789-ABFD-F3BA1BB7A2DE}" destId="{833B83DB-1143-4292-81E9-D4504BCEBD45}" srcOrd="0" destOrd="0" parTransId="{CFBE7EA9-00C3-41D8-8AC2-C2B3348DC280}" sibTransId="{E94C03F1-4380-4027-A4FC-E57795BA6471}"/>
    <dgm:cxn modelId="{20EACD32-FC0D-41DA-9208-116EEA1219CE}" type="presOf" srcId="{CC3D56C7-99A9-4547-BBC0-ACCB62BDB815}" destId="{7D0CE0AD-840A-49FB-9C2F-B5A8DAA67B6A}" srcOrd="0" destOrd="0" presId="urn:microsoft.com/office/officeart/2005/8/layout/chevron2"/>
    <dgm:cxn modelId="{8969A67C-9F52-4E41-86EE-A00555755750}" srcId="{63BC87D5-AD11-463C-BFA7-E6BA57547745}" destId="{CC3D56C7-99A9-4547-BBC0-ACCB62BDB815}" srcOrd="0" destOrd="0" parTransId="{E7E76A15-39AE-4831-BC9E-67983196EBED}" sibTransId="{E2BB03EE-5386-4FAC-BA29-9E8E6162112B}"/>
    <dgm:cxn modelId="{9E968AE6-A35C-4A5C-B39A-B0A0582871D7}" type="presOf" srcId="{1C083620-FCAC-4789-ABFD-F3BA1BB7A2DE}" destId="{ECF0744E-8322-4492-A64C-EFCF0D8616EE}" srcOrd="0" destOrd="0" presId="urn:microsoft.com/office/officeart/2005/8/layout/chevron2"/>
    <dgm:cxn modelId="{A365C26A-F208-4B0A-AB71-3608C6E22161}" srcId="{CC3D56C7-99A9-4547-BBC0-ACCB62BDB815}" destId="{2C093A4D-011A-4D3F-ACE0-5238431C38D8}" srcOrd="0" destOrd="0" parTransId="{F432F5F2-CDAF-4541-8691-70CD5F6286BC}" sibTransId="{22A80E4B-1AAF-4820-8326-3B323636A8F6}"/>
    <dgm:cxn modelId="{FFFF170F-9DB6-4AA0-82FD-48D42DBFEE72}" type="presOf" srcId="{3CB6840D-EFEB-4A14-9F2F-7275BC1B4B0B}" destId="{E29AA81A-1CA4-4B07-B3B5-536B83798B1E}" srcOrd="0" destOrd="0" presId="urn:microsoft.com/office/officeart/2005/8/layout/chevron2"/>
    <dgm:cxn modelId="{5B2E9CC1-5E83-4CD0-A04D-908FF8F30611}" type="presOf" srcId="{5D74321C-69A5-42C7-920A-1D76A81A21A4}" destId="{6E8D7CE5-9677-411D-A1AD-D910C9F58609}" srcOrd="0" destOrd="0" presId="urn:microsoft.com/office/officeart/2005/8/layout/chevron2"/>
    <dgm:cxn modelId="{C432F4D0-61F4-47EF-9EE8-6B62C9054415}" srcId="{3CB6840D-EFEB-4A14-9F2F-7275BC1B4B0B}" destId="{20ED82A2-5C27-4833-A6C6-117D900B70B3}" srcOrd="0" destOrd="0" parTransId="{24B76A2C-661A-4771-A686-C89F95D17FB0}" sibTransId="{3066B3A4-D593-42A0-B5C2-968FA6AF40AE}"/>
    <dgm:cxn modelId="{A3FED334-A1CC-4437-85FC-B11E9D192159}" srcId="{63BC87D5-AD11-463C-BFA7-E6BA57547745}" destId="{D1039722-DAE9-4ADB-AE5C-02272C539D60}" srcOrd="1" destOrd="0" parTransId="{5BD18827-73C8-4DD4-BC5B-1EC0FBDD71EB}" sibTransId="{856C3254-006C-453E-AB64-74ABC4E44424}"/>
    <dgm:cxn modelId="{8C4EFDE3-3CA2-4F3D-A359-F0BE9FDE451B}" type="presOf" srcId="{D1039722-DAE9-4ADB-AE5C-02272C539D60}" destId="{CD4EF8DE-5DDB-424C-ACB5-135012DFDB25}" srcOrd="0" destOrd="0" presId="urn:microsoft.com/office/officeart/2005/8/layout/chevron2"/>
    <dgm:cxn modelId="{B089DE03-A133-4CB7-806A-38034D226A50}" type="presOf" srcId="{C758F1F1-EC0A-4E80-8A6C-14148DBA0CDB}" destId="{E945A07A-7330-4F85-8FB6-172A3C356ADE}" srcOrd="0" destOrd="0" presId="urn:microsoft.com/office/officeart/2005/8/layout/chevron2"/>
    <dgm:cxn modelId="{80254916-0BED-4555-B679-8037F601A681}" type="presOf" srcId="{2C093A4D-011A-4D3F-ACE0-5238431C38D8}" destId="{5D012794-5AAF-431D-9C32-308106605EAB}" srcOrd="0" destOrd="0" presId="urn:microsoft.com/office/officeart/2005/8/layout/chevron2"/>
    <dgm:cxn modelId="{3EC47091-E664-4DCF-BD99-38BDBC9C3A6B}" type="presOf" srcId="{63BC87D5-AD11-463C-BFA7-E6BA57547745}" destId="{1388C5BE-59D6-4FB7-90A4-AFBEE1ECB705}" srcOrd="0" destOrd="0" presId="urn:microsoft.com/office/officeart/2005/8/layout/chevron2"/>
    <dgm:cxn modelId="{46C298FF-6848-499B-AAA2-159B63B6B9D2}" type="presOf" srcId="{833B83DB-1143-4292-81E9-D4504BCEBD45}" destId="{CD968679-517A-4162-9159-7F48739B58C5}" srcOrd="0" destOrd="0" presId="urn:microsoft.com/office/officeart/2005/8/layout/chevron2"/>
    <dgm:cxn modelId="{B060E43A-9B48-4F50-8BA8-67D5D6581BBA}" srcId="{63BC87D5-AD11-463C-BFA7-E6BA57547745}" destId="{5D74321C-69A5-42C7-920A-1D76A81A21A4}" srcOrd="3" destOrd="0" parTransId="{8E5F4CB9-9F35-4AD9-8F1D-9BBA1FBA595F}" sibTransId="{B7E0E96D-7D13-409A-AF9B-7B178B9AAE71}"/>
    <dgm:cxn modelId="{16B1F703-040D-40F3-923B-C2E71D696547}" srcId="{63BC87D5-AD11-463C-BFA7-E6BA57547745}" destId="{1C083620-FCAC-4789-ABFD-F3BA1BB7A2DE}" srcOrd="2" destOrd="0" parTransId="{A42F7DBD-8523-4A15-8503-0E6F3729B2FE}" sibTransId="{2A8BA7DD-2466-4A6E-9A13-CDC29DC6D9B8}"/>
    <dgm:cxn modelId="{772ACB01-CCB8-46FC-AD59-69B9D095F4A6}" type="presParOf" srcId="{1388C5BE-59D6-4FB7-90A4-AFBEE1ECB705}" destId="{BA834962-375F-477E-BDCA-B2F87DF22E1E}" srcOrd="0" destOrd="0" presId="urn:microsoft.com/office/officeart/2005/8/layout/chevron2"/>
    <dgm:cxn modelId="{A1C8A5C8-F31F-46BC-8044-B2818E79AB22}" type="presParOf" srcId="{BA834962-375F-477E-BDCA-B2F87DF22E1E}" destId="{7D0CE0AD-840A-49FB-9C2F-B5A8DAA67B6A}" srcOrd="0" destOrd="0" presId="urn:microsoft.com/office/officeart/2005/8/layout/chevron2"/>
    <dgm:cxn modelId="{BD8C229A-AC99-4902-9ED2-C1AD2AFDA2A0}" type="presParOf" srcId="{BA834962-375F-477E-BDCA-B2F87DF22E1E}" destId="{5D012794-5AAF-431D-9C32-308106605EAB}" srcOrd="1" destOrd="0" presId="urn:microsoft.com/office/officeart/2005/8/layout/chevron2"/>
    <dgm:cxn modelId="{5BC2D9D2-E132-4E7D-9AFF-C8F87683D03D}" type="presParOf" srcId="{1388C5BE-59D6-4FB7-90A4-AFBEE1ECB705}" destId="{BE91E983-E9C6-42AA-ADFD-CB21852E8AAB}" srcOrd="1" destOrd="0" presId="urn:microsoft.com/office/officeart/2005/8/layout/chevron2"/>
    <dgm:cxn modelId="{D9AFB83F-7CB9-48FD-88EE-27345C7C314D}" type="presParOf" srcId="{1388C5BE-59D6-4FB7-90A4-AFBEE1ECB705}" destId="{793A8306-32EA-4C55-A8F3-3821790E8729}" srcOrd="2" destOrd="0" presId="urn:microsoft.com/office/officeart/2005/8/layout/chevron2"/>
    <dgm:cxn modelId="{91B12A3B-5D1E-45A6-872D-AC6BA73D0C02}" type="presParOf" srcId="{793A8306-32EA-4C55-A8F3-3821790E8729}" destId="{CD4EF8DE-5DDB-424C-ACB5-135012DFDB25}" srcOrd="0" destOrd="0" presId="urn:microsoft.com/office/officeart/2005/8/layout/chevron2"/>
    <dgm:cxn modelId="{DB23C906-9687-4DE8-BCFC-3900CD9FD03E}" type="presParOf" srcId="{793A8306-32EA-4C55-A8F3-3821790E8729}" destId="{056ED941-0060-4576-8124-01932A77E9D4}" srcOrd="1" destOrd="0" presId="urn:microsoft.com/office/officeart/2005/8/layout/chevron2"/>
    <dgm:cxn modelId="{C238C999-F40C-4169-A2D8-B0CE11C1B380}" type="presParOf" srcId="{1388C5BE-59D6-4FB7-90A4-AFBEE1ECB705}" destId="{78A68410-17D7-476E-B5CE-BA2C43AE254E}" srcOrd="3" destOrd="0" presId="urn:microsoft.com/office/officeart/2005/8/layout/chevron2"/>
    <dgm:cxn modelId="{F6A03A3B-A000-4A3B-A0D4-5E332D78F086}" type="presParOf" srcId="{1388C5BE-59D6-4FB7-90A4-AFBEE1ECB705}" destId="{E060498E-C685-43FB-9D05-CA1F62AD9F90}" srcOrd="4" destOrd="0" presId="urn:microsoft.com/office/officeart/2005/8/layout/chevron2"/>
    <dgm:cxn modelId="{16B5DAF9-1E98-4FAE-BA9C-701D0C207B78}" type="presParOf" srcId="{E060498E-C685-43FB-9D05-CA1F62AD9F90}" destId="{ECF0744E-8322-4492-A64C-EFCF0D8616EE}" srcOrd="0" destOrd="0" presId="urn:microsoft.com/office/officeart/2005/8/layout/chevron2"/>
    <dgm:cxn modelId="{8D81E8BC-A613-452C-880E-89171D4487E8}" type="presParOf" srcId="{E060498E-C685-43FB-9D05-CA1F62AD9F90}" destId="{CD968679-517A-4162-9159-7F48739B58C5}" srcOrd="1" destOrd="0" presId="urn:microsoft.com/office/officeart/2005/8/layout/chevron2"/>
    <dgm:cxn modelId="{A757ADD6-C092-4AAC-92A9-3971D83CFD71}" type="presParOf" srcId="{1388C5BE-59D6-4FB7-90A4-AFBEE1ECB705}" destId="{F2E0D1FE-DF34-4133-8894-2C7BFDF3C247}" srcOrd="5" destOrd="0" presId="urn:microsoft.com/office/officeart/2005/8/layout/chevron2"/>
    <dgm:cxn modelId="{4DCE55FC-3B98-455A-BC71-61DDB45102AB}" type="presParOf" srcId="{1388C5BE-59D6-4FB7-90A4-AFBEE1ECB705}" destId="{E44803EE-C4F0-4831-B87C-CADBB9FBFA49}" srcOrd="6" destOrd="0" presId="urn:microsoft.com/office/officeart/2005/8/layout/chevron2"/>
    <dgm:cxn modelId="{75AED7CD-7420-4859-843C-3C2E3D6B9109}" type="presParOf" srcId="{E44803EE-C4F0-4831-B87C-CADBB9FBFA49}" destId="{6E8D7CE5-9677-411D-A1AD-D910C9F58609}" srcOrd="0" destOrd="0" presId="urn:microsoft.com/office/officeart/2005/8/layout/chevron2"/>
    <dgm:cxn modelId="{3802A5E6-44A7-49D5-87B4-E09A53683DE0}" type="presParOf" srcId="{E44803EE-C4F0-4831-B87C-CADBB9FBFA49}" destId="{E945A07A-7330-4F85-8FB6-172A3C356ADE}" srcOrd="1" destOrd="0" presId="urn:microsoft.com/office/officeart/2005/8/layout/chevron2"/>
    <dgm:cxn modelId="{0ED0F6A3-30A4-4790-92D0-4F1A1B90E501}" type="presParOf" srcId="{1388C5BE-59D6-4FB7-90A4-AFBEE1ECB705}" destId="{57A1F6BC-6B71-4C7A-81CA-99DE5D21C12B}" srcOrd="7" destOrd="0" presId="urn:microsoft.com/office/officeart/2005/8/layout/chevron2"/>
    <dgm:cxn modelId="{7D9938D7-02D0-4A17-9459-6C38D53D82AC}" type="presParOf" srcId="{1388C5BE-59D6-4FB7-90A4-AFBEE1ECB705}" destId="{F3048F0D-9948-44DE-9188-6E0044C833A6}" srcOrd="8" destOrd="0" presId="urn:microsoft.com/office/officeart/2005/8/layout/chevron2"/>
    <dgm:cxn modelId="{0447E9E7-7FE0-4B36-9EEF-3D1078872703}" type="presParOf" srcId="{F3048F0D-9948-44DE-9188-6E0044C833A6}" destId="{E29AA81A-1CA4-4B07-B3B5-536B83798B1E}" srcOrd="0" destOrd="0" presId="urn:microsoft.com/office/officeart/2005/8/layout/chevron2"/>
    <dgm:cxn modelId="{4A251F70-9C8F-403D-923C-75AEA67A181D}" type="presParOf" srcId="{F3048F0D-9948-44DE-9188-6E0044C833A6}" destId="{23259A8C-3D7A-4D45-9367-94766D730E28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C3EE54DD-607F-48F5-A4F7-00C692A6F3B8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0225CD33-E653-4013-8981-149C5BF38254}">
      <dgm:prSet phldrT="[Текст]" custT="1"/>
      <dgm:spPr/>
      <dgm:t>
        <a:bodyPr/>
        <a:lstStyle/>
        <a:p>
          <a:r>
            <a:rPr lang="ru-RU" sz="1800" b="1" dirty="0" smtClean="0"/>
            <a:t>13 муниципальных программ</a:t>
          </a:r>
          <a:endParaRPr lang="ru-RU" sz="1800" b="1" dirty="0"/>
        </a:p>
      </dgm:t>
    </dgm:pt>
    <dgm:pt modelId="{3F473D52-166E-4135-80BC-D9CB8E00DC35}" type="parTrans" cxnId="{A7179295-E6E5-4C67-918B-569EAA5AA7F9}">
      <dgm:prSet/>
      <dgm:spPr/>
      <dgm:t>
        <a:bodyPr/>
        <a:lstStyle/>
        <a:p>
          <a:endParaRPr lang="ru-RU"/>
        </a:p>
      </dgm:t>
    </dgm:pt>
    <dgm:pt modelId="{771FEF08-A95A-4F48-B610-3400CE2A7FFC}" type="sibTrans" cxnId="{A7179295-E6E5-4C67-918B-569EAA5AA7F9}">
      <dgm:prSet/>
      <dgm:spPr/>
      <dgm:t>
        <a:bodyPr/>
        <a:lstStyle/>
        <a:p>
          <a:endParaRPr lang="ru-RU"/>
        </a:p>
      </dgm:t>
    </dgm:pt>
    <dgm:pt modelId="{94614706-723A-487E-BEE1-63CD8A118F5B}">
      <dgm:prSet phldrT="[Текст]" custT="1"/>
      <dgm:spPr/>
      <dgm:t>
        <a:bodyPr/>
        <a:lstStyle/>
        <a:p>
          <a:r>
            <a:rPr lang="ru-RU" sz="1800" b="1" dirty="0" smtClean="0"/>
            <a:t>189 показателей</a:t>
          </a:r>
          <a:endParaRPr lang="ru-RU" sz="1800" b="1" dirty="0"/>
        </a:p>
      </dgm:t>
    </dgm:pt>
    <dgm:pt modelId="{2DFB50E9-BAC6-4B4E-961D-0DFA024C94E3}" type="parTrans" cxnId="{FC79519A-842D-4202-A8B8-83596140E214}">
      <dgm:prSet/>
      <dgm:spPr/>
      <dgm:t>
        <a:bodyPr/>
        <a:lstStyle/>
        <a:p>
          <a:endParaRPr lang="ru-RU"/>
        </a:p>
      </dgm:t>
    </dgm:pt>
    <dgm:pt modelId="{72F6C85F-EA08-49C6-81B7-5CFE5B201695}" type="sibTrans" cxnId="{FC79519A-842D-4202-A8B8-83596140E214}">
      <dgm:prSet/>
      <dgm:spPr/>
      <dgm:t>
        <a:bodyPr/>
        <a:lstStyle/>
        <a:p>
          <a:endParaRPr lang="ru-RU"/>
        </a:p>
      </dgm:t>
    </dgm:pt>
    <dgm:pt modelId="{EB5D899D-3467-4870-9F5D-9FFAC71BF8E4}">
      <dgm:prSet phldrT="[Текст]" custT="1"/>
      <dgm:spPr/>
      <dgm:t>
        <a:bodyPr/>
        <a:lstStyle/>
        <a:p>
          <a:r>
            <a:rPr lang="ru-RU" sz="1800" b="1" dirty="0" smtClean="0"/>
            <a:t>85 % достигнуто</a:t>
          </a:r>
          <a:endParaRPr lang="ru-RU" sz="1800" b="1" dirty="0"/>
        </a:p>
      </dgm:t>
    </dgm:pt>
    <dgm:pt modelId="{E15F1527-4638-4935-9A45-9F5E08023833}" type="parTrans" cxnId="{80FF8B09-6366-4078-9ADD-F77FAED3533B}">
      <dgm:prSet/>
      <dgm:spPr/>
      <dgm:t>
        <a:bodyPr/>
        <a:lstStyle/>
        <a:p>
          <a:endParaRPr lang="ru-RU"/>
        </a:p>
      </dgm:t>
    </dgm:pt>
    <dgm:pt modelId="{985175BC-B0B3-43A7-8954-EECD09E45104}" type="sibTrans" cxnId="{80FF8B09-6366-4078-9ADD-F77FAED3533B}">
      <dgm:prSet/>
      <dgm:spPr/>
      <dgm:t>
        <a:bodyPr/>
        <a:lstStyle/>
        <a:p>
          <a:endParaRPr lang="ru-RU"/>
        </a:p>
      </dgm:t>
    </dgm:pt>
    <dgm:pt modelId="{AF87AB7F-8D2D-4CC3-979D-448BBA6FF9EB}" type="pres">
      <dgm:prSet presAssocID="{C3EE54DD-607F-48F5-A4F7-00C692A6F3B8}" presName="Name0" presStyleCnt="0">
        <dgm:presLayoutVars>
          <dgm:dir/>
          <dgm:resizeHandles val="exact"/>
        </dgm:presLayoutVars>
      </dgm:prSet>
      <dgm:spPr/>
    </dgm:pt>
    <dgm:pt modelId="{82B9B45B-9BC1-4060-9710-35E5213C3E63}" type="pres">
      <dgm:prSet presAssocID="{0225CD33-E653-4013-8981-149C5BF38254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625FF38-569F-44DD-B29D-44BD9A210052}" type="pres">
      <dgm:prSet presAssocID="{771FEF08-A95A-4F48-B610-3400CE2A7FFC}" presName="sibTrans" presStyleLbl="sibTrans2D1" presStyleIdx="0" presStyleCnt="2"/>
      <dgm:spPr/>
      <dgm:t>
        <a:bodyPr/>
        <a:lstStyle/>
        <a:p>
          <a:endParaRPr lang="ru-RU"/>
        </a:p>
      </dgm:t>
    </dgm:pt>
    <dgm:pt modelId="{850A79E9-AB8F-4AF9-A9B7-0FD0A308D275}" type="pres">
      <dgm:prSet presAssocID="{771FEF08-A95A-4F48-B610-3400CE2A7FFC}" presName="connectorText" presStyleLbl="sibTrans2D1" presStyleIdx="0" presStyleCnt="2"/>
      <dgm:spPr/>
      <dgm:t>
        <a:bodyPr/>
        <a:lstStyle/>
        <a:p>
          <a:endParaRPr lang="ru-RU"/>
        </a:p>
      </dgm:t>
    </dgm:pt>
    <dgm:pt modelId="{CC2E6D6F-5A40-45D2-B871-BE9A5C5C3947}" type="pres">
      <dgm:prSet presAssocID="{94614706-723A-487E-BEE1-63CD8A118F5B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148287F-61C0-4C5B-AA23-2DB6091CD6BA}" type="pres">
      <dgm:prSet presAssocID="{72F6C85F-EA08-49C6-81B7-5CFE5B201695}" presName="sibTrans" presStyleLbl="sibTrans2D1" presStyleIdx="1" presStyleCnt="2"/>
      <dgm:spPr/>
      <dgm:t>
        <a:bodyPr/>
        <a:lstStyle/>
        <a:p>
          <a:endParaRPr lang="ru-RU"/>
        </a:p>
      </dgm:t>
    </dgm:pt>
    <dgm:pt modelId="{BF8ABE3F-63E9-4BA1-B6E7-869CF9A188E4}" type="pres">
      <dgm:prSet presAssocID="{72F6C85F-EA08-49C6-81B7-5CFE5B201695}" presName="connectorText" presStyleLbl="sibTrans2D1" presStyleIdx="1" presStyleCnt="2"/>
      <dgm:spPr/>
      <dgm:t>
        <a:bodyPr/>
        <a:lstStyle/>
        <a:p>
          <a:endParaRPr lang="ru-RU"/>
        </a:p>
      </dgm:t>
    </dgm:pt>
    <dgm:pt modelId="{6CC9D487-B0CF-4545-BE4F-5BF5A9AD0631}" type="pres">
      <dgm:prSet presAssocID="{EB5D899D-3467-4870-9F5D-9FFAC71BF8E4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0EF20DE-74D7-475C-AF97-BA5DA81DCBD2}" type="presOf" srcId="{C3EE54DD-607F-48F5-A4F7-00C692A6F3B8}" destId="{AF87AB7F-8D2D-4CC3-979D-448BBA6FF9EB}" srcOrd="0" destOrd="0" presId="urn:microsoft.com/office/officeart/2005/8/layout/process1"/>
    <dgm:cxn modelId="{D196B2B6-A079-4F43-A02B-52CA6BBCC765}" type="presOf" srcId="{771FEF08-A95A-4F48-B610-3400CE2A7FFC}" destId="{850A79E9-AB8F-4AF9-A9B7-0FD0A308D275}" srcOrd="1" destOrd="0" presId="urn:microsoft.com/office/officeart/2005/8/layout/process1"/>
    <dgm:cxn modelId="{5C66FCEC-BB14-4B8A-9EF4-94E27236D5E3}" type="presOf" srcId="{EB5D899D-3467-4870-9F5D-9FFAC71BF8E4}" destId="{6CC9D487-B0CF-4545-BE4F-5BF5A9AD0631}" srcOrd="0" destOrd="0" presId="urn:microsoft.com/office/officeart/2005/8/layout/process1"/>
    <dgm:cxn modelId="{FC79519A-842D-4202-A8B8-83596140E214}" srcId="{C3EE54DD-607F-48F5-A4F7-00C692A6F3B8}" destId="{94614706-723A-487E-BEE1-63CD8A118F5B}" srcOrd="1" destOrd="0" parTransId="{2DFB50E9-BAC6-4B4E-961D-0DFA024C94E3}" sibTransId="{72F6C85F-EA08-49C6-81B7-5CFE5B201695}"/>
    <dgm:cxn modelId="{C755AFA6-DB32-4C31-851E-B87067781FF5}" type="presOf" srcId="{72F6C85F-EA08-49C6-81B7-5CFE5B201695}" destId="{BF8ABE3F-63E9-4BA1-B6E7-869CF9A188E4}" srcOrd="1" destOrd="0" presId="urn:microsoft.com/office/officeart/2005/8/layout/process1"/>
    <dgm:cxn modelId="{80FF8B09-6366-4078-9ADD-F77FAED3533B}" srcId="{C3EE54DD-607F-48F5-A4F7-00C692A6F3B8}" destId="{EB5D899D-3467-4870-9F5D-9FFAC71BF8E4}" srcOrd="2" destOrd="0" parTransId="{E15F1527-4638-4935-9A45-9F5E08023833}" sibTransId="{985175BC-B0B3-43A7-8954-EECD09E45104}"/>
    <dgm:cxn modelId="{4A6ACB59-5868-46C7-800A-8BDDE2B87B3D}" type="presOf" srcId="{94614706-723A-487E-BEE1-63CD8A118F5B}" destId="{CC2E6D6F-5A40-45D2-B871-BE9A5C5C3947}" srcOrd="0" destOrd="0" presId="urn:microsoft.com/office/officeart/2005/8/layout/process1"/>
    <dgm:cxn modelId="{4F0C13E0-51F7-4035-A58A-B987C5287ED7}" type="presOf" srcId="{0225CD33-E653-4013-8981-149C5BF38254}" destId="{82B9B45B-9BC1-4060-9710-35E5213C3E63}" srcOrd="0" destOrd="0" presId="urn:microsoft.com/office/officeart/2005/8/layout/process1"/>
    <dgm:cxn modelId="{A7179295-E6E5-4C67-918B-569EAA5AA7F9}" srcId="{C3EE54DD-607F-48F5-A4F7-00C692A6F3B8}" destId="{0225CD33-E653-4013-8981-149C5BF38254}" srcOrd="0" destOrd="0" parTransId="{3F473D52-166E-4135-80BC-D9CB8E00DC35}" sibTransId="{771FEF08-A95A-4F48-B610-3400CE2A7FFC}"/>
    <dgm:cxn modelId="{FAC9CE35-F84E-41F5-BE58-CCAE94789364}" type="presOf" srcId="{771FEF08-A95A-4F48-B610-3400CE2A7FFC}" destId="{4625FF38-569F-44DD-B29D-44BD9A210052}" srcOrd="0" destOrd="0" presId="urn:microsoft.com/office/officeart/2005/8/layout/process1"/>
    <dgm:cxn modelId="{27D6C2E4-24DC-4442-837B-6EE73517B6E1}" type="presOf" srcId="{72F6C85F-EA08-49C6-81B7-5CFE5B201695}" destId="{E148287F-61C0-4C5B-AA23-2DB6091CD6BA}" srcOrd="0" destOrd="0" presId="urn:microsoft.com/office/officeart/2005/8/layout/process1"/>
    <dgm:cxn modelId="{87B90719-1CCE-46F1-BCFD-43AAE994F740}" type="presParOf" srcId="{AF87AB7F-8D2D-4CC3-979D-448BBA6FF9EB}" destId="{82B9B45B-9BC1-4060-9710-35E5213C3E63}" srcOrd="0" destOrd="0" presId="urn:microsoft.com/office/officeart/2005/8/layout/process1"/>
    <dgm:cxn modelId="{7463ABED-4FB9-4415-9259-897E64D2B493}" type="presParOf" srcId="{AF87AB7F-8D2D-4CC3-979D-448BBA6FF9EB}" destId="{4625FF38-569F-44DD-B29D-44BD9A210052}" srcOrd="1" destOrd="0" presId="urn:microsoft.com/office/officeart/2005/8/layout/process1"/>
    <dgm:cxn modelId="{CFD7E8F3-FC96-4676-B0C1-1B701AD635DD}" type="presParOf" srcId="{4625FF38-569F-44DD-B29D-44BD9A210052}" destId="{850A79E9-AB8F-4AF9-A9B7-0FD0A308D275}" srcOrd="0" destOrd="0" presId="urn:microsoft.com/office/officeart/2005/8/layout/process1"/>
    <dgm:cxn modelId="{704E85D0-A362-4E55-BF3A-BFC5552B27DD}" type="presParOf" srcId="{AF87AB7F-8D2D-4CC3-979D-448BBA6FF9EB}" destId="{CC2E6D6F-5A40-45D2-B871-BE9A5C5C3947}" srcOrd="2" destOrd="0" presId="urn:microsoft.com/office/officeart/2005/8/layout/process1"/>
    <dgm:cxn modelId="{97F6AD9D-BF01-465A-BC21-320AA6111466}" type="presParOf" srcId="{AF87AB7F-8D2D-4CC3-979D-448BBA6FF9EB}" destId="{E148287F-61C0-4C5B-AA23-2DB6091CD6BA}" srcOrd="3" destOrd="0" presId="urn:microsoft.com/office/officeart/2005/8/layout/process1"/>
    <dgm:cxn modelId="{F433A2A0-7E74-4F89-B39B-3A7B4CF3C902}" type="presParOf" srcId="{E148287F-61C0-4C5B-AA23-2DB6091CD6BA}" destId="{BF8ABE3F-63E9-4BA1-B6E7-869CF9A188E4}" srcOrd="0" destOrd="0" presId="urn:microsoft.com/office/officeart/2005/8/layout/process1"/>
    <dgm:cxn modelId="{6D846148-92A2-4B20-8A27-1228DFC70492}" type="presParOf" srcId="{AF87AB7F-8D2D-4CC3-979D-448BBA6FF9EB}" destId="{6CC9D487-B0CF-4545-BE4F-5BF5A9AD0631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C5ECD5B5-88C1-44A8-A8F6-DD51F2962BAE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2D2DA5C-5B1D-4FE3-A1A2-749EC6A29DA2}">
      <dgm:prSet phldrT="[Текст]"/>
      <dgm:spPr>
        <a:solidFill>
          <a:srgbClr val="FFFF00"/>
        </a:solidFill>
      </dgm:spPr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159,77</a:t>
          </a:r>
          <a:endParaRPr lang="ru-RU" b="1" dirty="0">
            <a:solidFill>
              <a:schemeClr val="tx1"/>
            </a:solidFill>
          </a:endParaRPr>
        </a:p>
      </dgm:t>
    </dgm:pt>
    <dgm:pt modelId="{2F3423FB-15A0-4A64-B511-8B780DEF4F85}" type="parTrans" cxnId="{D4659474-0661-42C2-89F5-5A3C3AAC71FD}">
      <dgm:prSet/>
      <dgm:spPr/>
      <dgm:t>
        <a:bodyPr/>
        <a:lstStyle/>
        <a:p>
          <a:endParaRPr lang="ru-RU"/>
        </a:p>
      </dgm:t>
    </dgm:pt>
    <dgm:pt modelId="{9717F4F3-E9A9-4E49-B767-7094A635CBB5}" type="sibTrans" cxnId="{D4659474-0661-42C2-89F5-5A3C3AAC71FD}">
      <dgm:prSet/>
      <dgm:spPr/>
      <dgm:t>
        <a:bodyPr/>
        <a:lstStyle/>
        <a:p>
          <a:endParaRPr lang="ru-RU"/>
        </a:p>
      </dgm:t>
    </dgm:pt>
    <dgm:pt modelId="{C2230A40-EB98-46D6-9DFE-F2A98D24C3CB}">
      <dgm:prSet phldrT="[Текст]" custT="1"/>
      <dgm:spPr/>
      <dgm:t>
        <a:bodyPr/>
        <a:lstStyle/>
        <a:p>
          <a:r>
            <a:rPr lang="ru-RU" sz="1800" dirty="0" smtClean="0"/>
            <a:t>Строительство школы на 500 мест</a:t>
          </a:r>
          <a:endParaRPr lang="ru-RU" sz="1800" dirty="0"/>
        </a:p>
      </dgm:t>
    </dgm:pt>
    <dgm:pt modelId="{04C40EB6-3E11-4279-B221-85EC40A1B036}" type="parTrans" cxnId="{435F5910-B3ED-4E42-B9D7-16C2995B201D}">
      <dgm:prSet/>
      <dgm:spPr/>
      <dgm:t>
        <a:bodyPr/>
        <a:lstStyle/>
        <a:p>
          <a:endParaRPr lang="ru-RU"/>
        </a:p>
      </dgm:t>
    </dgm:pt>
    <dgm:pt modelId="{0424C9CD-D7FC-4D3A-8D59-FBC4A039C968}" type="sibTrans" cxnId="{435F5910-B3ED-4E42-B9D7-16C2995B201D}">
      <dgm:prSet/>
      <dgm:spPr/>
      <dgm:t>
        <a:bodyPr/>
        <a:lstStyle/>
        <a:p>
          <a:endParaRPr lang="ru-RU"/>
        </a:p>
      </dgm:t>
    </dgm:pt>
    <dgm:pt modelId="{66D16C60-1818-4E92-8399-40B81ABBEEB0}">
      <dgm:prSet phldrT="[Текст]"/>
      <dgm:spPr>
        <a:solidFill>
          <a:srgbClr val="FFFF00"/>
        </a:solidFill>
      </dgm:spPr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2,89</a:t>
          </a:r>
          <a:endParaRPr lang="ru-RU" b="1" dirty="0">
            <a:solidFill>
              <a:schemeClr val="tx1"/>
            </a:solidFill>
          </a:endParaRPr>
        </a:p>
      </dgm:t>
    </dgm:pt>
    <dgm:pt modelId="{2D04B3CA-430C-448C-9B17-E57902E8B4E7}" type="parTrans" cxnId="{92C37DC1-046D-4162-BB27-B13E55FB10B7}">
      <dgm:prSet/>
      <dgm:spPr/>
      <dgm:t>
        <a:bodyPr/>
        <a:lstStyle/>
        <a:p>
          <a:endParaRPr lang="ru-RU"/>
        </a:p>
      </dgm:t>
    </dgm:pt>
    <dgm:pt modelId="{E5F279CA-30EF-40B6-BF30-6B2C5FFCBF1C}" type="sibTrans" cxnId="{92C37DC1-046D-4162-BB27-B13E55FB10B7}">
      <dgm:prSet/>
      <dgm:spPr/>
      <dgm:t>
        <a:bodyPr/>
        <a:lstStyle/>
        <a:p>
          <a:endParaRPr lang="ru-RU"/>
        </a:p>
      </dgm:t>
    </dgm:pt>
    <dgm:pt modelId="{074DD884-E3D6-4B18-8C03-0F5A4A789277}">
      <dgm:prSet phldrT="[Текст]" custT="1"/>
      <dgm:spPr/>
      <dgm:t>
        <a:bodyPr/>
        <a:lstStyle/>
        <a:p>
          <a:r>
            <a:rPr lang="ru-RU" sz="1800" dirty="0" smtClean="0"/>
            <a:t>Реконструкция Парка победы</a:t>
          </a:r>
          <a:endParaRPr lang="ru-RU" sz="1800" dirty="0"/>
        </a:p>
      </dgm:t>
    </dgm:pt>
    <dgm:pt modelId="{4983CCA8-CAB2-4EFB-B3DD-44D73E8F3C2A}" type="parTrans" cxnId="{7589439E-9032-4B54-88CD-0D96DDACF2E0}">
      <dgm:prSet/>
      <dgm:spPr/>
      <dgm:t>
        <a:bodyPr/>
        <a:lstStyle/>
        <a:p>
          <a:endParaRPr lang="ru-RU"/>
        </a:p>
      </dgm:t>
    </dgm:pt>
    <dgm:pt modelId="{4B8B7BFF-9875-4564-9E2C-E362E1B95C07}" type="sibTrans" cxnId="{7589439E-9032-4B54-88CD-0D96DDACF2E0}">
      <dgm:prSet/>
      <dgm:spPr/>
      <dgm:t>
        <a:bodyPr/>
        <a:lstStyle/>
        <a:p>
          <a:endParaRPr lang="ru-RU"/>
        </a:p>
      </dgm:t>
    </dgm:pt>
    <dgm:pt modelId="{FA19F266-C1BE-4948-9489-EBF57ED28F7B}">
      <dgm:prSet phldrT="[Текст]"/>
      <dgm:spPr>
        <a:solidFill>
          <a:srgbClr val="FFFF00"/>
        </a:solidFill>
      </dgm:spPr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3,05</a:t>
          </a:r>
          <a:endParaRPr lang="ru-RU" b="1" dirty="0">
            <a:solidFill>
              <a:schemeClr val="tx1"/>
            </a:solidFill>
          </a:endParaRPr>
        </a:p>
      </dgm:t>
    </dgm:pt>
    <dgm:pt modelId="{A2A3B750-797A-4737-9044-ED4AB1CDF7B5}" type="parTrans" cxnId="{07034913-DC45-4EE2-B281-3B10DD45042C}">
      <dgm:prSet/>
      <dgm:spPr/>
      <dgm:t>
        <a:bodyPr/>
        <a:lstStyle/>
        <a:p>
          <a:endParaRPr lang="ru-RU"/>
        </a:p>
      </dgm:t>
    </dgm:pt>
    <dgm:pt modelId="{C0C260F8-E540-4381-B232-93061390E42D}" type="sibTrans" cxnId="{07034913-DC45-4EE2-B281-3B10DD45042C}">
      <dgm:prSet/>
      <dgm:spPr/>
      <dgm:t>
        <a:bodyPr/>
        <a:lstStyle/>
        <a:p>
          <a:endParaRPr lang="ru-RU"/>
        </a:p>
      </dgm:t>
    </dgm:pt>
    <dgm:pt modelId="{67CD74E8-435F-4BA9-9229-C25E5264CF3A}">
      <dgm:prSet custT="1"/>
      <dgm:spPr/>
      <dgm:t>
        <a:bodyPr/>
        <a:lstStyle/>
        <a:p>
          <a:r>
            <a:rPr lang="ru-RU" sz="1800" dirty="0" smtClean="0"/>
            <a:t>Рекультивация полигона ТБО по ул. Маршала Жукова</a:t>
          </a:r>
          <a:endParaRPr lang="ru-RU" sz="1800" dirty="0"/>
        </a:p>
      </dgm:t>
    </dgm:pt>
    <dgm:pt modelId="{62E08D7F-7B7C-4930-80FC-7CBA09B85115}" type="parTrans" cxnId="{F8069538-640B-4FB9-AB53-42F575574C16}">
      <dgm:prSet/>
      <dgm:spPr/>
      <dgm:t>
        <a:bodyPr/>
        <a:lstStyle/>
        <a:p>
          <a:endParaRPr lang="ru-RU"/>
        </a:p>
      </dgm:t>
    </dgm:pt>
    <dgm:pt modelId="{00231EFB-4130-44DD-B644-9DAE591AAC84}" type="sibTrans" cxnId="{F8069538-640B-4FB9-AB53-42F575574C16}">
      <dgm:prSet/>
      <dgm:spPr/>
      <dgm:t>
        <a:bodyPr/>
        <a:lstStyle/>
        <a:p>
          <a:endParaRPr lang="ru-RU"/>
        </a:p>
      </dgm:t>
    </dgm:pt>
    <dgm:pt modelId="{BAE2E431-5DF4-45F6-B6E3-1FB9057D4225}">
      <dgm:prSet custT="1"/>
      <dgm:spPr/>
      <dgm:t>
        <a:bodyPr/>
        <a:lstStyle/>
        <a:p>
          <a:r>
            <a:rPr lang="ru-RU" sz="1800" dirty="0" smtClean="0"/>
            <a:t>Строительство светофорных объектов</a:t>
          </a:r>
          <a:endParaRPr lang="ru-RU" sz="1800" dirty="0"/>
        </a:p>
      </dgm:t>
    </dgm:pt>
    <dgm:pt modelId="{4307786C-6C8A-4C96-A453-2F634624F6CD}" type="parTrans" cxnId="{727266C6-8592-47AC-9F3D-815CFD68608E}">
      <dgm:prSet/>
      <dgm:spPr/>
      <dgm:t>
        <a:bodyPr/>
        <a:lstStyle/>
        <a:p>
          <a:endParaRPr lang="ru-RU"/>
        </a:p>
      </dgm:t>
    </dgm:pt>
    <dgm:pt modelId="{39556B6F-D879-440E-B0DA-3E64B0D23A26}" type="sibTrans" cxnId="{727266C6-8592-47AC-9F3D-815CFD68608E}">
      <dgm:prSet/>
      <dgm:spPr/>
      <dgm:t>
        <a:bodyPr/>
        <a:lstStyle/>
        <a:p>
          <a:endParaRPr lang="ru-RU"/>
        </a:p>
      </dgm:t>
    </dgm:pt>
    <dgm:pt modelId="{61CAB5F7-4ABE-48A1-9817-27CE262CED25}">
      <dgm:prSet phldrT="[Текст]"/>
      <dgm:spPr>
        <a:solidFill>
          <a:srgbClr val="FFFF00"/>
        </a:solidFill>
      </dgm:spPr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2,15</a:t>
          </a:r>
          <a:endParaRPr lang="ru-RU" b="1" dirty="0">
            <a:solidFill>
              <a:schemeClr val="tx1"/>
            </a:solidFill>
          </a:endParaRPr>
        </a:p>
      </dgm:t>
    </dgm:pt>
    <dgm:pt modelId="{4FB7C233-0583-494F-9790-D7474E207EA0}" type="sibTrans" cxnId="{91A4C6C5-FCAF-47D8-A9D3-6B539842059B}">
      <dgm:prSet/>
      <dgm:spPr/>
      <dgm:t>
        <a:bodyPr/>
        <a:lstStyle/>
        <a:p>
          <a:endParaRPr lang="ru-RU"/>
        </a:p>
      </dgm:t>
    </dgm:pt>
    <dgm:pt modelId="{389CCB15-D63A-4C90-B395-4E8165DCCC1C}" type="parTrans" cxnId="{91A4C6C5-FCAF-47D8-A9D3-6B539842059B}">
      <dgm:prSet/>
      <dgm:spPr/>
      <dgm:t>
        <a:bodyPr/>
        <a:lstStyle/>
        <a:p>
          <a:endParaRPr lang="ru-RU"/>
        </a:p>
      </dgm:t>
    </dgm:pt>
    <dgm:pt modelId="{C3594343-46BE-4808-9861-DBE2EDD4B03F}">
      <dgm:prSet custT="1"/>
      <dgm:spPr/>
      <dgm:t>
        <a:bodyPr/>
        <a:lstStyle/>
        <a:p>
          <a:pPr algn="l"/>
          <a:r>
            <a:rPr lang="ru-RU" sz="1800" dirty="0" smtClean="0"/>
            <a:t>Строительство объекта теплоснабжения жилого дома</a:t>
          </a:r>
          <a:endParaRPr lang="ru-RU" sz="1800" dirty="0"/>
        </a:p>
      </dgm:t>
    </dgm:pt>
    <dgm:pt modelId="{B0C23DE8-23CA-463C-B5D7-E9B608A449AE}" type="parTrans" cxnId="{F02BD688-330C-4BAC-8BC2-E1E8EE6EB3DB}">
      <dgm:prSet/>
      <dgm:spPr/>
      <dgm:t>
        <a:bodyPr/>
        <a:lstStyle/>
        <a:p>
          <a:endParaRPr lang="ru-RU"/>
        </a:p>
      </dgm:t>
    </dgm:pt>
    <dgm:pt modelId="{F186D1F6-7C98-4412-BBBD-5DD0779D0D22}" type="sibTrans" cxnId="{F02BD688-330C-4BAC-8BC2-E1E8EE6EB3DB}">
      <dgm:prSet/>
      <dgm:spPr/>
      <dgm:t>
        <a:bodyPr/>
        <a:lstStyle/>
        <a:p>
          <a:endParaRPr lang="ru-RU"/>
        </a:p>
      </dgm:t>
    </dgm:pt>
    <dgm:pt modelId="{B8BB81AE-CE41-4103-94E9-030D83BEEECF}">
      <dgm:prSet phldrT="[Текст]"/>
      <dgm:spPr>
        <a:solidFill>
          <a:srgbClr val="FFFF00"/>
        </a:solidFill>
      </dgm:spPr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2,46</a:t>
          </a:r>
          <a:endParaRPr lang="ru-RU" b="1" dirty="0">
            <a:solidFill>
              <a:schemeClr val="tx1"/>
            </a:solidFill>
          </a:endParaRPr>
        </a:p>
      </dgm:t>
    </dgm:pt>
    <dgm:pt modelId="{5007E679-B4D0-4D54-B30A-51E025B4E83A}" type="parTrans" cxnId="{27EE0102-40B1-49FD-BF53-531995183496}">
      <dgm:prSet/>
      <dgm:spPr/>
      <dgm:t>
        <a:bodyPr/>
        <a:lstStyle/>
        <a:p>
          <a:endParaRPr lang="ru-RU"/>
        </a:p>
      </dgm:t>
    </dgm:pt>
    <dgm:pt modelId="{8E1E42F2-C47D-4BD4-AFC6-C5B6D346E090}" type="sibTrans" cxnId="{27EE0102-40B1-49FD-BF53-531995183496}">
      <dgm:prSet/>
      <dgm:spPr/>
      <dgm:t>
        <a:bodyPr/>
        <a:lstStyle/>
        <a:p>
          <a:endParaRPr lang="ru-RU"/>
        </a:p>
      </dgm:t>
    </dgm:pt>
    <dgm:pt modelId="{9553EA6D-3D9A-40F2-A55D-189A92D3B689}">
      <dgm:prSet custT="1"/>
      <dgm:spPr/>
      <dgm:t>
        <a:bodyPr/>
        <a:lstStyle/>
        <a:p>
          <a:r>
            <a:rPr lang="ru-RU" sz="1800" dirty="0" smtClean="0"/>
            <a:t>ПСД на строительство подземного перехода ул. Мира и ул. Украинская </a:t>
          </a:r>
          <a:endParaRPr lang="ru-RU" sz="1800" dirty="0"/>
        </a:p>
      </dgm:t>
    </dgm:pt>
    <dgm:pt modelId="{E0AA9841-A5C7-457B-B636-9591B75D0451}" type="parTrans" cxnId="{3C2E04CB-E3F6-429B-ADA4-0C2F7601C5BA}">
      <dgm:prSet/>
      <dgm:spPr/>
      <dgm:t>
        <a:bodyPr/>
        <a:lstStyle/>
        <a:p>
          <a:endParaRPr lang="ru-RU"/>
        </a:p>
      </dgm:t>
    </dgm:pt>
    <dgm:pt modelId="{49E65A95-865F-4319-B238-AC80BA380E1C}" type="sibTrans" cxnId="{3C2E04CB-E3F6-429B-ADA4-0C2F7601C5BA}">
      <dgm:prSet/>
      <dgm:spPr/>
      <dgm:t>
        <a:bodyPr/>
        <a:lstStyle/>
        <a:p>
          <a:endParaRPr lang="ru-RU"/>
        </a:p>
      </dgm:t>
    </dgm:pt>
    <dgm:pt modelId="{C3E89CF6-D06A-4618-A230-00C3D6A4B6F9}">
      <dgm:prSet phldrT="[Текст]"/>
      <dgm:spPr>
        <a:solidFill>
          <a:srgbClr val="FFFF00"/>
        </a:solidFill>
      </dgm:spPr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53,64</a:t>
          </a:r>
          <a:endParaRPr lang="ru-RU" b="1" dirty="0">
            <a:solidFill>
              <a:schemeClr val="tx1"/>
            </a:solidFill>
          </a:endParaRPr>
        </a:p>
      </dgm:t>
    </dgm:pt>
    <dgm:pt modelId="{6674F352-4A93-44A6-89D1-6235652CC444}" type="parTrans" cxnId="{5E8B3FB0-1E72-48C9-9B8D-C4E16DDE190B}">
      <dgm:prSet/>
      <dgm:spPr/>
      <dgm:t>
        <a:bodyPr/>
        <a:lstStyle/>
        <a:p>
          <a:endParaRPr lang="ru-RU"/>
        </a:p>
      </dgm:t>
    </dgm:pt>
    <dgm:pt modelId="{F7167CD2-162A-4A31-BD87-CE943C39D45D}" type="sibTrans" cxnId="{5E8B3FB0-1E72-48C9-9B8D-C4E16DDE190B}">
      <dgm:prSet/>
      <dgm:spPr/>
      <dgm:t>
        <a:bodyPr/>
        <a:lstStyle/>
        <a:p>
          <a:endParaRPr lang="ru-RU"/>
        </a:p>
      </dgm:t>
    </dgm:pt>
    <dgm:pt modelId="{A5ABD06C-E94D-4AFF-AC8D-A5DDD409FAC9}" type="pres">
      <dgm:prSet presAssocID="{C5ECD5B5-88C1-44A8-A8F6-DD51F2962BAE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DB6E0C8-D0A3-4857-B5FC-43AA0BF5D586}" type="pres">
      <dgm:prSet presAssocID="{A2D2DA5C-5B1D-4FE3-A1A2-749EC6A29DA2}" presName="composite" presStyleCnt="0"/>
      <dgm:spPr/>
    </dgm:pt>
    <dgm:pt modelId="{164D4BF7-A1F8-4AEC-8C1B-CE272FE7A041}" type="pres">
      <dgm:prSet presAssocID="{A2D2DA5C-5B1D-4FE3-A1A2-749EC6A29DA2}" presName="parentText" presStyleLbl="alignNode1" presStyleIdx="0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C0056C7-02FF-4547-9DC4-BA731F20AFFF}" type="pres">
      <dgm:prSet presAssocID="{A2D2DA5C-5B1D-4FE3-A1A2-749EC6A29DA2}" presName="descendantText" presStyleLbl="alignAcc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70C4AC7-8B94-4E77-9078-7470F11ED034}" type="pres">
      <dgm:prSet presAssocID="{9717F4F3-E9A9-4E49-B767-7094A635CBB5}" presName="sp" presStyleCnt="0"/>
      <dgm:spPr/>
    </dgm:pt>
    <dgm:pt modelId="{978E677A-8AD9-452A-A4B6-F9839399F273}" type="pres">
      <dgm:prSet presAssocID="{66D16C60-1818-4E92-8399-40B81ABBEEB0}" presName="composite" presStyleCnt="0"/>
      <dgm:spPr/>
    </dgm:pt>
    <dgm:pt modelId="{02F400D6-2AA4-40B0-A1C0-DA48E5BFAFAD}" type="pres">
      <dgm:prSet presAssocID="{66D16C60-1818-4E92-8399-40B81ABBEEB0}" presName="parentText" presStyleLbl="alignNode1" presStyleIdx="1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48B247B-4E2D-424B-A599-E7A6297CA99F}" type="pres">
      <dgm:prSet presAssocID="{66D16C60-1818-4E92-8399-40B81ABBEEB0}" presName="descendantText" presStyleLbl="alignAcc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B130A4C-BD82-4854-A2E3-F10EEFE26F52}" type="pres">
      <dgm:prSet presAssocID="{E5F279CA-30EF-40B6-BF30-6B2C5FFCBF1C}" presName="sp" presStyleCnt="0"/>
      <dgm:spPr/>
    </dgm:pt>
    <dgm:pt modelId="{99E2B258-AB89-42B8-8E50-E1A67781841B}" type="pres">
      <dgm:prSet presAssocID="{C3E89CF6-D06A-4618-A230-00C3D6A4B6F9}" presName="composite" presStyleCnt="0"/>
      <dgm:spPr/>
    </dgm:pt>
    <dgm:pt modelId="{2FE088DD-9F7F-4392-A271-EF07F38C15AF}" type="pres">
      <dgm:prSet presAssocID="{C3E89CF6-D06A-4618-A230-00C3D6A4B6F9}" presName="parentText" presStyleLbl="alignNode1" presStyleIdx="2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3AE6968-7E9A-4A47-8151-4B872D674BFA}" type="pres">
      <dgm:prSet presAssocID="{C3E89CF6-D06A-4618-A230-00C3D6A4B6F9}" presName="descendantText" presStyleLbl="alignAcc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AB469F5-7282-40F4-B413-82EDC1CBEDCC}" type="pres">
      <dgm:prSet presAssocID="{F7167CD2-162A-4A31-BD87-CE943C39D45D}" presName="sp" presStyleCnt="0"/>
      <dgm:spPr/>
    </dgm:pt>
    <dgm:pt modelId="{69B16EC3-5156-4BB1-B189-2D4AD8379AD7}" type="pres">
      <dgm:prSet presAssocID="{FA19F266-C1BE-4948-9489-EBF57ED28F7B}" presName="composite" presStyleCnt="0"/>
      <dgm:spPr/>
    </dgm:pt>
    <dgm:pt modelId="{45828993-48D4-4055-805A-5C10F98C4564}" type="pres">
      <dgm:prSet presAssocID="{FA19F266-C1BE-4948-9489-EBF57ED28F7B}" presName="parentText" presStyleLbl="alignNode1" presStyleIdx="3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9631E80-60E8-46BF-9473-2406CB0D16C2}" type="pres">
      <dgm:prSet presAssocID="{FA19F266-C1BE-4948-9489-EBF57ED28F7B}" presName="descendantText" presStyleLbl="alignAcc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0B220B5-697C-4ABF-809B-CC8517FE9E8B}" type="pres">
      <dgm:prSet presAssocID="{C0C260F8-E540-4381-B232-93061390E42D}" presName="sp" presStyleCnt="0"/>
      <dgm:spPr/>
    </dgm:pt>
    <dgm:pt modelId="{BB6D2F98-527F-4265-9136-54B81D5F9B5D}" type="pres">
      <dgm:prSet presAssocID="{61CAB5F7-4ABE-48A1-9817-27CE262CED25}" presName="composite" presStyleCnt="0"/>
      <dgm:spPr/>
    </dgm:pt>
    <dgm:pt modelId="{B15211D8-75F9-46CF-8F53-42918F4FA438}" type="pres">
      <dgm:prSet presAssocID="{61CAB5F7-4ABE-48A1-9817-27CE262CED25}" presName="parentText" presStyleLbl="alignNode1" presStyleIdx="4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125D6C3-B484-4937-9162-A6A5BFE0745A}" type="pres">
      <dgm:prSet presAssocID="{61CAB5F7-4ABE-48A1-9817-27CE262CED25}" presName="descendantText" presStyleLbl="alignAcc1" presStyleIdx="4" presStyleCnt="6" custScaleY="13306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9A46166-7A4E-4FB0-AE8C-C4A6EE3A080C}" type="pres">
      <dgm:prSet presAssocID="{4FB7C233-0583-494F-9790-D7474E207EA0}" presName="sp" presStyleCnt="0"/>
      <dgm:spPr/>
    </dgm:pt>
    <dgm:pt modelId="{074BEA3F-A05F-4CBE-8CE7-A04F7BC45AC8}" type="pres">
      <dgm:prSet presAssocID="{B8BB81AE-CE41-4103-94E9-030D83BEEECF}" presName="composite" presStyleCnt="0"/>
      <dgm:spPr/>
    </dgm:pt>
    <dgm:pt modelId="{AFDF48B5-4A31-4345-B58D-4A2FB4DE28E8}" type="pres">
      <dgm:prSet presAssocID="{B8BB81AE-CE41-4103-94E9-030D83BEEECF}" presName="parentText" presStyleLbl="alignNode1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938147A-844B-4DF0-BC4F-C1F4F6B0DE2E}" type="pres">
      <dgm:prSet presAssocID="{B8BB81AE-CE41-4103-94E9-030D83BEEECF}" presName="descendantText" presStyleLbl="alignAcc1" presStyleIdx="5" presStyleCnt="6" custScaleY="13146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AF06652-9462-4441-884D-F35DC0C63F16}" type="presOf" srcId="{BAE2E431-5DF4-45F6-B6E3-1FB9057D4225}" destId="{F9631E80-60E8-46BF-9473-2406CB0D16C2}" srcOrd="0" destOrd="0" presId="urn:microsoft.com/office/officeart/2005/8/layout/chevron2"/>
    <dgm:cxn modelId="{483E068E-1E6E-40C8-B3DF-3ABA5C81EC0E}" type="presOf" srcId="{61CAB5F7-4ABE-48A1-9817-27CE262CED25}" destId="{B15211D8-75F9-46CF-8F53-42918F4FA438}" srcOrd="0" destOrd="0" presId="urn:microsoft.com/office/officeart/2005/8/layout/chevron2"/>
    <dgm:cxn modelId="{91A4C6C5-FCAF-47D8-A9D3-6B539842059B}" srcId="{C5ECD5B5-88C1-44A8-A8F6-DD51F2962BAE}" destId="{61CAB5F7-4ABE-48A1-9817-27CE262CED25}" srcOrd="4" destOrd="0" parTransId="{389CCB15-D63A-4C90-B395-4E8165DCCC1C}" sibTransId="{4FB7C233-0583-494F-9790-D7474E207EA0}"/>
    <dgm:cxn modelId="{38078F6A-C37C-4C8A-9849-2C46B697C8F5}" type="presOf" srcId="{67CD74E8-435F-4BA9-9229-C25E5264CF3A}" destId="{A48B247B-4E2D-424B-A599-E7A6297CA99F}" srcOrd="0" destOrd="0" presId="urn:microsoft.com/office/officeart/2005/8/layout/chevron2"/>
    <dgm:cxn modelId="{7589439E-9032-4B54-88CD-0D96DDACF2E0}" srcId="{C3E89CF6-D06A-4618-A230-00C3D6A4B6F9}" destId="{074DD884-E3D6-4B18-8C03-0F5A4A789277}" srcOrd="0" destOrd="0" parTransId="{4983CCA8-CAB2-4EFB-B3DD-44D73E8F3C2A}" sibTransId="{4B8B7BFF-9875-4564-9E2C-E362E1B95C07}"/>
    <dgm:cxn modelId="{D73987F2-CA74-45C8-B9A2-D055D1A07E1C}" type="presOf" srcId="{074DD884-E3D6-4B18-8C03-0F5A4A789277}" destId="{43AE6968-7E9A-4A47-8151-4B872D674BFA}" srcOrd="0" destOrd="0" presId="urn:microsoft.com/office/officeart/2005/8/layout/chevron2"/>
    <dgm:cxn modelId="{217AC4AB-CDE4-4F06-BBD5-D0906B1DD14E}" type="presOf" srcId="{66D16C60-1818-4E92-8399-40B81ABBEEB0}" destId="{02F400D6-2AA4-40B0-A1C0-DA48E5BFAFAD}" srcOrd="0" destOrd="0" presId="urn:microsoft.com/office/officeart/2005/8/layout/chevron2"/>
    <dgm:cxn modelId="{3C2E04CB-E3F6-429B-ADA4-0C2F7601C5BA}" srcId="{61CAB5F7-4ABE-48A1-9817-27CE262CED25}" destId="{9553EA6D-3D9A-40F2-A55D-189A92D3B689}" srcOrd="0" destOrd="0" parTransId="{E0AA9841-A5C7-457B-B636-9591B75D0451}" sibTransId="{49E65A95-865F-4319-B238-AC80BA380E1C}"/>
    <dgm:cxn modelId="{5E8B3FB0-1E72-48C9-9B8D-C4E16DDE190B}" srcId="{C5ECD5B5-88C1-44A8-A8F6-DD51F2962BAE}" destId="{C3E89CF6-D06A-4618-A230-00C3D6A4B6F9}" srcOrd="2" destOrd="0" parTransId="{6674F352-4A93-44A6-89D1-6235652CC444}" sibTransId="{F7167CD2-162A-4A31-BD87-CE943C39D45D}"/>
    <dgm:cxn modelId="{338E0266-B92C-49FC-9993-D5E75FC0F0A4}" type="presOf" srcId="{FA19F266-C1BE-4948-9489-EBF57ED28F7B}" destId="{45828993-48D4-4055-805A-5C10F98C4564}" srcOrd="0" destOrd="0" presId="urn:microsoft.com/office/officeart/2005/8/layout/chevron2"/>
    <dgm:cxn modelId="{07034913-DC45-4EE2-B281-3B10DD45042C}" srcId="{C5ECD5B5-88C1-44A8-A8F6-DD51F2962BAE}" destId="{FA19F266-C1BE-4948-9489-EBF57ED28F7B}" srcOrd="3" destOrd="0" parTransId="{A2A3B750-797A-4737-9044-ED4AB1CDF7B5}" sibTransId="{C0C260F8-E540-4381-B232-93061390E42D}"/>
    <dgm:cxn modelId="{F02BD688-330C-4BAC-8BC2-E1E8EE6EB3DB}" srcId="{B8BB81AE-CE41-4103-94E9-030D83BEEECF}" destId="{C3594343-46BE-4808-9861-DBE2EDD4B03F}" srcOrd="0" destOrd="0" parTransId="{B0C23DE8-23CA-463C-B5D7-E9B608A449AE}" sibTransId="{F186D1F6-7C98-4412-BBBD-5DD0779D0D22}"/>
    <dgm:cxn modelId="{53E7A4FE-F4EF-496C-8F1E-CD5F141EA56A}" type="presOf" srcId="{A2D2DA5C-5B1D-4FE3-A1A2-749EC6A29DA2}" destId="{164D4BF7-A1F8-4AEC-8C1B-CE272FE7A041}" srcOrd="0" destOrd="0" presId="urn:microsoft.com/office/officeart/2005/8/layout/chevron2"/>
    <dgm:cxn modelId="{8CD3B8C4-2B5B-4671-BC40-D40A7F36F6CC}" type="presOf" srcId="{9553EA6D-3D9A-40F2-A55D-189A92D3B689}" destId="{C125D6C3-B484-4937-9162-A6A5BFE0745A}" srcOrd="0" destOrd="0" presId="urn:microsoft.com/office/officeart/2005/8/layout/chevron2"/>
    <dgm:cxn modelId="{A3D27A71-C09F-49BE-9036-4C47F0C38DFC}" type="presOf" srcId="{C3594343-46BE-4808-9861-DBE2EDD4B03F}" destId="{A938147A-844B-4DF0-BC4F-C1F4F6B0DE2E}" srcOrd="0" destOrd="0" presId="urn:microsoft.com/office/officeart/2005/8/layout/chevron2"/>
    <dgm:cxn modelId="{727266C6-8592-47AC-9F3D-815CFD68608E}" srcId="{FA19F266-C1BE-4948-9489-EBF57ED28F7B}" destId="{BAE2E431-5DF4-45F6-B6E3-1FB9057D4225}" srcOrd="0" destOrd="0" parTransId="{4307786C-6C8A-4C96-A453-2F634624F6CD}" sibTransId="{39556B6F-D879-440E-B0DA-3E64B0D23A26}"/>
    <dgm:cxn modelId="{7EE9AD00-57DA-4471-8DDC-A6DD64A3EFC6}" type="presOf" srcId="{C5ECD5B5-88C1-44A8-A8F6-DD51F2962BAE}" destId="{A5ABD06C-E94D-4AFF-AC8D-A5DDD409FAC9}" srcOrd="0" destOrd="0" presId="urn:microsoft.com/office/officeart/2005/8/layout/chevron2"/>
    <dgm:cxn modelId="{27EE0102-40B1-49FD-BF53-531995183496}" srcId="{C5ECD5B5-88C1-44A8-A8F6-DD51F2962BAE}" destId="{B8BB81AE-CE41-4103-94E9-030D83BEEECF}" srcOrd="5" destOrd="0" parTransId="{5007E679-B4D0-4D54-B30A-51E025B4E83A}" sibTransId="{8E1E42F2-C47D-4BD4-AFC6-C5B6D346E090}"/>
    <dgm:cxn modelId="{C4B2214D-9F1A-42EF-B287-90745C7EBE59}" type="presOf" srcId="{C2230A40-EB98-46D6-9DFE-F2A98D24C3CB}" destId="{CC0056C7-02FF-4547-9DC4-BA731F20AFFF}" srcOrd="0" destOrd="0" presId="urn:microsoft.com/office/officeart/2005/8/layout/chevron2"/>
    <dgm:cxn modelId="{D4659474-0661-42C2-89F5-5A3C3AAC71FD}" srcId="{C5ECD5B5-88C1-44A8-A8F6-DD51F2962BAE}" destId="{A2D2DA5C-5B1D-4FE3-A1A2-749EC6A29DA2}" srcOrd="0" destOrd="0" parTransId="{2F3423FB-15A0-4A64-B511-8B780DEF4F85}" sibTransId="{9717F4F3-E9A9-4E49-B767-7094A635CBB5}"/>
    <dgm:cxn modelId="{E45E19AA-6A8F-45DA-B62B-5E592AD61F15}" type="presOf" srcId="{B8BB81AE-CE41-4103-94E9-030D83BEEECF}" destId="{AFDF48B5-4A31-4345-B58D-4A2FB4DE28E8}" srcOrd="0" destOrd="0" presId="urn:microsoft.com/office/officeart/2005/8/layout/chevron2"/>
    <dgm:cxn modelId="{435F5910-B3ED-4E42-B9D7-16C2995B201D}" srcId="{A2D2DA5C-5B1D-4FE3-A1A2-749EC6A29DA2}" destId="{C2230A40-EB98-46D6-9DFE-F2A98D24C3CB}" srcOrd="0" destOrd="0" parTransId="{04C40EB6-3E11-4279-B221-85EC40A1B036}" sibTransId="{0424C9CD-D7FC-4D3A-8D59-FBC4A039C968}"/>
    <dgm:cxn modelId="{F8069538-640B-4FB9-AB53-42F575574C16}" srcId="{66D16C60-1818-4E92-8399-40B81ABBEEB0}" destId="{67CD74E8-435F-4BA9-9229-C25E5264CF3A}" srcOrd="0" destOrd="0" parTransId="{62E08D7F-7B7C-4930-80FC-7CBA09B85115}" sibTransId="{00231EFB-4130-44DD-B644-9DAE591AAC84}"/>
    <dgm:cxn modelId="{92C37DC1-046D-4162-BB27-B13E55FB10B7}" srcId="{C5ECD5B5-88C1-44A8-A8F6-DD51F2962BAE}" destId="{66D16C60-1818-4E92-8399-40B81ABBEEB0}" srcOrd="1" destOrd="0" parTransId="{2D04B3CA-430C-448C-9B17-E57902E8B4E7}" sibTransId="{E5F279CA-30EF-40B6-BF30-6B2C5FFCBF1C}"/>
    <dgm:cxn modelId="{2685DD68-E35B-4626-86A4-19F65D744B82}" type="presOf" srcId="{C3E89CF6-D06A-4618-A230-00C3D6A4B6F9}" destId="{2FE088DD-9F7F-4392-A271-EF07F38C15AF}" srcOrd="0" destOrd="0" presId="urn:microsoft.com/office/officeart/2005/8/layout/chevron2"/>
    <dgm:cxn modelId="{24245FB7-742C-4EE3-9B2B-8A71EDAD10FE}" type="presParOf" srcId="{A5ABD06C-E94D-4AFF-AC8D-A5DDD409FAC9}" destId="{1DB6E0C8-D0A3-4857-B5FC-43AA0BF5D586}" srcOrd="0" destOrd="0" presId="urn:microsoft.com/office/officeart/2005/8/layout/chevron2"/>
    <dgm:cxn modelId="{8B6CF409-83CB-4DF8-9BEF-F9B6830E8CAE}" type="presParOf" srcId="{1DB6E0C8-D0A3-4857-B5FC-43AA0BF5D586}" destId="{164D4BF7-A1F8-4AEC-8C1B-CE272FE7A041}" srcOrd="0" destOrd="0" presId="urn:microsoft.com/office/officeart/2005/8/layout/chevron2"/>
    <dgm:cxn modelId="{6E05E1F2-8FD2-4E69-A416-B139355E5007}" type="presParOf" srcId="{1DB6E0C8-D0A3-4857-B5FC-43AA0BF5D586}" destId="{CC0056C7-02FF-4547-9DC4-BA731F20AFFF}" srcOrd="1" destOrd="0" presId="urn:microsoft.com/office/officeart/2005/8/layout/chevron2"/>
    <dgm:cxn modelId="{2916FB23-E375-49A3-A069-833254F7D62F}" type="presParOf" srcId="{A5ABD06C-E94D-4AFF-AC8D-A5DDD409FAC9}" destId="{A70C4AC7-8B94-4E77-9078-7470F11ED034}" srcOrd="1" destOrd="0" presId="urn:microsoft.com/office/officeart/2005/8/layout/chevron2"/>
    <dgm:cxn modelId="{3D95F970-3D86-41D7-A986-996A76D93D55}" type="presParOf" srcId="{A5ABD06C-E94D-4AFF-AC8D-A5DDD409FAC9}" destId="{978E677A-8AD9-452A-A4B6-F9839399F273}" srcOrd="2" destOrd="0" presId="urn:microsoft.com/office/officeart/2005/8/layout/chevron2"/>
    <dgm:cxn modelId="{822B0BFA-9D5A-44AC-A4BE-F6D2BABFEC01}" type="presParOf" srcId="{978E677A-8AD9-452A-A4B6-F9839399F273}" destId="{02F400D6-2AA4-40B0-A1C0-DA48E5BFAFAD}" srcOrd="0" destOrd="0" presId="urn:microsoft.com/office/officeart/2005/8/layout/chevron2"/>
    <dgm:cxn modelId="{A3931BC8-5B80-4E06-9FBB-F5F414F11FAE}" type="presParOf" srcId="{978E677A-8AD9-452A-A4B6-F9839399F273}" destId="{A48B247B-4E2D-424B-A599-E7A6297CA99F}" srcOrd="1" destOrd="0" presId="urn:microsoft.com/office/officeart/2005/8/layout/chevron2"/>
    <dgm:cxn modelId="{7D158F8C-D52D-4FF4-9A0E-95E82D427670}" type="presParOf" srcId="{A5ABD06C-E94D-4AFF-AC8D-A5DDD409FAC9}" destId="{AB130A4C-BD82-4854-A2E3-F10EEFE26F52}" srcOrd="3" destOrd="0" presId="urn:microsoft.com/office/officeart/2005/8/layout/chevron2"/>
    <dgm:cxn modelId="{EB32C160-2BB7-44DF-B5E4-CC7CD6D27758}" type="presParOf" srcId="{A5ABD06C-E94D-4AFF-AC8D-A5DDD409FAC9}" destId="{99E2B258-AB89-42B8-8E50-E1A67781841B}" srcOrd="4" destOrd="0" presId="urn:microsoft.com/office/officeart/2005/8/layout/chevron2"/>
    <dgm:cxn modelId="{FE0E5CF5-3A14-418B-A5D3-3574DF5A76CC}" type="presParOf" srcId="{99E2B258-AB89-42B8-8E50-E1A67781841B}" destId="{2FE088DD-9F7F-4392-A271-EF07F38C15AF}" srcOrd="0" destOrd="0" presId="urn:microsoft.com/office/officeart/2005/8/layout/chevron2"/>
    <dgm:cxn modelId="{88E264FF-6482-47FA-8F8C-24EF4ACAAACA}" type="presParOf" srcId="{99E2B258-AB89-42B8-8E50-E1A67781841B}" destId="{43AE6968-7E9A-4A47-8151-4B872D674BFA}" srcOrd="1" destOrd="0" presId="urn:microsoft.com/office/officeart/2005/8/layout/chevron2"/>
    <dgm:cxn modelId="{E2B585C8-6122-4AAD-9221-48EB97312D9F}" type="presParOf" srcId="{A5ABD06C-E94D-4AFF-AC8D-A5DDD409FAC9}" destId="{2AB469F5-7282-40F4-B413-82EDC1CBEDCC}" srcOrd="5" destOrd="0" presId="urn:microsoft.com/office/officeart/2005/8/layout/chevron2"/>
    <dgm:cxn modelId="{5DCDA3E8-DE8D-4371-A871-29400F982B00}" type="presParOf" srcId="{A5ABD06C-E94D-4AFF-AC8D-A5DDD409FAC9}" destId="{69B16EC3-5156-4BB1-B189-2D4AD8379AD7}" srcOrd="6" destOrd="0" presId="urn:microsoft.com/office/officeart/2005/8/layout/chevron2"/>
    <dgm:cxn modelId="{F267418C-47CF-42B4-8448-A4307BB3CE3C}" type="presParOf" srcId="{69B16EC3-5156-4BB1-B189-2D4AD8379AD7}" destId="{45828993-48D4-4055-805A-5C10F98C4564}" srcOrd="0" destOrd="0" presId="urn:microsoft.com/office/officeart/2005/8/layout/chevron2"/>
    <dgm:cxn modelId="{FB91B10A-8718-4227-AE91-98326F0F3EA3}" type="presParOf" srcId="{69B16EC3-5156-4BB1-B189-2D4AD8379AD7}" destId="{F9631E80-60E8-46BF-9473-2406CB0D16C2}" srcOrd="1" destOrd="0" presId="urn:microsoft.com/office/officeart/2005/8/layout/chevron2"/>
    <dgm:cxn modelId="{FF44C08F-03A0-4D82-B5A3-367FF6B3AD6A}" type="presParOf" srcId="{A5ABD06C-E94D-4AFF-AC8D-A5DDD409FAC9}" destId="{10B220B5-697C-4ABF-809B-CC8517FE9E8B}" srcOrd="7" destOrd="0" presId="urn:microsoft.com/office/officeart/2005/8/layout/chevron2"/>
    <dgm:cxn modelId="{23F62AF8-7E2F-446F-99F5-3144632ABCFF}" type="presParOf" srcId="{A5ABD06C-E94D-4AFF-AC8D-A5DDD409FAC9}" destId="{BB6D2F98-527F-4265-9136-54B81D5F9B5D}" srcOrd="8" destOrd="0" presId="urn:microsoft.com/office/officeart/2005/8/layout/chevron2"/>
    <dgm:cxn modelId="{A47AFB20-EC54-4FF6-BEA8-EAA82E6D33E0}" type="presParOf" srcId="{BB6D2F98-527F-4265-9136-54B81D5F9B5D}" destId="{B15211D8-75F9-46CF-8F53-42918F4FA438}" srcOrd="0" destOrd="0" presId="urn:microsoft.com/office/officeart/2005/8/layout/chevron2"/>
    <dgm:cxn modelId="{154EAF4D-520B-4878-8A6D-2A7988AD2F9B}" type="presParOf" srcId="{BB6D2F98-527F-4265-9136-54B81D5F9B5D}" destId="{C125D6C3-B484-4937-9162-A6A5BFE0745A}" srcOrd="1" destOrd="0" presId="urn:microsoft.com/office/officeart/2005/8/layout/chevron2"/>
    <dgm:cxn modelId="{65247FFD-CF0B-4BFB-AC13-2920329A7C9E}" type="presParOf" srcId="{A5ABD06C-E94D-4AFF-AC8D-A5DDD409FAC9}" destId="{79A46166-7A4E-4FB0-AE8C-C4A6EE3A080C}" srcOrd="9" destOrd="0" presId="urn:microsoft.com/office/officeart/2005/8/layout/chevron2"/>
    <dgm:cxn modelId="{74025528-A09E-4373-9396-168363721727}" type="presParOf" srcId="{A5ABD06C-E94D-4AFF-AC8D-A5DDD409FAC9}" destId="{074BEA3F-A05F-4CBE-8CE7-A04F7BC45AC8}" srcOrd="10" destOrd="0" presId="urn:microsoft.com/office/officeart/2005/8/layout/chevron2"/>
    <dgm:cxn modelId="{298BF528-6401-4C9E-AB61-7E03507DF15F}" type="presParOf" srcId="{074BEA3F-A05F-4CBE-8CE7-A04F7BC45AC8}" destId="{AFDF48B5-4A31-4345-B58D-4A2FB4DE28E8}" srcOrd="0" destOrd="0" presId="urn:microsoft.com/office/officeart/2005/8/layout/chevron2"/>
    <dgm:cxn modelId="{6BC2D4FF-DAB7-4903-A3BD-FEBB9602B3C3}" type="presParOf" srcId="{074BEA3F-A05F-4CBE-8CE7-A04F7BC45AC8}" destId="{A938147A-844B-4DF0-BC4F-C1F4F6B0DE2E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39FBCCF-B4AF-4D99-89D5-B87DEB40D08E}">
      <dsp:nvSpPr>
        <dsp:cNvPr id="0" name=""/>
        <dsp:cNvSpPr/>
      </dsp:nvSpPr>
      <dsp:spPr>
        <a:xfrm>
          <a:off x="374420" y="0"/>
          <a:ext cx="4243427" cy="1632373"/>
        </a:xfrm>
        <a:prstGeom prst="rightArrow">
          <a:avLst/>
        </a:prstGeom>
        <a:solidFill>
          <a:srgbClr val="2D2D8A">
            <a:tint val="40000"/>
            <a:hueOff val="0"/>
            <a:satOff val="0"/>
            <a:lumOff val="0"/>
            <a:alphaOff val="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7D5DA2F-B06D-4541-960B-4D2385747751}">
      <dsp:nvSpPr>
        <dsp:cNvPr id="0" name=""/>
        <dsp:cNvSpPr/>
      </dsp:nvSpPr>
      <dsp:spPr>
        <a:xfrm>
          <a:off x="92873" y="489712"/>
          <a:ext cx="1497680" cy="652949"/>
        </a:xfrm>
        <a:prstGeom prst="roundRect">
          <a:avLst/>
        </a:prstGeom>
        <a:gradFill rotWithShape="0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ln w="254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solidFill>
                <a:srgbClr val="000000"/>
              </a:solidFill>
              <a:latin typeface="Arial"/>
              <a:ea typeface="+mn-ea"/>
              <a:cs typeface="+mn-cs"/>
            </a:rPr>
            <a:t>3664</a:t>
          </a:r>
          <a:endParaRPr lang="ru-RU" sz="2800" kern="1200" dirty="0">
            <a:solidFill>
              <a:srgbClr val="000000"/>
            </a:solidFill>
            <a:latin typeface="Arial"/>
            <a:ea typeface="+mn-ea"/>
            <a:cs typeface="+mn-cs"/>
          </a:endParaRPr>
        </a:p>
      </dsp:txBody>
      <dsp:txXfrm>
        <a:off x="124747" y="521586"/>
        <a:ext cx="1433932" cy="589201"/>
      </dsp:txXfrm>
    </dsp:sp>
    <dsp:sp modelId="{39B9B3BD-3716-4FE7-B5E0-19724DE116DD}">
      <dsp:nvSpPr>
        <dsp:cNvPr id="0" name=""/>
        <dsp:cNvSpPr/>
      </dsp:nvSpPr>
      <dsp:spPr>
        <a:xfrm>
          <a:off x="1747293" y="489712"/>
          <a:ext cx="1497680" cy="652949"/>
        </a:xfrm>
        <a:prstGeom prst="roundRect">
          <a:avLst/>
        </a:prstGeom>
        <a:gradFill rotWithShape="0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ln w="254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solidFill>
                <a:srgbClr val="000000"/>
              </a:solidFill>
              <a:latin typeface="Arial"/>
              <a:ea typeface="+mn-ea"/>
              <a:cs typeface="+mn-cs"/>
            </a:rPr>
            <a:t>5096</a:t>
          </a:r>
          <a:endParaRPr lang="ru-RU" sz="2800" kern="1200" dirty="0">
            <a:solidFill>
              <a:srgbClr val="000000"/>
            </a:solidFill>
            <a:latin typeface="Arial"/>
            <a:ea typeface="+mn-ea"/>
            <a:cs typeface="+mn-cs"/>
          </a:endParaRPr>
        </a:p>
      </dsp:txBody>
      <dsp:txXfrm>
        <a:off x="1779167" y="521586"/>
        <a:ext cx="1433932" cy="589201"/>
      </dsp:txXfrm>
    </dsp:sp>
    <dsp:sp modelId="{FC356AF8-8CB7-4F1C-A4A0-97E119D194E3}">
      <dsp:nvSpPr>
        <dsp:cNvPr id="0" name=""/>
        <dsp:cNvSpPr/>
      </dsp:nvSpPr>
      <dsp:spPr>
        <a:xfrm>
          <a:off x="3401713" y="489712"/>
          <a:ext cx="1497680" cy="652949"/>
        </a:xfrm>
        <a:prstGeom prst="roundRect">
          <a:avLst/>
        </a:prstGeom>
        <a:gradFill rotWithShape="0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ln w="254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solidFill>
                <a:srgbClr val="000000"/>
              </a:solidFill>
              <a:latin typeface="Arial"/>
              <a:ea typeface="+mn-ea"/>
              <a:cs typeface="+mn-cs"/>
            </a:rPr>
            <a:t>7401</a:t>
          </a:r>
          <a:endParaRPr lang="ru-RU" sz="2800" kern="1200" dirty="0">
            <a:solidFill>
              <a:srgbClr val="000000"/>
            </a:solidFill>
            <a:latin typeface="Arial"/>
            <a:ea typeface="+mn-ea"/>
            <a:cs typeface="+mn-cs"/>
          </a:endParaRPr>
        </a:p>
      </dsp:txBody>
      <dsp:txXfrm>
        <a:off x="3433587" y="521586"/>
        <a:ext cx="1433932" cy="58920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39FBCCF-B4AF-4D99-89D5-B87DEB40D08E}">
      <dsp:nvSpPr>
        <dsp:cNvPr id="0" name=""/>
        <dsp:cNvSpPr/>
      </dsp:nvSpPr>
      <dsp:spPr>
        <a:xfrm>
          <a:off x="366173" y="0"/>
          <a:ext cx="4149971" cy="1646962"/>
        </a:xfrm>
        <a:prstGeom prst="rightArrow">
          <a:avLst/>
        </a:prstGeom>
        <a:solidFill>
          <a:srgbClr val="2D2D8A">
            <a:tint val="40000"/>
            <a:hueOff val="0"/>
            <a:satOff val="0"/>
            <a:lumOff val="0"/>
            <a:alphaOff val="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7D5DA2F-B06D-4541-960B-4D2385747751}">
      <dsp:nvSpPr>
        <dsp:cNvPr id="0" name=""/>
        <dsp:cNvSpPr/>
      </dsp:nvSpPr>
      <dsp:spPr>
        <a:xfrm>
          <a:off x="90828" y="494088"/>
          <a:ext cx="1464695" cy="658784"/>
        </a:xfrm>
        <a:prstGeom prst="roundRect">
          <a:avLst/>
        </a:prstGeom>
        <a:solidFill>
          <a:srgbClr val="92D050"/>
        </a:solidFill>
        <a:ln w="254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solidFill>
                <a:srgbClr val="000000"/>
              </a:solidFill>
              <a:latin typeface="Arial"/>
              <a:ea typeface="+mn-ea"/>
              <a:cs typeface="+mn-cs"/>
            </a:rPr>
            <a:t>1254</a:t>
          </a:r>
          <a:endParaRPr lang="ru-RU" sz="2800" kern="1200" dirty="0">
            <a:solidFill>
              <a:srgbClr val="000000"/>
            </a:solidFill>
            <a:latin typeface="Arial"/>
            <a:ea typeface="+mn-ea"/>
            <a:cs typeface="+mn-cs"/>
          </a:endParaRPr>
        </a:p>
      </dsp:txBody>
      <dsp:txXfrm>
        <a:off x="122987" y="526247"/>
        <a:ext cx="1400377" cy="594466"/>
      </dsp:txXfrm>
    </dsp:sp>
    <dsp:sp modelId="{39B9B3BD-3716-4FE7-B5E0-19724DE116DD}">
      <dsp:nvSpPr>
        <dsp:cNvPr id="0" name=""/>
        <dsp:cNvSpPr/>
      </dsp:nvSpPr>
      <dsp:spPr>
        <a:xfrm>
          <a:off x="1708811" y="494088"/>
          <a:ext cx="1464695" cy="658784"/>
        </a:xfrm>
        <a:prstGeom prst="roundRect">
          <a:avLst/>
        </a:prstGeom>
        <a:solidFill>
          <a:srgbClr val="92D050"/>
        </a:solidFill>
        <a:ln w="254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solidFill>
                <a:srgbClr val="000000"/>
              </a:solidFill>
              <a:latin typeface="Arial"/>
              <a:ea typeface="+mn-ea"/>
              <a:cs typeface="+mn-cs"/>
            </a:rPr>
            <a:t>2150</a:t>
          </a:r>
          <a:endParaRPr lang="ru-RU" sz="2800" kern="1200" dirty="0">
            <a:solidFill>
              <a:srgbClr val="000000"/>
            </a:solidFill>
            <a:latin typeface="Arial"/>
            <a:ea typeface="+mn-ea"/>
            <a:cs typeface="+mn-cs"/>
          </a:endParaRPr>
        </a:p>
      </dsp:txBody>
      <dsp:txXfrm>
        <a:off x="1740970" y="526247"/>
        <a:ext cx="1400377" cy="594466"/>
      </dsp:txXfrm>
    </dsp:sp>
    <dsp:sp modelId="{FC356AF8-8CB7-4F1C-A4A0-97E119D194E3}">
      <dsp:nvSpPr>
        <dsp:cNvPr id="0" name=""/>
        <dsp:cNvSpPr/>
      </dsp:nvSpPr>
      <dsp:spPr>
        <a:xfrm>
          <a:off x="3326795" y="494088"/>
          <a:ext cx="1464695" cy="658784"/>
        </a:xfrm>
        <a:prstGeom prst="roundRect">
          <a:avLst/>
        </a:prstGeom>
        <a:solidFill>
          <a:srgbClr val="92D050"/>
        </a:solidFill>
        <a:ln w="254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solidFill>
                <a:srgbClr val="000000"/>
              </a:solidFill>
              <a:latin typeface="Arial"/>
              <a:ea typeface="+mn-ea"/>
              <a:cs typeface="+mn-cs"/>
            </a:rPr>
            <a:t>2316</a:t>
          </a:r>
          <a:endParaRPr lang="ru-RU" sz="2800" kern="1200" dirty="0">
            <a:solidFill>
              <a:srgbClr val="000000"/>
            </a:solidFill>
            <a:latin typeface="Arial"/>
            <a:ea typeface="+mn-ea"/>
            <a:cs typeface="+mn-cs"/>
          </a:endParaRPr>
        </a:p>
      </dsp:txBody>
      <dsp:txXfrm>
        <a:off x="3358954" y="526247"/>
        <a:ext cx="1400377" cy="59446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80E3B25-4EDC-406E-85EB-511B3158BC9D}">
      <dsp:nvSpPr>
        <dsp:cNvPr id="0" name=""/>
        <dsp:cNvSpPr/>
      </dsp:nvSpPr>
      <dsp:spPr>
        <a:xfrm>
          <a:off x="-6979513" y="-1191595"/>
          <a:ext cx="8306235" cy="8306235"/>
        </a:xfrm>
        <a:prstGeom prst="blockArc">
          <a:avLst>
            <a:gd name="adj1" fmla="val 18900000"/>
            <a:gd name="adj2" fmla="val 2700000"/>
            <a:gd name="adj3" fmla="val 260"/>
          </a:avLst>
        </a:pr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0B03FA6-9BFA-41E0-8238-3E21FBE91AAA}">
      <dsp:nvSpPr>
        <dsp:cNvPr id="0" name=""/>
        <dsp:cNvSpPr/>
      </dsp:nvSpPr>
      <dsp:spPr>
        <a:xfrm>
          <a:off x="782634" y="256350"/>
          <a:ext cx="4903789" cy="781872"/>
        </a:xfrm>
        <a:prstGeom prst="rect">
          <a:avLst/>
        </a:prstGeom>
        <a:gradFill rotWithShape="0">
          <a:gsLst>
            <a:gs pos="28000">
              <a:schemeClr val="accent1">
                <a:hueOff val="0"/>
                <a:satOff val="0"/>
                <a:lumOff val="0"/>
                <a:alphaOff val="0"/>
                <a:tint val="18000"/>
                <a:satMod val="120000"/>
                <a:lumMod val="8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0000"/>
                <a:satMod val="100000"/>
                <a:lumMod val="78000"/>
              </a:schemeClr>
            </a:gs>
          </a:gsLst>
          <a:lin ang="5400000" scaled="0"/>
        </a:gradFill>
        <a:ln>
          <a:noFill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53690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Мобилизация дополнительных налоговых платежей</a:t>
          </a:r>
          <a:endParaRPr lang="ru-RU" sz="18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782634" y="256350"/>
        <a:ext cx="4903789" cy="781872"/>
      </dsp:txXfrm>
    </dsp:sp>
    <dsp:sp modelId="{999B8D20-F6B6-4800-8BE5-4B531060AB7B}">
      <dsp:nvSpPr>
        <dsp:cNvPr id="0" name=""/>
        <dsp:cNvSpPr/>
      </dsp:nvSpPr>
      <dsp:spPr>
        <a:xfrm>
          <a:off x="0" y="0"/>
          <a:ext cx="1186913" cy="1186913"/>
        </a:xfrm>
        <a:prstGeom prst="ellipse">
          <a:avLst/>
        </a:prstGeom>
        <a:gradFill rotWithShape="0">
          <a:gsLst>
            <a:gs pos="28000">
              <a:schemeClr val="lt1">
                <a:hueOff val="0"/>
                <a:satOff val="0"/>
                <a:lumOff val="0"/>
                <a:alphaOff val="0"/>
                <a:tint val="18000"/>
                <a:satMod val="120000"/>
                <a:lumMod val="88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40000"/>
                <a:satMod val="100000"/>
                <a:lumMod val="78000"/>
              </a:schemeClr>
            </a:gs>
          </a:gsLst>
          <a:lin ang="54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40AB5AAC-30E1-4EB2-A43A-8FC56F3EF664}">
      <dsp:nvSpPr>
        <dsp:cNvPr id="0" name=""/>
        <dsp:cNvSpPr/>
      </dsp:nvSpPr>
      <dsp:spPr>
        <a:xfrm>
          <a:off x="1185877" y="1192109"/>
          <a:ext cx="4359401" cy="949531"/>
        </a:xfrm>
        <a:prstGeom prst="rect">
          <a:avLst/>
        </a:prstGeom>
        <a:gradFill rotWithShape="0">
          <a:gsLst>
            <a:gs pos="28000">
              <a:schemeClr val="accent1">
                <a:hueOff val="0"/>
                <a:satOff val="0"/>
                <a:lumOff val="0"/>
                <a:alphaOff val="0"/>
                <a:tint val="18000"/>
                <a:satMod val="120000"/>
                <a:lumMod val="8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0000"/>
                <a:satMod val="100000"/>
                <a:lumMod val="78000"/>
              </a:schemeClr>
            </a:gs>
          </a:gsLst>
          <a:lin ang="5400000" scaled="0"/>
        </a:gradFill>
        <a:ln>
          <a:noFill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53690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Претензионно-исковая работа по арендной плате за земли, муниципального имущества </a:t>
          </a:r>
          <a:endParaRPr lang="ru-RU" sz="18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185877" y="1192109"/>
        <a:ext cx="4359401" cy="949531"/>
      </dsp:txXfrm>
    </dsp:sp>
    <dsp:sp modelId="{8413AAEE-5D8A-47AE-8319-5F4035328F7F}">
      <dsp:nvSpPr>
        <dsp:cNvPr id="0" name=""/>
        <dsp:cNvSpPr/>
      </dsp:nvSpPr>
      <dsp:spPr>
        <a:xfrm>
          <a:off x="287607" y="1088128"/>
          <a:ext cx="1186913" cy="1186913"/>
        </a:xfrm>
        <a:prstGeom prst="ellipse">
          <a:avLst/>
        </a:prstGeom>
        <a:gradFill rotWithShape="0">
          <a:gsLst>
            <a:gs pos="28000">
              <a:schemeClr val="lt1">
                <a:hueOff val="0"/>
                <a:satOff val="0"/>
                <a:lumOff val="0"/>
                <a:alphaOff val="0"/>
                <a:tint val="18000"/>
                <a:satMod val="120000"/>
                <a:lumMod val="88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40000"/>
                <a:satMod val="100000"/>
                <a:lumMod val="78000"/>
              </a:schemeClr>
            </a:gs>
          </a:gsLst>
          <a:lin ang="54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5A78E588-A2F7-40E0-B48A-74CECAD59D7F}">
      <dsp:nvSpPr>
        <dsp:cNvPr id="0" name=""/>
        <dsp:cNvSpPr/>
      </dsp:nvSpPr>
      <dsp:spPr>
        <a:xfrm>
          <a:off x="1267093" y="2351329"/>
          <a:ext cx="4359401" cy="1261347"/>
        </a:xfrm>
        <a:prstGeom prst="rect">
          <a:avLst/>
        </a:prstGeom>
        <a:gradFill rotWithShape="0">
          <a:gsLst>
            <a:gs pos="28000">
              <a:schemeClr val="accent1">
                <a:hueOff val="0"/>
                <a:satOff val="0"/>
                <a:lumOff val="0"/>
                <a:alphaOff val="0"/>
                <a:tint val="18000"/>
                <a:satMod val="120000"/>
                <a:lumMod val="8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0000"/>
                <a:satMod val="100000"/>
                <a:lumMod val="78000"/>
              </a:schemeClr>
            </a:gs>
          </a:gsLst>
          <a:lin ang="5400000" scaled="0"/>
        </a:gradFill>
        <a:ln>
          <a:noFill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53690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Получение дополнительной финансовой помощи (субсидии, дотации, иные межбюджетные трансферты)</a:t>
          </a:r>
          <a:endParaRPr lang="ru-RU" sz="18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267093" y="2351329"/>
        <a:ext cx="4359401" cy="1261347"/>
      </dsp:txXfrm>
    </dsp:sp>
    <dsp:sp modelId="{B33DAC38-FF74-4B51-84B1-F2D639731BB4}">
      <dsp:nvSpPr>
        <dsp:cNvPr id="0" name=""/>
        <dsp:cNvSpPr/>
      </dsp:nvSpPr>
      <dsp:spPr>
        <a:xfrm>
          <a:off x="519115" y="2322658"/>
          <a:ext cx="1186913" cy="1186913"/>
        </a:xfrm>
        <a:prstGeom prst="ellipse">
          <a:avLst/>
        </a:prstGeom>
        <a:gradFill rotWithShape="0">
          <a:gsLst>
            <a:gs pos="28000">
              <a:schemeClr val="lt1">
                <a:hueOff val="0"/>
                <a:satOff val="0"/>
                <a:lumOff val="0"/>
                <a:alphaOff val="0"/>
                <a:tint val="18000"/>
                <a:satMod val="120000"/>
                <a:lumMod val="88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40000"/>
                <a:satMod val="100000"/>
                <a:lumMod val="78000"/>
              </a:schemeClr>
            </a:gs>
          </a:gsLst>
          <a:lin ang="54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B89CE108-1B71-4A35-ADEF-C278542B18C5}">
      <dsp:nvSpPr>
        <dsp:cNvPr id="0" name=""/>
        <dsp:cNvSpPr/>
      </dsp:nvSpPr>
      <dsp:spPr>
        <a:xfrm>
          <a:off x="782634" y="3831872"/>
          <a:ext cx="4903789" cy="2126436"/>
        </a:xfrm>
        <a:prstGeom prst="rect">
          <a:avLst/>
        </a:prstGeom>
        <a:gradFill rotWithShape="0">
          <a:gsLst>
            <a:gs pos="28000">
              <a:schemeClr val="accent1">
                <a:hueOff val="0"/>
                <a:satOff val="0"/>
                <a:lumOff val="0"/>
                <a:alphaOff val="0"/>
                <a:tint val="18000"/>
                <a:satMod val="120000"/>
                <a:lumMod val="8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0000"/>
                <a:satMod val="100000"/>
                <a:lumMod val="78000"/>
              </a:schemeClr>
            </a:gs>
          </a:gsLst>
          <a:lin ang="5400000" scaled="0"/>
        </a:gradFill>
        <a:ln>
          <a:noFill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53690" tIns="45720" rIns="45720" bIns="4572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Оптимизация расходов, в том числе:</a:t>
          </a:r>
          <a:endParaRPr lang="ru-RU" sz="1800" b="1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900" kern="1200" dirty="0" smtClean="0"/>
            <a:t>экономия в результате оптимизации по инвестиционным объектам (37,4)</a:t>
          </a:r>
          <a:endParaRPr lang="ru-RU" sz="9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900" kern="1200" dirty="0" smtClean="0"/>
            <a:t>экономия за счет привлечения бюджетных кредитов из средств федерального и краевого бюджетов (20)</a:t>
          </a:r>
          <a:endParaRPr lang="ru-RU" sz="9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900" kern="1200" dirty="0" smtClean="0"/>
            <a:t>экономия за счет перекредитования  (19,3)</a:t>
          </a:r>
          <a:endParaRPr lang="ru-RU" sz="9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900" kern="1200" dirty="0" smtClean="0"/>
            <a:t>экономия по результатам проведения конкурсных процедур (17,1)</a:t>
          </a:r>
          <a:endParaRPr lang="ru-RU" sz="9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900" kern="1200" dirty="0" smtClean="0"/>
            <a:t>экономия за счет управления остатками на едином счете по учету средств бюджета (8,7)</a:t>
          </a:r>
          <a:endParaRPr lang="ru-RU" sz="9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900" kern="1200" dirty="0" smtClean="0"/>
            <a:t>сокращение бюджетных расходов за счет применения принципа адресности в области социальной поддержки (3,5)</a:t>
          </a:r>
          <a:endParaRPr lang="ru-RU" sz="9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900" kern="1200" dirty="0" smtClean="0"/>
            <a:t>привлечение дополнительных внебюджетных средств, за счет изменения типа 8-ми учреждений с казенного на бюджетный (1)</a:t>
          </a:r>
          <a:endParaRPr lang="ru-RU" sz="900" kern="1200" dirty="0"/>
        </a:p>
      </dsp:txBody>
      <dsp:txXfrm>
        <a:off x="782634" y="3831872"/>
        <a:ext cx="4903789" cy="2126436"/>
      </dsp:txXfrm>
    </dsp:sp>
    <dsp:sp modelId="{CAEE5A1F-B274-4CDF-B567-CEDC535A9039}">
      <dsp:nvSpPr>
        <dsp:cNvPr id="0" name=""/>
        <dsp:cNvSpPr/>
      </dsp:nvSpPr>
      <dsp:spPr>
        <a:xfrm>
          <a:off x="206116" y="3706123"/>
          <a:ext cx="1186913" cy="1186913"/>
        </a:xfrm>
        <a:prstGeom prst="ellipse">
          <a:avLst/>
        </a:prstGeom>
        <a:gradFill rotWithShape="0">
          <a:gsLst>
            <a:gs pos="28000">
              <a:schemeClr val="lt1">
                <a:hueOff val="0"/>
                <a:satOff val="0"/>
                <a:lumOff val="0"/>
                <a:alphaOff val="0"/>
                <a:tint val="18000"/>
                <a:satMod val="120000"/>
                <a:lumMod val="88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40000"/>
                <a:satMod val="100000"/>
                <a:lumMod val="78000"/>
              </a:schemeClr>
            </a:gs>
          </a:gsLst>
          <a:lin ang="54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ACE294F-14AA-4707-B07C-F0D502ECD746}">
      <dsp:nvSpPr>
        <dsp:cNvPr id="0" name=""/>
        <dsp:cNvSpPr/>
      </dsp:nvSpPr>
      <dsp:spPr>
        <a:xfrm rot="16200000">
          <a:off x="-1499651" y="1499651"/>
          <a:ext cx="5434010" cy="2434708"/>
        </a:xfrm>
        <a:prstGeom prst="flowChartManualOperation">
          <a:avLst/>
        </a:prstGeom>
        <a:gradFill rotWithShape="0">
          <a:gsLst>
            <a:gs pos="28000">
              <a:schemeClr val="accent1">
                <a:hueOff val="0"/>
                <a:satOff val="0"/>
                <a:lumOff val="0"/>
                <a:alphaOff val="0"/>
                <a:tint val="18000"/>
                <a:satMod val="120000"/>
                <a:lumMod val="8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0000"/>
                <a:satMod val="100000"/>
                <a:lumMod val="78000"/>
              </a:schemeClr>
            </a:gs>
          </a:gsLst>
          <a:lin ang="5400000" scaled="0"/>
        </a:gradFill>
        <a:ln>
          <a:noFill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9700" tIns="0" rIns="13970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kern="1200" dirty="0" smtClean="0"/>
            <a:t>Общий           экономический эффект </a:t>
          </a:r>
          <a:r>
            <a:rPr lang="ru-RU" sz="6000" b="1" kern="1200" dirty="0" smtClean="0">
              <a:solidFill>
                <a:srgbClr val="FF0000"/>
              </a:solidFill>
            </a:rPr>
            <a:t>794</a:t>
          </a:r>
          <a:endParaRPr lang="ru-RU" sz="2800" b="1" kern="1200" dirty="0">
            <a:solidFill>
              <a:srgbClr val="FF0000"/>
            </a:solidFill>
          </a:endParaRPr>
        </a:p>
      </dsp:txBody>
      <dsp:txXfrm rot="5400000">
        <a:off x="0" y="1086802"/>
        <a:ext cx="2434708" cy="326040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0.42248</cdr:x>
      <cdr:y>0.56078</cdr:y>
    </cdr:from>
    <cdr:to>
      <cdr:x>0.60788</cdr:x>
      <cdr:y>0.58404</cdr:y>
    </cdr:to>
    <cdr:cxnSp macro="">
      <cdr:nvCxnSpPr>
        <cdr:cNvPr id="4" name="Прямая со стрелкой 3"/>
        <cdr:cNvCxnSpPr/>
      </cdr:nvCxnSpPr>
      <cdr:spPr>
        <a:xfrm xmlns:a="http://schemas.openxmlformats.org/drawingml/2006/main" flipV="1">
          <a:off x="4905454" y="2682192"/>
          <a:ext cx="2152571" cy="111291"/>
        </a:xfrm>
        <a:prstGeom xmlns:a="http://schemas.openxmlformats.org/drawingml/2006/main" prst="straightConnector1">
          <a:avLst/>
        </a:prstGeom>
        <a:ln xmlns:a="http://schemas.openxmlformats.org/drawingml/2006/main" w="44450">
          <a:solidFill>
            <a:srgbClr val="F7FD03"/>
          </a:solidFill>
          <a:prstDash val="sysDash"/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0.89126</cdr:x>
      <cdr:y>0.03837</cdr:y>
    </cdr:from>
    <cdr:to>
      <cdr:x>1</cdr:x>
      <cdr:y>0.09904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8149688" y="214112"/>
          <a:ext cx="994311" cy="33855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defPPr>
            <a:defRPr lang="ru-RU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Constantia" pitchFamily="18" charset="0"/>
              <a:ea typeface="+mn-ea"/>
              <a:cs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Constantia" pitchFamily="18" charset="0"/>
              <a:ea typeface="+mn-ea"/>
              <a:cs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Constantia" pitchFamily="18" charset="0"/>
              <a:ea typeface="+mn-ea"/>
              <a:cs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Constantia" pitchFamily="18" charset="0"/>
              <a:ea typeface="+mn-ea"/>
              <a:cs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Constantia" pitchFamily="18" charset="0"/>
              <a:ea typeface="+mn-ea"/>
              <a:cs typeface="Arial" charset="0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Constantia" pitchFamily="18" charset="0"/>
              <a:ea typeface="+mn-ea"/>
              <a:cs typeface="Arial" charset="0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Constantia" pitchFamily="18" charset="0"/>
              <a:ea typeface="+mn-ea"/>
              <a:cs typeface="Arial" charset="0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Constantia" pitchFamily="18" charset="0"/>
              <a:ea typeface="+mn-ea"/>
              <a:cs typeface="Arial" charset="0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Constantia" pitchFamily="18" charset="0"/>
              <a:ea typeface="+mn-ea"/>
              <a:cs typeface="Arial" charset="0"/>
            </a:defRPr>
          </a:lvl9pPr>
        </a:lstStyle>
        <a:p xmlns:a="http://schemas.openxmlformats.org/drawingml/2006/main">
          <a:pPr fontAlgn="auto">
            <a:spcBef>
              <a:spcPts val="0"/>
            </a:spcBef>
            <a:spcAft>
              <a:spcPts val="0"/>
            </a:spcAft>
            <a:defRPr/>
          </a:pPr>
          <a:r>
            <a:rPr lang="ru-RU" sz="16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rPr>
            <a:t>млн</a:t>
          </a:r>
          <a:r>
            <a:rPr lang="ru-RU" sz="16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rPr>
            <a:t>. руб</a:t>
          </a:r>
          <a:r>
            <a:rPr lang="ru-RU" sz="16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rPr>
            <a:t>.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0.77883</cdr:x>
      <cdr:y>0.02191</cdr:y>
    </cdr:from>
    <cdr:to>
      <cdr:x>0.88756</cdr:x>
      <cdr:y>0.08117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7121576" y="135640"/>
          <a:ext cx="994318" cy="36689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defPPr>
            <a:defRPr lang="ru-RU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Constantia" pitchFamily="18" charset="0"/>
              <a:ea typeface="+mn-ea"/>
              <a:cs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Constantia" pitchFamily="18" charset="0"/>
              <a:ea typeface="+mn-ea"/>
              <a:cs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Constantia" pitchFamily="18" charset="0"/>
              <a:ea typeface="+mn-ea"/>
              <a:cs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Constantia" pitchFamily="18" charset="0"/>
              <a:ea typeface="+mn-ea"/>
              <a:cs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Constantia" pitchFamily="18" charset="0"/>
              <a:ea typeface="+mn-ea"/>
              <a:cs typeface="Arial" charset="0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Constantia" pitchFamily="18" charset="0"/>
              <a:ea typeface="+mn-ea"/>
              <a:cs typeface="Arial" charset="0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Constantia" pitchFamily="18" charset="0"/>
              <a:ea typeface="+mn-ea"/>
              <a:cs typeface="Arial" charset="0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Constantia" pitchFamily="18" charset="0"/>
              <a:ea typeface="+mn-ea"/>
              <a:cs typeface="Arial" charset="0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Constantia" pitchFamily="18" charset="0"/>
              <a:ea typeface="+mn-ea"/>
              <a:cs typeface="Arial" charset="0"/>
            </a:defRPr>
          </a:lvl9pPr>
        </a:lstStyle>
        <a:p xmlns:a="http://schemas.openxmlformats.org/drawingml/2006/main">
          <a:pPr fontAlgn="auto">
            <a:spcBef>
              <a:spcPts val="0"/>
            </a:spcBef>
            <a:spcAft>
              <a:spcPts val="0"/>
            </a:spcAft>
            <a:defRPr/>
          </a:pPr>
          <a:r>
            <a:rPr lang="ru-RU" sz="16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rPr>
            <a:t>млн</a:t>
          </a:r>
          <a:r>
            <a:rPr lang="ru-RU" sz="16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rPr>
            <a:t>. руб</a:t>
          </a:r>
          <a:r>
            <a:rPr lang="ru-RU" sz="16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rPr>
            <a:t>.</a:t>
          </a: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0.34187</cdr:x>
      <cdr:y>0.56486</cdr:y>
    </cdr:from>
    <cdr:to>
      <cdr:x>0.44715</cdr:x>
      <cdr:y>0.78695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190785" y="2979881"/>
          <a:ext cx="1290632" cy="11715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0.33254</cdr:x>
      <cdr:y>0.61</cdr:y>
    </cdr:from>
    <cdr:to>
      <cdr:x>0.45363</cdr:x>
      <cdr:y>0.76167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4076485" y="3218006"/>
          <a:ext cx="1484313" cy="8001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0.2373</cdr:x>
      <cdr:y>0.29406</cdr:y>
    </cdr:from>
    <cdr:to>
      <cdr:x>0.50929</cdr:x>
      <cdr:y>0.43325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045948" y="1289343"/>
          <a:ext cx="1198849" cy="61030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2400" b="1" dirty="0" smtClean="0">
              <a:latin typeface="Arial Cyr" panose="020B0604020202020204" pitchFamily="34" charset="0"/>
              <a:cs typeface="Arial Cyr" panose="020B0604020202020204" pitchFamily="34" charset="0"/>
            </a:rPr>
            <a:t>23%</a:t>
          </a:r>
          <a:endParaRPr lang="ru-RU" sz="2400" b="1" dirty="0">
            <a:latin typeface="Arial Cyr" panose="020B0604020202020204" pitchFamily="34" charset="0"/>
            <a:cs typeface="Arial Cyr" panose="020B0604020202020204" pitchFamily="34" charset="0"/>
          </a:endParaRPr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0.26997</cdr:x>
      <cdr:y>0.53048</cdr:y>
    </cdr:from>
    <cdr:to>
      <cdr:x>0.28263</cdr:x>
      <cdr:y>0.54631</cdr:y>
    </cdr:to>
    <cdr:cxnSp macro="">
      <cdr:nvCxnSpPr>
        <cdr:cNvPr id="3" name="Прямая соединительная линия 2"/>
        <cdr:cNvCxnSpPr/>
      </cdr:nvCxnSpPr>
      <cdr:spPr>
        <a:xfrm xmlns:a="http://schemas.openxmlformats.org/drawingml/2006/main" flipH="1">
          <a:off x="2183747" y="3749168"/>
          <a:ext cx="102404" cy="111879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0.36458</cdr:x>
      <cdr:y>0.43269</cdr:y>
    </cdr:from>
    <cdr:to>
      <cdr:x>0.38646</cdr:x>
      <cdr:y>0.43429</cdr:y>
    </cdr:to>
    <cdr:cxnSp macro="">
      <cdr:nvCxnSpPr>
        <cdr:cNvPr id="3" name="Прямая соединительная линия 2"/>
        <cdr:cNvCxnSpPr/>
      </cdr:nvCxnSpPr>
      <cdr:spPr>
        <a:xfrm xmlns:a="http://schemas.openxmlformats.org/drawingml/2006/main" flipV="1">
          <a:off x="3333749" y="2571750"/>
          <a:ext cx="200025" cy="9525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0.43727</cdr:x>
      <cdr:y>0.30016</cdr:y>
    </cdr:from>
    <cdr:to>
      <cdr:x>0.5083</cdr:x>
      <cdr:y>0.36276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514850" y="1781175"/>
          <a:ext cx="733425" cy="3714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800" kern="1200" dirty="0">
              <a:solidFill>
                <a:prstClr val="black"/>
              </a:solidFill>
            </a:rPr>
            <a:t>53,3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2567" tIns="46284" rIns="92567" bIns="4628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4" y="0"/>
            <a:ext cx="2971800" cy="496888"/>
          </a:xfrm>
          <a:prstGeom prst="rect">
            <a:avLst/>
          </a:prstGeom>
        </p:spPr>
        <p:txBody>
          <a:bodyPr vert="horz" lIns="92567" tIns="46284" rIns="92567" bIns="4628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83BADBB-64F6-471D-B8AE-580425B7978F}" type="datetimeFigureOut">
              <a:rPr lang="ru-RU"/>
              <a:pPr>
                <a:defRPr/>
              </a:pPr>
              <a:t>29.06.2018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8800"/>
            <a:ext cx="2971800" cy="496888"/>
          </a:xfrm>
          <a:prstGeom prst="rect">
            <a:avLst/>
          </a:prstGeom>
        </p:spPr>
        <p:txBody>
          <a:bodyPr vert="horz" lIns="92567" tIns="46284" rIns="92567" bIns="4628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4" y="9448800"/>
            <a:ext cx="2971800" cy="496888"/>
          </a:xfrm>
          <a:prstGeom prst="rect">
            <a:avLst/>
          </a:prstGeom>
        </p:spPr>
        <p:txBody>
          <a:bodyPr vert="horz" lIns="92567" tIns="46284" rIns="92567" bIns="4628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5E7EEBD-20A0-4FAD-9243-CA67A256F90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359496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429" tIns="45715" rIns="91429" bIns="45715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4" y="0"/>
            <a:ext cx="2971800" cy="496888"/>
          </a:xfrm>
          <a:prstGeom prst="rect">
            <a:avLst/>
          </a:prstGeom>
        </p:spPr>
        <p:txBody>
          <a:bodyPr vert="horz" lIns="91429" tIns="45715" rIns="91429" bIns="45715" rtlCol="0"/>
          <a:lstStyle>
            <a:lvl1pPr algn="r">
              <a:defRPr sz="1200"/>
            </a:lvl1pPr>
          </a:lstStyle>
          <a:p>
            <a:fld id="{607AEF22-E25B-44DA-B24F-9CC886C17254}" type="datetimeFigureOut">
              <a:rPr lang="ru-RU" smtClean="0"/>
              <a:pPr/>
              <a:t>29.06.2018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41388" y="746125"/>
            <a:ext cx="4975225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9" tIns="45715" rIns="91429" bIns="45715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1" y="4724400"/>
            <a:ext cx="5486400" cy="4476750"/>
          </a:xfrm>
          <a:prstGeom prst="rect">
            <a:avLst/>
          </a:prstGeom>
        </p:spPr>
        <p:txBody>
          <a:bodyPr vert="horz" lIns="91429" tIns="45715" rIns="91429" bIns="45715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8800"/>
            <a:ext cx="2971800" cy="496888"/>
          </a:xfrm>
          <a:prstGeom prst="rect">
            <a:avLst/>
          </a:prstGeom>
        </p:spPr>
        <p:txBody>
          <a:bodyPr vert="horz" lIns="91429" tIns="45715" rIns="91429" bIns="45715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4" y="9448800"/>
            <a:ext cx="2971800" cy="496888"/>
          </a:xfrm>
          <a:prstGeom prst="rect">
            <a:avLst/>
          </a:prstGeom>
        </p:spPr>
        <p:txBody>
          <a:bodyPr vert="horz" lIns="91429" tIns="45715" rIns="91429" bIns="45715" rtlCol="0" anchor="b"/>
          <a:lstStyle>
            <a:lvl1pPr algn="r">
              <a:defRPr sz="1200"/>
            </a:lvl1pPr>
          </a:lstStyle>
          <a:p>
            <a:fld id="{8F6A0201-F190-4276-9DB7-0D6DF8F672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66815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F7DF28-DBB8-4ED4-A88B-47882B65AFF7}" type="slidenum">
              <a:rPr lang="es-ES" smtClean="0"/>
              <a:pPr>
                <a:defRPr/>
              </a:pPr>
              <a:t>‹#›</a:t>
            </a:fld>
            <a:endParaRPr lang="es-E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869B92-2740-4E0E-BC54-13EC54046CA4}" type="slidenum">
              <a:rPr lang="es-ES" smtClean="0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7BBA99-97C5-4124-94F8-9F2913479529}" type="slidenum">
              <a:rPr lang="es-ES" smtClean="0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B9F3BD-AEB6-4956-BD9D-F04BB99BE19B}" type="slidenum">
              <a:rPr lang="es-ES" smtClean="0"/>
              <a:pPr>
                <a:defRPr/>
              </a:pPr>
              <a:t>‹#›</a:t>
            </a:fld>
            <a:endParaRPr lang="es-E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B9D488-0D00-405C-863F-A01FFCE35E66}" type="slidenum">
              <a:rPr lang="es-ES" smtClean="0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77EB22-2F1F-4D6D-A69A-33696A734E0F}" type="slidenum">
              <a:rPr lang="es-ES" smtClean="0"/>
              <a:pPr>
                <a:defRPr/>
              </a:pPr>
              <a:t>‹#›</a:t>
            </a:fld>
            <a:endParaRPr lang="es-E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D5756C1-0F88-44CC-B838-11393E9E3E8D}" type="slidenum">
              <a:rPr lang="es-ES" smtClean="0"/>
              <a:pPr>
                <a:defRPr/>
              </a:pPr>
              <a:t>‹#›</a:t>
            </a:fld>
            <a:endParaRPr lang="es-E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91A471-2578-4C0D-A6F5-2A5257567496}" type="slidenum">
              <a:rPr lang="es-ES" smtClean="0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268249-9FA6-4048-8E55-71D72C70AA08}" type="slidenum">
              <a:rPr lang="es-ES" smtClean="0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1417DA-15BA-4A99-9E11-197F777F3E3C}" type="slidenum">
              <a:rPr lang="es-ES" smtClean="0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14D74C-DF6A-4879-96D8-54F1694CAC93}" type="slidenum">
              <a:rPr lang="es-ES" smtClean="0"/>
              <a:pPr>
                <a:defRPr/>
              </a:pPr>
              <a:t>‹#›</a:t>
            </a:fld>
            <a:endParaRPr lang="es-E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fld id="{0509F436-4486-473A-8487-C42B3B4F8596}" type="datetimeFigureOut">
              <a:rPr lang="ru-RU" smtClean="0"/>
              <a:pPr>
                <a:defRPr/>
              </a:pPr>
              <a:t>29.06.2018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fld id="{EAD7E48C-1E51-4651-BA25-8E4CA416798E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7" r:id="rId1"/>
    <p:sldLayoutId id="2147483948" r:id="rId2"/>
    <p:sldLayoutId id="2147483949" r:id="rId3"/>
    <p:sldLayoutId id="2147483950" r:id="rId4"/>
    <p:sldLayoutId id="2147483951" r:id="rId5"/>
    <p:sldLayoutId id="2147483952" r:id="rId6"/>
    <p:sldLayoutId id="2147483953" r:id="rId7"/>
    <p:sldLayoutId id="2147483954" r:id="rId8"/>
    <p:sldLayoutId id="2147483955" r:id="rId9"/>
    <p:sldLayoutId id="2147483956" r:id="rId10"/>
    <p:sldLayoutId id="2147483957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6.xml"/><Relationship Id="rId3" Type="http://schemas.openxmlformats.org/officeDocument/2006/relationships/chart" Target="../charts/chart13.xml"/><Relationship Id="rId7" Type="http://schemas.openxmlformats.org/officeDocument/2006/relationships/diagramColors" Target="../diagrams/colors6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6.xml"/><Relationship Id="rId5" Type="http://schemas.openxmlformats.org/officeDocument/2006/relationships/diagramLayout" Target="../diagrams/layout6.xml"/><Relationship Id="rId4" Type="http://schemas.openxmlformats.org/officeDocument/2006/relationships/diagramData" Target="../diagrams/data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7.xml"/><Relationship Id="rId3" Type="http://schemas.openxmlformats.org/officeDocument/2006/relationships/image" Target="../media/image2.png"/><Relationship Id="rId7" Type="http://schemas.openxmlformats.org/officeDocument/2006/relationships/diagramQuickStyle" Target="../diagrams/quickStyle7.xml"/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7.xml"/><Relationship Id="rId5" Type="http://schemas.openxmlformats.org/officeDocument/2006/relationships/diagramData" Target="../diagrams/data7.xml"/><Relationship Id="rId4" Type="http://schemas.openxmlformats.org/officeDocument/2006/relationships/chart" Target="../charts/chart21.xml"/><Relationship Id="rId9" Type="http://schemas.microsoft.com/office/2007/relationships/diagramDrawing" Target="../diagrams/drawing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4.xml"/><Relationship Id="rId5" Type="http://schemas.openxmlformats.org/officeDocument/2006/relationships/image" Target="../media/image2.png"/><Relationship Id="rId4" Type="http://schemas.openxmlformats.org/officeDocument/2006/relationships/chart" Target="../charts/char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4.xml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12" Type="http://schemas.microsoft.com/office/2007/relationships/diagramDrawing" Target="../diagrams/drawing4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11" Type="http://schemas.openxmlformats.org/officeDocument/2006/relationships/diagramColors" Target="../diagrams/colors4.xml"/><Relationship Id="rId5" Type="http://schemas.openxmlformats.org/officeDocument/2006/relationships/diagramQuickStyle" Target="../diagrams/quickStyle3.xml"/><Relationship Id="rId10" Type="http://schemas.openxmlformats.org/officeDocument/2006/relationships/diagramQuickStyle" Target="../diagrams/quickStyle4.xml"/><Relationship Id="rId4" Type="http://schemas.openxmlformats.org/officeDocument/2006/relationships/diagramLayout" Target="../diagrams/layout3.xml"/><Relationship Id="rId9" Type="http://schemas.openxmlformats.org/officeDocument/2006/relationships/diagramLayout" Target="../diagrams/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Прямая соединительная линия 11"/>
          <p:cNvCxnSpPr/>
          <p:nvPr/>
        </p:nvCxnSpPr>
        <p:spPr>
          <a:xfrm>
            <a:off x="250825" y="476250"/>
            <a:ext cx="864235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8893175" y="476250"/>
            <a:ext cx="0" cy="23764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250825" y="3357563"/>
            <a:ext cx="1800225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14036" y="1697399"/>
            <a:ext cx="8640960" cy="2952750"/>
          </a:xfrm>
          <a:ln>
            <a:noFill/>
          </a:ln>
          <a:effectLst>
            <a:outerShdw blurRad="381000" dir="21540000" sx="200000" sy="200000" algn="ctr">
              <a:srgbClr val="000000">
                <a:alpha val="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txBody>
          <a:bodyPr>
            <a:no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marL="182880" indent="0" algn="ctr" fontAlgn="base">
              <a:spcAft>
                <a:spcPct val="0"/>
              </a:spcAft>
              <a:buNone/>
              <a:defRPr/>
            </a:pPr>
            <a:r>
              <a:rPr lang="ru-RU" sz="4800" kern="0" dirty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Отчёт </a:t>
            </a:r>
            <a:br>
              <a:rPr lang="ru-RU" sz="4800" kern="0" dirty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</a:br>
            <a:r>
              <a:rPr lang="ru-RU" sz="4800" kern="0" dirty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об исполнении бюджета города-курорта Пятигорска за </a:t>
            </a:r>
            <a:r>
              <a:rPr lang="ru-RU" sz="4800" kern="0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2017 </a:t>
            </a:r>
            <a:r>
              <a:rPr lang="ru-RU" sz="4800" kern="0" dirty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год</a:t>
            </a:r>
            <a:endParaRPr lang="en-US" sz="4800" kern="0" dirty="0">
              <a:solidFill>
                <a:srgbClr val="0066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flipV="1">
            <a:off x="370897" y="2000250"/>
            <a:ext cx="0" cy="288131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7" name="Picture 11" descr="5gor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"/>
            <a:ext cx="895350" cy="1119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2"/>
          <p:cNvSpPr txBox="1">
            <a:spLocks/>
          </p:cNvSpPr>
          <p:nvPr/>
        </p:nvSpPr>
        <p:spPr>
          <a:xfrm>
            <a:off x="895351" y="41015"/>
            <a:ext cx="8133195" cy="1078173"/>
          </a:xfrm>
          <a:prstGeom prst="rect">
            <a:avLst/>
          </a:prstGeom>
          <a:ln w="6350" cap="rnd">
            <a:noFill/>
          </a:ln>
        </p:spPr>
        <p:txBody>
          <a:bodyPr vert="horz" rtlCol="0" anchor="b" anchorCtr="0"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lang="en-US" sz="4200" kern="1200" spc="-10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9pPr>
          </a:lstStyle>
          <a:p>
            <a:pPr lvl="0" algn="ctr" eaLnBrk="1" hangingPunct="1">
              <a:lnSpc>
                <a:spcPct val="80000"/>
              </a:lnSpc>
              <a:defRPr/>
            </a:pPr>
            <a:r>
              <a:rPr lang="ru-RU" sz="2800" b="1" kern="0" dirty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Исполнение неналоговых доходов бюджета города-курорта Пятигорска в </a:t>
            </a:r>
            <a:r>
              <a:rPr lang="ru-RU" sz="2800" b="1" kern="0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2016-2017гг</a:t>
            </a:r>
            <a:endParaRPr lang="ru-RU" sz="2800" b="1" kern="0" dirty="0">
              <a:solidFill>
                <a:srgbClr val="0066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</a:endParaRPr>
          </a:p>
          <a:p>
            <a:pPr marL="446088" indent="-446088" algn="ctr" eaLnBrk="1" hangingPunct="1">
              <a:lnSpc>
                <a:spcPct val="80000"/>
              </a:lnSpc>
              <a:defRPr/>
            </a:pPr>
            <a:endParaRPr lang="ru-RU" sz="2800" b="1" dirty="0"/>
          </a:p>
        </p:txBody>
      </p:sp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98291805"/>
              </p:ext>
            </p:extLst>
          </p:nvPr>
        </p:nvGraphicFramePr>
        <p:xfrm>
          <a:off x="85725" y="800101"/>
          <a:ext cx="9144000" cy="6191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9" name="Picture 11" descr="5gor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"/>
            <a:ext cx="895350" cy="1119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89094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Заголовок 2"/>
          <p:cNvSpPr txBox="1">
            <a:spLocks/>
          </p:cNvSpPr>
          <p:nvPr/>
        </p:nvSpPr>
        <p:spPr>
          <a:xfrm>
            <a:off x="895351" y="-2329"/>
            <a:ext cx="8248649" cy="821479"/>
          </a:xfrm>
          <a:prstGeom prst="rect">
            <a:avLst/>
          </a:prstGeom>
          <a:ln w="6350" cap="rnd">
            <a:noFill/>
          </a:ln>
        </p:spPr>
        <p:txBody>
          <a:bodyPr vert="horz" rtlCol="0" anchor="b" anchorCtr="0"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lang="en-US" sz="4200" kern="1200" spc="-10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9pPr>
          </a:lstStyle>
          <a:p>
            <a:pPr algn="ctr" eaLnBrk="1" hangingPunct="1">
              <a:lnSpc>
                <a:spcPct val="80000"/>
              </a:lnSpc>
              <a:defRPr/>
            </a:pPr>
            <a:r>
              <a:rPr lang="ru-RU" sz="2800" b="1" kern="0" dirty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Привлечение средств на условиях софинансирования в </a:t>
            </a:r>
            <a:r>
              <a:rPr lang="ru-RU" sz="2800" b="1" kern="0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2017 </a:t>
            </a:r>
            <a:r>
              <a:rPr lang="ru-RU" sz="2800" b="1" kern="0" dirty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году</a:t>
            </a:r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-2" y="1119188"/>
            <a:ext cx="6877049" cy="53986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bg1"/>
                </a:solidFill>
                <a:latin typeface="Arial Cyr" panose="020B0604020202020204" pitchFamily="34" charset="0"/>
                <a:cs typeface="Arial Cyr" panose="020B0604020202020204" pitchFamily="34" charset="0"/>
              </a:rPr>
              <a:t>Направление расходования</a:t>
            </a:r>
            <a:endParaRPr lang="ru-RU" sz="1600" b="1" dirty="0">
              <a:solidFill>
                <a:schemeClr val="bg1"/>
              </a:solidFill>
              <a:latin typeface="Arial Cyr" panose="020B0604020202020204" pitchFamily="34" charset="0"/>
              <a:cs typeface="Arial Cyr" panose="020B0604020202020204" pitchFamily="34" charset="0"/>
            </a:endParaRPr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6873928" y="1119188"/>
            <a:ext cx="1257301" cy="538294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 smtClean="0">
                <a:solidFill>
                  <a:schemeClr val="bg1"/>
                </a:solidFill>
                <a:latin typeface="Arial Cyr" panose="020B0604020202020204" pitchFamily="34" charset="0"/>
                <a:cs typeface="Arial Cyr" panose="020B0604020202020204" pitchFamily="34" charset="0"/>
              </a:rPr>
              <a:t>федеральный и краевой бюджеты</a:t>
            </a:r>
            <a:endParaRPr lang="ru-RU" sz="1100" b="1" dirty="0">
              <a:solidFill>
                <a:schemeClr val="bg1"/>
              </a:solidFill>
              <a:latin typeface="Arial Cyr" panose="020B0604020202020204" pitchFamily="34" charset="0"/>
              <a:cs typeface="Arial Cyr" panose="020B0604020202020204" pitchFamily="34" charset="0"/>
            </a:endParaRPr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8134350" y="1120754"/>
            <a:ext cx="1009650" cy="538294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 smtClean="0">
                <a:solidFill>
                  <a:schemeClr val="bg1"/>
                </a:solidFill>
                <a:latin typeface="Arial Cyr" panose="020B0604020202020204" pitchFamily="34" charset="0"/>
                <a:cs typeface="Arial Cyr" panose="020B0604020202020204" pitchFamily="34" charset="0"/>
              </a:rPr>
              <a:t>городской бюджет</a:t>
            </a:r>
            <a:endParaRPr lang="ru-RU" sz="1100" b="1" dirty="0">
              <a:solidFill>
                <a:schemeClr val="bg1"/>
              </a:solidFill>
              <a:latin typeface="Arial Cyr" panose="020B0604020202020204" pitchFamily="34" charset="0"/>
              <a:cs typeface="Arial Cyr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8007406" y="634484"/>
            <a:ext cx="11365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млн</a:t>
            </a:r>
            <a:r>
              <a:rPr lang="ru-RU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. руб</a:t>
            </a:r>
            <a:r>
              <a:rPr lang="ru-RU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.</a:t>
            </a: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0338351"/>
              </p:ext>
            </p:extLst>
          </p:nvPr>
        </p:nvGraphicFramePr>
        <p:xfrm>
          <a:off x="0" y="1657482"/>
          <a:ext cx="9105900" cy="5200517"/>
        </p:xfrm>
        <a:graphic>
          <a:graphicData uri="http://schemas.openxmlformats.org/drawingml/2006/table">
            <a:tbl>
              <a:tblPr/>
              <a:tblGrid>
                <a:gridCol w="6831449"/>
                <a:gridCol w="1217206"/>
                <a:gridCol w="1057245"/>
              </a:tblGrid>
              <a:tr h="389865">
                <a:tc>
                  <a:txBody>
                    <a:bodyPr/>
                    <a:lstStyle/>
                    <a:p>
                      <a:pPr marL="180975" indent="-180975" algn="l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Повышение зарплаты работников культуры и доп. образования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71" marR="6271" marT="6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28,15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71" marR="6271" marT="6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71" marR="6271" marT="6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</a:tr>
              <a:tr h="464120">
                <a:tc>
                  <a:txBody>
                    <a:bodyPr/>
                    <a:lstStyle/>
                    <a:p>
                      <a:pPr marL="180975" indent="-180975" algn="l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Социальные выплаты молодым семьям на приобретение жилья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71" marR="6271" marT="6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0,65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71" marR="6271" marT="6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0,03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71" marR="6271" marT="6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</a:tr>
              <a:tr h="48888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Формирование доступной среды для маломобильных граждан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71" marR="6271" marT="6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0,71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71" marR="6271" marT="6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0,3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71" marR="6271" marT="6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</a:tr>
              <a:tr h="39914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Замена оконных блоков в образовательных учреждениях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71" marR="6271" marT="6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5,56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71" marR="6271" marT="6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0,91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71" marR="6271" marT="6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</a:tr>
              <a:tr h="43318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Ремонт дорог и строительство светофорных</a:t>
                      </a:r>
                      <a:r>
                        <a:rPr lang="ru-RU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объектов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71" marR="6271" marT="6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322,8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71" marR="6271" marT="6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17,6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71" marR="6271" marT="6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</a:tr>
              <a:tr h="42235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Реконструкция парка Победы 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71" marR="6271" marT="6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50,6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71" marR="6271" marT="6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3,02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71" marR="6271" marT="6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</a:tr>
              <a:tr h="42235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Проведение работ по ремонту кровель школ 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71" marR="6271" marT="6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2,8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71" marR="6271" marT="6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0,15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71" marR="6271" marT="6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</a:tr>
              <a:tr h="43473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Строительство школы на 500 мест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71" marR="6271" marT="6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146,5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71" marR="6271" marT="6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13,1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71" marR="6271" marT="6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</a:tr>
              <a:tr h="41384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Благоустройство и</a:t>
                      </a:r>
                      <a:r>
                        <a:rPr lang="ru-RU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формирование современной городской среды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71" marR="6271" marT="6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98,97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71" marR="6271" marT="6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4,8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71" marR="6271" marT="6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</a:tr>
              <a:tr h="45484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Обеспечение безопасности в местах массового пребывания людей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71" marR="6271" marT="6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1,07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71" marR="6271" marT="6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0,12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71" marR="6271" marT="6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</a:tr>
              <a:tr h="48888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Комплектование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книжных фондов муниципальных библиотек </a:t>
                      </a:r>
                    </a:p>
                  </a:txBody>
                  <a:tcPr marL="6271" marR="6271" marT="6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0,16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71" marR="6271" marT="6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0,1</a:t>
                      </a:r>
                    </a:p>
                  </a:txBody>
                  <a:tcPr marL="6271" marR="6271" marT="6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</a:tr>
              <a:tr h="388313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Итого</a:t>
                      </a:r>
                    </a:p>
                  </a:txBody>
                  <a:tcPr marL="6271" marR="6271" marT="62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8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658,06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71" marR="6271" marT="62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8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43,17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71" marR="6271" marT="62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8FF"/>
                    </a:solidFill>
                  </a:tcPr>
                </a:tc>
              </a:tr>
            </a:tbl>
          </a:graphicData>
        </a:graphic>
      </p:graphicFrame>
      <p:pic>
        <p:nvPicPr>
          <p:cNvPr id="9" name="Picture 11" descr="5gor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"/>
            <a:ext cx="895350" cy="1119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243785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Заголовок 2"/>
          <p:cNvSpPr txBox="1">
            <a:spLocks/>
          </p:cNvSpPr>
          <p:nvPr/>
        </p:nvSpPr>
        <p:spPr>
          <a:xfrm>
            <a:off x="907619" y="118601"/>
            <a:ext cx="8248217" cy="738650"/>
          </a:xfrm>
          <a:prstGeom prst="rect">
            <a:avLst/>
          </a:prstGeom>
          <a:ln w="6350" cap="rnd">
            <a:noFill/>
          </a:ln>
        </p:spPr>
        <p:txBody>
          <a:bodyPr vert="horz" rtlCol="0" anchor="b" anchorCtr="0"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lang="en-US" sz="4200" kern="1200" spc="-10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9pPr>
          </a:lstStyle>
          <a:p>
            <a:pPr marL="446088" indent="-446088" algn="ctr" eaLnBrk="1" hangingPunct="1">
              <a:lnSpc>
                <a:spcPct val="80000"/>
              </a:lnSpc>
              <a:defRPr/>
            </a:pPr>
            <a:r>
              <a:rPr lang="ru-RU" sz="2800" b="1" kern="0" dirty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Расходы города-курорта Пятигорска</a:t>
            </a:r>
          </a:p>
          <a:p>
            <a:pPr marL="446088" indent="-446088" algn="ctr" eaLnBrk="1" hangingPunct="1">
              <a:lnSpc>
                <a:spcPct val="80000"/>
              </a:lnSpc>
              <a:defRPr/>
            </a:pPr>
            <a:r>
              <a:rPr lang="ru-RU" sz="2800" b="1" kern="0" dirty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 в </a:t>
            </a:r>
            <a:r>
              <a:rPr lang="ru-RU" sz="2800" b="1" kern="0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2017 </a:t>
            </a:r>
            <a:r>
              <a:rPr lang="ru-RU" sz="2800" b="1" kern="0" dirty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году</a:t>
            </a: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1866758281"/>
              </p:ext>
            </p:extLst>
          </p:nvPr>
        </p:nvGraphicFramePr>
        <p:xfrm>
          <a:off x="-1942885" y="1582594"/>
          <a:ext cx="12258460" cy="52754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9" name="Штриховая стрелка вправо 28"/>
          <p:cNvSpPr/>
          <p:nvPr/>
        </p:nvSpPr>
        <p:spPr>
          <a:xfrm>
            <a:off x="2109789" y="937475"/>
            <a:ext cx="1600195" cy="1520430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2271712" y="1458763"/>
            <a:ext cx="12763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+ 12  %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7971403" y="1466048"/>
            <a:ext cx="11365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млн</a:t>
            </a:r>
            <a:r>
              <a:rPr lang="ru-RU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. руб</a:t>
            </a:r>
            <a:r>
              <a:rPr lang="ru-RU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.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8944" y="1052959"/>
            <a:ext cx="1817688" cy="14402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" name="Picture 11" descr="5gor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"/>
            <a:ext cx="895350" cy="1119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5595937" y="1542229"/>
            <a:ext cx="12763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- 1,4%</a:t>
            </a:r>
            <a:endParaRPr lang="ru-RU" sz="2400" b="1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1564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utoShape 23"/>
          <p:cNvSpPr>
            <a:spLocks noChangeArrowheads="1"/>
          </p:cNvSpPr>
          <p:nvPr/>
        </p:nvSpPr>
        <p:spPr bwMode="auto">
          <a:xfrm>
            <a:off x="178100" y="5743492"/>
            <a:ext cx="2337287" cy="544149"/>
          </a:xfrm>
          <a:prstGeom prst="curvedUpArrow">
            <a:avLst>
              <a:gd name="adj1" fmla="val 147435"/>
              <a:gd name="adj2" fmla="val 294870"/>
              <a:gd name="adj3" fmla="val 24606"/>
            </a:avLst>
          </a:prstGeom>
          <a:gradFill rotWithShape="1">
            <a:gsLst>
              <a:gs pos="0">
                <a:srgbClr val="99FF99"/>
              </a:gs>
              <a:gs pos="100000">
                <a:srgbClr val="9999FF"/>
              </a:gs>
            </a:gsLst>
            <a:path path="rect">
              <a:fillToRect r="100000" b="100000"/>
            </a:path>
          </a:gra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</a:endParaRPr>
          </a:p>
        </p:txBody>
      </p:sp>
      <p:graphicFrame>
        <p:nvGraphicFramePr>
          <p:cNvPr id="15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45491247"/>
              </p:ext>
            </p:extLst>
          </p:nvPr>
        </p:nvGraphicFramePr>
        <p:xfrm>
          <a:off x="27297" y="1097437"/>
          <a:ext cx="4912079" cy="434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6" name="Text Box 30"/>
          <p:cNvSpPr txBox="1">
            <a:spLocks noChangeArrowheads="1"/>
          </p:cNvSpPr>
          <p:nvPr/>
        </p:nvSpPr>
        <p:spPr bwMode="auto">
          <a:xfrm>
            <a:off x="0" y="5340895"/>
            <a:ext cx="2028824" cy="4801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ru-RU" altLang="ru-RU" sz="1400" b="1" dirty="0" smtClean="0">
                <a:latin typeface="Verdana" pitchFamily="34" charset="0"/>
                <a:cs typeface="Times New Roman" pitchFamily="18" charset="0"/>
              </a:rPr>
              <a:t>первоначальный план</a:t>
            </a:r>
            <a:endParaRPr lang="ru-RU" altLang="ru-RU" sz="1400" b="1" dirty="0"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17" name="Text Box 30"/>
          <p:cNvSpPr txBox="1">
            <a:spLocks noChangeArrowheads="1"/>
          </p:cNvSpPr>
          <p:nvPr/>
        </p:nvSpPr>
        <p:spPr bwMode="auto">
          <a:xfrm>
            <a:off x="1915076" y="5341536"/>
            <a:ext cx="1470378" cy="6740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ru-RU" altLang="ru-RU" sz="1400" b="1" dirty="0" smtClean="0">
                <a:latin typeface="Verdana" pitchFamily="34" charset="0"/>
                <a:cs typeface="Times New Roman" pitchFamily="18" charset="0"/>
              </a:rPr>
              <a:t>уточненный план</a:t>
            </a:r>
            <a:r>
              <a:rPr lang="ru-RU" altLang="ru-RU" sz="1400" b="1" dirty="0">
                <a:latin typeface="Verdana" pitchFamily="34" charset="0"/>
                <a:cs typeface="Times New Roman" pitchFamily="18" charset="0"/>
              </a:rPr>
              <a:t/>
            </a:r>
            <a:br>
              <a:rPr lang="ru-RU" altLang="ru-RU" sz="1400" b="1" dirty="0">
                <a:latin typeface="Verdana" pitchFamily="34" charset="0"/>
                <a:cs typeface="Times New Roman" pitchFamily="18" charset="0"/>
              </a:rPr>
            </a:br>
            <a:endParaRPr lang="ru-RU" altLang="ru-RU" sz="1400" b="1" dirty="0"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18" name="Text Box 30"/>
          <p:cNvSpPr txBox="1">
            <a:spLocks noChangeArrowheads="1"/>
          </p:cNvSpPr>
          <p:nvPr/>
        </p:nvSpPr>
        <p:spPr bwMode="auto">
          <a:xfrm>
            <a:off x="3385454" y="5308727"/>
            <a:ext cx="1487839" cy="701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ru-RU" altLang="ru-RU" sz="1400" b="1" dirty="0" smtClean="0">
                <a:latin typeface="Verdana" pitchFamily="34" charset="0"/>
                <a:cs typeface="Times New Roman" pitchFamily="18" charset="0"/>
              </a:rPr>
              <a:t>Кассовое исполнение</a:t>
            </a:r>
            <a:r>
              <a:rPr lang="ru-RU" altLang="ru-RU" sz="1600" b="1" dirty="0">
                <a:latin typeface="Verdana" pitchFamily="34" charset="0"/>
                <a:cs typeface="Times New Roman" pitchFamily="18" charset="0"/>
              </a:rPr>
              <a:t/>
            </a:r>
            <a:br>
              <a:rPr lang="ru-RU" altLang="ru-RU" sz="1600" b="1" dirty="0">
                <a:latin typeface="Verdana" pitchFamily="34" charset="0"/>
                <a:cs typeface="Times New Roman" pitchFamily="18" charset="0"/>
              </a:rPr>
            </a:br>
            <a:endParaRPr lang="ru-RU" altLang="ru-RU" sz="1600" b="1" dirty="0"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19" name="Text Box 32"/>
          <p:cNvSpPr txBox="1">
            <a:spLocks noChangeArrowheads="1"/>
          </p:cNvSpPr>
          <p:nvPr/>
        </p:nvSpPr>
        <p:spPr bwMode="auto">
          <a:xfrm>
            <a:off x="640556" y="6413496"/>
            <a:ext cx="108426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altLang="ru-RU" sz="2000" b="1" dirty="0" smtClean="0">
                <a:latin typeface="Arial" pitchFamily="34" charset="0"/>
              </a:rPr>
              <a:t>+ 755,3</a:t>
            </a:r>
          </a:p>
        </p:txBody>
      </p:sp>
      <p:sp>
        <p:nvSpPr>
          <p:cNvPr id="20" name="Text Box 32"/>
          <p:cNvSpPr txBox="1">
            <a:spLocks noChangeArrowheads="1"/>
          </p:cNvSpPr>
          <p:nvPr/>
        </p:nvSpPr>
        <p:spPr bwMode="auto">
          <a:xfrm>
            <a:off x="2979358" y="6407172"/>
            <a:ext cx="144024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altLang="ru-RU" sz="2000" b="1" dirty="0" smtClean="0">
                <a:latin typeface="Arial" pitchFamily="34" charset="0"/>
              </a:rPr>
              <a:t>98,5%</a:t>
            </a:r>
          </a:p>
        </p:txBody>
      </p:sp>
      <p:sp>
        <p:nvSpPr>
          <p:cNvPr id="21" name="AutoShape 23"/>
          <p:cNvSpPr>
            <a:spLocks noChangeArrowheads="1"/>
          </p:cNvSpPr>
          <p:nvPr/>
        </p:nvSpPr>
        <p:spPr bwMode="auto">
          <a:xfrm>
            <a:off x="2515387" y="5808861"/>
            <a:ext cx="2116316" cy="478780"/>
          </a:xfrm>
          <a:prstGeom prst="curvedUpArrow">
            <a:avLst>
              <a:gd name="adj1" fmla="val 147435"/>
              <a:gd name="adj2" fmla="val 294870"/>
              <a:gd name="adj3" fmla="val 24606"/>
            </a:avLst>
          </a:prstGeom>
          <a:gradFill rotWithShape="1">
            <a:gsLst>
              <a:gs pos="0">
                <a:srgbClr val="99FF99"/>
              </a:gs>
              <a:gs pos="100000">
                <a:srgbClr val="9999FF"/>
              </a:gs>
            </a:gsLst>
            <a:path path="rect">
              <a:fillToRect r="100000" b="100000"/>
            </a:path>
          </a:gra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178100" y="1138238"/>
            <a:ext cx="11737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млн</a:t>
            </a:r>
            <a:r>
              <a:rPr lang="ru-RU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 руб</a:t>
            </a:r>
            <a:r>
              <a:rPr lang="ru-RU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23" name="Заголовок 2"/>
          <p:cNvSpPr txBox="1">
            <a:spLocks/>
          </p:cNvSpPr>
          <p:nvPr/>
        </p:nvSpPr>
        <p:spPr>
          <a:xfrm>
            <a:off x="895352" y="0"/>
            <a:ext cx="8248648" cy="847725"/>
          </a:xfrm>
          <a:prstGeom prst="rect">
            <a:avLst/>
          </a:prstGeom>
          <a:ln w="6350" cap="rnd">
            <a:noFill/>
          </a:ln>
        </p:spPr>
        <p:txBody>
          <a:bodyPr vert="horz" rtlCol="0" anchor="b" anchorCtr="0"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lang="en-US" sz="4200" kern="1200" spc="-10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9pPr>
          </a:lstStyle>
          <a:p>
            <a:pPr algn="ctr" eaLnBrk="1" hangingPunct="1">
              <a:lnSpc>
                <a:spcPct val="80000"/>
              </a:lnSpc>
              <a:defRPr/>
            </a:pPr>
            <a:r>
              <a:rPr lang="ru-RU" sz="2800" b="1" kern="0" dirty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Основные характеристики расходов бюджета города-курорта Пятигорска в </a:t>
            </a:r>
            <a:r>
              <a:rPr lang="ru-RU" sz="2800" b="1" kern="0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2017 </a:t>
            </a:r>
            <a:r>
              <a:rPr lang="ru-RU" sz="2800" b="1" kern="0" dirty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году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410993" y="1097437"/>
            <a:ext cx="364728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Arial Cyr" panose="020B0604020202020204" pitchFamily="34" charset="0"/>
                <a:cs typeface="Arial Cyr" panose="020B0604020202020204" pitchFamily="34" charset="0"/>
              </a:rPr>
              <a:t>факторы повлиявшие на кассовое исполнение расходов</a:t>
            </a:r>
            <a:endParaRPr lang="ru-RU" sz="2000" b="1" dirty="0">
              <a:latin typeface="Arial Cyr" panose="020B0604020202020204" pitchFamily="34" charset="0"/>
              <a:cs typeface="Arial Cyr" panose="020B0604020202020204" pitchFamily="34" charset="0"/>
            </a:endParaRPr>
          </a:p>
        </p:txBody>
      </p:sp>
      <p:graphicFrame>
        <p:nvGraphicFramePr>
          <p:cNvPr id="26" name="Схема 25"/>
          <p:cNvGraphicFramePr/>
          <p:nvPr>
            <p:extLst>
              <p:ext uri="{D42A27DB-BD31-4B8C-83A1-F6EECF244321}">
                <p14:modId xmlns:p14="http://schemas.microsoft.com/office/powerpoint/2010/main" val="471478276"/>
              </p:ext>
            </p:extLst>
          </p:nvPr>
        </p:nvGraphicFramePr>
        <p:xfrm>
          <a:off x="5019675" y="2104194"/>
          <a:ext cx="3977941" cy="45460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24" name="Picture 11" descr="5gor4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"/>
            <a:ext cx="895350" cy="1119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75511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Заголовок 2"/>
          <p:cNvSpPr txBox="1">
            <a:spLocks/>
          </p:cNvSpPr>
          <p:nvPr/>
        </p:nvSpPr>
        <p:spPr>
          <a:xfrm>
            <a:off x="895351" y="18849"/>
            <a:ext cx="8248649" cy="540745"/>
          </a:xfrm>
          <a:prstGeom prst="rect">
            <a:avLst/>
          </a:prstGeom>
          <a:ln w="6350" cap="rnd">
            <a:noFill/>
          </a:ln>
        </p:spPr>
        <p:txBody>
          <a:bodyPr vert="horz" rtlCol="0" anchor="b" anchorCtr="0"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lang="en-US" sz="4200" kern="1200" spc="-10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9pPr>
          </a:lstStyle>
          <a:p>
            <a:pPr algn="ctr" eaLnBrk="1" hangingPunct="1">
              <a:lnSpc>
                <a:spcPct val="80000"/>
              </a:lnSpc>
              <a:defRPr/>
            </a:pPr>
            <a:r>
              <a:rPr lang="ru-RU" sz="2800" b="1" kern="0" dirty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Динамика кредиторской задолженности</a:t>
            </a: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252289798"/>
              </p:ext>
            </p:extLst>
          </p:nvPr>
        </p:nvGraphicFramePr>
        <p:xfrm>
          <a:off x="-438151" y="990600"/>
          <a:ext cx="13134975" cy="72037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7927975" y="1477819"/>
            <a:ext cx="11365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млн</a:t>
            </a:r>
            <a:r>
              <a:rPr lang="ru-RU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. руб</a:t>
            </a:r>
            <a:r>
              <a:rPr lang="ru-RU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.</a:t>
            </a:r>
          </a:p>
        </p:txBody>
      </p:sp>
      <p:pic>
        <p:nvPicPr>
          <p:cNvPr id="10" name="Picture 11" descr="5gor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"/>
            <a:ext cx="895350" cy="1119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22653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1" descr="5gor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"/>
            <a:ext cx="895350" cy="1119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Заголовок 2"/>
          <p:cNvSpPr txBox="1">
            <a:spLocks/>
          </p:cNvSpPr>
          <p:nvPr/>
        </p:nvSpPr>
        <p:spPr>
          <a:xfrm>
            <a:off x="895352" y="41015"/>
            <a:ext cx="8198233" cy="854335"/>
          </a:xfrm>
          <a:prstGeom prst="rect">
            <a:avLst/>
          </a:prstGeom>
          <a:ln w="6350" cap="rnd">
            <a:noFill/>
          </a:ln>
        </p:spPr>
        <p:txBody>
          <a:bodyPr vert="horz" rtlCol="0" anchor="b" anchorCtr="0"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lang="en-US" sz="4200" kern="1200" spc="-10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9pPr>
          </a:lstStyle>
          <a:p>
            <a:pPr algn="ctr" eaLnBrk="1" hangingPunct="1">
              <a:lnSpc>
                <a:spcPct val="80000"/>
              </a:lnSpc>
              <a:defRPr/>
            </a:pPr>
            <a:r>
              <a:rPr lang="ru-RU" sz="2800" b="1" kern="0" dirty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Расходы города-курорта </a:t>
            </a:r>
            <a:r>
              <a:rPr lang="ru-RU" sz="2800" b="1" kern="0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Пятигорска в разрезе муниципальных программ в 2017 году, %</a:t>
            </a:r>
            <a:endParaRPr lang="ru-RU" sz="2800" b="1" kern="0" dirty="0">
              <a:solidFill>
                <a:srgbClr val="0066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</a:endParaRPr>
          </a:p>
        </p:txBody>
      </p:sp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val="1271719652"/>
              </p:ext>
            </p:extLst>
          </p:nvPr>
        </p:nvGraphicFramePr>
        <p:xfrm>
          <a:off x="-219075" y="1876425"/>
          <a:ext cx="9312659" cy="49815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2343811036"/>
              </p:ext>
            </p:extLst>
          </p:nvPr>
        </p:nvGraphicFramePr>
        <p:xfrm>
          <a:off x="1057274" y="1004888"/>
          <a:ext cx="7569585" cy="8239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891429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2"/>
          <p:cNvSpPr txBox="1">
            <a:spLocks/>
          </p:cNvSpPr>
          <p:nvPr/>
        </p:nvSpPr>
        <p:spPr>
          <a:xfrm>
            <a:off x="895351" y="1"/>
            <a:ext cx="7961313" cy="771525"/>
          </a:xfrm>
          <a:prstGeom prst="rect">
            <a:avLst/>
          </a:prstGeom>
          <a:ln w="6350" cap="rnd">
            <a:noFill/>
          </a:ln>
        </p:spPr>
        <p:txBody>
          <a:bodyPr vert="horz" rtlCol="0" anchor="b" anchorCtr="0"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lang="en-US" sz="4200" kern="1200" spc="-10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9pPr>
          </a:lstStyle>
          <a:p>
            <a:pPr marL="446088" indent="-446088" algn="ctr" eaLnBrk="1" hangingPunct="1">
              <a:lnSpc>
                <a:spcPct val="80000"/>
              </a:lnSpc>
              <a:defRPr/>
            </a:pPr>
            <a:r>
              <a:rPr lang="ru-RU" sz="2800" b="1" kern="0" dirty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Расходы города-курорта Пятигорска</a:t>
            </a:r>
          </a:p>
          <a:p>
            <a:pPr algn="ctr" eaLnBrk="1" hangingPunct="1">
              <a:lnSpc>
                <a:spcPct val="80000"/>
              </a:lnSpc>
              <a:defRPr/>
            </a:pPr>
            <a:r>
              <a:rPr lang="ru-RU" sz="2800" b="1" kern="0" dirty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социального </a:t>
            </a:r>
            <a:r>
              <a:rPr lang="ru-RU" sz="2800" b="1" kern="0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характера</a:t>
            </a:r>
            <a:endParaRPr lang="ru-RU" sz="2800" b="1" kern="0" dirty="0">
              <a:solidFill>
                <a:srgbClr val="0066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</a:endParaRP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139240528"/>
              </p:ext>
            </p:extLst>
          </p:nvPr>
        </p:nvGraphicFramePr>
        <p:xfrm>
          <a:off x="-140837" y="2392731"/>
          <a:ext cx="4000499" cy="43846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AutoShape 6"/>
          <p:cNvSpPr>
            <a:spLocks noChangeArrowheads="1"/>
          </p:cNvSpPr>
          <p:nvPr/>
        </p:nvSpPr>
        <p:spPr bwMode="auto">
          <a:xfrm>
            <a:off x="1432826" y="4348492"/>
            <a:ext cx="1919974" cy="851297"/>
          </a:xfrm>
          <a:prstGeom prst="roundRect">
            <a:avLst>
              <a:gd name="adj" fmla="val 16667"/>
            </a:avLst>
          </a:prstGeom>
          <a:noFill/>
          <a:ln w="9525" algn="ctr">
            <a:noFill/>
            <a:round/>
            <a:headEnd/>
            <a:tailEnd/>
          </a:ln>
          <a:effectLst/>
          <a:extLst/>
        </p:spPr>
        <p:txBody>
          <a:bodyPr wrap="square">
            <a:spAutoFit/>
          </a:bodyPr>
          <a:lstStyle/>
          <a:p>
            <a:pPr algn="ctr"/>
            <a:r>
              <a:rPr lang="ru-RU" altLang="ru-RU" sz="4400" b="1" dirty="0" smtClean="0">
                <a:latin typeface="Arial Cyr" panose="020B0604020202020204" pitchFamily="34" charset="0"/>
                <a:cs typeface="Arial Cyr" panose="020B0604020202020204" pitchFamily="34" charset="0"/>
              </a:rPr>
              <a:t>68%</a:t>
            </a:r>
            <a:endParaRPr lang="ru-RU" altLang="ru-RU" sz="4400" b="1" dirty="0">
              <a:latin typeface="Arial Cyr" panose="020B0604020202020204" pitchFamily="34" charset="0"/>
              <a:cs typeface="Arial Cyr" panose="020B0604020202020204" pitchFamily="34" charset="0"/>
            </a:endParaRPr>
          </a:p>
        </p:txBody>
      </p:sp>
      <p:sp>
        <p:nvSpPr>
          <p:cNvPr id="11" name="AutoShape 6"/>
          <p:cNvSpPr>
            <a:spLocks noChangeArrowheads="1"/>
          </p:cNvSpPr>
          <p:nvPr/>
        </p:nvSpPr>
        <p:spPr bwMode="auto">
          <a:xfrm>
            <a:off x="1516902" y="1280112"/>
            <a:ext cx="1981200" cy="1123712"/>
          </a:xfrm>
          <a:prstGeom prst="roundRect">
            <a:avLst>
              <a:gd name="adj" fmla="val 16667"/>
            </a:avLst>
          </a:prstGeom>
          <a:noFill/>
          <a:ln w="9525" algn="ctr">
            <a:noFill/>
            <a:round/>
            <a:headEnd/>
            <a:tailEnd/>
          </a:ln>
          <a:effectLst/>
          <a:extLst/>
        </p:spPr>
        <p:txBody>
          <a:bodyPr wrap="square">
            <a:spAutoFit/>
          </a:bodyPr>
          <a:lstStyle/>
          <a:p>
            <a:pPr algn="ctr"/>
            <a:r>
              <a:rPr lang="ru-RU" altLang="ru-RU" sz="4400" b="1" dirty="0" smtClean="0">
                <a:latin typeface="Arial Cyr" panose="020B0604020202020204" pitchFamily="34" charset="0"/>
                <a:cs typeface="Arial Cyr" panose="020B0604020202020204" pitchFamily="34" charset="0"/>
              </a:rPr>
              <a:t>2704 </a:t>
            </a:r>
            <a:r>
              <a:rPr lang="ru-RU" altLang="ru-RU" sz="1600" b="1" dirty="0" smtClean="0">
                <a:latin typeface="Arial Cyr" panose="020B0604020202020204" pitchFamily="34" charset="0"/>
                <a:cs typeface="Arial Cyr" panose="020B0604020202020204" pitchFamily="34" charset="0"/>
              </a:rPr>
              <a:t>млн. руб.</a:t>
            </a:r>
            <a:endParaRPr lang="ru-RU" altLang="ru-RU" sz="1600" b="1" dirty="0">
              <a:latin typeface="Arial Cyr" panose="020B0604020202020204" pitchFamily="34" charset="0"/>
              <a:cs typeface="Arial Cyr" panose="020B0604020202020204" pitchFamily="34" charset="0"/>
            </a:endParaRPr>
          </a:p>
        </p:txBody>
      </p:sp>
      <p:pic>
        <p:nvPicPr>
          <p:cNvPr id="27" name="Picture 11" descr="5gor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"/>
            <a:ext cx="895350" cy="1119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" name="Стрелка вверх 29"/>
          <p:cNvSpPr/>
          <p:nvPr/>
        </p:nvSpPr>
        <p:spPr>
          <a:xfrm rot="10800000">
            <a:off x="1464515" y="2403824"/>
            <a:ext cx="2085975" cy="1323975"/>
          </a:xfrm>
          <a:prstGeom prst="upArrow">
            <a:avLst/>
          </a:prstGeom>
          <a:solidFill>
            <a:srgbClr val="00B846"/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b="1" dirty="0">
              <a:solidFill>
                <a:schemeClr val="tx1"/>
              </a:solidFill>
              <a:latin typeface="Arial Cyr" panose="020B0604020202020204" pitchFamily="34" charset="0"/>
              <a:cs typeface="Arial Cyr" panose="020B0604020202020204" pitchFamily="34" charset="0"/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4231904974"/>
              </p:ext>
            </p:extLst>
          </p:nvPr>
        </p:nvGraphicFramePr>
        <p:xfrm>
          <a:off x="2562225" y="-295275"/>
          <a:ext cx="8420100" cy="70770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351676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2"/>
          <p:cNvSpPr txBox="1">
            <a:spLocks/>
          </p:cNvSpPr>
          <p:nvPr/>
        </p:nvSpPr>
        <p:spPr>
          <a:xfrm>
            <a:off x="895352" y="41015"/>
            <a:ext cx="8198233" cy="854335"/>
          </a:xfrm>
          <a:prstGeom prst="rect">
            <a:avLst/>
          </a:prstGeom>
          <a:ln w="6350" cap="rnd">
            <a:noFill/>
          </a:ln>
        </p:spPr>
        <p:txBody>
          <a:bodyPr vert="horz" rtlCol="0" anchor="b" anchorCtr="0"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lang="en-US" sz="4200" kern="1200" spc="-10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9pPr>
          </a:lstStyle>
          <a:p>
            <a:pPr algn="ctr" eaLnBrk="1" hangingPunct="1">
              <a:lnSpc>
                <a:spcPct val="80000"/>
              </a:lnSpc>
              <a:defRPr/>
            </a:pPr>
            <a:r>
              <a:rPr lang="ru-RU" sz="2800" b="1" kern="0" dirty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Расходы города-курорта </a:t>
            </a:r>
            <a:r>
              <a:rPr lang="ru-RU" sz="2800" b="1" kern="0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Пятигорска на развитие экономики и инфраструктуры </a:t>
            </a:r>
            <a:endParaRPr lang="ru-RU" sz="2800" b="1" kern="0" dirty="0">
              <a:solidFill>
                <a:srgbClr val="0066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</a:endParaRP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3672007999"/>
              </p:ext>
            </p:extLst>
          </p:nvPr>
        </p:nvGraphicFramePr>
        <p:xfrm>
          <a:off x="-282178" y="2159315"/>
          <a:ext cx="3711178" cy="42957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3" name="AutoShape 6"/>
          <p:cNvSpPr>
            <a:spLocks noChangeArrowheads="1"/>
          </p:cNvSpPr>
          <p:nvPr/>
        </p:nvSpPr>
        <p:spPr bwMode="auto">
          <a:xfrm>
            <a:off x="230604" y="1105016"/>
            <a:ext cx="1919974" cy="851297"/>
          </a:xfrm>
          <a:prstGeom prst="roundRect">
            <a:avLst>
              <a:gd name="adj" fmla="val 16667"/>
            </a:avLst>
          </a:prstGeom>
          <a:noFill/>
          <a:ln w="9525" algn="ctr">
            <a:noFill/>
            <a:round/>
            <a:headEnd/>
            <a:tailEnd/>
          </a:ln>
          <a:effectLst/>
          <a:extLst/>
        </p:spPr>
        <p:txBody>
          <a:bodyPr wrap="square">
            <a:spAutoFit/>
          </a:bodyPr>
          <a:lstStyle/>
          <a:p>
            <a:pPr algn="ctr"/>
            <a:r>
              <a:rPr lang="ru-RU" altLang="ru-RU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905</a:t>
            </a:r>
            <a:endParaRPr lang="ru-RU" altLang="ru-RU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4" name="Прямоугольник 63"/>
          <p:cNvSpPr/>
          <p:nvPr/>
        </p:nvSpPr>
        <p:spPr>
          <a:xfrm>
            <a:off x="895352" y="934522"/>
            <a:ext cx="1035153" cy="369332"/>
          </a:xfrm>
          <a:prstGeom prst="rect">
            <a:avLst/>
          </a:prstGeom>
        </p:spPr>
        <p:txBody>
          <a:bodyPr wrap="non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млн</a:t>
            </a:r>
            <a:r>
              <a:rPr lang="ru-RU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. руб</a:t>
            </a:r>
            <a:r>
              <a:rPr lang="ru-RU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.</a:t>
            </a:r>
          </a:p>
        </p:txBody>
      </p:sp>
      <p:pic>
        <p:nvPicPr>
          <p:cNvPr id="57" name="Picture 11" descr="5gor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"/>
            <a:ext cx="895350" cy="1119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8" name="Стрелка вверх 57"/>
          <p:cNvSpPr/>
          <p:nvPr/>
        </p:nvSpPr>
        <p:spPr>
          <a:xfrm>
            <a:off x="147602" y="1975362"/>
            <a:ext cx="2085975" cy="1323975"/>
          </a:xfrm>
          <a:prstGeom prst="upArrow">
            <a:avLst/>
          </a:prstGeom>
          <a:solidFill>
            <a:srgbClr val="F7FD03"/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Arial Cyr" panose="020B0604020202020204" pitchFamily="34" charset="0"/>
                <a:cs typeface="Arial Cyr" panose="020B0604020202020204" pitchFamily="34" charset="0"/>
              </a:rPr>
              <a:t>+37%</a:t>
            </a:r>
            <a:endParaRPr lang="ru-RU" sz="2800" b="1" dirty="0">
              <a:solidFill>
                <a:schemeClr val="tx1"/>
              </a:solidFill>
              <a:latin typeface="Arial Cyr" panose="020B0604020202020204" pitchFamily="34" charset="0"/>
              <a:cs typeface="Arial Cyr" panose="020B0604020202020204" pitchFamily="34" charset="0"/>
            </a:endParaRPr>
          </a:p>
        </p:txBody>
      </p:sp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2879576887"/>
              </p:ext>
            </p:extLst>
          </p:nvPr>
        </p:nvGraphicFramePr>
        <p:xfrm>
          <a:off x="2150578" y="-209551"/>
          <a:ext cx="8088797" cy="70675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cxnSp>
        <p:nvCxnSpPr>
          <p:cNvPr id="4" name="Прямая соединительная линия 3"/>
          <p:cNvCxnSpPr/>
          <p:nvPr/>
        </p:nvCxnSpPr>
        <p:spPr>
          <a:xfrm>
            <a:off x="5093085" y="3447784"/>
            <a:ext cx="180975" cy="947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481721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5351" y="1"/>
            <a:ext cx="8248650" cy="844551"/>
          </a:xfrm>
        </p:spPr>
        <p:txBody>
          <a:bodyPr/>
          <a:lstStyle/>
          <a:p>
            <a:pPr marL="0" indent="0" algn="ctr">
              <a:buNone/>
            </a:pPr>
            <a:r>
              <a:rPr lang="ru-RU" sz="2800" kern="0" spc="-100" dirty="0" smtClean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Структура расходов дорожного фонда города-курорта Пятигорска</a:t>
            </a:r>
            <a:r>
              <a:rPr lang="ru-RU" sz="2800" kern="0" spc="-10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/>
            </a:r>
            <a:br>
              <a:rPr lang="ru-RU" sz="2800" kern="0" spc="-10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</a:br>
            <a:r>
              <a:rPr lang="ru-RU" sz="2800" kern="0" spc="-10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                                                                                                                                </a:t>
            </a:r>
          </a:p>
        </p:txBody>
      </p:sp>
      <p:pic>
        <p:nvPicPr>
          <p:cNvPr id="4" name="Picture 11" descr="5gor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"/>
            <a:ext cx="895350" cy="1119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8108847" y="934522"/>
            <a:ext cx="1035153" cy="369332"/>
          </a:xfrm>
          <a:prstGeom prst="rect">
            <a:avLst/>
          </a:prstGeom>
        </p:spPr>
        <p:txBody>
          <a:bodyPr wrap="non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млн</a:t>
            </a:r>
            <a:r>
              <a:rPr lang="ru-RU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. руб</a:t>
            </a:r>
            <a:r>
              <a:rPr lang="ru-RU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.</a:t>
            </a: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2996671881"/>
              </p:ext>
            </p:extLst>
          </p:nvPr>
        </p:nvGraphicFramePr>
        <p:xfrm>
          <a:off x="-371475" y="934522"/>
          <a:ext cx="9515475" cy="60330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505201" y="980688"/>
            <a:ext cx="15430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373,8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90576" y="3576637"/>
            <a:ext cx="15430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107,9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5900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5351" y="1"/>
            <a:ext cx="8248650" cy="844551"/>
          </a:xfrm>
        </p:spPr>
        <p:txBody>
          <a:bodyPr/>
          <a:lstStyle/>
          <a:p>
            <a:pPr marL="0" indent="0" algn="ctr">
              <a:buNone/>
            </a:pPr>
            <a:r>
              <a:rPr lang="ru-RU" sz="2800" kern="0" spc="-100" dirty="0" smtClean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Расходы </a:t>
            </a:r>
            <a:r>
              <a:rPr lang="ru-RU" sz="2800" kern="0" spc="-10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на благоустройство </a:t>
            </a:r>
            <a:r>
              <a:rPr lang="ru-RU" sz="2800" kern="0" spc="-100" dirty="0" smtClean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/>
            </a:r>
            <a:br>
              <a:rPr lang="ru-RU" sz="2800" kern="0" spc="-100" dirty="0" smtClean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</a:br>
            <a:r>
              <a:rPr lang="ru-RU" sz="2800" kern="0" spc="-100" dirty="0" smtClean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в </a:t>
            </a:r>
            <a:r>
              <a:rPr lang="ru-RU" sz="2800" kern="0" spc="-10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городе-курорте Пятигорске   </a:t>
            </a:r>
            <a:br>
              <a:rPr lang="ru-RU" sz="2800" kern="0" spc="-10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</a:br>
            <a:r>
              <a:rPr lang="ru-RU" sz="2800" kern="0" spc="-10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                                                                                                                                </a:t>
            </a: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16320777"/>
              </p:ext>
            </p:extLst>
          </p:nvPr>
        </p:nvGraphicFramePr>
        <p:xfrm>
          <a:off x="-323850" y="923925"/>
          <a:ext cx="10325100" cy="59340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Picture 11" descr="5gor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"/>
            <a:ext cx="895350" cy="1119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377774" y="1389098"/>
            <a:ext cx="1035153" cy="369332"/>
          </a:xfrm>
          <a:prstGeom prst="rect">
            <a:avLst/>
          </a:prstGeom>
        </p:spPr>
        <p:txBody>
          <a:bodyPr wrap="non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млн</a:t>
            </a:r>
            <a:r>
              <a:rPr lang="ru-RU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. руб</a:t>
            </a:r>
            <a:r>
              <a:rPr lang="ru-RU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345456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95351" y="6459"/>
            <a:ext cx="824864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kern="0" dirty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+mj-ea"/>
                <a:cs typeface="+mj-cs"/>
              </a:rPr>
              <a:t>Основные параметры исполнения бюджета города-курорта Пятигорска за </a:t>
            </a:r>
            <a:r>
              <a:rPr lang="ru-RU" sz="2800" b="1" kern="0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+mj-ea"/>
                <a:cs typeface="+mj-cs"/>
              </a:rPr>
              <a:t>2017 </a:t>
            </a:r>
            <a:r>
              <a:rPr lang="ru-RU" sz="2800" b="1" kern="0" dirty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+mj-ea"/>
                <a:cs typeface="+mj-cs"/>
              </a:rPr>
              <a:t>г.</a:t>
            </a:r>
          </a:p>
        </p:txBody>
      </p:sp>
      <p:pic>
        <p:nvPicPr>
          <p:cNvPr id="5" name="Picture 11" descr="5gor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"/>
            <a:ext cx="895350" cy="1119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46565" y="1145709"/>
            <a:ext cx="11737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млн. руб.</a:t>
            </a:r>
          </a:p>
        </p:txBody>
      </p:sp>
      <p:graphicFrame>
        <p:nvGraphicFramePr>
          <p:cNvPr id="12" name="Group 25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5088364"/>
              </p:ext>
            </p:extLst>
          </p:nvPr>
        </p:nvGraphicFramePr>
        <p:xfrm>
          <a:off x="0" y="1617663"/>
          <a:ext cx="9143999" cy="5182300"/>
        </p:xfrm>
        <a:graphic>
          <a:graphicData uri="http://schemas.openxmlformats.org/drawingml/2006/table">
            <a:tbl>
              <a:tblPr/>
              <a:tblGrid>
                <a:gridCol w="2447925"/>
                <a:gridCol w="1697487"/>
                <a:gridCol w="1264788"/>
                <a:gridCol w="1257300"/>
                <a:gridCol w="1257300"/>
                <a:gridCol w="1219199"/>
              </a:tblGrid>
              <a:tr h="9366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anose="020B0604020202020204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Первоначальный</a:t>
                      </a:r>
                      <a:br>
                        <a:rPr kumimoji="0" lang="ru-RU" alt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kumimoji="0" lang="ru-RU" alt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план</a:t>
                      </a:r>
                      <a:br>
                        <a:rPr kumimoji="0" lang="ru-RU" alt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kumimoji="0" lang="ru-RU" alt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2017 года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Уточненный</a:t>
                      </a:r>
                      <a:br>
                        <a:rPr kumimoji="0" lang="ru-RU" alt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kumimoji="0" lang="ru-RU" alt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план</a:t>
                      </a:r>
                      <a:br>
                        <a:rPr kumimoji="0" lang="ru-RU" alt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kumimoji="0" lang="ru-RU" alt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2017 года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Исполнено</a:t>
                      </a:r>
                      <a:br>
                        <a:rPr kumimoji="0" lang="ru-RU" alt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kumimoji="0" lang="ru-RU" alt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 2017 год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% исполнения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Отклонение</a:t>
                      </a:r>
                      <a:br>
                        <a:rPr kumimoji="0" lang="ru-RU" alt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36625">
                <a:tc>
                  <a:txBody>
                    <a:bodyPr/>
                    <a:lstStyle>
                      <a:lvl1pPr marL="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45720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91440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37160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182880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2860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7432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2004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657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ДОХОДЫ</a:t>
                      </a:r>
                      <a:b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 том числе:</a:t>
                      </a:r>
                      <a:endParaRPr kumimoji="0" lang="ru-RU" alt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anose="020B0604020202020204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C9FF"/>
                        </a:gs>
                        <a:gs pos="50000">
                          <a:srgbClr val="FFC9FF">
                            <a:gamma/>
                            <a:tint val="75686"/>
                            <a:invGamma/>
                          </a:srgbClr>
                        </a:gs>
                        <a:gs pos="100000">
                          <a:srgbClr val="FFC9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45720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91440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37160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182880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2860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7432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2004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657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3 118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C9FF"/>
                        </a:gs>
                        <a:gs pos="50000">
                          <a:srgbClr val="FFC9FF">
                            <a:gamma/>
                            <a:tint val="75686"/>
                            <a:invGamma/>
                          </a:srgbClr>
                        </a:gs>
                        <a:gs pos="100000">
                          <a:srgbClr val="FFC9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45720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91440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37160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182880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2860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7432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2004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657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3712,5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C9FF"/>
                        </a:gs>
                        <a:gs pos="50000">
                          <a:srgbClr val="FFC9FF">
                            <a:gamma/>
                            <a:tint val="75686"/>
                            <a:invGamma/>
                          </a:srgbClr>
                        </a:gs>
                        <a:gs pos="100000">
                          <a:srgbClr val="FFC9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45720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91440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37160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182880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2860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7432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2004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657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3715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C9FF"/>
                        </a:gs>
                        <a:gs pos="50000">
                          <a:srgbClr val="FFC9FF">
                            <a:gamma/>
                            <a:tint val="75686"/>
                            <a:invGamma/>
                          </a:srgbClr>
                        </a:gs>
                        <a:gs pos="100000">
                          <a:srgbClr val="FFC9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45720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91440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37160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182880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2860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7432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2004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657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100,07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C9FF"/>
                        </a:gs>
                        <a:gs pos="50000">
                          <a:srgbClr val="FFC9FF">
                            <a:gamma/>
                            <a:tint val="75686"/>
                            <a:invGamma/>
                          </a:srgbClr>
                        </a:gs>
                        <a:gs pos="100000">
                          <a:srgbClr val="FFC9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45720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91440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37160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182880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2860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7432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2004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657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2,5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C9FF"/>
                        </a:gs>
                        <a:gs pos="50000">
                          <a:srgbClr val="FFC9FF">
                            <a:gamma/>
                            <a:tint val="75686"/>
                            <a:invGamma/>
                          </a:srgbClr>
                        </a:gs>
                        <a:gs pos="100000">
                          <a:srgbClr val="FFC9FF"/>
                        </a:gs>
                      </a:gsLst>
                      <a:lin ang="5400000" scaled="1"/>
                    </a:gradFill>
                  </a:tcPr>
                </a:tc>
              </a:tr>
              <a:tr h="812800">
                <a:tc>
                  <a:txBody>
                    <a:bodyPr/>
                    <a:lstStyle>
                      <a:lvl1pPr marL="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45720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91440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37160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182880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2860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7432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2004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657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налоговые и неналоговые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CC"/>
                        </a:gs>
                        <a:gs pos="50000">
                          <a:srgbClr val="FFFFCC">
                            <a:gamma/>
                            <a:tint val="96471"/>
                            <a:invGamma/>
                          </a:srgbClr>
                        </a:gs>
                        <a:gs pos="100000">
                          <a:srgbClr val="FFFFCC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45720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91440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37160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182880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2860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7432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2004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657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1 365,9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CC"/>
                        </a:gs>
                        <a:gs pos="50000">
                          <a:srgbClr val="FFFFCC">
                            <a:gamma/>
                            <a:tint val="96471"/>
                            <a:invGamma/>
                          </a:srgbClr>
                        </a:gs>
                        <a:gs pos="100000">
                          <a:srgbClr val="FFFFCC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45720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91440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37160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182880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2860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7432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2004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657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1382,3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CC"/>
                        </a:gs>
                        <a:gs pos="50000">
                          <a:srgbClr val="FFFFCC">
                            <a:gamma/>
                            <a:tint val="96471"/>
                            <a:invGamma/>
                          </a:srgbClr>
                        </a:gs>
                        <a:gs pos="100000">
                          <a:srgbClr val="FFFFCC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45720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91440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37160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182880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2860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7432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2004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657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1404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CC"/>
                        </a:gs>
                        <a:gs pos="50000">
                          <a:srgbClr val="FFFFCC">
                            <a:gamma/>
                            <a:tint val="96471"/>
                            <a:invGamma/>
                          </a:srgbClr>
                        </a:gs>
                        <a:gs pos="100000">
                          <a:srgbClr val="FFFFCC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45720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91440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37160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182880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2860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7432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2004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657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101,6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CC"/>
                        </a:gs>
                        <a:gs pos="50000">
                          <a:srgbClr val="FFFFCC">
                            <a:gamma/>
                            <a:tint val="96471"/>
                            <a:invGamma/>
                          </a:srgbClr>
                        </a:gs>
                        <a:gs pos="100000">
                          <a:srgbClr val="FFFFCC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45720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91440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37160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182880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2860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7432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2004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657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21,7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CC"/>
                        </a:gs>
                        <a:gs pos="50000">
                          <a:srgbClr val="FFFFCC">
                            <a:gamma/>
                            <a:tint val="96471"/>
                            <a:invGamma/>
                          </a:srgbClr>
                        </a:gs>
                        <a:gs pos="100000">
                          <a:srgbClr val="FFFFCC"/>
                        </a:gs>
                      </a:gsLst>
                      <a:lin ang="5400000" scaled="1"/>
                    </a:gradFill>
                  </a:tcPr>
                </a:tc>
              </a:tr>
              <a:tr h="812800">
                <a:tc>
                  <a:txBody>
                    <a:bodyPr/>
                    <a:lstStyle>
                      <a:lvl1pPr marL="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45720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91440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37160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182880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2860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7432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2004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657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безвозмездные поступления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CC"/>
                        </a:gs>
                        <a:gs pos="50000">
                          <a:srgbClr val="FFFFCC">
                            <a:gamma/>
                            <a:tint val="96471"/>
                            <a:invGamma/>
                          </a:srgbClr>
                        </a:gs>
                        <a:gs pos="100000">
                          <a:srgbClr val="FFFFCC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45720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91440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37160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182880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2860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7432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2004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657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1 752,1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CC"/>
                        </a:gs>
                        <a:gs pos="50000">
                          <a:srgbClr val="FFFFCC">
                            <a:gamma/>
                            <a:tint val="96471"/>
                            <a:invGamma/>
                          </a:srgbClr>
                        </a:gs>
                        <a:gs pos="100000">
                          <a:srgbClr val="FFFFCC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45720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91440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37160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182880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2860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7432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2004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657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2330,2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CC"/>
                        </a:gs>
                        <a:gs pos="50000">
                          <a:srgbClr val="FFFFCC">
                            <a:gamma/>
                            <a:tint val="96471"/>
                            <a:invGamma/>
                          </a:srgbClr>
                        </a:gs>
                        <a:gs pos="100000">
                          <a:srgbClr val="FFFFCC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45720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91440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37160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182880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2860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7432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2004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657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2 311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CC"/>
                        </a:gs>
                        <a:gs pos="50000">
                          <a:srgbClr val="FFFFCC">
                            <a:gamma/>
                            <a:tint val="96471"/>
                            <a:invGamma/>
                          </a:srgbClr>
                        </a:gs>
                        <a:gs pos="100000">
                          <a:srgbClr val="FFFFCC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45720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91440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37160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182880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2860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7432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2004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657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99,2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CC"/>
                        </a:gs>
                        <a:gs pos="50000">
                          <a:srgbClr val="FFFFCC">
                            <a:gamma/>
                            <a:tint val="96471"/>
                            <a:invGamma/>
                          </a:srgbClr>
                        </a:gs>
                        <a:gs pos="100000">
                          <a:srgbClr val="FFFFCC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45720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91440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37160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182880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2860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7432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2004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657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-19,2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CC"/>
                        </a:gs>
                        <a:gs pos="50000">
                          <a:srgbClr val="FFFFCC">
                            <a:gamma/>
                            <a:tint val="96471"/>
                            <a:invGamma/>
                          </a:srgbClr>
                        </a:gs>
                        <a:gs pos="100000">
                          <a:srgbClr val="FFFFCC"/>
                        </a:gs>
                      </a:gsLst>
                      <a:lin ang="5400000" scaled="1"/>
                    </a:gradFill>
                  </a:tcPr>
                </a:tc>
              </a:tr>
              <a:tr h="817563">
                <a:tc>
                  <a:txBody>
                    <a:bodyPr/>
                    <a:lstStyle>
                      <a:lvl1pPr marL="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45720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91440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37160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182880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2860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7432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2004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657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РАСХОДЫ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C9B293"/>
                        </a:gs>
                        <a:gs pos="50000">
                          <a:srgbClr val="C9B293">
                            <a:gamma/>
                            <a:tint val="78039"/>
                            <a:invGamma/>
                          </a:srgbClr>
                        </a:gs>
                        <a:gs pos="100000">
                          <a:srgbClr val="C9B293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45720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91440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37160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182880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2860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7432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2004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657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3 254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C9B293"/>
                        </a:gs>
                        <a:gs pos="50000">
                          <a:srgbClr val="C9B293">
                            <a:gamma/>
                            <a:tint val="78039"/>
                            <a:invGamma/>
                          </a:srgbClr>
                        </a:gs>
                        <a:gs pos="100000">
                          <a:srgbClr val="C9B293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45720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91440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37160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182880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2860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7432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2004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657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4009,3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C9B293"/>
                        </a:gs>
                        <a:gs pos="50000">
                          <a:srgbClr val="C9B293">
                            <a:gamma/>
                            <a:tint val="78039"/>
                            <a:invGamma/>
                          </a:srgbClr>
                        </a:gs>
                        <a:gs pos="100000">
                          <a:srgbClr val="C9B293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45720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91440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37160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182880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2860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7432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2004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657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3951,3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C9B293"/>
                        </a:gs>
                        <a:gs pos="50000">
                          <a:srgbClr val="C9B293">
                            <a:gamma/>
                            <a:tint val="78039"/>
                            <a:invGamma/>
                          </a:srgbClr>
                        </a:gs>
                        <a:gs pos="100000">
                          <a:srgbClr val="C9B293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45720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91440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37160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182880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2860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7432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2004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657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98,5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C9B293"/>
                        </a:gs>
                        <a:gs pos="50000">
                          <a:srgbClr val="C9B293">
                            <a:gamma/>
                            <a:tint val="78039"/>
                            <a:invGamma/>
                          </a:srgbClr>
                        </a:gs>
                        <a:gs pos="100000">
                          <a:srgbClr val="C9B293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45720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91440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37160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182880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2860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7432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2004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657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58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C9B293"/>
                        </a:gs>
                        <a:gs pos="50000">
                          <a:srgbClr val="C9B293">
                            <a:gamma/>
                            <a:tint val="78039"/>
                            <a:invGamma/>
                          </a:srgbClr>
                        </a:gs>
                        <a:gs pos="100000">
                          <a:srgbClr val="C9B293"/>
                        </a:gs>
                      </a:gsLst>
                      <a:lin ang="5400000" scaled="1"/>
                    </a:gradFill>
                  </a:tcPr>
                </a:tc>
              </a:tr>
              <a:tr h="812800">
                <a:tc>
                  <a:txBody>
                    <a:bodyPr/>
                    <a:lstStyle>
                      <a:lvl1pPr marL="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45720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91440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37160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182880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2860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7432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2004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657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ДЕФИЦИТ/ПРОФИЦИТ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C1FFC1"/>
                        </a:gs>
                        <a:gs pos="50000">
                          <a:srgbClr val="C1FFC1">
                            <a:gamma/>
                            <a:tint val="89804"/>
                            <a:invGamma/>
                          </a:srgbClr>
                        </a:gs>
                        <a:gs pos="100000">
                          <a:srgbClr val="C1FFC1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45720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91440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37160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182880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2860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7432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2004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657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-136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C1FFC1"/>
                        </a:gs>
                        <a:gs pos="50000">
                          <a:srgbClr val="C1FFC1">
                            <a:gamma/>
                            <a:tint val="89804"/>
                            <a:invGamma/>
                          </a:srgbClr>
                        </a:gs>
                        <a:gs pos="100000">
                          <a:srgbClr val="C1FFC1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45720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91440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37160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182880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2860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7432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2004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657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-296,8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C1FFC1"/>
                        </a:gs>
                        <a:gs pos="50000">
                          <a:srgbClr val="C1FFC1">
                            <a:gamma/>
                            <a:tint val="89804"/>
                            <a:invGamma/>
                          </a:srgbClr>
                        </a:gs>
                        <a:gs pos="100000">
                          <a:srgbClr val="C1FFC1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45720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91440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37160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182880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2860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7432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2004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657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-236,3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C1FFC1"/>
                        </a:gs>
                        <a:gs pos="50000">
                          <a:srgbClr val="C1FFC1">
                            <a:gamma/>
                            <a:tint val="89804"/>
                            <a:invGamma/>
                          </a:srgbClr>
                        </a:gs>
                        <a:gs pos="100000">
                          <a:srgbClr val="C1FFC1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45720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91440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37160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182880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2860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7432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2004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657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alt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C1FFC1"/>
                        </a:gs>
                        <a:gs pos="50000">
                          <a:srgbClr val="C1FFC1">
                            <a:gamma/>
                            <a:tint val="89804"/>
                            <a:invGamma/>
                          </a:srgbClr>
                        </a:gs>
                        <a:gs pos="100000">
                          <a:srgbClr val="C1FFC1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 marL="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45720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91440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37160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1828800" algn="l" defTabSz="914400" rtl="0" eaLnBrk="0" latin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2860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7432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2004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657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 sz="1800" kern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alt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C1FFC1"/>
                        </a:gs>
                        <a:gs pos="50000">
                          <a:srgbClr val="C1FFC1">
                            <a:gamma/>
                            <a:tint val="89804"/>
                            <a:invGamma/>
                          </a:srgbClr>
                        </a:gs>
                        <a:gs pos="100000">
                          <a:srgbClr val="C1FFC1"/>
                        </a:gs>
                      </a:gsLst>
                      <a:lin ang="5400000" scaled="1"/>
                    </a:gra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02170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2" y="1119187"/>
            <a:ext cx="8172448" cy="424165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bg1"/>
                </a:solidFill>
                <a:latin typeface="Arial Cyr" panose="020B0604020202020204" pitchFamily="34" charset="0"/>
                <a:cs typeface="Arial Cyr" panose="020B0604020202020204" pitchFamily="34" charset="0"/>
              </a:rPr>
              <a:t>Направление расходования</a:t>
            </a:r>
            <a:endParaRPr lang="ru-RU" sz="1600" b="1" dirty="0">
              <a:solidFill>
                <a:schemeClr val="bg1"/>
              </a:solidFill>
              <a:latin typeface="Arial Cyr" panose="020B0604020202020204" pitchFamily="34" charset="0"/>
              <a:cs typeface="Arial Cyr" panose="020B0604020202020204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8172450" y="1119188"/>
            <a:ext cx="971550" cy="424164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 smtClean="0">
                <a:solidFill>
                  <a:schemeClr val="bg1"/>
                </a:solidFill>
                <a:latin typeface="Arial Cyr" panose="020B0604020202020204" pitchFamily="34" charset="0"/>
                <a:cs typeface="Arial Cyr" panose="020B0604020202020204" pitchFamily="34" charset="0"/>
              </a:rPr>
              <a:t>Сумма тыс. руб.</a:t>
            </a:r>
            <a:endParaRPr lang="ru-RU" sz="1100" b="1" dirty="0">
              <a:solidFill>
                <a:schemeClr val="bg1"/>
              </a:solidFill>
              <a:latin typeface="Arial Cyr" panose="020B0604020202020204" pitchFamily="34" charset="0"/>
              <a:cs typeface="Arial Cyr" panose="020B0604020202020204" pitchFamily="34" charset="0"/>
            </a:endParaRPr>
          </a:p>
        </p:txBody>
      </p:sp>
      <p:sp>
        <p:nvSpPr>
          <p:cNvPr id="9" name="Заголовок 2"/>
          <p:cNvSpPr>
            <a:spLocks noGrp="1"/>
          </p:cNvSpPr>
          <p:nvPr>
            <p:ph type="title"/>
          </p:nvPr>
        </p:nvSpPr>
        <p:spPr>
          <a:xfrm>
            <a:off x="895351" y="0"/>
            <a:ext cx="8248649" cy="857250"/>
          </a:xfrm>
        </p:spPr>
        <p:txBody>
          <a:bodyPr>
            <a:noAutofit/>
          </a:bodyPr>
          <a:lstStyle/>
          <a:p>
            <a:pPr marL="0" lvl="0" indent="0" algn="ctr" eaLnBrk="1" hangingPunct="1">
              <a:lnSpc>
                <a:spcPct val="80000"/>
              </a:lnSpc>
              <a:buNone/>
              <a:defRPr/>
            </a:pPr>
            <a:r>
              <a:rPr lang="ru-RU" sz="2800" kern="0" dirty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Расходы резервного фонда администрации города Пятигорска в </a:t>
            </a:r>
            <a:r>
              <a:rPr lang="ru-RU" sz="2800" kern="0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2017 </a:t>
            </a:r>
            <a:r>
              <a:rPr lang="ru-RU" sz="2800" kern="0" dirty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г. </a:t>
            </a: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9960193"/>
              </p:ext>
            </p:extLst>
          </p:nvPr>
        </p:nvGraphicFramePr>
        <p:xfrm>
          <a:off x="9524" y="1543348"/>
          <a:ext cx="9077326" cy="5314655"/>
        </p:xfrm>
        <a:graphic>
          <a:graphicData uri="http://schemas.openxmlformats.org/drawingml/2006/table">
            <a:tbl>
              <a:tblPr/>
              <a:tblGrid>
                <a:gridCol w="8159413"/>
                <a:gridCol w="917913"/>
              </a:tblGrid>
              <a:tr h="575972">
                <a:tc>
                  <a:txBody>
                    <a:bodyPr/>
                    <a:lstStyle/>
                    <a:p>
                      <a:pPr marL="180975" indent="0" algn="l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Обустройство металлическими ограждениями путепровода в районе Лермонтовского разъезда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62" marR="6362" marT="63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5E9EFF"/>
                        </a:gs>
                        <a:gs pos="8000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562,7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62" marR="6362" marT="63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5E9EFF"/>
                        </a:gs>
                        <a:gs pos="8000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</a:gradFill>
                  </a:tcPr>
                </a:tc>
              </a:tr>
              <a:tr h="371563">
                <a:tc>
                  <a:txBody>
                    <a:bodyPr/>
                    <a:lstStyle/>
                    <a:p>
                      <a:pPr marL="180975" indent="0" algn="l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Устройство ливневой системы автодороги Р-217, район Нальчинского кладбища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62" marR="6362" marT="63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5E9EFF"/>
                        </a:gs>
                        <a:gs pos="8000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924,9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62" marR="6362" marT="63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5E9EFF"/>
                        </a:gs>
                        <a:gs pos="8000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</a:gradFill>
                  </a:tcPr>
                </a:tc>
              </a:tr>
              <a:tr h="322543">
                <a:tc>
                  <a:txBody>
                    <a:bodyPr/>
                    <a:lstStyle/>
                    <a:p>
                      <a:pPr marL="180975" indent="0" algn="l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Проект организации дорожного движения улично-дорожной сети города Пятигорска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62" marR="6362" marT="63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5E9EFF"/>
                        </a:gs>
                        <a:gs pos="8000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3 052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62" marR="6362" marT="63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5E9EFF"/>
                        </a:gs>
                        <a:gs pos="8000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</a:gradFill>
                  </a:tcPr>
                </a:tc>
              </a:tr>
              <a:tr h="536441">
                <a:tc>
                  <a:txBody>
                    <a:bodyPr/>
                    <a:lstStyle/>
                    <a:p>
                      <a:pPr marL="180975" indent="0" algn="l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Проектно-изыскательские работы по выполнению проекта зон возможного затопления ливневыми водами территорий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62" marR="6362" marT="63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5E9EFF"/>
                        </a:gs>
                        <a:gs pos="8000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99,9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62" marR="6362" marT="63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5E9EFF"/>
                        </a:gs>
                        <a:gs pos="8000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</a:gradFill>
                  </a:tcPr>
                </a:tc>
              </a:tr>
              <a:tr h="322543">
                <a:tc>
                  <a:txBody>
                    <a:bodyPr/>
                    <a:lstStyle/>
                    <a:p>
                      <a:pPr marL="180975" indent="0" algn="l" fontAlgn="b">
                        <a:tabLst/>
                      </a:pP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Ремонт бутового фундамента и кирпичной кладки лицее №20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62" marR="6362" marT="63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5E9EFF"/>
                        </a:gs>
                        <a:gs pos="8000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367,8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62" marR="6362" marT="63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5E9EFF"/>
                        </a:gs>
                        <a:gs pos="8000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</a:gradFill>
                  </a:tcPr>
                </a:tc>
              </a:tr>
              <a:tr h="322543">
                <a:tc>
                  <a:txBody>
                    <a:bodyPr/>
                    <a:lstStyle/>
                    <a:p>
                      <a:pPr marL="180975" indent="0" algn="l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Восстановительные работы в детском саду №26 "Аленький цветочек"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62" marR="6362" marT="63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5E9EFF"/>
                        </a:gs>
                        <a:gs pos="8000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1077,6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62" marR="6362" marT="63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5E9EFF"/>
                        </a:gs>
                        <a:gs pos="8000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</a:gradFill>
                  </a:tcPr>
                </a:tc>
              </a:tr>
              <a:tr h="322543">
                <a:tc>
                  <a:txBody>
                    <a:bodyPr/>
                    <a:lstStyle/>
                    <a:p>
                      <a:pPr marL="180975" indent="0" algn="l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Ремонтные работы и приобретение оборудования в Д/с №47 «Золотой петушок»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62" marR="6362" marT="63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5E9EFF"/>
                        </a:gs>
                        <a:gs pos="8000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959,2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62" marR="6362" marT="63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5E9EFF"/>
                        </a:gs>
                        <a:gs pos="8000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</a:gradFill>
                  </a:tcPr>
                </a:tc>
              </a:tr>
              <a:tr h="565461">
                <a:tc>
                  <a:txBody>
                    <a:bodyPr/>
                    <a:lstStyle/>
                    <a:p>
                      <a:pPr marL="180975" indent="0" algn="l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Проверка достоверности определения сметной стоимости аварийно-восстановительных работ жилого дома по адресу: г. Пятигорск, ул. Ермолова, 227 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62" marR="6362" marT="63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5E9EFF"/>
                        </a:gs>
                        <a:gs pos="8000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20,0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62" marR="6362" marT="63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5E9EFF"/>
                        </a:gs>
                        <a:gs pos="8000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</a:gradFill>
                  </a:tcPr>
                </a:tc>
              </a:tr>
              <a:tr h="362599">
                <a:tc>
                  <a:txBody>
                    <a:bodyPr/>
                    <a:lstStyle/>
                    <a:p>
                      <a:pPr marL="180975" indent="0" algn="l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Оплат судебной оценочной строительно-технической экспертизы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62" marR="6362" marT="63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5E9EFF"/>
                        </a:gs>
                        <a:gs pos="8000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197,7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62" marR="6362" marT="63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5E9EFF"/>
                        </a:gs>
                        <a:gs pos="8000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</a:gradFill>
                  </a:tcPr>
                </a:tc>
              </a:tr>
              <a:tr h="1017628">
                <a:tc>
                  <a:txBody>
                    <a:bodyPr/>
                    <a:lstStyle/>
                    <a:p>
                      <a:pPr marL="180975" indent="0" algn="l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Санитарная очистка территорий Пятигорска механизированным способом с использованием специальной техники, согласно распоряжению председателя комиссии по предупреждению и ликвидации чрезвычайных ситуаций и обеспечению пожарной безопасности города Пятигорска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62" marR="6362" marT="63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5E9EFF"/>
                        </a:gs>
                        <a:gs pos="8000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350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62" marR="6362" marT="63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5E9EFF"/>
                        </a:gs>
                        <a:gs pos="8000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</a:gradFill>
                  </a:tcPr>
                </a:tc>
              </a:tr>
              <a:tr h="594819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ВСЕГО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62" marR="6362" marT="63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5E9EFF"/>
                        </a:gs>
                        <a:gs pos="8000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7612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62" marR="6362" marT="63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5E9EFF"/>
                        </a:gs>
                        <a:gs pos="8000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</a:gradFill>
                  </a:tcPr>
                </a:tc>
              </a:tr>
            </a:tbl>
          </a:graphicData>
        </a:graphic>
      </p:graphicFrame>
      <p:pic>
        <p:nvPicPr>
          <p:cNvPr id="10" name="Picture 11" descr="5gor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"/>
            <a:ext cx="895350" cy="1119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99855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2"/>
          <p:cNvSpPr txBox="1">
            <a:spLocks/>
          </p:cNvSpPr>
          <p:nvPr/>
        </p:nvSpPr>
        <p:spPr>
          <a:xfrm>
            <a:off x="895352" y="41015"/>
            <a:ext cx="8198233" cy="854335"/>
          </a:xfrm>
          <a:prstGeom prst="rect">
            <a:avLst/>
          </a:prstGeom>
          <a:ln w="6350" cap="rnd">
            <a:noFill/>
          </a:ln>
        </p:spPr>
        <p:txBody>
          <a:bodyPr vert="horz" rtlCol="0" anchor="b" anchorCtr="0"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lang="en-US" sz="4200" kern="1200" spc="-10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9pPr>
          </a:lstStyle>
          <a:p>
            <a:pPr algn="ctr" eaLnBrk="1" hangingPunct="1">
              <a:lnSpc>
                <a:spcPct val="80000"/>
              </a:lnSpc>
              <a:defRPr/>
            </a:pPr>
            <a:r>
              <a:rPr lang="ru-RU" sz="2800" b="1" kern="0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Капитальные вложения в объекты муниципальной собственности в 2017 году</a:t>
            </a:r>
            <a:endParaRPr lang="ru-RU" sz="2800" b="1" kern="0" dirty="0">
              <a:solidFill>
                <a:srgbClr val="0066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</a:endParaRP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3591589450"/>
              </p:ext>
            </p:extLst>
          </p:nvPr>
        </p:nvGraphicFramePr>
        <p:xfrm>
          <a:off x="-425053" y="2473325"/>
          <a:ext cx="4156086" cy="43846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4" name="Прямоугольник 63"/>
          <p:cNvSpPr/>
          <p:nvPr/>
        </p:nvSpPr>
        <p:spPr>
          <a:xfrm>
            <a:off x="220075" y="1221339"/>
            <a:ext cx="1035153" cy="369332"/>
          </a:xfrm>
          <a:prstGeom prst="rect">
            <a:avLst/>
          </a:prstGeom>
        </p:spPr>
        <p:txBody>
          <a:bodyPr wrap="non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млн</a:t>
            </a:r>
            <a:r>
              <a:rPr lang="ru-RU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. руб</a:t>
            </a:r>
            <a:r>
              <a:rPr lang="ru-RU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.</a:t>
            </a:r>
          </a:p>
        </p:txBody>
      </p:sp>
      <p:pic>
        <p:nvPicPr>
          <p:cNvPr id="57" name="Picture 11" descr="5gor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"/>
            <a:ext cx="895350" cy="1119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3451531892"/>
              </p:ext>
            </p:extLst>
          </p:nvPr>
        </p:nvGraphicFramePr>
        <p:xfrm>
          <a:off x="447678" y="1168952"/>
          <a:ext cx="6248398" cy="52959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" name="Левая фигурная скобка 2"/>
          <p:cNvSpPr/>
          <p:nvPr/>
        </p:nvSpPr>
        <p:spPr>
          <a:xfrm>
            <a:off x="1360003" y="2165922"/>
            <a:ext cx="306873" cy="3396678"/>
          </a:xfrm>
          <a:prstGeom prst="leftBrace">
            <a:avLst/>
          </a:prstGeom>
          <a:ln w="476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1" y="3638548"/>
            <a:ext cx="16668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223,97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1016827524"/>
              </p:ext>
            </p:extLst>
          </p:nvPr>
        </p:nvGraphicFramePr>
        <p:xfrm>
          <a:off x="4895850" y="925799"/>
          <a:ext cx="4114800" cy="58369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2447718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314036" y="1697399"/>
            <a:ext cx="8640960" cy="2952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5400" b="1" kern="0" dirty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Спасибо за внимание!</a:t>
            </a:r>
            <a:endParaRPr lang="en-US" sz="5400" b="1" kern="0" dirty="0">
              <a:solidFill>
                <a:srgbClr val="0066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14036" y="5776753"/>
            <a:ext cx="635303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>
              <a:defRPr/>
            </a:pPr>
            <a:r>
              <a:rPr lang="ru-RU" sz="1400" b="1" kern="0" dirty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+mj-ea"/>
                <a:cs typeface="+mj-cs"/>
              </a:rPr>
              <a:t>Докладчик Карпова Виктория Владимировна,</a:t>
            </a:r>
          </a:p>
          <a:p>
            <a:pPr algn="ctr" eaLnBrk="0" hangingPunct="0">
              <a:defRPr/>
            </a:pPr>
            <a:r>
              <a:rPr lang="ru-RU" sz="1400" b="1" kern="0" dirty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+mj-ea"/>
                <a:cs typeface="+mj-cs"/>
              </a:rPr>
              <a:t>Заместитель главы администрации города Пятигорска</a:t>
            </a:r>
          </a:p>
        </p:txBody>
      </p:sp>
      <p:pic>
        <p:nvPicPr>
          <p:cNvPr id="5" name="Picture 11" descr="5gor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"/>
            <a:ext cx="895350" cy="1119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75250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538302336"/>
              </p:ext>
            </p:extLst>
          </p:nvPr>
        </p:nvGraphicFramePr>
        <p:xfrm>
          <a:off x="152401" y="559594"/>
          <a:ext cx="8886824" cy="45821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4068477720"/>
              </p:ext>
            </p:extLst>
          </p:nvPr>
        </p:nvGraphicFramePr>
        <p:xfrm>
          <a:off x="-277018" y="2183903"/>
          <a:ext cx="9059068" cy="33965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Диаграмма 10"/>
          <p:cNvGraphicFramePr/>
          <p:nvPr>
            <p:extLst>
              <p:ext uri="{D42A27DB-BD31-4B8C-83A1-F6EECF244321}">
                <p14:modId xmlns:p14="http://schemas.microsoft.com/office/powerpoint/2010/main" val="3759540492"/>
              </p:ext>
            </p:extLst>
          </p:nvPr>
        </p:nvGraphicFramePr>
        <p:xfrm>
          <a:off x="-295274" y="476251"/>
          <a:ext cx="9172574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5" name="Заголовок 2"/>
          <p:cNvSpPr>
            <a:spLocks noGrp="1"/>
          </p:cNvSpPr>
          <p:nvPr>
            <p:ph type="title"/>
          </p:nvPr>
        </p:nvSpPr>
        <p:spPr>
          <a:xfrm>
            <a:off x="895350" y="0"/>
            <a:ext cx="8248649" cy="752475"/>
          </a:xfrm>
        </p:spPr>
        <p:txBody>
          <a:bodyPr>
            <a:noAutofit/>
          </a:bodyPr>
          <a:lstStyle/>
          <a:p>
            <a:pPr marL="0" lvl="0" indent="0" algn="ctr" eaLnBrk="1" hangingPunct="1">
              <a:lnSpc>
                <a:spcPct val="80000"/>
              </a:lnSpc>
              <a:buNone/>
              <a:defRPr/>
            </a:pPr>
            <a:r>
              <a:rPr lang="ru-RU" sz="2800" kern="0" dirty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Объем муниципального долга и расходы на его обслуживание</a:t>
            </a:r>
            <a:r>
              <a:rPr lang="ru-RU" sz="2800" b="1" kern="0" spc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/>
            </a:r>
            <a:br>
              <a:rPr lang="ru-RU" sz="2800" b="1" kern="0" spc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</a:br>
            <a:endParaRPr lang="ru-RU" sz="2800" b="1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334168" y="5141707"/>
            <a:ext cx="257175" cy="25717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705643" y="5271490"/>
            <a:ext cx="34480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latin typeface="Arial Cyr" panose="020B0604020202020204" pitchFamily="34" charset="0"/>
                <a:cs typeface="Arial Cyr" panose="020B0604020202020204" pitchFamily="34" charset="0"/>
              </a:rPr>
              <a:t>объем муниципального долга </a:t>
            </a:r>
            <a:endParaRPr lang="ru-RU" sz="1400" b="1" dirty="0">
              <a:latin typeface="Arial Cyr" panose="020B0604020202020204" pitchFamily="34" charset="0"/>
              <a:cs typeface="Arial Cyr" panose="020B0604020202020204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06385" y="5579267"/>
            <a:ext cx="257175" cy="25717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30235" y="5580456"/>
            <a:ext cx="486568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latin typeface="Arial Cyr" panose="020B0604020202020204" pitchFamily="34" charset="0"/>
                <a:cs typeface="Arial Cyr" panose="020B0604020202020204" pitchFamily="34" charset="0"/>
              </a:rPr>
              <a:t>расходы на обслуживание муниципального долга</a:t>
            </a:r>
            <a:endParaRPr lang="ru-RU" sz="1400" b="1" dirty="0">
              <a:latin typeface="Arial Cyr" panose="020B0604020202020204" pitchFamily="34" charset="0"/>
              <a:cs typeface="Arial Cyr" panose="020B0604020202020204" pitchFamily="34" charset="0"/>
            </a:endParaRP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239710" y="6046588"/>
            <a:ext cx="323850" cy="0"/>
          </a:xfrm>
          <a:prstGeom prst="line">
            <a:avLst/>
          </a:prstGeom>
          <a:ln w="41275">
            <a:solidFill>
              <a:srgbClr val="000099"/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705642" y="5892699"/>
            <a:ext cx="817165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latin typeface="Arial Cyr" panose="020B0604020202020204" pitchFamily="34" charset="0"/>
                <a:cs typeface="Arial Cyr" panose="020B0604020202020204" pitchFamily="34" charset="0"/>
              </a:rPr>
              <a:t>отношение </a:t>
            </a:r>
            <a:r>
              <a:rPr lang="ru-RU" sz="1400" b="1" dirty="0">
                <a:latin typeface="Arial Cyr" panose="020B0604020202020204" pitchFamily="34" charset="0"/>
                <a:cs typeface="Arial Cyr" panose="020B0604020202020204" pitchFamily="34" charset="0"/>
              </a:rPr>
              <a:t>объема муниципального долга к </a:t>
            </a:r>
            <a:r>
              <a:rPr lang="ru-RU" sz="1400" b="1" dirty="0" smtClean="0">
                <a:latin typeface="Arial Cyr" panose="020B0604020202020204" pitchFamily="34" charset="0"/>
                <a:cs typeface="Arial Cyr" panose="020B0604020202020204" pitchFamily="34" charset="0"/>
              </a:rPr>
              <a:t>собственным </a:t>
            </a:r>
            <a:r>
              <a:rPr lang="ru-RU" sz="1400" b="1" dirty="0">
                <a:latin typeface="Arial Cyr" panose="020B0604020202020204" pitchFamily="34" charset="0"/>
                <a:cs typeface="Arial Cyr" panose="020B0604020202020204" pitchFamily="34" charset="0"/>
              </a:rPr>
              <a:t>доходам (%)</a:t>
            </a:r>
          </a:p>
        </p:txBody>
      </p:sp>
      <p:cxnSp>
        <p:nvCxnSpPr>
          <p:cNvPr id="23" name="Прямая соединительная линия 22"/>
          <p:cNvCxnSpPr/>
          <p:nvPr/>
        </p:nvCxnSpPr>
        <p:spPr>
          <a:xfrm>
            <a:off x="239710" y="6400800"/>
            <a:ext cx="284958" cy="0"/>
          </a:xfrm>
          <a:prstGeom prst="line">
            <a:avLst/>
          </a:prstGeom>
          <a:ln w="34925">
            <a:solidFill>
              <a:srgbClr val="00CC00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705641" y="6246911"/>
            <a:ext cx="817165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latin typeface="Arial Cyr" panose="020B0604020202020204" pitchFamily="34" charset="0"/>
                <a:cs typeface="Arial Cyr" panose="020B0604020202020204" pitchFamily="34" charset="0"/>
              </a:rPr>
              <a:t>доля </a:t>
            </a:r>
            <a:r>
              <a:rPr lang="ru-RU" sz="1400" b="1" dirty="0">
                <a:latin typeface="Arial Cyr" panose="020B0604020202020204" pitchFamily="34" charset="0"/>
                <a:cs typeface="Arial Cyr" panose="020B0604020202020204" pitchFamily="34" charset="0"/>
              </a:rPr>
              <a:t>расходов на обслуживание  </a:t>
            </a:r>
            <a:r>
              <a:rPr lang="ru-RU" sz="1400" b="1" dirty="0" smtClean="0">
                <a:latin typeface="Arial Cyr" panose="020B0604020202020204" pitchFamily="34" charset="0"/>
                <a:cs typeface="Arial Cyr" panose="020B0604020202020204" pitchFamily="34" charset="0"/>
              </a:rPr>
              <a:t>муниципального </a:t>
            </a:r>
            <a:r>
              <a:rPr lang="ru-RU" sz="1400" b="1" dirty="0">
                <a:latin typeface="Arial Cyr" panose="020B0604020202020204" pitchFamily="34" charset="0"/>
                <a:cs typeface="Arial Cyr" panose="020B0604020202020204" pitchFamily="34" charset="0"/>
              </a:rPr>
              <a:t>долга  в расходах бюджета (%)</a:t>
            </a:r>
          </a:p>
        </p:txBody>
      </p:sp>
      <p:cxnSp>
        <p:nvCxnSpPr>
          <p:cNvPr id="28" name="Прямая соединительная линия 27"/>
          <p:cNvCxnSpPr/>
          <p:nvPr/>
        </p:nvCxnSpPr>
        <p:spPr>
          <a:xfrm>
            <a:off x="249631" y="6724650"/>
            <a:ext cx="284958" cy="0"/>
          </a:xfrm>
          <a:prstGeom prst="line">
            <a:avLst/>
          </a:prstGeom>
          <a:ln w="34925">
            <a:solidFill>
              <a:srgbClr val="FF0000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705643" y="6550223"/>
            <a:ext cx="817165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latin typeface="Arial Cyr" panose="020B0604020202020204" pitchFamily="34" charset="0"/>
                <a:cs typeface="Arial Cyr" panose="020B0604020202020204" pitchFamily="34" charset="0"/>
              </a:rPr>
              <a:t>верхний предел муниципального долга</a:t>
            </a:r>
            <a:endParaRPr lang="ru-RU" sz="1400" b="1" dirty="0">
              <a:latin typeface="Arial Cyr" panose="020B0604020202020204" pitchFamily="34" charset="0"/>
              <a:cs typeface="Arial Cyr" panose="020B0604020202020204" pitchFamily="34" charset="0"/>
            </a:endParaRPr>
          </a:p>
        </p:txBody>
      </p:sp>
      <p:pic>
        <p:nvPicPr>
          <p:cNvPr id="18" name="Picture 11" descr="5gor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"/>
            <a:ext cx="895350" cy="1119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3411801349"/>
              </p:ext>
            </p:extLst>
          </p:nvPr>
        </p:nvGraphicFramePr>
        <p:xfrm>
          <a:off x="1066800" y="3514725"/>
          <a:ext cx="8248648" cy="7813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14393755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76386286"/>
              </p:ext>
            </p:extLst>
          </p:nvPr>
        </p:nvGraphicFramePr>
        <p:xfrm>
          <a:off x="-876300" y="916980"/>
          <a:ext cx="12363450" cy="58648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7927975" y="1477819"/>
            <a:ext cx="11737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млн</a:t>
            </a:r>
            <a:r>
              <a:rPr lang="ru-RU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 руб</a:t>
            </a:r>
            <a:r>
              <a:rPr lang="ru-RU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9" name="Заголовок 2"/>
          <p:cNvSpPr txBox="1">
            <a:spLocks/>
          </p:cNvSpPr>
          <p:nvPr/>
        </p:nvSpPr>
        <p:spPr>
          <a:xfrm>
            <a:off x="895351" y="9323"/>
            <a:ext cx="8248650" cy="847927"/>
          </a:xfrm>
          <a:prstGeom prst="rect">
            <a:avLst/>
          </a:prstGeom>
          <a:ln w="6350" cap="rnd">
            <a:noFill/>
          </a:ln>
        </p:spPr>
        <p:txBody>
          <a:bodyPr vert="horz" rtlCol="0" anchor="b" anchorCtr="0"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lang="en-US" sz="4200" kern="1200" spc="-10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9pPr>
          </a:lstStyle>
          <a:p>
            <a:pPr marL="446088" indent="-446088" algn="ctr" eaLnBrk="1" hangingPunct="1">
              <a:lnSpc>
                <a:spcPct val="80000"/>
              </a:lnSpc>
              <a:defRPr/>
            </a:pPr>
            <a:r>
              <a:rPr lang="ru-RU" sz="2800" b="1" kern="0" dirty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Безвозмездные поступления </a:t>
            </a:r>
            <a:r>
              <a:rPr lang="ru-RU" sz="2800" b="1" kern="0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в </a:t>
            </a:r>
            <a:r>
              <a:rPr lang="ru-RU" sz="2800" b="1" kern="0" dirty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бюджет города-курорта Пятигорска в </a:t>
            </a:r>
            <a:r>
              <a:rPr lang="ru-RU" sz="2800" b="1" kern="0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2016 </a:t>
            </a:r>
            <a:r>
              <a:rPr lang="ru-RU" sz="2800" b="1" kern="0" dirty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-</a:t>
            </a:r>
            <a:r>
              <a:rPr lang="ru-RU" sz="2800" b="1" kern="0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2017гг.</a:t>
            </a:r>
            <a:endParaRPr lang="ru-RU" sz="2800" b="1" kern="0" dirty="0">
              <a:solidFill>
                <a:srgbClr val="0066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</a:endParaRPr>
          </a:p>
        </p:txBody>
      </p:sp>
      <p:pic>
        <p:nvPicPr>
          <p:cNvPr id="16" name="Picture 11" descr="5gor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"/>
            <a:ext cx="895350" cy="1119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159777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1949117" y="1268946"/>
            <a:ext cx="5798021" cy="504056"/>
            <a:chOff x="2051720" y="1844824"/>
            <a:chExt cx="5040560" cy="504056"/>
          </a:xfrm>
          <a:solidFill>
            <a:srgbClr val="EDBBB1"/>
          </a:solidFill>
        </p:grpSpPr>
        <p:sp>
          <p:nvSpPr>
            <p:cNvPr id="5" name="Скругленный прямоугольник 4"/>
            <p:cNvSpPr/>
            <p:nvPr/>
          </p:nvSpPr>
          <p:spPr>
            <a:xfrm>
              <a:off x="2051720" y="1844824"/>
              <a:ext cx="1512168" cy="504056"/>
            </a:xfrm>
            <a:prstGeom prst="roundRect">
              <a:avLst/>
            </a:prstGeom>
            <a:noFill/>
            <a:ln w="19050" cap="flat" cmpd="sng" algn="ctr">
              <a:solidFill>
                <a:srgbClr val="AEE8EE"/>
              </a:solidFill>
              <a:prstDash val="dash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24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2010</a:t>
              </a:r>
            </a:p>
          </p:txBody>
        </p:sp>
        <p:sp>
          <p:nvSpPr>
            <p:cNvPr id="6" name="Скругленный прямоугольник 5"/>
            <p:cNvSpPr/>
            <p:nvPr/>
          </p:nvSpPr>
          <p:spPr>
            <a:xfrm>
              <a:off x="3851920" y="1844824"/>
              <a:ext cx="1512168" cy="504056"/>
            </a:xfrm>
            <a:prstGeom prst="roundRect">
              <a:avLst/>
            </a:prstGeom>
            <a:noFill/>
            <a:ln w="19050" cap="flat" cmpd="sng" algn="ctr">
              <a:solidFill>
                <a:srgbClr val="AEE8EE"/>
              </a:solidFill>
              <a:prstDash val="dash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2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2013</a:t>
              </a:r>
              <a:endParaRPr kumimoji="0" lang="ru-RU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7" name="Скругленный прямоугольник 6"/>
            <p:cNvSpPr/>
            <p:nvPr/>
          </p:nvSpPr>
          <p:spPr>
            <a:xfrm>
              <a:off x="5580112" y="1844824"/>
              <a:ext cx="1512168" cy="504056"/>
            </a:xfrm>
            <a:prstGeom prst="roundRect">
              <a:avLst/>
            </a:prstGeom>
            <a:noFill/>
            <a:ln w="19050" cap="flat" cmpd="sng" algn="ctr">
              <a:solidFill>
                <a:srgbClr val="AEE8EE"/>
              </a:solidFill>
              <a:prstDash val="dash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2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2017</a:t>
              </a:r>
              <a:endParaRPr kumimoji="0" lang="ru-RU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pic>
        <p:nvPicPr>
          <p:cNvPr id="8" name="Picture 11" descr="5gor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"/>
            <a:ext cx="895350" cy="1119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Прямоугольник 8"/>
          <p:cNvSpPr/>
          <p:nvPr/>
        </p:nvSpPr>
        <p:spPr>
          <a:xfrm>
            <a:off x="895351" y="6459"/>
            <a:ext cx="824864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kern="0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+mj-ea"/>
                <a:cs typeface="+mj-cs"/>
              </a:rPr>
              <a:t>Межбюджетные отношения </a:t>
            </a:r>
          </a:p>
          <a:p>
            <a:pPr algn="ctr"/>
            <a:endParaRPr lang="ru-RU" sz="2800" b="1" kern="0" dirty="0" smtClean="0">
              <a:solidFill>
                <a:srgbClr val="0066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ea typeface="+mj-ea"/>
              <a:cs typeface="+mj-cs"/>
            </a:endParaRPr>
          </a:p>
        </p:txBody>
      </p:sp>
      <p:grpSp>
        <p:nvGrpSpPr>
          <p:cNvPr id="10" name="Группа 9"/>
          <p:cNvGrpSpPr>
            <a:grpSpLocks/>
          </p:cNvGrpSpPr>
          <p:nvPr/>
        </p:nvGrpSpPr>
        <p:grpSpPr bwMode="auto">
          <a:xfrm>
            <a:off x="1" y="2679591"/>
            <a:ext cx="9020175" cy="1632374"/>
            <a:chOff x="-12576" y="2173156"/>
            <a:chExt cx="8519541" cy="1368152"/>
          </a:xfrm>
        </p:grpSpPr>
        <p:sp>
          <p:nvSpPr>
            <p:cNvPr id="11" name="Прямоугольник 10"/>
            <p:cNvSpPr/>
            <p:nvPr/>
          </p:nvSpPr>
          <p:spPr>
            <a:xfrm>
              <a:off x="-12576" y="2564904"/>
              <a:ext cx="2275176" cy="584658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3200" b="1" i="0" u="none" strike="noStrike" kern="0" cap="none" spc="0" normalizeH="0" baseline="0" noProof="0" dirty="0" smtClean="0">
                  <a:ln w="18000">
                    <a:solidFill>
                      <a:srgbClr val="FFFFFF">
                        <a:lumMod val="50000"/>
                      </a:srgbClr>
                    </a:solidFill>
                    <a:prstDash val="solid"/>
                    <a:miter lim="800000"/>
                  </a:ln>
                  <a:solidFill>
                    <a:srgbClr val="FF0000"/>
                  </a:solidFill>
                  <a:effectLst>
                    <a:outerShdw blurRad="25500" dist="23000" dir="7020000" algn="tl">
                      <a:srgbClr val="000000">
                        <a:alpha val="50000"/>
                      </a:srgbClr>
                    </a:outerShdw>
                  </a:effectLst>
                  <a:uLnTx/>
                  <a:uFillTx/>
                  <a:latin typeface="Arial" charset="0"/>
                </a:rPr>
                <a:t>Пятигорск</a:t>
              </a:r>
              <a:endParaRPr kumimoji="0" lang="ru-RU" sz="3200" b="1" i="0" u="none" strike="noStrike" kern="0" cap="none" spc="0" normalizeH="0" baseline="0" noProof="0" dirty="0">
                <a:ln w="18000">
                  <a:solidFill>
                    <a:srgbClr val="FFFFFF">
                      <a:lumMod val="50000"/>
                    </a:srgb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Arial" charset="0"/>
              </a:endParaRPr>
            </a:p>
          </p:txBody>
        </p:sp>
        <p:sp>
          <p:nvSpPr>
            <p:cNvPr id="12" name="Прямоугольник 11"/>
            <p:cNvSpPr/>
            <p:nvPr/>
          </p:nvSpPr>
          <p:spPr>
            <a:xfrm>
              <a:off x="7010796" y="2612172"/>
              <a:ext cx="1496169" cy="490121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3200" b="1" i="0" u="none" strike="noStrike" kern="0" cap="none" spc="0" normalizeH="0" baseline="0" noProof="0" dirty="0" smtClean="0">
                  <a:ln w="18000">
                    <a:solidFill>
                      <a:srgbClr val="333399">
                        <a:satMod val="140000"/>
                      </a:srgbClr>
                    </a:solidFill>
                    <a:prstDash val="solid"/>
                    <a:miter lim="800000"/>
                  </a:ln>
                  <a:solidFill>
                    <a:srgbClr val="AEE8EE"/>
                  </a:solidFill>
                  <a:effectLst>
                    <a:outerShdw blurRad="25500" dist="23000" dir="7020000" algn="tl">
                      <a:srgbClr val="000000">
                        <a:alpha val="50000"/>
                      </a:srgbClr>
                    </a:outerShdw>
                  </a:effectLst>
                  <a:uLnTx/>
                  <a:uFillTx/>
                  <a:latin typeface="Arial" charset="0"/>
                </a:rPr>
                <a:t>РФ  СК</a:t>
              </a:r>
              <a:endParaRPr kumimoji="0" lang="ru-RU" sz="3200" b="1" i="0" u="none" strike="noStrike" kern="0" cap="none" spc="0" normalizeH="0" baseline="0" noProof="0" dirty="0">
                <a:ln w="18000">
                  <a:solidFill>
                    <a:srgbClr val="333399">
                      <a:satMod val="140000"/>
                    </a:srgbClr>
                  </a:solidFill>
                  <a:prstDash val="solid"/>
                  <a:miter lim="800000"/>
                </a:ln>
                <a:solidFill>
                  <a:srgbClr val="AEE8EE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Arial" charset="0"/>
              </a:endParaRPr>
            </a:p>
          </p:txBody>
        </p:sp>
        <p:graphicFrame>
          <p:nvGraphicFramePr>
            <p:cNvPr id="13" name="Схема 12"/>
            <p:cNvGraphicFramePr/>
            <p:nvPr>
              <p:extLst>
                <p:ext uri="{D42A27DB-BD31-4B8C-83A1-F6EECF244321}">
                  <p14:modId xmlns:p14="http://schemas.microsoft.com/office/powerpoint/2010/main" val="4291198240"/>
                </p:ext>
              </p:extLst>
            </p:nvPr>
          </p:nvGraphicFramePr>
          <p:xfrm>
            <a:off x="2226410" y="2173156"/>
            <a:ext cx="4715189" cy="1368152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3" r:lo="rId4" r:qs="rId5" r:cs="rId6"/>
            </a:graphicData>
          </a:graphic>
        </p:graphicFrame>
      </p:grpSp>
      <p:grpSp>
        <p:nvGrpSpPr>
          <p:cNvPr id="14" name="Группа 13"/>
          <p:cNvGrpSpPr>
            <a:grpSpLocks/>
          </p:cNvGrpSpPr>
          <p:nvPr/>
        </p:nvGrpSpPr>
        <p:grpSpPr bwMode="auto">
          <a:xfrm>
            <a:off x="160213" y="5030063"/>
            <a:ext cx="8983786" cy="1646962"/>
            <a:chOff x="910151" y="2427593"/>
            <a:chExt cx="8334690" cy="1296144"/>
          </a:xfrm>
        </p:grpSpPr>
        <p:graphicFrame>
          <p:nvGraphicFramePr>
            <p:cNvPr id="15" name="Схема 14"/>
            <p:cNvGraphicFramePr/>
            <p:nvPr>
              <p:extLst>
                <p:ext uri="{D42A27DB-BD31-4B8C-83A1-F6EECF244321}">
                  <p14:modId xmlns:p14="http://schemas.microsoft.com/office/powerpoint/2010/main" val="3699275837"/>
                </p:ext>
              </p:extLst>
            </p:nvPr>
          </p:nvGraphicFramePr>
          <p:xfrm>
            <a:off x="2612478" y="2427593"/>
            <a:ext cx="4529562" cy="1296144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8" r:lo="rId9" r:qs="rId10" r:cs="rId11"/>
            </a:graphicData>
          </a:graphic>
        </p:graphicFrame>
        <p:sp>
          <p:nvSpPr>
            <p:cNvPr id="16" name="Прямоугольник 15"/>
            <p:cNvSpPr/>
            <p:nvPr/>
          </p:nvSpPr>
          <p:spPr>
            <a:xfrm>
              <a:off x="910151" y="2856288"/>
              <a:ext cx="1364045" cy="460213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3200" b="1" i="0" u="none" strike="noStrike" kern="0" cap="none" spc="0" normalizeH="0" baseline="0" noProof="0" dirty="0" smtClean="0">
                  <a:ln w="18000">
                    <a:solidFill>
                      <a:srgbClr val="333399">
                        <a:satMod val="140000"/>
                      </a:srgbClr>
                    </a:solidFill>
                    <a:prstDash val="solid"/>
                    <a:miter lim="800000"/>
                  </a:ln>
                  <a:solidFill>
                    <a:srgbClr val="AEE8EE"/>
                  </a:solidFill>
                  <a:effectLst>
                    <a:outerShdw blurRad="25500" dist="23000" dir="7020000" algn="tl">
                      <a:srgbClr val="000000">
                        <a:alpha val="50000"/>
                      </a:srgbClr>
                    </a:outerShdw>
                  </a:effectLst>
                  <a:uLnTx/>
                  <a:uFillTx/>
                  <a:latin typeface="Arial" charset="0"/>
                </a:rPr>
                <a:t>РФ СК</a:t>
              </a:r>
              <a:endParaRPr kumimoji="0" lang="ru-RU" sz="3200" b="1" i="0" u="none" strike="noStrike" kern="0" cap="none" spc="0" normalizeH="0" baseline="0" noProof="0" dirty="0">
                <a:ln w="18000">
                  <a:solidFill>
                    <a:srgbClr val="333399">
                      <a:satMod val="140000"/>
                    </a:srgbClr>
                  </a:solidFill>
                  <a:prstDash val="solid"/>
                  <a:miter lim="800000"/>
                </a:ln>
                <a:solidFill>
                  <a:srgbClr val="AEE8EE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Arial" charset="0"/>
              </a:endParaRPr>
            </a:p>
          </p:txBody>
        </p:sp>
        <p:sp>
          <p:nvSpPr>
            <p:cNvPr id="17" name="Прямоугольник 16"/>
            <p:cNvSpPr/>
            <p:nvPr/>
          </p:nvSpPr>
          <p:spPr>
            <a:xfrm>
              <a:off x="7142041" y="2856288"/>
              <a:ext cx="2102800" cy="43875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3200" b="1" i="0" u="none" strike="noStrike" kern="0" cap="none" spc="0" normalizeH="0" baseline="0" noProof="0" dirty="0" smtClean="0">
                  <a:ln w="18000">
                    <a:solidFill>
                      <a:srgbClr val="FFFFFF">
                        <a:lumMod val="50000"/>
                      </a:srgbClr>
                    </a:solidFill>
                    <a:prstDash val="solid"/>
                    <a:miter lim="800000"/>
                  </a:ln>
                  <a:solidFill>
                    <a:srgbClr val="FF0000"/>
                  </a:solidFill>
                  <a:effectLst>
                    <a:outerShdw blurRad="25500" dist="23000" dir="7020000" algn="tl">
                      <a:srgbClr val="000000">
                        <a:alpha val="50000"/>
                      </a:srgbClr>
                    </a:outerShdw>
                  </a:effectLst>
                  <a:uLnTx/>
                  <a:uFillTx/>
                  <a:latin typeface="Arial" charset="0"/>
                </a:rPr>
                <a:t>Пятигорск</a:t>
              </a:r>
              <a:endParaRPr kumimoji="0" lang="ru-RU" sz="3200" b="1" i="0" u="none" strike="noStrike" kern="0" cap="none" spc="0" normalizeH="0" baseline="0" noProof="0" dirty="0">
                <a:ln w="18000">
                  <a:solidFill>
                    <a:srgbClr val="FFFFFF">
                      <a:lumMod val="50000"/>
                    </a:srgb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Arial" charset="0"/>
              </a:endParaRPr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253548" y="1971705"/>
            <a:ext cx="88904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Объем налоговых доходов собранных на территории Пятигорска в федеральный и краевой бюджеты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29724" y="4391055"/>
            <a:ext cx="88904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Объем безвозмездных поступлений из вышестоящих бюджетов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74847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1" descr="5gor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"/>
            <a:ext cx="895350" cy="1119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895351" y="6459"/>
            <a:ext cx="824864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Итоги реализации бюджетной политики         в 2017 году</a:t>
            </a:r>
            <a:endParaRPr lang="ru-RU" sz="2800" b="1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</a:endParaRPr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2983075045"/>
              </p:ext>
            </p:extLst>
          </p:nvPr>
        </p:nvGraphicFramePr>
        <p:xfrm>
          <a:off x="819151" y="762001"/>
          <a:ext cx="5686424" cy="61721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4092760050"/>
              </p:ext>
            </p:extLst>
          </p:nvPr>
        </p:nvGraphicFramePr>
        <p:xfrm>
          <a:off x="6619875" y="1119188"/>
          <a:ext cx="2434709" cy="54340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7880865" y="934522"/>
            <a:ext cx="11737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млн. руб.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42972" y="980688"/>
            <a:ext cx="9239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33</a:t>
            </a:r>
            <a:endParaRPr lang="ru-RU" sz="40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323974" y="2096868"/>
            <a:ext cx="7858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47</a:t>
            </a:r>
            <a:endParaRPr lang="ru-RU" sz="40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404934" y="3268439"/>
            <a:ext cx="10429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607</a:t>
            </a:r>
            <a:endParaRPr lang="ru-RU" sz="40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090611" y="4648196"/>
            <a:ext cx="10953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107</a:t>
            </a:r>
            <a:endParaRPr lang="ru-RU" sz="40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6953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1695" y="1477819"/>
            <a:ext cx="1231900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2543938342"/>
              </p:ext>
            </p:extLst>
          </p:nvPr>
        </p:nvGraphicFramePr>
        <p:xfrm>
          <a:off x="2001903" y="820397"/>
          <a:ext cx="7620000" cy="53947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Rectangle 100"/>
          <p:cNvSpPr>
            <a:spLocks noChangeArrowheads="1"/>
          </p:cNvSpPr>
          <p:nvPr/>
        </p:nvSpPr>
        <p:spPr bwMode="auto">
          <a:xfrm>
            <a:off x="54962" y="6133632"/>
            <a:ext cx="528502" cy="543192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>
              <a:solidFill>
                <a:srgbClr val="000099"/>
              </a:solidFill>
            </a:endParaRPr>
          </a:p>
        </p:txBody>
      </p:sp>
      <p:sp>
        <p:nvSpPr>
          <p:cNvPr id="11" name="Rectangle 102"/>
          <p:cNvSpPr>
            <a:spLocks noChangeArrowheads="1"/>
          </p:cNvSpPr>
          <p:nvPr/>
        </p:nvSpPr>
        <p:spPr bwMode="auto">
          <a:xfrm>
            <a:off x="72903" y="4906040"/>
            <a:ext cx="518224" cy="543629"/>
          </a:xfrm>
          <a:prstGeom prst="rect">
            <a:avLst/>
          </a:prstGeom>
          <a:solidFill>
            <a:srgbClr val="00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2" name="Rectangle 102"/>
          <p:cNvSpPr>
            <a:spLocks noChangeArrowheads="1"/>
          </p:cNvSpPr>
          <p:nvPr/>
        </p:nvSpPr>
        <p:spPr bwMode="auto">
          <a:xfrm>
            <a:off x="88912" y="3874423"/>
            <a:ext cx="518224" cy="500593"/>
          </a:xfrm>
          <a:prstGeom prst="rect">
            <a:avLst/>
          </a:prstGeom>
          <a:solidFill>
            <a:srgbClr val="00B84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3" name="Rectangle 102"/>
          <p:cNvSpPr>
            <a:spLocks noChangeArrowheads="1"/>
          </p:cNvSpPr>
          <p:nvPr/>
        </p:nvSpPr>
        <p:spPr bwMode="auto">
          <a:xfrm>
            <a:off x="88912" y="2880148"/>
            <a:ext cx="518224" cy="489342"/>
          </a:xfrm>
          <a:prstGeom prst="rect">
            <a:avLst/>
          </a:prstGeom>
          <a:solidFill>
            <a:srgbClr val="F7FD0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4" name="Rectangle 102"/>
          <p:cNvSpPr>
            <a:spLocks noChangeArrowheads="1"/>
          </p:cNvSpPr>
          <p:nvPr/>
        </p:nvSpPr>
        <p:spPr bwMode="auto">
          <a:xfrm>
            <a:off x="128504" y="1892055"/>
            <a:ext cx="518224" cy="508706"/>
          </a:xfrm>
          <a:prstGeom prst="rect">
            <a:avLst/>
          </a:prstGeom>
          <a:solidFill>
            <a:srgbClr val="FF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6" name="Text Box 101"/>
          <p:cNvSpPr txBox="1">
            <a:spLocks noChangeArrowheads="1"/>
          </p:cNvSpPr>
          <p:nvPr/>
        </p:nvSpPr>
        <p:spPr bwMode="auto">
          <a:xfrm>
            <a:off x="691404" y="5753494"/>
            <a:ext cx="244338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dirty="0">
                <a:latin typeface="Arial" panose="020B0604020202020204" pitchFamily="34" charset="0"/>
                <a:cs typeface="Arial" panose="020B0604020202020204" pitchFamily="34" charset="0"/>
              </a:rPr>
              <a:t>средства федерального бюджета</a:t>
            </a:r>
          </a:p>
        </p:txBody>
      </p:sp>
      <p:sp>
        <p:nvSpPr>
          <p:cNvPr id="17" name="Text Box 101"/>
          <p:cNvSpPr txBox="1">
            <a:spLocks noChangeArrowheads="1"/>
          </p:cNvSpPr>
          <p:nvPr/>
        </p:nvSpPr>
        <p:spPr bwMode="auto">
          <a:xfrm>
            <a:off x="646729" y="2663154"/>
            <a:ext cx="2710348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dirty="0">
                <a:latin typeface="Arial" panose="020B0604020202020204" pitchFamily="34" charset="0"/>
                <a:cs typeface="Arial" panose="020B0604020202020204" pitchFamily="34" charset="0"/>
              </a:rPr>
              <a:t>средства бюджетных и автономных учреждений</a:t>
            </a:r>
          </a:p>
        </p:txBody>
      </p:sp>
      <p:sp>
        <p:nvSpPr>
          <p:cNvPr id="18" name="Text Box 101"/>
          <p:cNvSpPr txBox="1">
            <a:spLocks noChangeArrowheads="1"/>
          </p:cNvSpPr>
          <p:nvPr/>
        </p:nvSpPr>
        <p:spPr bwMode="auto">
          <a:xfrm>
            <a:off x="716783" y="4906040"/>
            <a:ext cx="239262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dirty="0">
                <a:latin typeface="Arial" panose="020B0604020202020204" pitchFamily="34" charset="0"/>
                <a:cs typeface="Arial" panose="020B0604020202020204" pitchFamily="34" charset="0"/>
              </a:rPr>
              <a:t>средства краевого бюджета</a:t>
            </a:r>
          </a:p>
        </p:txBody>
      </p:sp>
      <p:sp>
        <p:nvSpPr>
          <p:cNvPr id="19" name="Text Box 101"/>
          <p:cNvSpPr txBox="1">
            <a:spLocks noChangeArrowheads="1"/>
          </p:cNvSpPr>
          <p:nvPr/>
        </p:nvSpPr>
        <p:spPr bwMode="auto">
          <a:xfrm>
            <a:off x="712976" y="3749669"/>
            <a:ext cx="2522402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dirty="0">
                <a:latin typeface="Arial" panose="020B0604020202020204" pitchFamily="34" charset="0"/>
                <a:cs typeface="Arial" panose="020B0604020202020204" pitchFamily="34" charset="0"/>
              </a:rPr>
              <a:t>собственные средства местного бюджета</a:t>
            </a:r>
          </a:p>
        </p:txBody>
      </p:sp>
      <p:sp>
        <p:nvSpPr>
          <p:cNvPr id="20" name="Text Box 101"/>
          <p:cNvSpPr txBox="1">
            <a:spLocks noChangeArrowheads="1"/>
          </p:cNvSpPr>
          <p:nvPr/>
        </p:nvSpPr>
        <p:spPr bwMode="auto">
          <a:xfrm>
            <a:off x="752487" y="1684743"/>
            <a:ext cx="244338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dirty="0">
                <a:latin typeface="Arial" panose="020B0604020202020204" pitchFamily="34" charset="0"/>
                <a:cs typeface="Arial" panose="020B0604020202020204" pitchFamily="34" charset="0"/>
              </a:rPr>
              <a:t>средства </a:t>
            </a:r>
            <a:r>
              <a:rPr lang="ru-RU" alt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во временном распоряжении</a:t>
            </a:r>
            <a:endParaRPr lang="ru-RU" alt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 Box 101"/>
          <p:cNvSpPr txBox="1">
            <a:spLocks noChangeArrowheads="1"/>
          </p:cNvSpPr>
          <p:nvPr/>
        </p:nvSpPr>
        <p:spPr bwMode="auto">
          <a:xfrm>
            <a:off x="3357076" y="6304002"/>
            <a:ext cx="144431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01.01.2014</a:t>
            </a:r>
            <a:endParaRPr lang="ru-RU" altLang="ru-RU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 Box 101"/>
          <p:cNvSpPr txBox="1">
            <a:spLocks noChangeArrowheads="1"/>
          </p:cNvSpPr>
          <p:nvPr/>
        </p:nvSpPr>
        <p:spPr bwMode="auto">
          <a:xfrm>
            <a:off x="5299075" y="6488668"/>
            <a:ext cx="144431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01.01.2015</a:t>
            </a:r>
            <a:endParaRPr lang="ru-RU" altLang="ru-RU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Заголовок 2"/>
          <p:cNvSpPr>
            <a:spLocks noGrp="1"/>
          </p:cNvSpPr>
          <p:nvPr>
            <p:ph type="title"/>
          </p:nvPr>
        </p:nvSpPr>
        <p:spPr>
          <a:xfrm>
            <a:off x="905665" y="0"/>
            <a:ext cx="8238335" cy="1078173"/>
          </a:xfrm>
        </p:spPr>
        <p:txBody>
          <a:bodyPr>
            <a:noAutofit/>
          </a:bodyPr>
          <a:lstStyle/>
          <a:p>
            <a:pPr marL="0" lvl="0" indent="0" algn="ctr" eaLnBrk="1" fontAlgn="base" hangingPunct="1">
              <a:lnSpc>
                <a:spcPct val="80000"/>
              </a:lnSpc>
              <a:spcAft>
                <a:spcPct val="0"/>
              </a:spcAft>
              <a:buNone/>
              <a:defRPr/>
            </a:pPr>
            <a:r>
              <a:rPr lang="ru-RU" sz="2800" kern="0" dirty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Структура и объем остатков средств бюджета города Пятигорска на </a:t>
            </a:r>
            <a:r>
              <a:rPr lang="ru-RU" sz="2800" kern="0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01.01.2018 </a:t>
            </a:r>
            <a:r>
              <a:rPr lang="ru-RU" sz="2800" kern="0" dirty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г.</a:t>
            </a:r>
          </a:p>
        </p:txBody>
      </p:sp>
      <p:pic>
        <p:nvPicPr>
          <p:cNvPr id="29" name="Picture 11" descr="5gor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"/>
            <a:ext cx="895350" cy="1119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1" name="TextBox 30"/>
          <p:cNvSpPr txBox="1"/>
          <p:nvPr/>
        </p:nvSpPr>
        <p:spPr>
          <a:xfrm>
            <a:off x="3804751" y="941951"/>
            <a:ext cx="12244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191,4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904431" y="2967826"/>
            <a:ext cx="12244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88,9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886076" y="6304002"/>
            <a:ext cx="2057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н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а 01.01.2017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071481" y="6256347"/>
            <a:ext cx="2057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н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а 01.01.2018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88077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/>
          <p:nvPr/>
        </p:nvSpPr>
        <p:spPr>
          <a:xfrm>
            <a:off x="7937500" y="1402318"/>
            <a:ext cx="11737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млн</a:t>
            </a:r>
            <a:r>
              <a:rPr lang="ru-RU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 руб</a:t>
            </a:r>
            <a:r>
              <a:rPr lang="ru-RU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15" name="Заголовок 2"/>
          <p:cNvSpPr txBox="1">
            <a:spLocks/>
          </p:cNvSpPr>
          <p:nvPr/>
        </p:nvSpPr>
        <p:spPr>
          <a:xfrm>
            <a:off x="895351" y="0"/>
            <a:ext cx="8248649" cy="923925"/>
          </a:xfrm>
          <a:prstGeom prst="rect">
            <a:avLst/>
          </a:prstGeom>
          <a:ln w="6350" cap="rnd">
            <a:noFill/>
          </a:ln>
        </p:spPr>
        <p:txBody>
          <a:bodyPr vert="horz" rtlCol="0" anchor="b" anchorCtr="0"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lang="en-US" sz="4200" kern="1200" spc="-10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9pPr>
          </a:lstStyle>
          <a:p>
            <a:pPr marL="446088" indent="-446088" algn="ctr" eaLnBrk="1" hangingPunct="1">
              <a:lnSpc>
                <a:spcPct val="80000"/>
              </a:lnSpc>
              <a:defRPr/>
            </a:pPr>
            <a:r>
              <a:rPr lang="ru-RU" sz="2800" b="1" kern="0" dirty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Доходы бюджета города-курорта Пятигорска в </a:t>
            </a:r>
            <a:r>
              <a:rPr lang="ru-RU" sz="2800" b="1" kern="0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2016-2017 </a:t>
            </a:r>
            <a:r>
              <a:rPr lang="ru-RU" sz="2800" b="1" kern="0" dirty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гг</a:t>
            </a:r>
          </a:p>
        </p:txBody>
      </p:sp>
      <p:graphicFrame>
        <p:nvGraphicFramePr>
          <p:cNvPr id="16" name="Диаграмма 1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59580335"/>
              </p:ext>
            </p:extLst>
          </p:nvPr>
        </p:nvGraphicFramePr>
        <p:xfrm>
          <a:off x="-2390775" y="1758790"/>
          <a:ext cx="11610975" cy="47829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2" name="AutoShape 6"/>
          <p:cNvSpPr>
            <a:spLocks noChangeArrowheads="1"/>
          </p:cNvSpPr>
          <p:nvPr/>
        </p:nvSpPr>
        <p:spPr bwMode="auto">
          <a:xfrm>
            <a:off x="1356626" y="1797621"/>
            <a:ext cx="1205599" cy="646986"/>
          </a:xfrm>
          <a:prstGeom prst="roundRect">
            <a:avLst>
              <a:gd name="adj" fmla="val 16667"/>
            </a:avLst>
          </a:prstGeom>
          <a:noFill/>
          <a:ln w="9525" algn="ctr">
            <a:noFill/>
            <a:round/>
            <a:headEnd/>
            <a:tailEnd/>
          </a:ln>
          <a:effectLst/>
          <a:extLst/>
        </p:spPr>
        <p:txBody>
          <a:bodyPr wrap="square">
            <a:spAutoFit/>
          </a:bodyPr>
          <a:lstStyle/>
          <a:p>
            <a:pPr algn="ctr"/>
            <a:r>
              <a:rPr lang="ru-RU" altLang="ru-RU" sz="32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3681</a:t>
            </a:r>
            <a:endParaRPr lang="ru-RU" altLang="ru-RU" sz="32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AutoShape 6"/>
          <p:cNvSpPr>
            <a:spLocks noChangeArrowheads="1"/>
          </p:cNvSpPr>
          <p:nvPr/>
        </p:nvSpPr>
        <p:spPr bwMode="auto">
          <a:xfrm>
            <a:off x="5364158" y="1586984"/>
            <a:ext cx="1362865" cy="646986"/>
          </a:xfrm>
          <a:prstGeom prst="roundRect">
            <a:avLst>
              <a:gd name="adj" fmla="val 16667"/>
            </a:avLst>
          </a:prstGeom>
          <a:noFill/>
          <a:ln w="9525" algn="ctr">
            <a:noFill/>
            <a:round/>
            <a:headEnd/>
            <a:tailEnd/>
          </a:ln>
          <a:effectLst/>
          <a:extLst/>
        </p:spPr>
        <p:txBody>
          <a:bodyPr wrap="square">
            <a:spAutoFit/>
          </a:bodyPr>
          <a:lstStyle/>
          <a:p>
            <a:pPr algn="ctr"/>
            <a:r>
              <a:rPr lang="ru-RU" altLang="ru-RU" sz="32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3715</a:t>
            </a:r>
            <a:endParaRPr lang="ru-RU" altLang="ru-RU" sz="32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Прямая со стрелкой 4"/>
          <p:cNvCxnSpPr/>
          <p:nvPr/>
        </p:nvCxnSpPr>
        <p:spPr>
          <a:xfrm flipV="1">
            <a:off x="2898550" y="3209925"/>
            <a:ext cx="1883000" cy="354561"/>
          </a:xfrm>
          <a:prstGeom prst="straightConnector1">
            <a:avLst/>
          </a:prstGeom>
          <a:ln w="44450">
            <a:solidFill>
              <a:srgbClr val="0066FF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flipV="1">
            <a:off x="2562225" y="4775956"/>
            <a:ext cx="2183469" cy="422648"/>
          </a:xfrm>
          <a:prstGeom prst="straightConnector1">
            <a:avLst/>
          </a:prstGeom>
          <a:ln w="44450">
            <a:solidFill>
              <a:srgbClr val="00CC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 rot="21211934">
            <a:off x="3474044" y="3972164"/>
            <a:ext cx="9413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+1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 rot="20889575">
            <a:off x="3507183" y="4460300"/>
            <a:ext cx="12785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+21</a:t>
            </a:r>
            <a:endParaRPr lang="ru-RU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Rectangle 102"/>
          <p:cNvSpPr>
            <a:spLocks noChangeArrowheads="1"/>
          </p:cNvSpPr>
          <p:nvPr/>
        </p:nvSpPr>
        <p:spPr bwMode="auto">
          <a:xfrm>
            <a:off x="6896653" y="2869524"/>
            <a:ext cx="259112" cy="205336"/>
          </a:xfrm>
          <a:prstGeom prst="rect">
            <a:avLst/>
          </a:prstGeom>
          <a:solidFill>
            <a:srgbClr val="00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>
              <a:solidFill>
                <a:prstClr val="white"/>
              </a:solidFill>
            </a:endParaRPr>
          </a:p>
        </p:txBody>
      </p:sp>
      <p:sp>
        <p:nvSpPr>
          <p:cNvPr id="32" name="Text Box 101"/>
          <p:cNvSpPr txBox="1">
            <a:spLocks noChangeArrowheads="1"/>
          </p:cNvSpPr>
          <p:nvPr/>
        </p:nvSpPr>
        <p:spPr bwMode="auto">
          <a:xfrm>
            <a:off x="7147746" y="2642834"/>
            <a:ext cx="199625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Безвозмездные поступления</a:t>
            </a:r>
            <a:endParaRPr lang="ru-RU" alt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Rectangle 102"/>
          <p:cNvSpPr>
            <a:spLocks noChangeArrowheads="1"/>
          </p:cNvSpPr>
          <p:nvPr/>
        </p:nvSpPr>
        <p:spPr bwMode="auto">
          <a:xfrm>
            <a:off x="6888634" y="4094230"/>
            <a:ext cx="259112" cy="167255"/>
          </a:xfrm>
          <a:prstGeom prst="rect">
            <a:avLst/>
          </a:prstGeom>
          <a:solidFill>
            <a:srgbClr val="F7FD0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>
              <a:solidFill>
                <a:prstClr val="white"/>
              </a:solidFill>
            </a:endParaRPr>
          </a:p>
        </p:txBody>
      </p:sp>
      <p:sp>
        <p:nvSpPr>
          <p:cNvPr id="34" name="Text Box 101"/>
          <p:cNvSpPr txBox="1">
            <a:spLocks noChangeArrowheads="1"/>
          </p:cNvSpPr>
          <p:nvPr/>
        </p:nvSpPr>
        <p:spPr bwMode="auto">
          <a:xfrm>
            <a:off x="7163003" y="3746710"/>
            <a:ext cx="199625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dirty="0">
                <a:latin typeface="Arial" panose="020B0604020202020204" pitchFamily="34" charset="0"/>
                <a:cs typeface="Arial" panose="020B0604020202020204" pitchFamily="34" charset="0"/>
              </a:rPr>
              <a:t>Неналоговые доходы</a:t>
            </a:r>
          </a:p>
        </p:txBody>
      </p:sp>
      <p:sp>
        <p:nvSpPr>
          <p:cNvPr id="36" name="Text Box 101"/>
          <p:cNvSpPr txBox="1">
            <a:spLocks noChangeArrowheads="1"/>
          </p:cNvSpPr>
          <p:nvPr/>
        </p:nvSpPr>
        <p:spPr bwMode="auto">
          <a:xfrm>
            <a:off x="7204924" y="4552273"/>
            <a:ext cx="161278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dirty="0">
                <a:latin typeface="Arial" panose="020B0604020202020204" pitchFamily="34" charset="0"/>
                <a:cs typeface="Arial" panose="020B0604020202020204" pitchFamily="34" charset="0"/>
              </a:rPr>
              <a:t>Налоговые доходы</a:t>
            </a:r>
          </a:p>
        </p:txBody>
      </p:sp>
      <p:sp>
        <p:nvSpPr>
          <p:cNvPr id="35" name="Rectangle 102"/>
          <p:cNvSpPr>
            <a:spLocks noChangeArrowheads="1"/>
          </p:cNvSpPr>
          <p:nvPr/>
        </p:nvSpPr>
        <p:spPr bwMode="auto">
          <a:xfrm flipH="1">
            <a:off x="6943726" y="4775956"/>
            <a:ext cx="261198" cy="215144"/>
          </a:xfrm>
          <a:prstGeom prst="rect">
            <a:avLst/>
          </a:prstGeom>
          <a:solidFill>
            <a:srgbClr val="00B84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>
              <a:solidFill>
                <a:prstClr val="white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 rot="21086752">
            <a:off x="2951994" y="2887609"/>
            <a:ext cx="17761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prstClr val="black"/>
                </a:solidFill>
              </a:rPr>
              <a:t>      </a:t>
            </a:r>
            <a:r>
              <a:rPr lang="ru-RU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+12</a:t>
            </a:r>
            <a:endParaRPr lang="ru-RU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Стрелка вправо 1"/>
          <p:cNvSpPr/>
          <p:nvPr/>
        </p:nvSpPr>
        <p:spPr>
          <a:xfrm>
            <a:off x="2934405" y="1337870"/>
            <a:ext cx="2139668" cy="120213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+ 34</a:t>
            </a:r>
            <a:endParaRPr lang="ru-RU" sz="3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5" name="Picture 11" descr="5gor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"/>
            <a:ext cx="895350" cy="1119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72789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2"/>
          <p:cNvSpPr txBox="1">
            <a:spLocks/>
          </p:cNvSpPr>
          <p:nvPr/>
        </p:nvSpPr>
        <p:spPr>
          <a:xfrm>
            <a:off x="895350" y="1"/>
            <a:ext cx="8248650" cy="876300"/>
          </a:xfrm>
          <a:prstGeom prst="rect">
            <a:avLst/>
          </a:prstGeom>
          <a:ln w="6350" cap="rnd">
            <a:noFill/>
          </a:ln>
        </p:spPr>
        <p:txBody>
          <a:bodyPr vert="horz" rtlCol="0" anchor="b" anchorCtr="0"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lang="en-US" sz="4200" kern="1200" spc="-10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9pPr>
          </a:lstStyle>
          <a:p>
            <a:pPr algn="ctr" eaLnBrk="1" hangingPunct="1">
              <a:lnSpc>
                <a:spcPct val="80000"/>
              </a:lnSpc>
              <a:defRPr/>
            </a:pPr>
            <a:r>
              <a:rPr lang="ru-RU" sz="2800" b="1" kern="0" dirty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Исполнение налоговых доходов бюджета города-курорта Пятигорска в </a:t>
            </a:r>
            <a:r>
              <a:rPr lang="ru-RU" sz="2800" b="1" kern="0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2016-2017 </a:t>
            </a:r>
            <a:r>
              <a:rPr lang="ru-RU" sz="2800" b="1" kern="0" dirty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гг</a:t>
            </a:r>
          </a:p>
        </p:txBody>
      </p:sp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67464333"/>
              </p:ext>
            </p:extLst>
          </p:nvPr>
        </p:nvGraphicFramePr>
        <p:xfrm>
          <a:off x="2" y="876302"/>
          <a:ext cx="9143999" cy="59816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1"/>
          <p:cNvSpPr txBox="1"/>
          <p:nvPr/>
        </p:nvSpPr>
        <p:spPr>
          <a:xfrm>
            <a:off x="5600700" y="3509963"/>
            <a:ext cx="819150" cy="31432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lang="ru-RU" sz="1600" b="1" dirty="0">
              <a:solidFill>
                <a:prstClr val="white"/>
              </a:solidFill>
              <a:latin typeface="Arial Cyr" panose="020B0604020202020204" pitchFamily="34" charset="0"/>
              <a:cs typeface="Arial Cyr" panose="020B0604020202020204" pitchFamily="34" charset="0"/>
            </a:endParaRPr>
          </a:p>
        </p:txBody>
      </p:sp>
      <p:pic>
        <p:nvPicPr>
          <p:cNvPr id="9" name="Picture 11" descr="5gor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"/>
            <a:ext cx="895350" cy="1119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96013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25815</TotalTime>
  <Words>941</Words>
  <Application>Microsoft Office PowerPoint</Application>
  <PresentationFormat>Экран (4:3)</PresentationFormat>
  <Paragraphs>280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Воздушный поток</vt:lpstr>
      <vt:lpstr>Отчёт  об исполнении бюджета города-курорта Пятигорска за 2017 год</vt:lpstr>
      <vt:lpstr>Презентация PowerPoint</vt:lpstr>
      <vt:lpstr>Объем муниципального долга и расходы на его обслуживание </vt:lpstr>
      <vt:lpstr>Презентация PowerPoint</vt:lpstr>
      <vt:lpstr>Презентация PowerPoint</vt:lpstr>
      <vt:lpstr>Презентация PowerPoint</vt:lpstr>
      <vt:lpstr>Структура и объем остатков средств бюджета города Пятигорска на 01.01.2018 г.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Структура расходов дорожного фонда города-курорта Пятигорска                                                                                                                                 </vt:lpstr>
      <vt:lpstr>Расходы на благоустройство  в городе-курорте Пятигорске                                                                                                                                    </vt:lpstr>
      <vt:lpstr>Расходы резервного фонда администрации города Пятигорска в 2017 г. 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города Екатеринбурга</dc:title>
  <dc:creator>lapina_ia</dc:creator>
  <cp:lastModifiedBy>User</cp:lastModifiedBy>
  <cp:revision>1234</cp:revision>
  <cp:lastPrinted>2018-05-31T07:33:09Z</cp:lastPrinted>
  <dcterms:created xsi:type="dcterms:W3CDTF">2013-11-05T05:51:37Z</dcterms:created>
  <dcterms:modified xsi:type="dcterms:W3CDTF">2018-06-29T06:25:07Z</dcterms:modified>
</cp:coreProperties>
</file>