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14" r:id="rId2"/>
  </p:sldMasterIdLst>
  <p:notesMasterIdLst>
    <p:notesMasterId r:id="rId20"/>
  </p:notesMasterIdLst>
  <p:handoutMasterIdLst>
    <p:handoutMasterId r:id="rId21"/>
  </p:handoutMasterIdLst>
  <p:sldIdLst>
    <p:sldId id="347" r:id="rId3"/>
    <p:sldId id="338" r:id="rId4"/>
    <p:sldId id="367" r:id="rId5"/>
    <p:sldId id="382" r:id="rId6"/>
    <p:sldId id="383" r:id="rId7"/>
    <p:sldId id="375" r:id="rId8"/>
    <p:sldId id="384" r:id="rId9"/>
    <p:sldId id="360" r:id="rId10"/>
    <p:sldId id="368" r:id="rId11"/>
    <p:sldId id="361" r:id="rId12"/>
    <p:sldId id="369" r:id="rId13"/>
    <p:sldId id="376" r:id="rId14"/>
    <p:sldId id="378" r:id="rId15"/>
    <p:sldId id="380" r:id="rId16"/>
    <p:sldId id="371" r:id="rId17"/>
    <p:sldId id="373" r:id="rId18"/>
    <p:sldId id="374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FF"/>
    <a:srgbClr val="F7FD03"/>
    <a:srgbClr val="00B846"/>
    <a:srgbClr val="00CC00"/>
    <a:srgbClr val="2DC8FF"/>
    <a:srgbClr val="99CCFF"/>
    <a:srgbClr val="00B8FF"/>
    <a:srgbClr val="FF99FF"/>
    <a:srgbClr val="00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07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9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12700">
          <a:noFill/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013909855987392E-2"/>
          <c:y val="6.9106011794943245E-2"/>
          <c:w val="0.9398608361668408"/>
          <c:h val="0.90047748721684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5.5937223387952303E-3"/>
                  <c:y val="0.22431836218318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58580677303789E-3"/>
                  <c:y val="0.12324447500786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396984218862746E-4"/>
                  <c:y val="0.33496676371080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b="1" kern="1200">
                    <a:solidFill>
                      <a:srgbClr val="CCEC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onstantia" pitchFamily="18" charset="0"/>
                    <a:ea typeface="+mn-ea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1893</c:v>
                </c:pt>
                <c:pt idx="1">
                  <c:v>1973</c:v>
                </c:pt>
                <c:pt idx="2">
                  <c:v>1922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noFill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1000</c:v>
                </c:pt>
                <c:pt idx="2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37696"/>
        <c:axId val="103755776"/>
        <c:axId val="0"/>
      </c:bar3DChart>
      <c:catAx>
        <c:axId val="8223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03755776"/>
        <c:crosses val="autoZero"/>
        <c:auto val="1"/>
        <c:lblAlgn val="ctr"/>
        <c:lblOffset val="100"/>
        <c:noMultiLvlLbl val="0"/>
      </c:catAx>
      <c:valAx>
        <c:axId val="10375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23769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1"/>
            <c:bubble3D val="0"/>
            <c:spPr>
              <a:solidFill>
                <a:srgbClr val="00B8FF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2613</c:v>
                </c:pt>
                <c:pt idx="1">
                  <c:v>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4990734775098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1"/>
            <c:bubble3D val="0"/>
            <c:spPr>
              <a:solidFill>
                <a:srgbClr val="F7FD0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3310</c:v>
                </c:pt>
                <c:pt idx="1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03525478020167E-2"/>
          <c:y val="3.007518796992481E-2"/>
          <c:w val="0.60437234910982607"/>
          <c:h val="0.94486215538847118"/>
        </c:manualLayout>
      </c:layout>
      <c:doughnutChart>
        <c:varyColors val="1"/>
        <c:ser>
          <c:idx val="0"/>
          <c:order val="0"/>
          <c:tx>
            <c:strRef>
              <c:f>'анализ програмных расходов'!$B$1:$B$2</c:f>
              <c:strCache>
                <c:ptCount val="1"/>
                <c:pt idx="0">
                  <c:v>Показатель 2012 (факт)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cat>
            <c:strRef>
              <c:f>'анализ програмных расходов'!$A$3:$A$4</c:f>
              <c:strCache>
                <c:ptCount val="2"/>
                <c:pt idx="0">
                  <c:v>Расходы в рамках программ</c:v>
                </c:pt>
                <c:pt idx="1">
                  <c:v>Внепрограммные расходы</c:v>
                </c:pt>
              </c:strCache>
            </c:strRef>
          </c:cat>
          <c:val>
            <c:numRef>
              <c:f>'анализ програмных расходов'!$B$3:$B$4</c:f>
              <c:numCache>
                <c:formatCode>#,##0</c:formatCode>
                <c:ptCount val="2"/>
                <c:pt idx="0">
                  <c:v>1071</c:v>
                </c:pt>
                <c:pt idx="1">
                  <c:v>2553</c:v>
                </c:pt>
              </c:numCache>
            </c:numRef>
          </c:val>
        </c:ser>
        <c:ser>
          <c:idx val="1"/>
          <c:order val="1"/>
          <c:tx>
            <c:strRef>
              <c:f>'анализ програмных расходов'!$C$1:$C$2</c:f>
              <c:strCache>
                <c:ptCount val="1"/>
                <c:pt idx="0">
                  <c:v>Показатель 2013 факт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cat>
            <c:strRef>
              <c:f>'анализ програмных расходов'!$A$3:$A$4</c:f>
              <c:strCache>
                <c:ptCount val="2"/>
                <c:pt idx="0">
                  <c:v>Расходы в рамках программ</c:v>
                </c:pt>
                <c:pt idx="1">
                  <c:v>Внепрограммные расходы</c:v>
                </c:pt>
              </c:strCache>
            </c:strRef>
          </c:cat>
          <c:val>
            <c:numRef>
              <c:f>'анализ програмных расходов'!$C$3:$C$4</c:f>
              <c:numCache>
                <c:formatCode>#,##0</c:formatCode>
                <c:ptCount val="2"/>
                <c:pt idx="0">
                  <c:v>1658</c:v>
                </c:pt>
                <c:pt idx="1">
                  <c:v>2617</c:v>
                </c:pt>
              </c:numCache>
            </c:numRef>
          </c:val>
        </c:ser>
        <c:ser>
          <c:idx val="2"/>
          <c:order val="2"/>
          <c:tx>
            <c:strRef>
              <c:f>'анализ програмных расходов'!$D$1:$D$2</c:f>
              <c:strCache>
                <c:ptCount val="1"/>
                <c:pt idx="0">
                  <c:v>Показатель 2014 факт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cat>
            <c:strRef>
              <c:f>'анализ програмных расходов'!$A$3:$A$4</c:f>
              <c:strCache>
                <c:ptCount val="2"/>
                <c:pt idx="0">
                  <c:v>Расходы в рамках программ</c:v>
                </c:pt>
                <c:pt idx="1">
                  <c:v>Внепрограммные расходы</c:v>
                </c:pt>
              </c:strCache>
            </c:strRef>
          </c:cat>
          <c:val>
            <c:numRef>
              <c:f>'анализ програмных расходов'!$D$3:$D$4</c:f>
              <c:numCache>
                <c:formatCode>#,##0</c:formatCode>
                <c:ptCount val="2"/>
                <c:pt idx="0">
                  <c:v>1091</c:v>
                </c:pt>
                <c:pt idx="1">
                  <c:v>2693</c:v>
                </c:pt>
              </c:numCache>
            </c:numRef>
          </c:val>
        </c:ser>
        <c:ser>
          <c:idx val="3"/>
          <c:order val="3"/>
          <c:tx>
            <c:strRef>
              <c:f>'анализ програмных расходов'!$E$1:$E$2</c:f>
              <c:strCache>
                <c:ptCount val="1"/>
                <c:pt idx="0">
                  <c:v>Показатель 2015 факт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cat>
            <c:strRef>
              <c:f>'анализ програмных расходов'!$A$3:$A$4</c:f>
              <c:strCache>
                <c:ptCount val="2"/>
                <c:pt idx="0">
                  <c:v>Расходы в рамках программ</c:v>
                </c:pt>
                <c:pt idx="1">
                  <c:v>Внепрограммные расходы</c:v>
                </c:pt>
              </c:strCache>
            </c:strRef>
          </c:cat>
          <c:val>
            <c:numRef>
              <c:f>'анализ програмных расходов'!$E$3:$E$4</c:f>
              <c:numCache>
                <c:formatCode>#,##0</c:formatCode>
                <c:ptCount val="2"/>
                <c:pt idx="0">
                  <c:v>3542</c:v>
                </c:pt>
                <c:pt idx="1">
                  <c:v>35</c:v>
                </c:pt>
              </c:numCache>
            </c:numRef>
          </c:val>
        </c:ser>
        <c:ser>
          <c:idx val="4"/>
          <c:order val="4"/>
          <c:tx>
            <c:strRef>
              <c:f>'анализ програмных расходов'!$F$1:$F$2</c:f>
              <c:strCache>
                <c:ptCount val="1"/>
                <c:pt idx="0">
                  <c:v>Показатель 2015 факт</c:v>
                </c:pt>
              </c:strCache>
            </c:strRef>
          </c:tx>
          <c:cat>
            <c:strRef>
              <c:f>'анализ програмных расходов'!$A$3:$A$4</c:f>
              <c:strCache>
                <c:ptCount val="2"/>
                <c:pt idx="0">
                  <c:v>Расходы в рамках программ</c:v>
                </c:pt>
                <c:pt idx="1">
                  <c:v>Внепрограммные расходы</c:v>
                </c:pt>
              </c:strCache>
            </c:strRef>
          </c:cat>
          <c:val>
            <c:numRef>
              <c:f>'анализ програмных расходов'!$F$3:$F$4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"/>
        <c:holeSize val="36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025741974560881"/>
          <c:y val="0.81056913938389286"/>
          <c:w val="0.52760582811763912"/>
          <c:h val="0.14076648313697629"/>
        </c:manualLayout>
      </c:layout>
      <c:overlay val="0"/>
      <c:txPr>
        <a:bodyPr/>
        <a:lstStyle/>
        <a:p>
          <a:pPr rtl="0">
            <a:defRPr sz="2400" b="1"/>
          </a:pPr>
          <a:endParaRPr lang="ru-RU"/>
        </a:p>
      </c:txPr>
    </c:legend>
    <c:plotVisOnly val="1"/>
    <c:dispBlanksAs val="zero"/>
    <c:showDLblsOverMax val="0"/>
  </c:chart>
  <c:spPr>
    <a:ln w="15875"/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13648293963252E-2"/>
          <c:y val="2.0041115550211396E-2"/>
          <c:w val="0.94168635170603676"/>
          <c:h val="0.82031444345318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'Обслуживание мундолга'!$A$2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-1.3136288998357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9.852216748768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23E-2"/>
                  <c:y val="-7.525911965332015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'Обслуживание мундолга'!$B$1:$D$1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'Обслуживание мундолга'!$B$2:$D$2</c:f>
              <c:numCache>
                <c:formatCode>General</c:formatCode>
                <c:ptCount val="3"/>
                <c:pt idx="0">
                  <c:v>346.7</c:v>
                </c:pt>
                <c:pt idx="1">
                  <c:v>414.4</c:v>
                </c:pt>
                <c:pt idx="2" formatCode="#,##0.0">
                  <c:v>568</c:v>
                </c:pt>
              </c:numCache>
            </c:numRef>
          </c:val>
        </c:ser>
        <c:ser>
          <c:idx val="1"/>
          <c:order val="1"/>
          <c:tx>
            <c:strRef>
              <c:f>'Обслуживание мундолга'!$A$3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8055555555555554E-2"/>
                  <c:y val="-4.926108374384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00000000000001E-2"/>
                  <c:y val="-5.9113300492610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232E-2"/>
                  <c:y val="-3.94088669950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'Обслуживание мундолга'!$B$1:$D$1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'Обслуживание мундолга'!$B$3:$D$3</c:f>
              <c:numCache>
                <c:formatCode>#,##0.0</c:formatCode>
                <c:ptCount val="3"/>
                <c:pt idx="0" formatCode="General">
                  <c:v>4.9000000000000004</c:v>
                </c:pt>
                <c:pt idx="1">
                  <c:v>9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964608"/>
        <c:axId val="96966144"/>
        <c:axId val="0"/>
      </c:bar3DChart>
      <c:catAx>
        <c:axId val="9696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6966144"/>
        <c:crosses val="autoZero"/>
        <c:auto val="1"/>
        <c:lblAlgn val="ctr"/>
        <c:lblOffset val="100"/>
        <c:noMultiLvlLbl val="0"/>
      </c:catAx>
      <c:valAx>
        <c:axId val="9696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64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rgbClr val="FF0000"/>
              </a:solidFill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2157595167444617E-2"/>
                  <c:y val="-4.0405788654181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188672710079877E-2"/>
                  <c:y val="-5.387438487224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37844914729393E-2"/>
                  <c:y val="-5.3874384872242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'Уровень долга'!$C$3:$E$3</c:f>
              <c:numCache>
                <c:formatCode>General</c:formatCode>
                <c:ptCount val="3"/>
                <c:pt idx="0">
                  <c:v>524.29999999999995</c:v>
                </c:pt>
                <c:pt idx="1">
                  <c:v>465.4</c:v>
                </c:pt>
                <c:pt idx="2">
                  <c:v>571.6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32288"/>
        <c:axId val="96733824"/>
      </c:lineChart>
      <c:catAx>
        <c:axId val="9673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96733824"/>
        <c:crosses val="autoZero"/>
        <c:auto val="1"/>
        <c:lblAlgn val="ctr"/>
        <c:lblOffset val="100"/>
        <c:noMultiLvlLbl val="0"/>
      </c:catAx>
      <c:valAx>
        <c:axId val="9673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73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408902487507082E-2"/>
          <c:y val="0.13178580137700596"/>
          <c:w val="0.96459109751249295"/>
          <c:h val="0.86821419862299398"/>
        </c:manualLayout>
      </c:layout>
      <c:lineChart>
        <c:grouping val="standard"/>
        <c:varyColors val="0"/>
        <c:ser>
          <c:idx val="0"/>
          <c:order val="0"/>
          <c:tx>
            <c:strRef>
              <c:f>'Обслуживание мундолга'!$A$4</c:f>
              <c:strCache>
                <c:ptCount val="1"/>
                <c:pt idx="0">
                  <c:v>Отношение объема муниципального долга к собствнным доходам (%)</c:v>
                </c:pt>
              </c:strCache>
            </c:strRef>
          </c:tx>
          <c:spPr>
            <a:ln w="50800">
              <a:solidFill>
                <a:srgbClr val="000099"/>
              </a:solidFill>
              <a:headEnd type="diamond"/>
              <a:tailEnd type="diamon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546886790692319E-2"/>
                  <c:y val="-0.18243243243243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671377577344316E-2"/>
                  <c:y val="-0.2053302121018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'Обслуживание мундолга'!$B$4:$D$4</c:f>
              <c:numCache>
                <c:formatCode>General</c:formatCode>
                <c:ptCount val="3"/>
                <c:pt idx="0">
                  <c:v>14.3</c:v>
                </c:pt>
                <c:pt idx="1">
                  <c:v>22.2</c:v>
                </c:pt>
                <c:pt idx="2">
                  <c:v>36.700000000000003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98976"/>
        <c:axId val="96804864"/>
      </c:lineChart>
      <c:catAx>
        <c:axId val="9679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96804864"/>
        <c:crosses val="autoZero"/>
        <c:auto val="1"/>
        <c:lblAlgn val="ctr"/>
        <c:lblOffset val="100"/>
        <c:noMultiLvlLbl val="0"/>
      </c:catAx>
      <c:valAx>
        <c:axId val="9680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798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329761531096775E-3"/>
          <c:y val="0.17564870259481039"/>
          <c:w val="0.96443726231579352"/>
          <c:h val="0.82435129740518964"/>
        </c:manualLayout>
      </c:layout>
      <c:lineChart>
        <c:grouping val="standard"/>
        <c:varyColors val="0"/>
        <c:ser>
          <c:idx val="0"/>
          <c:order val="0"/>
          <c:tx>
            <c:strRef>
              <c:f>'Обслуживание мундолга'!$A$7</c:f>
              <c:strCache>
                <c:ptCount val="1"/>
                <c:pt idx="0">
                  <c:v>Доля расходов на обслуживание  мун долга  в расходах бюджета (%)</c:v>
                </c:pt>
              </c:strCache>
            </c:strRef>
          </c:tx>
          <c:spPr>
            <a:ln w="44450">
              <a:solidFill>
                <a:srgbClr val="00CC00"/>
              </a:solidFill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494642296645178E-2"/>
                  <c:y val="-0.26016282368847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10434086871341E-2"/>
                  <c:y val="-0.320121477601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93190461243871E-2"/>
                  <c:y val="-0.10536887917819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'Обслуживание мундолга'!$B$7:$D$7</c:f>
              <c:numCache>
                <c:formatCode>#,##0.0</c:formatCode>
                <c:ptCount val="3"/>
                <c:pt idx="0" formatCode="General">
                  <c:v>0.11</c:v>
                </c:pt>
                <c:pt idx="1">
                  <c:v>0.2</c:v>
                </c:pt>
                <c:pt idx="2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61568"/>
        <c:axId val="104637568"/>
      </c:lineChart>
      <c:catAx>
        <c:axId val="96861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04637568"/>
        <c:crosses val="autoZero"/>
        <c:auto val="1"/>
        <c:lblAlgn val="ctr"/>
        <c:lblOffset val="100"/>
        <c:noMultiLvlLbl val="0"/>
      </c:catAx>
      <c:valAx>
        <c:axId val="10463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861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12700">
          <a:noFill/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807095890280989E-3"/>
                  <c:y val="-0.1456671570458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43941376416878E-3"/>
                  <c:y val="-0.12093807222573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629362043055102E-3"/>
                  <c:y val="-0.21673747699764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b="1" kern="1200">
                    <a:solidFill>
                      <a:srgbClr val="2D2D8A">
                        <a:lumMod val="75000"/>
                      </a:srgbClr>
                    </a:solidFill>
                    <a:effectLst>
                      <a:glow rad="6731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3521</c:v>
                </c:pt>
                <c:pt idx="1">
                  <c:v>3581</c:v>
                </c:pt>
                <c:pt idx="2">
                  <c:v>3469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2827559152171947E-3"/>
                  <c:y val="-2.3705661546617091E-2"/>
                </c:manualLayout>
              </c:layout>
              <c:spPr/>
              <c:txPr>
                <a:bodyPr anchor="t" anchorCtr="0"/>
                <a:lstStyle/>
                <a:p>
                  <a:pPr algn="ctr">
                    <a:defRPr lang="ru-RU" sz="1798" b="1" i="0" u="none" strike="noStrike" kern="1200" baseline="0">
                      <a:solidFill>
                        <a:srgbClr val="2D2D8A">
                          <a:lumMod val="75000"/>
                        </a:srgbClr>
                      </a:solidFill>
                      <a:effectLst>
                        <a:glow rad="673100">
                          <a:srgbClr val="809EC2">
                            <a:satMod val="175000"/>
                            <a:alpha val="40000"/>
                          </a:srgbClr>
                        </a:glow>
                      </a:effectLst>
                      <a:latin typeface="+mn-lt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999459559398684E-4"/>
                  <c:y val="8.553583994705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798" b="1" i="0" u="none" strike="noStrike" kern="1200" baseline="0">
                    <a:solidFill>
                      <a:srgbClr val="2D2D8A">
                        <a:lumMod val="75000"/>
                      </a:srgbClr>
                    </a:solidFill>
                    <a:effectLst>
                      <a:glow rad="673100">
                        <a:srgbClr val="809EC2">
                          <a:satMod val="175000"/>
                          <a:alpha val="40000"/>
                        </a:srgbClr>
                      </a:glow>
                    </a:effectLst>
                    <a:latin typeface="+mn-lt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3666</c:v>
                </c:pt>
                <c:pt idx="1">
                  <c:v>3917</c:v>
                </c:pt>
                <c:pt idx="2">
                  <c:v>3577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факт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794176"/>
        <c:axId val="103795712"/>
        <c:axId val="0"/>
      </c:bar3DChart>
      <c:catAx>
        <c:axId val="10379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3795712"/>
        <c:crosses val="autoZero"/>
        <c:auto val="1"/>
        <c:lblAlgn val="ctr"/>
        <c:lblOffset val="100"/>
        <c:noMultiLvlLbl val="0"/>
      </c:catAx>
      <c:valAx>
        <c:axId val="10379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79417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53009943958645E-2"/>
          <c:y val="3.2941774138496008E-4"/>
          <c:w val="0.90636765886810355"/>
          <c:h val="0.831177951468466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'Доходы структура'!$B$33:$D$33</c:f>
              <c:strCache>
                <c:ptCount val="1"/>
                <c:pt idx="0">
                  <c:v>Налоговые доходы 0,00 0,00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структура'!$E$32:$G$32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'Доходы структура'!$E$33:$G$33</c:f>
              <c:numCache>
                <c:formatCode>General</c:formatCode>
                <c:ptCount val="2"/>
                <c:pt idx="0" formatCode="#,##0.00">
                  <c:v>1049</c:v>
                </c:pt>
                <c:pt idx="1">
                  <c:v>1124</c:v>
                </c:pt>
              </c:numCache>
            </c:numRef>
          </c:val>
        </c:ser>
        <c:ser>
          <c:idx val="1"/>
          <c:order val="1"/>
          <c:tx>
            <c:strRef>
              <c:f>'Доходы структура'!$B$34:$D$34</c:f>
              <c:strCache>
                <c:ptCount val="1"/>
                <c:pt idx="0">
                  <c:v>Неналоговые доходы 3 575 152 601,97 3 434 962 832,40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структура'!$E$32:$G$32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'Доходы структура'!$E$34:$G$34</c:f>
              <c:numCache>
                <c:formatCode>General</c:formatCode>
                <c:ptCount val="2"/>
                <c:pt idx="0" formatCode="#,##0.00">
                  <c:v>369</c:v>
                </c:pt>
                <c:pt idx="1">
                  <c:v>423</c:v>
                </c:pt>
              </c:numCache>
            </c:numRef>
          </c:val>
        </c:ser>
        <c:ser>
          <c:idx val="2"/>
          <c:order val="2"/>
          <c:tx>
            <c:strRef>
              <c:f>'Доходы структура'!$B$35:$D$35</c:f>
              <c:strCache>
                <c:ptCount val="1"/>
                <c:pt idx="0">
                  <c:v>Безвозмездные поступления от других бюджетов бюджетной системы РФ 3 575 152 601,97 3 434 962 832,40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структура'!$E$32:$G$32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'Доходы структура'!$E$35:$G$35</c:f>
              <c:numCache>
                <c:formatCode>General</c:formatCode>
                <c:ptCount val="2"/>
                <c:pt idx="0" formatCode="#,##0.00">
                  <c:v>2058</c:v>
                </c:pt>
                <c:pt idx="1">
                  <c:v>1922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98016"/>
        <c:axId val="32208000"/>
        <c:axId val="0"/>
      </c:bar3DChart>
      <c:catAx>
        <c:axId val="321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32208000"/>
        <c:crosses val="autoZero"/>
        <c:auto val="1"/>
        <c:lblAlgn val="ctr"/>
        <c:lblOffset val="100"/>
        <c:noMultiLvlLbl val="0"/>
      </c:catAx>
      <c:valAx>
        <c:axId val="32208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21980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'налоговые доходы'!$C$14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808155928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616311856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889715211E-2"/>
                  <c:y val="-6.827953318304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2734033546E-2"/>
                  <c:y val="-9.1041169691127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08E-2"/>
                  <c:y val="-4.5519688788697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доходы'!$B$15:$B$19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доходы'!$C$15:$C$19</c:f>
              <c:numCache>
                <c:formatCode>#,##0.00</c:formatCode>
                <c:ptCount val="5"/>
                <c:pt idx="0">
                  <c:v>571.6</c:v>
                </c:pt>
                <c:pt idx="1">
                  <c:v>16.399999999999999</c:v>
                </c:pt>
                <c:pt idx="2">
                  <c:v>244.4</c:v>
                </c:pt>
                <c:pt idx="3">
                  <c:v>187.7</c:v>
                </c:pt>
                <c:pt idx="4">
                  <c:v>28.5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доходы'!$D$14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6666668489355697E-2"/>
                  <c:y val="-1.350698198549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5611694672E-2"/>
                  <c:y val="-2.4249112854798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1367016773E-2"/>
                  <c:y val="-1.152884684829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5203898207E-3"/>
                  <c:y val="-1.8207875515479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55557530135338E-2"/>
                  <c:y val="-6.827953318304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доходы'!$B$15:$B$19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доходы'!$D$15:$D$19</c:f>
              <c:numCache>
                <c:formatCode>#,##0.00</c:formatCode>
                <c:ptCount val="5"/>
                <c:pt idx="0">
                  <c:v>659.7</c:v>
                </c:pt>
                <c:pt idx="1">
                  <c:v>14.7</c:v>
                </c:pt>
                <c:pt idx="2">
                  <c:v>243.7</c:v>
                </c:pt>
                <c:pt idx="3">
                  <c:v>183.9</c:v>
                </c:pt>
                <c:pt idx="4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62"/>
        <c:shape val="box"/>
        <c:axId val="32629888"/>
        <c:axId val="32631424"/>
        <c:axId val="0"/>
      </c:bar3DChart>
      <c:catAx>
        <c:axId val="32629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2631424"/>
        <c:crosses val="autoZero"/>
        <c:auto val="1"/>
        <c:lblAlgn val="ctr"/>
        <c:lblOffset val="100"/>
        <c:noMultiLvlLbl val="0"/>
      </c:catAx>
      <c:valAx>
        <c:axId val="3263142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2629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'неналоговые доходы'!$D$11</c:f>
              <c:strCache>
                <c:ptCount val="1"/>
                <c:pt idx="0">
                  <c:v>2014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доходы'!$C$12:$C$17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доходы'!$D$12:$D$17</c:f>
              <c:numCache>
                <c:formatCode>0</c:formatCode>
                <c:ptCount val="6"/>
                <c:pt idx="0">
                  <c:v>247.4</c:v>
                </c:pt>
                <c:pt idx="1">
                  <c:v>4.5999999999999996</c:v>
                </c:pt>
                <c:pt idx="2">
                  <c:v>40.6</c:v>
                </c:pt>
                <c:pt idx="3">
                  <c:v>57.8</c:v>
                </c:pt>
                <c:pt idx="4">
                  <c:v>15.6</c:v>
                </c:pt>
                <c:pt idx="5">
                  <c:v>2.6748367000000002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доходы'!$E$11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2.7777777777777776E-2"/>
                  <c:y val="-2.2484541877459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доходы'!$C$12:$C$17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доходы'!$E$12:$E$17</c:f>
              <c:numCache>
                <c:formatCode>0</c:formatCode>
                <c:ptCount val="6"/>
                <c:pt idx="0">
                  <c:v>284.5</c:v>
                </c:pt>
                <c:pt idx="1">
                  <c:v>4.9000000000000004</c:v>
                </c:pt>
                <c:pt idx="2">
                  <c:v>35.799999999999997</c:v>
                </c:pt>
                <c:pt idx="3">
                  <c:v>72.3</c:v>
                </c:pt>
                <c:pt idx="4">
                  <c:v>12.7</c:v>
                </c:pt>
                <c:pt idx="5">
                  <c:v>12.67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66"/>
        <c:shape val="cylinder"/>
        <c:axId val="32766976"/>
        <c:axId val="128705280"/>
        <c:axId val="0"/>
      </c:bar3DChart>
      <c:catAx>
        <c:axId val="32766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8705280"/>
        <c:crosses val="autoZero"/>
        <c:auto val="1"/>
        <c:lblAlgn val="ctr"/>
        <c:lblOffset val="100"/>
        <c:noMultiLvlLbl val="0"/>
      </c:catAx>
      <c:valAx>
        <c:axId val="128705280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2766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51897626720712E-2"/>
          <c:y val="3.9174836989018705E-2"/>
          <c:w val="0.93454815150064874"/>
          <c:h val="0.862996268707698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7480409553608148E-2"/>
                  <c:y val="2.679449257138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76216182289564E-2"/>
                  <c:y val="2.679449257138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0409553608148E-2"/>
                  <c:y val="9.8245337823219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77282893475622E-2"/>
                  <c:y val="-9.8245337823219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429</c:v>
                </c:pt>
                <c:pt idx="1">
                  <c:v>271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0.11803188248128101"/>
                  <c:y val="-1.91849339862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377144249947239"/>
                  <c:y val="-2.0190707615204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 formatCode="General">
                  <c:v>13.6</c:v>
                </c:pt>
                <c:pt idx="1">
                  <c:v>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3.12689236630231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274505243806553E-2"/>
                  <c:y val="7.4153150584418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3864144673781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848552623170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1610</c:v>
                </c:pt>
                <c:pt idx="1">
                  <c:v>1681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9752747484104595E-2"/>
                  <c:y val="-6.0548666024414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002708885988184E-2"/>
                  <c:y val="-5.271821138203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13.8</c:v>
                </c:pt>
                <c:pt idx="1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gapDepth val="76"/>
        <c:shape val="cylinder"/>
        <c:axId val="129661568"/>
        <c:axId val="129683840"/>
        <c:axId val="0"/>
      </c:bar3DChart>
      <c:catAx>
        <c:axId val="1296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796" b="1" i="0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683840"/>
        <c:crosses val="autoZero"/>
        <c:auto val="1"/>
        <c:lblAlgn val="ctr"/>
        <c:lblOffset val="100"/>
        <c:noMultiLvlLbl val="0"/>
      </c:catAx>
      <c:valAx>
        <c:axId val="12968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661568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56663707700544E-2"/>
          <c:y val="7.2221929459078604E-3"/>
          <c:w val="0.95640867383141237"/>
          <c:h val="0.81492343906800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4275</c:v>
                </c:pt>
                <c:pt idx="1">
                  <c:v>3784</c:v>
                </c:pt>
                <c:pt idx="2">
                  <c:v>3577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40"/>
        <c:shape val="cylinder"/>
        <c:axId val="139451776"/>
        <c:axId val="33309824"/>
        <c:axId val="0"/>
      </c:bar3DChart>
      <c:catAx>
        <c:axId val="1394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chemeClr val="bg1"/>
                </a:solidFill>
              </a:defRPr>
            </a:pPr>
            <a:endParaRPr lang="ru-RU"/>
          </a:p>
        </c:txPr>
        <c:crossAx val="33309824"/>
        <c:crosses val="autoZero"/>
        <c:auto val="1"/>
        <c:lblAlgn val="ctr"/>
        <c:lblOffset val="100"/>
        <c:noMultiLvlLbl val="0"/>
      </c:catAx>
      <c:valAx>
        <c:axId val="333098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945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56695030025648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177125375255988E-2"/>
                  <c:y val="-3.5736280723028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2800" b="1" kern="1200">
                    <a:solidFill>
                      <a:srgbClr val="2D2D8A">
                        <a:lumMod val="75000"/>
                      </a:srgbClr>
                    </a:solidFill>
                    <a:effectLst>
                      <a:glow rad="6731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Первоначальный план 2013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4563028054097283E-2"/>
                  <c:y val="0"/>
                </c:manualLayout>
              </c:layout>
              <c:spPr/>
              <c:txPr>
                <a:bodyPr anchor="t" anchorCtr="0"/>
                <a:lstStyle/>
                <a:p>
                  <a:pPr algn="ctr">
                    <a:defRPr lang="ru-RU" sz="3200" b="1" i="0" u="none" strike="noStrike" kern="1200" baseline="0">
                      <a:solidFill>
                        <a:srgbClr val="2D2D8A">
                          <a:lumMod val="75000"/>
                        </a:srgbClr>
                      </a:solidFill>
                      <a:effectLst>
                        <a:glow rad="673100">
                          <a:srgbClr val="809EC2">
                            <a:satMod val="175000"/>
                            <a:alpha val="40000"/>
                          </a:srgbClr>
                        </a:glow>
                      </a:effectLst>
                      <a:latin typeface="+mn-lt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43637807067904E-2"/>
                  <c:y val="-5.9001732875056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3200" b="1" i="0" u="none" strike="noStrike" kern="1200" baseline="0">
                    <a:solidFill>
                      <a:srgbClr val="2D2D8A">
                        <a:lumMod val="75000"/>
                      </a:srgbClr>
                    </a:solidFill>
                    <a:effectLst>
                      <a:glow rad="673100">
                        <a:srgbClr val="809EC2">
                          <a:satMod val="175000"/>
                          <a:alpha val="40000"/>
                        </a:srgbClr>
                      </a:glow>
                    </a:effectLst>
                    <a:latin typeface="+mn-lt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Первоначальный план 2013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Столбец12</c:v>
                </c:pt>
              </c:strCache>
            </c:strRef>
          </c:tx>
          <c:spPr>
            <a:solidFill>
              <a:srgbClr val="F7FD03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FD03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glow rad="101600">
                  <a:srgbClr val="F7FD03"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txPr>
              <a:bodyPr/>
              <a:lstStyle/>
              <a:p>
                <a:pPr>
                  <a:defRPr sz="3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Первоначальный план 2013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4000000"/>
        <c:axId val="62462208"/>
      </c:barChart>
      <c:catAx>
        <c:axId val="44000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2462208"/>
        <c:crosses val="autoZero"/>
        <c:auto val="1"/>
        <c:lblAlgn val="ctr"/>
        <c:lblOffset val="100"/>
        <c:noMultiLvlLbl val="0"/>
      </c:catAx>
      <c:valAx>
        <c:axId val="62462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000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48.4</c:v>
                </c:pt>
                <c:pt idx="1">
                  <c:v>315.39999999999998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897472"/>
        <c:axId val="93899008"/>
        <c:axId val="0"/>
      </c:bar3DChart>
      <c:catAx>
        <c:axId val="938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000" b="1">
                <a:solidFill>
                  <a:schemeClr val="bg1"/>
                </a:solidFill>
              </a:defRPr>
            </a:pPr>
            <a:endParaRPr lang="ru-RU"/>
          </a:p>
        </c:txPr>
        <c:crossAx val="93899008"/>
        <c:crosses val="autoZero"/>
        <c:auto val="1"/>
        <c:lblAlgn val="ctr"/>
        <c:lblOffset val="100"/>
        <c:noMultiLvlLbl val="0"/>
      </c:catAx>
      <c:valAx>
        <c:axId val="9389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89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88548531542964"/>
          <c:y val="0.13543618580451991"/>
          <c:w val="0.22709558597219801"/>
          <c:h val="0.6077519275879887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C87D5-AD11-463C-BFA7-E6BA575477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D56C7-99A9-4547-BBC0-ACCB62BDB815}">
      <dgm:prSet phldrT="[Текст]"/>
      <dgm:spPr/>
      <dgm:t>
        <a:bodyPr/>
        <a:lstStyle/>
        <a:p>
          <a:endParaRPr lang="ru-RU"/>
        </a:p>
      </dgm:t>
    </dgm:pt>
    <dgm:pt modelId="{E7E76A15-39AE-4831-BC9E-67983196EBED}" type="parTrans" cxnId="{8969A67C-9F52-4E41-86EE-A00555755750}">
      <dgm:prSet/>
      <dgm:spPr/>
      <dgm:t>
        <a:bodyPr/>
        <a:lstStyle/>
        <a:p>
          <a:endParaRPr lang="ru-RU"/>
        </a:p>
      </dgm:t>
    </dgm:pt>
    <dgm:pt modelId="{E2BB03EE-5386-4FAC-BA29-9E8E6162112B}" type="sibTrans" cxnId="{8969A67C-9F52-4E41-86EE-A00555755750}">
      <dgm:prSet/>
      <dgm:spPr/>
      <dgm:t>
        <a:bodyPr/>
        <a:lstStyle/>
        <a:p>
          <a:endParaRPr lang="ru-RU"/>
        </a:p>
      </dgm:t>
    </dgm:pt>
    <dgm:pt modelId="{D1039722-DAE9-4ADB-AE5C-02272C539D60}">
      <dgm:prSet phldrT="[Текст]"/>
      <dgm:spPr/>
      <dgm:t>
        <a:bodyPr/>
        <a:lstStyle/>
        <a:p>
          <a:endParaRPr lang="ru-RU"/>
        </a:p>
      </dgm:t>
    </dgm:pt>
    <dgm:pt modelId="{5BD18827-73C8-4DD4-BC5B-1EC0FBDD71EB}" type="parTrans" cxnId="{A3FED334-A1CC-4437-85FC-B11E9D192159}">
      <dgm:prSet/>
      <dgm:spPr/>
      <dgm:t>
        <a:bodyPr/>
        <a:lstStyle/>
        <a:p>
          <a:endParaRPr lang="ru-RU"/>
        </a:p>
      </dgm:t>
    </dgm:pt>
    <dgm:pt modelId="{856C3254-006C-453E-AB64-74ABC4E44424}" type="sibTrans" cxnId="{A3FED334-A1CC-4437-85FC-B11E9D192159}">
      <dgm:prSet/>
      <dgm:spPr/>
      <dgm:t>
        <a:bodyPr/>
        <a:lstStyle/>
        <a:p>
          <a:endParaRPr lang="ru-RU"/>
        </a:p>
      </dgm:t>
    </dgm:pt>
    <dgm:pt modelId="{2C093A4D-011A-4D3F-ACE0-5238431C38D8}">
      <dgm:prSet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Напряженное исполнение доходной части бюджета города в условиях кризисных явлений  (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не исполнение плановых показателей собираемости НДФЛ)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2F5F2-CDAF-4541-8691-70CD5F6286BC}" type="parTrans" cxnId="{A365C26A-F208-4B0A-AB71-3608C6E22161}">
      <dgm:prSet/>
      <dgm:spPr/>
      <dgm:t>
        <a:bodyPr/>
        <a:lstStyle/>
        <a:p>
          <a:endParaRPr lang="ru-RU"/>
        </a:p>
      </dgm:t>
    </dgm:pt>
    <dgm:pt modelId="{22A80E4B-1AAF-4820-8326-3B323636A8F6}" type="sibTrans" cxnId="{A365C26A-F208-4B0A-AB71-3608C6E22161}">
      <dgm:prSet/>
      <dgm:spPr/>
      <dgm:t>
        <a:bodyPr/>
        <a:lstStyle/>
        <a:p>
          <a:endParaRPr lang="ru-RU"/>
        </a:p>
      </dgm:t>
    </dgm:pt>
    <dgm:pt modelId="{243990AE-9251-438D-B420-72175615360D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Cyr" panose="020B0604020202020204" pitchFamily="34" charset="0"/>
              <a:ea typeface="Times New Roman"/>
              <a:cs typeface="Arial Cyr" panose="020B0604020202020204" pitchFamily="34" charset="0"/>
            </a:rPr>
            <a:t>н</a:t>
          </a:r>
          <a:r>
            <a: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аличие долгосрочных контрактов, заключенных в 2015 году, со сроком строительства и окончательным расчетом в 2017 году</a:t>
          </a:r>
          <a:endParaRPr lang="ru-RU" sz="1200" b="1" dirty="0">
            <a:latin typeface="Arial Cyr" panose="020B0604020202020204" pitchFamily="34" charset="0"/>
            <a:cs typeface="Arial Cyr" panose="020B0604020202020204" pitchFamily="34" charset="0"/>
          </a:endParaRPr>
        </a:p>
      </dgm:t>
    </dgm:pt>
    <dgm:pt modelId="{E336FD49-8011-457D-96A8-68533D25916A}" type="parTrans" cxnId="{A0F3193B-91B2-4C1C-9B65-8A126B6D3C68}">
      <dgm:prSet/>
      <dgm:spPr/>
      <dgm:t>
        <a:bodyPr/>
        <a:lstStyle/>
        <a:p>
          <a:endParaRPr lang="ru-RU"/>
        </a:p>
      </dgm:t>
    </dgm:pt>
    <dgm:pt modelId="{D6F74F85-6128-42EA-A0F8-A6BB8F55D3A2}" type="sibTrans" cxnId="{A0F3193B-91B2-4C1C-9B65-8A126B6D3C68}">
      <dgm:prSet/>
      <dgm:spPr/>
      <dgm:t>
        <a:bodyPr/>
        <a:lstStyle/>
        <a:p>
          <a:endParaRPr lang="ru-RU"/>
        </a:p>
      </dgm:t>
    </dgm:pt>
    <dgm:pt modelId="{2E0AD817-D632-45D1-8ED3-6D5FC480981E}">
      <dgm:prSet phldrT="[Текст]"/>
      <dgm:spPr/>
      <dgm:t>
        <a:bodyPr/>
        <a:lstStyle/>
        <a:p>
          <a:endParaRPr lang="ru-RU" dirty="0"/>
        </a:p>
      </dgm:t>
    </dgm:pt>
    <dgm:pt modelId="{0262D6D1-619E-4D96-B030-7551C36D904D}" type="parTrans" cxnId="{5B01E29B-9C70-4806-B046-3F26BEDE4A91}">
      <dgm:prSet/>
      <dgm:spPr/>
      <dgm:t>
        <a:bodyPr/>
        <a:lstStyle/>
        <a:p>
          <a:endParaRPr lang="ru-RU"/>
        </a:p>
      </dgm:t>
    </dgm:pt>
    <dgm:pt modelId="{0042046C-260A-4F62-8AF6-0B645ED1A750}" type="sibTrans" cxnId="{5B01E29B-9C70-4806-B046-3F26BEDE4A91}">
      <dgm:prSet/>
      <dgm:spPr/>
      <dgm:t>
        <a:bodyPr/>
        <a:lstStyle/>
        <a:p>
          <a:endParaRPr lang="ru-RU"/>
        </a:p>
      </dgm:t>
    </dgm:pt>
    <dgm:pt modelId="{887585FB-5AF0-4A8D-9709-E5AD2D7B8885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Поступление денежных средств, вышестоящих бюджетов  для оплаты подрядчикам за выполненные работы по муниципальным контрактам, на счета бюджета города в составе заключительных оборотов 31.12.2015 года</a:t>
          </a:r>
          <a:endParaRPr lang="ru-RU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AA77E-8C9C-497C-99C4-373EB1313A97}" type="parTrans" cxnId="{618317F1-57C3-4757-925C-D5ECA60DF9AD}">
      <dgm:prSet/>
      <dgm:spPr/>
      <dgm:t>
        <a:bodyPr/>
        <a:lstStyle/>
        <a:p>
          <a:endParaRPr lang="ru-RU"/>
        </a:p>
      </dgm:t>
    </dgm:pt>
    <dgm:pt modelId="{1A2F396A-B131-4974-91E6-FAFF8E893F2E}" type="sibTrans" cxnId="{618317F1-57C3-4757-925C-D5ECA60DF9AD}">
      <dgm:prSet/>
      <dgm:spPr/>
      <dgm:t>
        <a:bodyPr/>
        <a:lstStyle/>
        <a:p>
          <a:endParaRPr lang="ru-RU"/>
        </a:p>
      </dgm:t>
    </dgm:pt>
    <dgm:pt modelId="{1388C5BE-59D6-4FB7-90A4-AFBEE1ECB705}" type="pres">
      <dgm:prSet presAssocID="{63BC87D5-AD11-463C-BFA7-E6BA575477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34962-375F-477E-BDCA-B2F87DF22E1E}" type="pres">
      <dgm:prSet presAssocID="{CC3D56C7-99A9-4547-BBC0-ACCB62BDB815}" presName="composite" presStyleCnt="0"/>
      <dgm:spPr/>
    </dgm:pt>
    <dgm:pt modelId="{7D0CE0AD-840A-49FB-9C2F-B5A8DAA67B6A}" type="pres">
      <dgm:prSet presAssocID="{CC3D56C7-99A9-4547-BBC0-ACCB62BDB8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12794-5AAF-431D-9C32-308106605EAB}" type="pres">
      <dgm:prSet presAssocID="{CC3D56C7-99A9-4547-BBC0-ACCB62BDB8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1E983-E9C6-42AA-ADFD-CB21852E8AAB}" type="pres">
      <dgm:prSet presAssocID="{E2BB03EE-5386-4FAC-BA29-9E8E6162112B}" presName="sp" presStyleCnt="0"/>
      <dgm:spPr/>
    </dgm:pt>
    <dgm:pt modelId="{793A8306-32EA-4C55-A8F3-3821790E8729}" type="pres">
      <dgm:prSet presAssocID="{D1039722-DAE9-4ADB-AE5C-02272C539D60}" presName="composite" presStyleCnt="0"/>
      <dgm:spPr/>
    </dgm:pt>
    <dgm:pt modelId="{CD4EF8DE-5DDB-424C-ACB5-135012DFDB25}" type="pres">
      <dgm:prSet presAssocID="{D1039722-DAE9-4ADB-AE5C-02272C539D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ED941-0060-4576-8124-01932A77E9D4}" type="pres">
      <dgm:prSet presAssocID="{D1039722-DAE9-4ADB-AE5C-02272C539D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DC13-9812-4F75-9256-40113B39D151}" type="pres">
      <dgm:prSet presAssocID="{856C3254-006C-453E-AB64-74ABC4E44424}" presName="sp" presStyleCnt="0"/>
      <dgm:spPr/>
    </dgm:pt>
    <dgm:pt modelId="{A2FEE97C-1811-4537-9A19-717B73B6D2E7}" type="pres">
      <dgm:prSet presAssocID="{2E0AD817-D632-45D1-8ED3-6D5FC480981E}" presName="composite" presStyleCnt="0"/>
      <dgm:spPr/>
    </dgm:pt>
    <dgm:pt modelId="{DDAEAFBC-DA10-4C55-BA25-1124749C42D2}" type="pres">
      <dgm:prSet presAssocID="{2E0AD817-D632-45D1-8ED3-6D5FC48098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C5B1-520D-468F-ACD5-6368B043D72C}" type="pres">
      <dgm:prSet presAssocID="{2E0AD817-D632-45D1-8ED3-6D5FC480981E}" presName="descendantText" presStyleLbl="alignAcc1" presStyleIdx="2" presStyleCnt="3" custScaleY="14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EFDE3-3CA2-4F3D-A359-F0BE9FDE451B}" type="presOf" srcId="{D1039722-DAE9-4ADB-AE5C-02272C539D60}" destId="{CD4EF8DE-5DDB-424C-ACB5-135012DFDB25}" srcOrd="0" destOrd="0" presId="urn:microsoft.com/office/officeart/2005/8/layout/chevron2"/>
    <dgm:cxn modelId="{5B01E29B-9C70-4806-B046-3F26BEDE4A91}" srcId="{63BC87D5-AD11-463C-BFA7-E6BA57547745}" destId="{2E0AD817-D632-45D1-8ED3-6D5FC480981E}" srcOrd="2" destOrd="0" parTransId="{0262D6D1-619E-4D96-B030-7551C36D904D}" sibTransId="{0042046C-260A-4F62-8AF6-0B645ED1A750}"/>
    <dgm:cxn modelId="{AD1EF8FC-1743-4B47-B278-F0FCF25D9515}" type="presOf" srcId="{887585FB-5AF0-4A8D-9709-E5AD2D7B8885}" destId="{E4EBC5B1-520D-468F-ACD5-6368B043D72C}" srcOrd="0" destOrd="0" presId="urn:microsoft.com/office/officeart/2005/8/layout/chevron2"/>
    <dgm:cxn modelId="{4DA26AC1-20A2-40B7-95A7-5D3A444697FA}" type="presOf" srcId="{243990AE-9251-438D-B420-72175615360D}" destId="{056ED941-0060-4576-8124-01932A77E9D4}" srcOrd="0" destOrd="0" presId="urn:microsoft.com/office/officeart/2005/8/layout/chevron2"/>
    <dgm:cxn modelId="{20EACD32-FC0D-41DA-9208-116EEA1219CE}" type="presOf" srcId="{CC3D56C7-99A9-4547-BBC0-ACCB62BDB815}" destId="{7D0CE0AD-840A-49FB-9C2F-B5A8DAA67B6A}" srcOrd="0" destOrd="0" presId="urn:microsoft.com/office/officeart/2005/8/layout/chevron2"/>
    <dgm:cxn modelId="{618317F1-57C3-4757-925C-D5ECA60DF9AD}" srcId="{2E0AD817-D632-45D1-8ED3-6D5FC480981E}" destId="{887585FB-5AF0-4A8D-9709-E5AD2D7B8885}" srcOrd="0" destOrd="0" parTransId="{FFBAA77E-8C9C-497C-99C4-373EB1313A97}" sibTransId="{1A2F396A-B131-4974-91E6-FAFF8E893F2E}"/>
    <dgm:cxn modelId="{80254916-0BED-4555-B679-8037F601A681}" type="presOf" srcId="{2C093A4D-011A-4D3F-ACE0-5238431C38D8}" destId="{5D012794-5AAF-431D-9C32-308106605EAB}" srcOrd="0" destOrd="0" presId="urn:microsoft.com/office/officeart/2005/8/layout/chevron2"/>
    <dgm:cxn modelId="{3EC47091-E664-4DCF-BD99-38BDBC9C3A6B}" type="presOf" srcId="{63BC87D5-AD11-463C-BFA7-E6BA57547745}" destId="{1388C5BE-59D6-4FB7-90A4-AFBEE1ECB705}" srcOrd="0" destOrd="0" presId="urn:microsoft.com/office/officeart/2005/8/layout/chevron2"/>
    <dgm:cxn modelId="{A0F3193B-91B2-4C1C-9B65-8A126B6D3C68}" srcId="{D1039722-DAE9-4ADB-AE5C-02272C539D60}" destId="{243990AE-9251-438D-B420-72175615360D}" srcOrd="0" destOrd="0" parTransId="{E336FD49-8011-457D-96A8-68533D25916A}" sibTransId="{D6F74F85-6128-42EA-A0F8-A6BB8F55D3A2}"/>
    <dgm:cxn modelId="{8969A67C-9F52-4E41-86EE-A00555755750}" srcId="{63BC87D5-AD11-463C-BFA7-E6BA57547745}" destId="{CC3D56C7-99A9-4547-BBC0-ACCB62BDB815}" srcOrd="0" destOrd="0" parTransId="{E7E76A15-39AE-4831-BC9E-67983196EBED}" sibTransId="{E2BB03EE-5386-4FAC-BA29-9E8E6162112B}"/>
    <dgm:cxn modelId="{1DDBB3FD-059F-4AEF-BD04-EAD897DA61E8}" type="presOf" srcId="{2E0AD817-D632-45D1-8ED3-6D5FC480981E}" destId="{DDAEAFBC-DA10-4C55-BA25-1124749C42D2}" srcOrd="0" destOrd="0" presId="urn:microsoft.com/office/officeart/2005/8/layout/chevron2"/>
    <dgm:cxn modelId="{A365C26A-F208-4B0A-AB71-3608C6E22161}" srcId="{CC3D56C7-99A9-4547-BBC0-ACCB62BDB815}" destId="{2C093A4D-011A-4D3F-ACE0-5238431C38D8}" srcOrd="0" destOrd="0" parTransId="{F432F5F2-CDAF-4541-8691-70CD5F6286BC}" sibTransId="{22A80E4B-1AAF-4820-8326-3B323636A8F6}"/>
    <dgm:cxn modelId="{A3FED334-A1CC-4437-85FC-B11E9D192159}" srcId="{63BC87D5-AD11-463C-BFA7-E6BA57547745}" destId="{D1039722-DAE9-4ADB-AE5C-02272C539D60}" srcOrd="1" destOrd="0" parTransId="{5BD18827-73C8-4DD4-BC5B-1EC0FBDD71EB}" sibTransId="{856C3254-006C-453E-AB64-74ABC4E44424}"/>
    <dgm:cxn modelId="{772ACB01-CCB8-46FC-AD59-69B9D095F4A6}" type="presParOf" srcId="{1388C5BE-59D6-4FB7-90A4-AFBEE1ECB705}" destId="{BA834962-375F-477E-BDCA-B2F87DF22E1E}" srcOrd="0" destOrd="0" presId="urn:microsoft.com/office/officeart/2005/8/layout/chevron2"/>
    <dgm:cxn modelId="{A1C8A5C8-F31F-46BC-8044-B2818E79AB22}" type="presParOf" srcId="{BA834962-375F-477E-BDCA-B2F87DF22E1E}" destId="{7D0CE0AD-840A-49FB-9C2F-B5A8DAA67B6A}" srcOrd="0" destOrd="0" presId="urn:microsoft.com/office/officeart/2005/8/layout/chevron2"/>
    <dgm:cxn modelId="{BD8C229A-AC99-4902-9ED2-C1AD2AFDA2A0}" type="presParOf" srcId="{BA834962-375F-477E-BDCA-B2F87DF22E1E}" destId="{5D012794-5AAF-431D-9C32-308106605EAB}" srcOrd="1" destOrd="0" presId="urn:microsoft.com/office/officeart/2005/8/layout/chevron2"/>
    <dgm:cxn modelId="{5BC2D9D2-E132-4E7D-9AFF-C8F87683D03D}" type="presParOf" srcId="{1388C5BE-59D6-4FB7-90A4-AFBEE1ECB705}" destId="{BE91E983-E9C6-42AA-ADFD-CB21852E8AAB}" srcOrd="1" destOrd="0" presId="urn:microsoft.com/office/officeart/2005/8/layout/chevron2"/>
    <dgm:cxn modelId="{D9AFB83F-7CB9-48FD-88EE-27345C7C314D}" type="presParOf" srcId="{1388C5BE-59D6-4FB7-90A4-AFBEE1ECB705}" destId="{793A8306-32EA-4C55-A8F3-3821790E8729}" srcOrd="2" destOrd="0" presId="urn:microsoft.com/office/officeart/2005/8/layout/chevron2"/>
    <dgm:cxn modelId="{91B12A3B-5D1E-45A6-872D-AC6BA73D0C02}" type="presParOf" srcId="{793A8306-32EA-4C55-A8F3-3821790E8729}" destId="{CD4EF8DE-5DDB-424C-ACB5-135012DFDB25}" srcOrd="0" destOrd="0" presId="urn:microsoft.com/office/officeart/2005/8/layout/chevron2"/>
    <dgm:cxn modelId="{DB23C906-9687-4DE8-BCFC-3900CD9FD03E}" type="presParOf" srcId="{793A8306-32EA-4C55-A8F3-3821790E8729}" destId="{056ED941-0060-4576-8124-01932A77E9D4}" srcOrd="1" destOrd="0" presId="urn:microsoft.com/office/officeart/2005/8/layout/chevron2"/>
    <dgm:cxn modelId="{031CB36C-9D97-46CE-94A9-1CF33C958605}" type="presParOf" srcId="{1388C5BE-59D6-4FB7-90A4-AFBEE1ECB705}" destId="{54ECDC13-9812-4F75-9256-40113B39D151}" srcOrd="3" destOrd="0" presId="urn:microsoft.com/office/officeart/2005/8/layout/chevron2"/>
    <dgm:cxn modelId="{6B222598-1978-4655-898C-2D83E5EEFFE2}" type="presParOf" srcId="{1388C5BE-59D6-4FB7-90A4-AFBEE1ECB705}" destId="{A2FEE97C-1811-4537-9A19-717B73B6D2E7}" srcOrd="4" destOrd="0" presId="urn:microsoft.com/office/officeart/2005/8/layout/chevron2"/>
    <dgm:cxn modelId="{0E3C2CC4-417E-403B-A2D2-E2A712186084}" type="presParOf" srcId="{A2FEE97C-1811-4537-9A19-717B73B6D2E7}" destId="{DDAEAFBC-DA10-4C55-BA25-1124749C42D2}" srcOrd="0" destOrd="0" presId="urn:microsoft.com/office/officeart/2005/8/layout/chevron2"/>
    <dgm:cxn modelId="{DB4F5037-9482-476C-A9EF-1C77595ADBB9}" type="presParOf" srcId="{A2FEE97C-1811-4537-9A19-717B73B6D2E7}" destId="{E4EBC5B1-520D-468F-ACD5-6368B043D7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CE0AD-840A-49FB-9C2F-B5A8DAA67B6A}">
      <dsp:nvSpPr>
        <dsp:cNvPr id="0" name=""/>
        <dsp:cNvSpPr/>
      </dsp:nvSpPr>
      <dsp:spPr>
        <a:xfrm rot="5400000">
          <a:off x="-229185" y="274690"/>
          <a:ext cx="1527900" cy="1069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-5400000">
        <a:off x="0" y="580270"/>
        <a:ext cx="1069530" cy="458370"/>
      </dsp:txXfrm>
    </dsp:sp>
    <dsp:sp modelId="{5D012794-5AAF-431D-9C32-308106605EAB}">
      <dsp:nvSpPr>
        <dsp:cNvPr id="0" name=""/>
        <dsp:cNvSpPr/>
      </dsp:nvSpPr>
      <dsp:spPr>
        <a:xfrm rot="5400000">
          <a:off x="2052735" y="-937699"/>
          <a:ext cx="993135" cy="295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Напряженное исполнение доходной части бюджета города в условиях кризисных явлений  (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исполнение плановых показателей собираемости НДФЛ)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69531" y="93986"/>
        <a:ext cx="2911063" cy="896173"/>
      </dsp:txXfrm>
    </dsp:sp>
    <dsp:sp modelId="{CD4EF8DE-5DDB-424C-ACB5-135012DFDB25}">
      <dsp:nvSpPr>
        <dsp:cNvPr id="0" name=""/>
        <dsp:cNvSpPr/>
      </dsp:nvSpPr>
      <dsp:spPr>
        <a:xfrm rot="5400000">
          <a:off x="-229185" y="1622550"/>
          <a:ext cx="1527900" cy="1069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-5400000">
        <a:off x="0" y="1928130"/>
        <a:ext cx="1069530" cy="458370"/>
      </dsp:txXfrm>
    </dsp:sp>
    <dsp:sp modelId="{056ED941-0060-4576-8124-01932A77E9D4}">
      <dsp:nvSpPr>
        <dsp:cNvPr id="0" name=""/>
        <dsp:cNvSpPr/>
      </dsp:nvSpPr>
      <dsp:spPr>
        <a:xfrm rot="5400000">
          <a:off x="2052735" y="410160"/>
          <a:ext cx="993135" cy="295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  <a:latin typeface="Arial Cyr" panose="020B0604020202020204" pitchFamily="34" charset="0"/>
              <a:ea typeface="Times New Roman"/>
              <a:cs typeface="Arial Cyr" panose="020B0604020202020204" pitchFamily="34" charset="0"/>
            </a:rPr>
            <a:t>н</a:t>
          </a:r>
          <a:r>
            <a:rPr lang="ru-RU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аличие долгосрочных контрактов, заключенных в 2015 году, со сроком строительства и окончательным расчетом в 2017 году</a:t>
          </a:r>
          <a:endParaRPr lang="ru-RU" sz="1200" b="1" kern="1200" dirty="0">
            <a:latin typeface="Arial Cyr" panose="020B0604020202020204" pitchFamily="34" charset="0"/>
            <a:cs typeface="Arial Cyr" panose="020B0604020202020204" pitchFamily="34" charset="0"/>
          </a:endParaRPr>
        </a:p>
      </dsp:txBody>
      <dsp:txXfrm rot="-5400000">
        <a:off x="1069531" y="1441846"/>
        <a:ext cx="2911063" cy="896173"/>
      </dsp:txXfrm>
    </dsp:sp>
    <dsp:sp modelId="{DDAEAFBC-DA10-4C55-BA25-1124749C42D2}">
      <dsp:nvSpPr>
        <dsp:cNvPr id="0" name=""/>
        <dsp:cNvSpPr/>
      </dsp:nvSpPr>
      <dsp:spPr>
        <a:xfrm rot="5400000">
          <a:off x="-229185" y="3201786"/>
          <a:ext cx="1527900" cy="10695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0" y="3507366"/>
        <a:ext cx="1069530" cy="458370"/>
      </dsp:txXfrm>
    </dsp:sp>
    <dsp:sp modelId="{E4EBC5B1-520D-468F-ACD5-6368B043D72C}">
      <dsp:nvSpPr>
        <dsp:cNvPr id="0" name=""/>
        <dsp:cNvSpPr/>
      </dsp:nvSpPr>
      <dsp:spPr>
        <a:xfrm rot="5400000">
          <a:off x="1821359" y="1989396"/>
          <a:ext cx="1455886" cy="295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Поступление денежных средств, вышестоящих бюджетов  для оплаты подрядчикам за выполненные работы по муниципальным контрактам, на счета бюджета города в составе заключительных оборотов 31.12.2015 года</a:t>
          </a:r>
          <a:endParaRPr lang="ru-RU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69530" y="2812295"/>
        <a:ext cx="2888474" cy="131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0.44274</cdr:x>
      <cdr:y>0.50442</cdr:y>
    </cdr:from>
    <cdr:to>
      <cdr:x>0.61331</cdr:x>
      <cdr:y>0.52826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5229225" y="2412655"/>
          <a:ext cx="2014537" cy="11400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7FD03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0.7461</cdr:x>
      <cdr:y>0.49509</cdr:y>
    </cdr:from>
    <cdr:to>
      <cdr:x>0.77379</cdr:x>
      <cdr:y>0.75933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8662971" y="2368032"/>
          <a:ext cx="321477" cy="1263821"/>
        </a:xfrm>
        <a:prstGeom xmlns:a="http://schemas.openxmlformats.org/drawingml/2006/main" prst="rightBrace">
          <a:avLst/>
        </a:prstGeom>
        <a:ln xmlns:a="http://schemas.openxmlformats.org/drawingml/2006/main" w="38100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009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0.71979</cdr:x>
      <cdr:y>0.7303</cdr:y>
    </cdr:from>
    <cdr:to>
      <cdr:x>0.87396</cdr:x>
      <cdr:y>0.84466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1773" y="4075077"/>
          <a:ext cx="1409701" cy="63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000099"/>
              </a:solidFill>
              <a:latin typeface="Arial Cyr" panose="020B0604020202020204" pitchFamily="34" charset="0"/>
              <a:cs typeface="Arial Cyr" panose="020B0604020202020204" pitchFamily="34" charset="0"/>
            </a:rPr>
            <a:t>+88</a:t>
          </a:r>
          <a:endParaRPr lang="ru-RU" sz="3200" b="1" dirty="0">
            <a:solidFill>
              <a:srgbClr val="000099"/>
            </a:solidFill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0.89126</cdr:x>
      <cdr:y>0.03837</cdr:y>
    </cdr:from>
    <cdr:to>
      <cdr:x>1</cdr:x>
      <cdr:y>0.09904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49688" y="214112"/>
          <a:ext cx="99431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0.8757</cdr:x>
      <cdr:y>0.03497</cdr:y>
    </cdr:from>
    <cdr:to>
      <cdr:x>0.98444</cdr:x>
      <cdr:y>0.09423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007407" y="199824"/>
          <a:ext cx="99431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0.64282</cdr:x>
      <cdr:y>0.10681</cdr:y>
    </cdr:from>
    <cdr:to>
      <cdr:x>0.80486</cdr:x>
      <cdr:y>0.21356</cdr:y>
    </cdr:to>
    <cdr:sp macro="" textlink="">
      <cdr:nvSpPr>
        <cdr:cNvPr id="2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06507" y="647390"/>
          <a:ext cx="1362849" cy="647013"/>
        </a:xfrm>
        <a:prstGeom xmlns:a="http://schemas.openxmlformats.org/drawingml/2006/main" prst="roundRect">
          <a:avLst>
            <a:gd name="adj" fmla="val 16667"/>
          </a:avLst>
        </a:prstGeom>
        <a:noFill xmlns:a="http://schemas.openxmlformats.org/drawingml/2006/main"/>
        <a:ln xmlns:a="http://schemas.openxmlformats.org/drawingml/2006/main" w="9525" algn="ctr">
          <a:noFill/>
          <a:round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altLang="ru-RU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1958</a:t>
          </a:r>
          <a:endParaRPr lang="ru-RU" altLang="ru-RU" sz="32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0.34187</cdr:x>
      <cdr:y>0.56486</cdr:y>
    </cdr:from>
    <cdr:to>
      <cdr:x>0.44715</cdr:x>
      <cdr:y>0.78695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0785" y="2979881"/>
          <a:ext cx="1290632" cy="1171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0.33254</cdr:x>
      <cdr:y>0.61</cdr:y>
    </cdr:from>
    <cdr:to>
      <cdr:x>0.45363</cdr:x>
      <cdr:y>0.76167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6485" y="3218006"/>
          <a:ext cx="1484313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0.2373</cdr:x>
      <cdr:y>0.29406</cdr:y>
    </cdr:from>
    <cdr:to>
      <cdr:x>0.50929</cdr:x>
      <cdr:y>0.43325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5948" y="1289343"/>
          <a:ext cx="1198849" cy="610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18%</a:t>
          </a:r>
          <a:endParaRPr lang="ru-RU" sz="24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0.48626</cdr:x>
      <cdr:y>0.26172</cdr:y>
    </cdr:from>
    <cdr:to>
      <cdr:x>0.62774</cdr:x>
      <cdr:y>0.38856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52237" y="1397059"/>
          <a:ext cx="1120747" cy="67709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0.51788</cdr:x>
      <cdr:y>0.61683</cdr:y>
    </cdr:from>
    <cdr:to>
      <cdr:x>0.80346</cdr:x>
      <cdr:y>0.78525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102663" y="3292649"/>
          <a:ext cx="2262398" cy="89902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0.53626</cdr:x>
      <cdr:y>0.43052</cdr:y>
    </cdr:from>
    <cdr:to>
      <cdr:x>0.73929</cdr:x>
      <cdr:y>0.58666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4248320" y="2298138"/>
          <a:ext cx="1608382" cy="83348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00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46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4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61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668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87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66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42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3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5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06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95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/>
              <a:pPr>
                <a:defRPr/>
              </a:pPr>
              <a:t>14.06.2016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0" r:id="rId2"/>
    <p:sldLayoutId id="2147483849" r:id="rId3"/>
    <p:sldLayoutId id="2147483841" r:id="rId4"/>
    <p:sldLayoutId id="2147483850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Отчёт </a:t>
            </a:r>
            <a:b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города-курорта Пятигорска за 2015 год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46050" y="5863022"/>
            <a:ext cx="2337287" cy="544149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1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12467"/>
              </p:ext>
            </p:extLst>
          </p:nvPr>
        </p:nvGraphicFramePr>
        <p:xfrm>
          <a:off x="27297" y="2394087"/>
          <a:ext cx="4912079" cy="271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5340895"/>
            <a:ext cx="2028824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первоначальный план</a:t>
            </a:r>
            <a:endParaRPr lang="ru-RU" alt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915076" y="5341536"/>
            <a:ext cx="1470378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уточненный план</a:t>
            </a:r>
            <a:r>
              <a:rPr lang="ru-RU" alt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</a:br>
            <a:endParaRPr lang="ru-RU" alt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385454" y="5341536"/>
            <a:ext cx="1487839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>Кассовое исполнение</a:t>
            </a:r>
            <a:r>
              <a:rPr lang="ru-RU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Verdana" pitchFamily="34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40556" y="6413496"/>
            <a:ext cx="1084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+ 251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979358" y="6407172"/>
            <a:ext cx="1084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</a:rPr>
              <a:t>91%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483337" y="5934716"/>
            <a:ext cx="2116316" cy="478780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6050" y="1781175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1182687" y="367973"/>
            <a:ext cx="7961313" cy="1010451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характеристики расходов бюджета города-курорта Пятигорска в 2015 году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10993" y="1378424"/>
            <a:ext cx="3647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факторы повлиявшие на кассовое исполнение расходов</a:t>
            </a:r>
            <a:endParaRPr lang="ru-RU" sz="20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2341876"/>
              </p:ext>
            </p:extLst>
          </p:nvPr>
        </p:nvGraphicFramePr>
        <p:xfrm>
          <a:off x="5029200" y="2394087"/>
          <a:ext cx="4029075" cy="454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55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1329411" y="199823"/>
            <a:ext cx="7961313" cy="7418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Динамика кредиторской задолженности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04775455"/>
              </p:ext>
            </p:extLst>
          </p:nvPr>
        </p:nvGraphicFramePr>
        <p:xfrm>
          <a:off x="1" y="1362075"/>
          <a:ext cx="9144000" cy="541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27975" y="1477819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0555" y="3599049"/>
            <a:ext cx="910057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111,5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4845" y="1477819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315,4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9411" y="431190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48,5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социального характера в 2015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06290809"/>
              </p:ext>
            </p:extLst>
          </p:nvPr>
        </p:nvGraphicFramePr>
        <p:xfrm>
          <a:off x="-140837" y="2392731"/>
          <a:ext cx="4000499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432826" y="4254014"/>
            <a:ext cx="1919974" cy="85129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73%</a:t>
            </a:r>
            <a:endParaRPr lang="ru-RU" altLang="ru-RU" sz="4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02419" y="2319782"/>
            <a:ext cx="3240881" cy="85129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2613 </a:t>
            </a:r>
            <a:r>
              <a:rPr lang="ru-RU" alt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млн. руб.</a:t>
            </a:r>
            <a:endParaRPr lang="ru-RU" alt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4269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4269" y="3172503"/>
            <a:ext cx="1812131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74269" y="3965288"/>
            <a:ext cx="1812131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74269" y="4679663"/>
            <a:ext cx="1812131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0463" y="5425190"/>
            <a:ext cx="1785938" cy="10208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72127" y="3172503"/>
            <a:ext cx="981074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1886,5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72127" y="3965288"/>
            <a:ext cx="971550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907,8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81651" y="4679663"/>
            <a:ext cx="971550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83,8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81651" y="5449571"/>
            <a:ext cx="971550" cy="9720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20,1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7555814" y="4004951"/>
            <a:ext cx="1637867" cy="586755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+2,6%</a:t>
            </a:r>
            <a:endParaRPr lang="ru-RU" sz="17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7555382" y="4679663"/>
            <a:ext cx="1638299" cy="626418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+8,3%</a:t>
            </a:r>
            <a:endParaRPr lang="ru-RU" sz="17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615022" y="5600289"/>
            <a:ext cx="1581365" cy="67065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-2,4%</a:t>
            </a:r>
            <a:endParaRPr lang="ru-RU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1651" y="251460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8968" y="2514599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28968" y="3194257"/>
            <a:ext cx="981074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1570,7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43472" y="3965288"/>
            <a:ext cx="971550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931,7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24423" y="4679663"/>
            <a:ext cx="971550" cy="6264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90,8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24423" y="5449571"/>
            <a:ext cx="971550" cy="9720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19,6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7605497" y="3239961"/>
            <a:ext cx="1538503" cy="578617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-16%</a:t>
            </a:r>
            <a:endParaRPr lang="ru-RU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2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2015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7610783"/>
              </p:ext>
            </p:extLst>
          </p:nvPr>
        </p:nvGraphicFramePr>
        <p:xfrm>
          <a:off x="-539353" y="2503690"/>
          <a:ext cx="4156086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98017" y="5450867"/>
            <a:ext cx="2050259" cy="4882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Общеэкономические вопросы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98019" y="5968371"/>
            <a:ext cx="2050257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98021" y="6473843"/>
            <a:ext cx="2050256" cy="3915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973" y="3886228"/>
            <a:ext cx="2044303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53051" y="5450867"/>
            <a:ext cx="981074" cy="4882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1,4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62575" y="5997622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0,73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62575" y="6496103"/>
            <a:ext cx="971550" cy="3693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0,69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53051" y="391546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14,1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03974" y="1909786"/>
            <a:ext cx="204430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 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03973" y="4352563"/>
            <a:ext cx="2044303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20643" y="2862460"/>
            <a:ext cx="2027633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 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98017" y="4824923"/>
            <a:ext cx="2050259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90" y="2392217"/>
            <a:ext cx="2033586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 хозяйство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53051" y="19251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151,2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353051" y="4860409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3,2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353051" y="240753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2,3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53051" y="2881179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117,5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53051" y="4379535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269,7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220643" y="3434642"/>
            <a:ext cx="2027633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</a:t>
            </a:r>
            <a:r>
              <a:rPr lang="ru-RU" sz="15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sz="15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53051" y="3434642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39,1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7451433" y="5461392"/>
            <a:ext cx="1636047" cy="436706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100%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1" name="Стрелка вниз 60"/>
          <p:cNvSpPr/>
          <p:nvPr/>
        </p:nvSpPr>
        <p:spPr>
          <a:xfrm>
            <a:off x="7502642" y="3940500"/>
            <a:ext cx="1533631" cy="42202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-11%</a:t>
            </a:r>
            <a:endParaRPr lang="ru-RU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3" name="AutoShape 6"/>
          <p:cNvSpPr>
            <a:spLocks noChangeArrowheads="1"/>
          </p:cNvSpPr>
          <p:nvPr/>
        </p:nvSpPr>
        <p:spPr bwMode="auto">
          <a:xfrm>
            <a:off x="1046214" y="1921482"/>
            <a:ext cx="1919974" cy="85129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643</a:t>
            </a:r>
            <a:endParaRPr lang="ru-RU" alt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143875" y="2794745"/>
            <a:ext cx="1758476" cy="858571"/>
          </a:xfrm>
          <a:prstGeom prst="upArrow">
            <a:avLst/>
          </a:prstGeom>
          <a:solidFill>
            <a:srgbClr val="F7FD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1127" y="3132390"/>
            <a:ext cx="91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+7,3%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97468" y="1408926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88067" y="1442287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42590" y="1956314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159,3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442590" y="24396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23,4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442590" y="2929424"/>
            <a:ext cx="971550" cy="4728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97,9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42590" y="3458053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45,3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442590" y="394050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12,5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446277" y="4402899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301,6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441516" y="4860410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2,2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464253" y="5984954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0,76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488067" y="6496103"/>
            <a:ext cx="971550" cy="3693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0,70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4" name="Стрелка вверх 73"/>
          <p:cNvSpPr/>
          <p:nvPr/>
        </p:nvSpPr>
        <p:spPr>
          <a:xfrm>
            <a:off x="7435803" y="1943733"/>
            <a:ext cx="1589565" cy="490564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+5,3%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5" name="Стрелка вверх 74"/>
          <p:cNvSpPr/>
          <p:nvPr/>
        </p:nvSpPr>
        <p:spPr>
          <a:xfrm>
            <a:off x="7377114" y="2456202"/>
            <a:ext cx="1648254" cy="424977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+917%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7400925" y="2950472"/>
            <a:ext cx="1624443" cy="401273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-16%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7" name="Стрелка вверх 76"/>
          <p:cNvSpPr/>
          <p:nvPr/>
        </p:nvSpPr>
        <p:spPr>
          <a:xfrm>
            <a:off x="7445331" y="3449936"/>
            <a:ext cx="1648254" cy="406730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+16%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8" name="Стрелка вверх 77"/>
          <p:cNvSpPr/>
          <p:nvPr/>
        </p:nvSpPr>
        <p:spPr>
          <a:xfrm>
            <a:off x="7445331" y="4439822"/>
            <a:ext cx="1648254" cy="383399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+12%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9" name="Стрелка вверх 78"/>
          <p:cNvSpPr/>
          <p:nvPr/>
        </p:nvSpPr>
        <p:spPr>
          <a:xfrm>
            <a:off x="7459617" y="6004682"/>
            <a:ext cx="1648254" cy="406730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+4,1%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0" name="Стрелка вверх 79"/>
          <p:cNvSpPr/>
          <p:nvPr/>
        </p:nvSpPr>
        <p:spPr>
          <a:xfrm>
            <a:off x="7459617" y="6440407"/>
            <a:ext cx="1648254" cy="406730"/>
          </a:xfrm>
          <a:prstGeom prst="up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+1,4%</a:t>
            </a:r>
            <a:endParaRPr lang="ru-RU" sz="16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7516928" y="4944626"/>
            <a:ext cx="1533631" cy="422024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-31%</a:t>
            </a:r>
            <a:endParaRPr lang="ru-RU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 animBg="1"/>
      <p:bldP spid="2" grpId="0" animBg="1"/>
      <p:bldP spid="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550" y="1371600"/>
            <a:ext cx="8015699" cy="3435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2450" y="1371600"/>
            <a:ext cx="857250" cy="3435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Сумма тыс. руб.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8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182687" y="447675"/>
            <a:ext cx="7961313" cy="8572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резервного фонда администрации города Пятигорска в 2015 г. 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53224"/>
              </p:ext>
            </p:extLst>
          </p:nvPr>
        </p:nvGraphicFramePr>
        <p:xfrm>
          <a:off x="0" y="1790701"/>
          <a:ext cx="9144000" cy="5067300"/>
        </p:xfrm>
        <a:graphic>
          <a:graphicData uri="http://schemas.openxmlformats.org/drawingml/2006/table">
            <a:tbl>
              <a:tblPr/>
              <a:tblGrid>
                <a:gridCol w="8188081"/>
                <a:gridCol w="955919"/>
              </a:tblGrid>
              <a:tr h="329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 ремонтных работ в квартире № 109 «А» в МКД № 121 по улице Железнодорожной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384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укрытие строительной сеткой аварийных участков фасада здания МБОУ Гимназия №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01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проектные и изыскательские работы по капитальному ремонту подвесного пешеходного моста через реку Подкумок в районе водозабора "Скачки".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384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 работ по замене теплового ввода в здание  школы № 7 ст.Константиновская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953,1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01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выполнение работ по декларированию безопасности гидротехнических сооружений Новопятигорского озера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01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 оплату судебной строительно-технической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01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капитальный ремонт подвесного пешеходного моста через реку Подкумок в районе водозабора «Скачки»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01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удовлетворение исковых требований ООО «Кавказ-Торг» о  применении последствий недействительности ничтожной сделки, согласно исполнительному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85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удовлетворение исковых требований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возврату денежных средств ООО «АТВ» в связи с применением последствий недействительности ничтожной сделки, согласно исполнительному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488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удовлетворение исковых требований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возврату денежных средств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«Холод» в связи с применением последствий недействительности ничтожной сделки, согласно исполнительному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04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удовлетворение исковых требований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возврату денежных средств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«ГОРПО» в связи с применением последствий недействительности ничтожной сделки, согласно исполнительному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384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8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34745"/>
              </p:ext>
            </p:extLst>
          </p:nvPr>
        </p:nvGraphicFramePr>
        <p:xfrm>
          <a:off x="-275131" y="1383985"/>
          <a:ext cx="8640856" cy="533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2687" y="152400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Доля программного финансирования в бюджете города-курорта Пятигорска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2012 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2015 годах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159739" y="1557823"/>
            <a:ext cx="2784154" cy="6469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2012 29,5%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972983" y="2416846"/>
            <a:ext cx="2784154" cy="6469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2013  38,7%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856701" y="3406009"/>
            <a:ext cx="2784154" cy="6469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2014  29,3%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057573" y="2204805"/>
            <a:ext cx="1255482" cy="9335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277488" y="4416165"/>
            <a:ext cx="2784154" cy="6469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2015  98,4%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69395"/>
              </p:ext>
            </p:extLst>
          </p:nvPr>
        </p:nvGraphicFramePr>
        <p:xfrm>
          <a:off x="0" y="1390650"/>
          <a:ext cx="91440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836119"/>
              </p:ext>
            </p:extLst>
          </p:nvPr>
        </p:nvGraphicFramePr>
        <p:xfrm>
          <a:off x="462754" y="555623"/>
          <a:ext cx="7968455" cy="471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92688"/>
              </p:ext>
            </p:extLst>
          </p:nvPr>
        </p:nvGraphicFramePr>
        <p:xfrm>
          <a:off x="534589" y="2933700"/>
          <a:ext cx="7609286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67293"/>
              </p:ext>
            </p:extLst>
          </p:nvPr>
        </p:nvGraphicFramePr>
        <p:xfrm>
          <a:off x="630235" y="3752851"/>
          <a:ext cx="7856538" cy="68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152400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Объем муниципального долга и расходы на его обслуживание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168" y="5141707"/>
            <a:ext cx="257175" cy="257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05643" y="5271490"/>
            <a:ext cx="344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объем муниципального долга </a:t>
            </a:r>
            <a:endParaRPr lang="ru-RU" sz="14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385" y="5579267"/>
            <a:ext cx="257175" cy="257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235" y="5580456"/>
            <a:ext cx="4865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расходы на обслуживание муниципального долга</a:t>
            </a:r>
            <a:endParaRPr lang="ru-RU" sz="14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9710" y="6046588"/>
            <a:ext cx="323850" cy="0"/>
          </a:xfrm>
          <a:prstGeom prst="line">
            <a:avLst/>
          </a:prstGeom>
          <a:ln w="41275">
            <a:solidFill>
              <a:srgbClr val="00009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642" y="5892699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отношение </a:t>
            </a:r>
            <a:r>
              <a:rPr lang="ru-RU" sz="14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объема муниципального долга к </a:t>
            </a:r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собственным </a:t>
            </a:r>
            <a:r>
              <a:rPr lang="ru-RU" sz="14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доходам (%)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9710" y="6400800"/>
            <a:ext cx="284958" cy="0"/>
          </a:xfrm>
          <a:prstGeom prst="line">
            <a:avLst/>
          </a:prstGeom>
          <a:ln w="34925">
            <a:solidFill>
              <a:srgbClr val="00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5641" y="6246911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доля </a:t>
            </a:r>
            <a:r>
              <a:rPr lang="ru-RU" sz="14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расходов на обслуживание  </a:t>
            </a:r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муниципального </a:t>
            </a:r>
            <a:r>
              <a:rPr lang="ru-RU" sz="1400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долга  в расходах бюджета (%)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9631" y="6724650"/>
            <a:ext cx="284958" cy="0"/>
          </a:xfrm>
          <a:prstGeom prst="line">
            <a:avLst/>
          </a:prstGeom>
          <a:ln w="3492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5643" y="6550223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верхний предел муниципального долга</a:t>
            </a:r>
            <a:endParaRPr lang="ru-RU" sz="14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16150"/>
              </p:ext>
            </p:extLst>
          </p:nvPr>
        </p:nvGraphicFramePr>
        <p:xfrm>
          <a:off x="2714625" y="2190155"/>
          <a:ext cx="6920794" cy="232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599842"/>
              </p:ext>
            </p:extLst>
          </p:nvPr>
        </p:nvGraphicFramePr>
        <p:xfrm>
          <a:off x="3019425" y="828675"/>
          <a:ext cx="6750048" cy="375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>
            <a:off x="511175" y="1601788"/>
            <a:ext cx="1136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</a:rPr>
              <a:t>. руб</a:t>
            </a:r>
            <a:r>
              <a:rPr lang="ru-RU" alt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6370" y="3114062"/>
            <a:ext cx="593185" cy="622755"/>
          </a:xfrm>
          <a:prstGeom prst="rect">
            <a:avLst/>
          </a:prstGeom>
          <a:solidFill>
            <a:srgbClr val="0033CC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1615" y="2172007"/>
            <a:ext cx="629314" cy="616349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7243" y="4301067"/>
            <a:ext cx="643686" cy="55553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62350" y="4434417"/>
            <a:ext cx="529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48188" y="1827213"/>
            <a:ext cx="431006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86772"/>
              </p:ext>
            </p:extLst>
          </p:nvPr>
        </p:nvGraphicFramePr>
        <p:xfrm>
          <a:off x="6174" y="4578833"/>
          <a:ext cx="9194270" cy="2397041"/>
        </p:xfrm>
        <a:graphic>
          <a:graphicData uri="http://schemas.openxmlformats.org/drawingml/2006/table">
            <a:tbl>
              <a:tblPr/>
              <a:tblGrid>
                <a:gridCol w="3648218"/>
                <a:gridCol w="1892723"/>
                <a:gridCol w="1811937"/>
                <a:gridCol w="1841392"/>
              </a:tblGrid>
              <a:tr h="61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69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</a:t>
                      </a:r>
                      <a:r>
                        <a:rPr lang="ru-RU" sz="1400" b="1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год    (первоначальный план)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</a:t>
                      </a:r>
                      <a:r>
                        <a:rPr lang="ru-RU" sz="1400" b="1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год (уточненный план)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400" b="1" kern="1200" dirty="0" smtClean="0">
                          <a:solidFill>
                            <a:srgbClr val="2D2D8A">
                              <a:lumMod val="75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год (факт)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45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3581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3469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45510">
                <a:tc>
                  <a:txBody>
                    <a:bodyPr/>
                    <a:lstStyle/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1922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</a:tr>
              <a:tr h="427531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3577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</a:tr>
              <a:tr h="352832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-Дефицит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-145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- 336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- 108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4363" y="1994279"/>
            <a:ext cx="28924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Доходы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176213">
              <a:defRPr/>
            </a:pPr>
            <a:r>
              <a:rPr lang="ru-RU" dirty="0" smtClean="0">
                <a:solidFill>
                  <a:srgbClr val="002060"/>
                </a:solidFill>
              </a:rPr>
              <a:t>Безвозмездные поступления</a:t>
            </a:r>
          </a:p>
          <a:p>
            <a:pPr marL="176213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176213"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Расходы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182255" y="0"/>
            <a:ext cx="7961313" cy="128289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исполнения бюджета города-курорта Пятигорска 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за 2015 г.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43263"/>
              </p:ext>
            </p:extLst>
          </p:nvPr>
        </p:nvGraphicFramePr>
        <p:xfrm>
          <a:off x="1790302" y="1615587"/>
          <a:ext cx="7944201" cy="524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" name="Лист" r:id="rId5" imgW="11791843" imgH="6267510" progId="Excel.Sheet.8">
                  <p:embed/>
                </p:oleObj>
              </mc:Choice>
              <mc:Fallback>
                <p:oleObj name="Лист" r:id="rId5" imgW="11791843" imgH="6267510" progId="Excel.Sheet.8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302" y="1615587"/>
                        <a:ext cx="7944201" cy="5245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4962" y="6133632"/>
            <a:ext cx="528502" cy="54319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72903" y="4906040"/>
            <a:ext cx="518224" cy="54362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88912" y="3874423"/>
            <a:ext cx="518224" cy="500593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88912" y="2880148"/>
            <a:ext cx="518224" cy="489342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128504" y="1892055"/>
            <a:ext cx="518224" cy="508706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691404" y="5753494"/>
            <a:ext cx="24433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99"/>
                </a:solidFill>
              </a:rPr>
              <a:t>средства федерального бюджета</a:t>
            </a:r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646728" y="2663154"/>
            <a:ext cx="25491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99"/>
                </a:solidFill>
              </a:rPr>
              <a:t>средства </a:t>
            </a:r>
            <a:r>
              <a:rPr lang="ru-RU" altLang="ru-RU" b="1" dirty="0" smtClean="0">
                <a:solidFill>
                  <a:srgbClr val="000099"/>
                </a:solidFill>
              </a:rPr>
              <a:t>бюджетных и автономных учреждений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18" name="Text Box 101"/>
          <p:cNvSpPr txBox="1">
            <a:spLocks noChangeArrowheads="1"/>
          </p:cNvSpPr>
          <p:nvPr/>
        </p:nvSpPr>
        <p:spPr bwMode="auto">
          <a:xfrm>
            <a:off x="716783" y="4906040"/>
            <a:ext cx="2392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99"/>
                </a:solidFill>
              </a:rPr>
              <a:t>средства </a:t>
            </a:r>
            <a:r>
              <a:rPr lang="ru-RU" altLang="ru-RU" b="1" dirty="0" smtClean="0">
                <a:solidFill>
                  <a:srgbClr val="000099"/>
                </a:solidFill>
              </a:rPr>
              <a:t>краевого бюджета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712976" y="3749669"/>
            <a:ext cx="25224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собственные средства местного бюджета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752487" y="1684743"/>
            <a:ext cx="24433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000099"/>
                </a:solidFill>
              </a:rPr>
              <a:t>средства </a:t>
            </a:r>
            <a:r>
              <a:rPr lang="ru-RU" altLang="ru-RU" b="1" dirty="0" smtClean="0">
                <a:solidFill>
                  <a:srgbClr val="000099"/>
                </a:solidFill>
              </a:rPr>
              <a:t>во временном распоряжении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95" y="1477819"/>
            <a:ext cx="1231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357076" y="6488668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01.01.2014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5299075" y="6488668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01.01.2015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357075" y="1499422"/>
            <a:ext cx="1362865" cy="64698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461,6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182255" y="199823"/>
            <a:ext cx="7961313" cy="1078173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и объем остатков средств бюджета города Пятигорска на 01.01.2016 г.</a:t>
            </a:r>
            <a:endParaRPr lang="ru-RU" sz="2800" b="1" dirty="0"/>
          </a:p>
        </p:txBody>
      </p:sp>
      <p:sp>
        <p:nvSpPr>
          <p:cNvPr id="26" name="Text Box 101"/>
          <p:cNvSpPr txBox="1">
            <a:spLocks noChangeArrowheads="1"/>
          </p:cNvSpPr>
          <p:nvPr/>
        </p:nvSpPr>
        <p:spPr bwMode="auto">
          <a:xfrm>
            <a:off x="7308850" y="6492158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01.01.2016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299075" y="3631857"/>
            <a:ext cx="1362865" cy="64698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208,6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7185684" y="3045997"/>
            <a:ext cx="1362865" cy="64698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259,1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937500" y="1402318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.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182687" y="0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Доходы бюджета города-курорта Пятигорска в 2014-2015 гг</a:t>
            </a:r>
            <a:endParaRPr lang="ru-RU" sz="2800" b="1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335876"/>
              </p:ext>
            </p:extLst>
          </p:nvPr>
        </p:nvGraphicFramePr>
        <p:xfrm>
          <a:off x="-2667000" y="1740247"/>
          <a:ext cx="11610975" cy="47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356626" y="1435297"/>
            <a:ext cx="1205599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3476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145083" y="1477819"/>
            <a:ext cx="1362865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3469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62225" y="2972192"/>
            <a:ext cx="1978959" cy="182224"/>
          </a:xfrm>
          <a:prstGeom prst="straightConnector1">
            <a:avLst/>
          </a:prstGeom>
          <a:ln w="44450">
            <a:solidFill>
              <a:srgbClr val="006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62225" y="4746855"/>
            <a:ext cx="1885950" cy="128584"/>
          </a:xfrm>
          <a:prstGeom prst="straightConnector1">
            <a:avLst/>
          </a:prstGeom>
          <a:ln w="44450">
            <a:solidFill>
              <a:srgbClr val="00CC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1436584">
            <a:off x="2965181" y="3759068"/>
            <a:ext cx="134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    </a:t>
            </a:r>
            <a:r>
              <a:rPr lang="ru-RU" b="1" dirty="0" smtClean="0">
                <a:solidFill>
                  <a:prstClr val="black"/>
                </a:solidFill>
              </a:rPr>
              <a:t>рост  54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324104">
            <a:off x="3037924" y="4399694"/>
            <a:ext cx="126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  </a:t>
            </a:r>
            <a:r>
              <a:rPr lang="ru-RU" b="1" dirty="0" smtClean="0">
                <a:solidFill>
                  <a:prstClr val="black"/>
                </a:solidFill>
              </a:rPr>
              <a:t>рост  75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Rectangle 102"/>
          <p:cNvSpPr>
            <a:spLocks noChangeArrowheads="1"/>
          </p:cNvSpPr>
          <p:nvPr/>
        </p:nvSpPr>
        <p:spPr bwMode="auto">
          <a:xfrm>
            <a:off x="6896653" y="2869524"/>
            <a:ext cx="259112" cy="205336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 Box 101"/>
          <p:cNvSpPr txBox="1">
            <a:spLocks noChangeArrowheads="1"/>
          </p:cNvSpPr>
          <p:nvPr/>
        </p:nvSpPr>
        <p:spPr bwMode="auto">
          <a:xfrm>
            <a:off x="7147746" y="2642834"/>
            <a:ext cx="1996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Безвозмездные поступления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33" name="Rectangle 102"/>
          <p:cNvSpPr>
            <a:spLocks noChangeArrowheads="1"/>
          </p:cNvSpPr>
          <p:nvPr/>
        </p:nvSpPr>
        <p:spPr bwMode="auto">
          <a:xfrm>
            <a:off x="6903891" y="3860107"/>
            <a:ext cx="259112" cy="167255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 Box 101"/>
          <p:cNvSpPr txBox="1">
            <a:spLocks noChangeArrowheads="1"/>
          </p:cNvSpPr>
          <p:nvPr/>
        </p:nvSpPr>
        <p:spPr bwMode="auto">
          <a:xfrm>
            <a:off x="7147746" y="3620571"/>
            <a:ext cx="1996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Неналоговые доходы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35" name="Rectangle 102"/>
          <p:cNvSpPr>
            <a:spLocks noChangeArrowheads="1"/>
          </p:cNvSpPr>
          <p:nvPr/>
        </p:nvSpPr>
        <p:spPr bwMode="auto">
          <a:xfrm flipH="1">
            <a:off x="6943726" y="4775956"/>
            <a:ext cx="261198" cy="215144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 Box 101"/>
          <p:cNvSpPr txBox="1">
            <a:spLocks noChangeArrowheads="1"/>
          </p:cNvSpPr>
          <p:nvPr/>
        </p:nvSpPr>
        <p:spPr bwMode="auto">
          <a:xfrm>
            <a:off x="7204924" y="4552273"/>
            <a:ext cx="1612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Налоговые доходы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34769">
            <a:off x="2786905" y="2608505"/>
            <a:ext cx="177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снижение  136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861916" y="1320901"/>
            <a:ext cx="2139668" cy="1202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 млн. руб.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314325" y="4223356"/>
            <a:ext cx="276802" cy="1183329"/>
          </a:xfrm>
          <a:prstGeom prst="leftBrac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66289" y="4252727"/>
            <a:ext cx="124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6105172" y="4693692"/>
            <a:ext cx="96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047751" y="199823"/>
            <a:ext cx="8096250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Исполнение налоговых доходов бюджета города-курорта Пятигорска в 2014-2015 гг</a:t>
            </a:r>
            <a:endParaRPr lang="ru-RU" sz="2800" b="1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665089"/>
              </p:ext>
            </p:extLst>
          </p:nvPr>
        </p:nvGraphicFramePr>
        <p:xfrm>
          <a:off x="2" y="1277996"/>
          <a:ext cx="9143999" cy="558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600700" y="3509963"/>
            <a:ext cx="8191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prstClr val="white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276726" y="4548188"/>
            <a:ext cx="8191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-1</a:t>
            </a:r>
            <a:endParaRPr lang="ru-RU" sz="16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438775" y="2605089"/>
            <a:ext cx="64770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-4</a:t>
            </a:r>
            <a:endParaRPr lang="ru-RU" sz="16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419601" y="1709737"/>
            <a:ext cx="8191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-7</a:t>
            </a:r>
            <a:endParaRPr lang="ru-RU" sz="1600" b="1" dirty="0">
              <a:solidFill>
                <a:srgbClr val="FF000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096530" y="399646"/>
            <a:ext cx="8133195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Исполнение неналоговых доходов бюджета города-курорта Пятигорска в 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 charset="0"/>
              </a:rPr>
              <a:t>2014-2015 гг</a:t>
            </a:r>
            <a:endParaRPr lang="ru-RU" sz="2800" b="1" spc="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effectLst/>
              <a:latin typeface="Constantia" pitchFamily="18" charset="0"/>
              <a:ea typeface="+mn-ea"/>
              <a:cs typeface="Arial" charset="0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14883"/>
              </p:ext>
            </p:extLst>
          </p:nvPr>
        </p:nvGraphicFramePr>
        <p:xfrm>
          <a:off x="85725" y="1277995"/>
          <a:ext cx="9144000" cy="571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248526" y="5672149"/>
            <a:ext cx="1047750" cy="509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99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+37</a:t>
            </a:r>
            <a:endParaRPr lang="ru-RU" sz="2000" b="1" dirty="0">
              <a:solidFill>
                <a:srgbClr val="000099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430279" y="3238592"/>
            <a:ext cx="732848" cy="509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99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+14</a:t>
            </a:r>
            <a:endParaRPr lang="ru-RU" sz="2000" b="1" dirty="0">
              <a:solidFill>
                <a:srgbClr val="000099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107278"/>
              </p:ext>
            </p:extLst>
          </p:nvPr>
        </p:nvGraphicFramePr>
        <p:xfrm>
          <a:off x="0" y="738910"/>
          <a:ext cx="8410575" cy="606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27975" y="1477819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.</a:t>
            </a:r>
          </a:p>
        </p:txBody>
      </p:sp>
      <p:pic>
        <p:nvPicPr>
          <p:cNvPr id="8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182687" y="199823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 от других уровней бюджетов в бюджет города-курорта Пятигорска в 2014 -2015г.</a:t>
            </a:r>
            <a:endParaRPr lang="ru-RU" sz="2800" b="1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</a:endParaRPr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7244489" y="5308476"/>
            <a:ext cx="392873" cy="434961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7718601" y="5374105"/>
            <a:ext cx="1395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Субсидии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7244489" y="3181351"/>
            <a:ext cx="418783" cy="39773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7713044" y="3195550"/>
            <a:ext cx="1480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Субвенции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7270399" y="2029433"/>
            <a:ext cx="418782" cy="437542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 Box 101"/>
          <p:cNvSpPr txBox="1">
            <a:spLocks noChangeArrowheads="1"/>
          </p:cNvSpPr>
          <p:nvPr/>
        </p:nvSpPr>
        <p:spPr bwMode="auto">
          <a:xfrm>
            <a:off x="7663272" y="2023371"/>
            <a:ext cx="1480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0099"/>
                </a:solidFill>
              </a:rPr>
              <a:t>Дотации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7244490" y="4227029"/>
            <a:ext cx="418782" cy="40331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7718601" y="4130582"/>
            <a:ext cx="14254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300" b="1" dirty="0" smtClean="0">
                <a:solidFill>
                  <a:srgbClr val="000099"/>
                </a:solidFill>
              </a:rPr>
              <a:t>Прочие безвозмездные поступления</a:t>
            </a:r>
            <a:endParaRPr lang="ru-RU" altLang="ru-RU" sz="1300" b="1" dirty="0">
              <a:solidFill>
                <a:srgbClr val="000099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250548" y="1384856"/>
            <a:ext cx="1362865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2066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2"/>
          <p:cNvSpPr txBox="1">
            <a:spLocks/>
          </p:cNvSpPr>
          <p:nvPr/>
        </p:nvSpPr>
        <p:spPr>
          <a:xfrm>
            <a:off x="1182687" y="199823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Привлечение средств на условиях софинансирования в 2015 году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0" y="1445176"/>
            <a:ext cx="6877049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77049" y="1445176"/>
            <a:ext cx="1257301" cy="53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федеральный и краевой бюджеты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34350" y="1445176"/>
            <a:ext cx="1009650" cy="53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городской бюджет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7407" y="1075844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63644"/>
              </p:ext>
            </p:extLst>
          </p:nvPr>
        </p:nvGraphicFramePr>
        <p:xfrm>
          <a:off x="0" y="1985037"/>
          <a:ext cx="9144000" cy="4872962"/>
        </p:xfrm>
        <a:graphic>
          <a:graphicData uri="http://schemas.openxmlformats.org/drawingml/2006/table">
            <a:tbl>
              <a:tblPr/>
              <a:tblGrid>
                <a:gridCol w="6972300"/>
                <a:gridCol w="1190625"/>
                <a:gridCol w="981075"/>
              </a:tblGrid>
              <a:tr h="374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Модернизация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объектов коммунальной инфраструктуры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м-на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"Западный".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60,41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4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Переселение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 из аварийного жилого фонда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Строительство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детского сада на 280 Пятигорск ул. Малиновского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11,69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2,47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41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Строительство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детского сада на 160 мест, ул.Маршала Бабаджаняна и  Петра 1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Строительство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детского сада на 280 мест, ул. Школьная.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Соц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выплаты молодым семьям на приобретение (строительство) жилья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Строительство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среднеобразовательной школы на 500 мест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11,55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Строительство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санузла МКОУ ООШ № 21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Строительство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детского сада на 100 мест, п. Энергетик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29,85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441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Формирование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доступной среды для инвалидов и др. маломобильных групп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12,13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Замена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оконных блоков в детских садах и школах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2,72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Ремонт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помещений многофункционального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Капитальный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ремонт  автомобильных дорог общего пользования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Комплектование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книжных фондов муниципальных библиотек 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464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182,9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2015 году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1200687"/>
              </p:ext>
            </p:extLst>
          </p:nvPr>
        </p:nvGraphicFramePr>
        <p:xfrm>
          <a:off x="-2000035" y="1582594"/>
          <a:ext cx="12258460" cy="527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Штриховая стрелка вправо 28"/>
          <p:cNvSpPr/>
          <p:nvPr/>
        </p:nvSpPr>
        <p:spPr>
          <a:xfrm>
            <a:off x="5505445" y="1415000"/>
            <a:ext cx="1228725" cy="9626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79455" y="1434021"/>
            <a:ext cx="1205599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4275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826129" y="1939948"/>
            <a:ext cx="1205599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3784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0234" y="1711674"/>
            <a:ext cx="9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- 6  %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71403" y="1466048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923320" y="1939948"/>
            <a:ext cx="1205599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3576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1064"/>
            <a:ext cx="1274763" cy="101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47132" y="1651413"/>
            <a:ext cx="9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- 11 %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3380" y="2341095"/>
            <a:ext cx="1704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- </a:t>
            </a:r>
            <a:r>
              <a:rPr lang="ru-RU" sz="1100" b="1" kern="0" dirty="0">
                <a:solidFill>
                  <a:sysClr val="windowText" lastClr="00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за счет снижения целевых федеральных средств на реконструкцию и ремонт дорог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6594" y="4187519"/>
            <a:ext cx="170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ysClr val="windowText" lastClr="00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 за </a:t>
            </a:r>
            <a:r>
              <a:rPr lang="ru-RU" sz="1100" b="1" kern="0" dirty="0">
                <a:solidFill>
                  <a:sysClr val="windowText" lastClr="00000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счет снижения целевых федеральных средств на реконструкцию и ремонт дорог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6593" y="2603008"/>
            <a:ext cx="17049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- в </a:t>
            </a:r>
            <a:r>
              <a:rPr lang="ru-RU" sz="1100" b="1" dirty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связи переводом финансирования муниципальных учреждений здравоохранения </a:t>
            </a:r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на </a:t>
            </a:r>
            <a:r>
              <a:rPr lang="ru-RU" sz="1100" b="1" dirty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региональный уровень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3379" y="3464244"/>
            <a:ext cx="1704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- н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долгосрочных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контрактов,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заключенных в 2015 году, со сроком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окончательным расчетом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</a:t>
            </a:r>
            <a:endParaRPr lang="ru-RU" sz="11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379" y="4963838"/>
            <a:ext cx="1704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ea typeface="Times New Roman"/>
                <a:cs typeface="Arial Cyr" panose="020B0604020202020204" pitchFamily="34" charset="0"/>
              </a:rPr>
              <a:t>- окончание строительства 3-х детских садов</a:t>
            </a:r>
            <a:endParaRPr lang="ru-RU" sz="11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  <p:bldP spid="3" grpId="0"/>
      <p:bldP spid="16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20773</TotalTime>
  <Words>1044</Words>
  <Application>Microsoft Office PowerPoint</Application>
  <PresentationFormat>Экран (4:3)</PresentationFormat>
  <Paragraphs>314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Бумажная</vt:lpstr>
      <vt:lpstr>Diseño predeterminado</vt:lpstr>
      <vt:lpstr>Лист</vt:lpstr>
      <vt:lpstr>Отчёт  об исполнении бюджета города-курорта Пятигорска за 2015 год</vt:lpstr>
      <vt:lpstr>Основные параметры исполнения бюджета города-курорта Пятигорска    за 2015 г.</vt:lpstr>
      <vt:lpstr>Структура и объем остатков средств бюджета города Пятигорска на 01.01.2016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резервного фонда администрации города Пятигорска в 2015 г. </vt:lpstr>
      <vt:lpstr>Доля программного финансирования в бюджете города-курорта Пятигорска в 2012 –2015 годах</vt:lpstr>
      <vt:lpstr>Объем муниципального долга и расходы на его обслуживание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User</cp:lastModifiedBy>
  <cp:revision>1006</cp:revision>
  <cp:lastPrinted>2016-06-14T05:55:20Z</cp:lastPrinted>
  <dcterms:created xsi:type="dcterms:W3CDTF">2013-11-05T05:51:37Z</dcterms:created>
  <dcterms:modified xsi:type="dcterms:W3CDTF">2016-06-14T06:18:58Z</dcterms:modified>
</cp:coreProperties>
</file>