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6.xml" ContentType="application/vnd.openxmlformats-officedocument.drawingml.chartshapes+xml"/>
  <Override PartName="/ppt/charts/chart16.xml" ContentType="application/vnd.openxmlformats-officedocument.drawingml.chart+xml"/>
  <Override PartName="/ppt/drawings/drawing7.xml" ContentType="application/vnd.openxmlformats-officedocument.drawingml.chartshapes+xml"/>
  <Override PartName="/ppt/charts/chart17.xml" ContentType="application/vnd.openxmlformats-officedocument.drawingml.chart+xml"/>
  <Override PartName="/ppt/drawings/drawing8.xml" ContentType="application/vnd.openxmlformats-officedocument.drawingml.chartshapes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6" r:id="rId1"/>
  </p:sldMasterIdLst>
  <p:notesMasterIdLst>
    <p:notesMasterId r:id="rId24"/>
  </p:notesMasterIdLst>
  <p:handoutMasterIdLst>
    <p:handoutMasterId r:id="rId25"/>
  </p:handoutMasterIdLst>
  <p:sldIdLst>
    <p:sldId id="347" r:id="rId2"/>
    <p:sldId id="385" r:id="rId3"/>
    <p:sldId id="390" r:id="rId4"/>
    <p:sldId id="391" r:id="rId5"/>
    <p:sldId id="367" r:id="rId6"/>
    <p:sldId id="382" r:id="rId7"/>
    <p:sldId id="383" r:id="rId8"/>
    <p:sldId id="392" r:id="rId9"/>
    <p:sldId id="384" r:id="rId10"/>
    <p:sldId id="360" r:id="rId11"/>
    <p:sldId id="368" r:id="rId12"/>
    <p:sldId id="361" r:id="rId13"/>
    <p:sldId id="369" r:id="rId14"/>
    <p:sldId id="386" r:id="rId15"/>
    <p:sldId id="376" r:id="rId16"/>
    <p:sldId id="393" r:id="rId17"/>
    <p:sldId id="389" r:id="rId18"/>
    <p:sldId id="387" r:id="rId19"/>
    <p:sldId id="380" r:id="rId20"/>
    <p:sldId id="388" r:id="rId21"/>
    <p:sldId id="373" r:id="rId22"/>
    <p:sldId id="374" r:id="rId23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B846"/>
    <a:srgbClr val="F7FD03"/>
    <a:srgbClr val="003300"/>
    <a:srgbClr val="000099"/>
    <a:srgbClr val="00CC00"/>
    <a:srgbClr val="0066FF"/>
    <a:srgbClr val="FF99FF"/>
    <a:srgbClr val="00B8FF"/>
    <a:srgbClr val="2D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91575" autoAdjust="0"/>
  </p:normalViewPr>
  <p:slideViewPr>
    <p:cSldViewPr snapToGrid="0">
      <p:cViewPr>
        <p:scale>
          <a:sx n="100" d="100"/>
          <a:sy n="100" d="100"/>
        </p:scale>
        <p:origin x="-2070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image" Target="../media/image4.jpeg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3307</c:v>
                </c:pt>
                <c:pt idx="1">
                  <c:v>4264</c:v>
                </c:pt>
                <c:pt idx="2">
                  <c:v>4008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972672"/>
        <c:axId val="42974208"/>
      </c:barChart>
      <c:catAx>
        <c:axId val="42972672"/>
        <c:scaling>
          <c:orientation val="minMax"/>
        </c:scaling>
        <c:delete val="1"/>
        <c:axPos val="b"/>
        <c:majorTickMark val="out"/>
        <c:minorTickMark val="none"/>
        <c:tickLblPos val="nextTo"/>
        <c:crossAx val="42974208"/>
        <c:crosses val="autoZero"/>
        <c:auto val="1"/>
        <c:lblAlgn val="ctr"/>
        <c:lblOffset val="100"/>
        <c:noMultiLvlLbl val="0"/>
      </c:catAx>
      <c:valAx>
        <c:axId val="429742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2972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3200" b="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Первоначальный план 2013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3307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CC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32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Первоначальный план 2013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4264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Столбец12</c:v>
                </c:pt>
              </c:strCache>
            </c:strRef>
          </c:tx>
          <c:spPr>
            <a:solidFill>
              <a:srgbClr val="F7FD03"/>
            </a:solidFill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7FD03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effectLst>
                <a:glow rad="101600">
                  <a:srgbClr val="F7FD03">
                    <a:alpha val="40000"/>
                  </a:srgbClr>
                </a:glow>
              </a:effectLst>
              <a:scene3d>
                <a:camera prst="orthographicFront"/>
                <a:lightRig rig="threePt" dir="t"/>
              </a:scene3d>
              <a:sp3d prstMaterial="metal"/>
            </c:spPr>
          </c:dPt>
          <c:dLbls>
            <c:txPr>
              <a:bodyPr/>
              <a:lstStyle/>
              <a:p>
                <a:pPr>
                  <a:defRPr sz="32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Первоначальный план 2013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99461376"/>
        <c:axId val="99475456"/>
      </c:barChart>
      <c:catAx>
        <c:axId val="99461376"/>
        <c:scaling>
          <c:orientation val="minMax"/>
        </c:scaling>
        <c:delete val="1"/>
        <c:axPos val="b"/>
        <c:majorTickMark val="out"/>
        <c:minorTickMark val="none"/>
        <c:tickLblPos val="nextTo"/>
        <c:crossAx val="99475456"/>
        <c:crosses val="autoZero"/>
        <c:auto val="1"/>
        <c:lblAlgn val="ctr"/>
        <c:lblOffset val="100"/>
        <c:noMultiLvlLbl val="0"/>
      </c:catAx>
      <c:valAx>
        <c:axId val="99475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946137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277777777777779E-2"/>
          <c:y val="2.4242420035587939E-2"/>
          <c:w val="0.75061931321084874"/>
          <c:h val="0.455680448462211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Кредиторская задолженность</c:v>
                </c:pt>
              </c:strCache>
            </c:strRef>
          </c:tx>
          <c:spPr>
            <a:solidFill>
              <a:srgbClr val="F7FD03"/>
            </a:solidFill>
          </c:spPr>
          <c:invertIfNegative val="0"/>
          <c:dLbls>
            <c:dLbl>
              <c:idx val="0"/>
              <c:layout>
                <c:manualLayout>
                  <c:x val="1.1602610587382161E-2"/>
                  <c:y val="-2.0168833250200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602610587382161E-2"/>
                  <c:y val="-2.5211041562751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03263234227631E-2"/>
                  <c:y val="-4.033766650040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48.4</c:v>
                </c:pt>
                <c:pt idx="1">
                  <c:v>315.39999999999992</c:v>
                </c:pt>
                <c:pt idx="2">
                  <c:v>133.9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Просроченная кредиторская задолженность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2.3611111111111062E-2"/>
                  <c:y val="-3.7465558236817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111.4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8366976"/>
        <c:axId val="118368512"/>
        <c:axId val="0"/>
      </c:bar3DChart>
      <c:catAx>
        <c:axId val="11836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4000" b="1">
                <a:solidFill>
                  <a:schemeClr val="tx1"/>
                </a:solidFill>
              </a:defRPr>
            </a:pPr>
            <a:endParaRPr lang="ru-RU"/>
          </a:p>
        </c:txPr>
        <c:crossAx val="118368512"/>
        <c:crosses val="autoZero"/>
        <c:auto val="1"/>
        <c:lblAlgn val="ctr"/>
        <c:lblOffset val="100"/>
        <c:noMultiLvlLbl val="0"/>
      </c:catAx>
      <c:valAx>
        <c:axId val="118368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8366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4029756432730179E-2"/>
          <c:y val="0.63393874263075878"/>
          <c:w val="0.68900237724091584"/>
          <c:h val="0.15155364932584556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  <a:latin typeface="Arial Cyr" panose="020B0604020202020204" pitchFamily="34" charset="0"/>
              <a:cs typeface="Arial Cyr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3"/>
            <c:bubble3D val="0"/>
            <c:spPr>
              <a:solidFill>
                <a:srgbClr val="F7FD03"/>
              </a:solidFill>
            </c:spPr>
          </c:dPt>
          <c:dPt>
            <c:idx val="4"/>
            <c:bubble3D val="0"/>
            <c:spPr>
              <a:solidFill>
                <a:srgbClr val="FF00FF"/>
              </a:solidFill>
            </c:spPr>
          </c:dPt>
          <c:dPt>
            <c:idx val="8"/>
            <c:bubble3D val="0"/>
            <c:spPr>
              <a:solidFill>
                <a:srgbClr val="7030A0"/>
              </a:solidFill>
            </c:spPr>
          </c:dPt>
          <c:dPt>
            <c:idx val="9"/>
            <c:bubble3D val="0"/>
            <c:spPr>
              <a:solidFill>
                <a:srgbClr val="FF0000"/>
              </a:solidFill>
            </c:spPr>
          </c:dPt>
          <c:dPt>
            <c:idx val="11"/>
            <c:bubble3D val="0"/>
            <c:spPr>
              <a:solidFill>
                <a:srgbClr val="00CC00"/>
              </a:solidFill>
            </c:spPr>
          </c:dPt>
          <c:dLbls>
            <c:dLbl>
              <c:idx val="3"/>
              <c:layout>
                <c:manualLayout>
                  <c:x val="-2.5033911268218207E-2"/>
                  <c:y val="-1.4960629921259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559778679145795E-2"/>
                  <c:y val="-4.167173991429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2487236881823845E-2"/>
                  <c:y val="-3.4660092408576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2046453626375074E-2"/>
                  <c:y val="-8.0007043847953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7814222883494253E-2"/>
                  <c:y val="-7.5304101364326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1893769069074519E-2"/>
                  <c:y val="-6.4004762982901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1512951162825224E-2"/>
                  <c:y val="-5.912035755913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Лист1!$A$2:$A$14</c:f>
              <c:strCache>
                <c:ptCount val="13"/>
                <c:pt idx="0">
                  <c:v>«Развитие образования»</c:v>
                </c:pt>
                <c:pt idx="1">
                  <c:v>«Социальная поддержка граждан»</c:v>
                </c:pt>
                <c:pt idx="2">
                  <c:v>«Развитие ЖКХ, градостроительства, строительства и архитектуры»</c:v>
                </c:pt>
                <c:pt idx="3">
                  <c:v>«Молодежная политика»</c:v>
                </c:pt>
                <c:pt idx="4">
                  <c:v>«Сохранение и развитие культуры»</c:v>
                </c:pt>
                <c:pt idx="5">
                  <c:v>«Экология и охрана окружающей среды»</c:v>
                </c:pt>
                <c:pt idx="6">
                  <c:v>«Развитие физической культуры и спорта»</c:v>
                </c:pt>
                <c:pt idx="7">
                  <c:v>«Безопасный Пятигорск»</c:v>
                </c:pt>
                <c:pt idx="8">
                  <c:v>«Управление финансами»</c:v>
                </c:pt>
                <c:pt idx="9">
                  <c:v>«Управление имуществом»</c:v>
                </c:pt>
                <c:pt idx="10">
                  <c:v>«Модернизация экономики, развитие МСП, курорта и туризма »</c:v>
                </c:pt>
                <c:pt idx="11">
                  <c:v>«Развитие транспортной системы »</c:v>
                </c:pt>
                <c:pt idx="12">
                  <c:v>«Повышение открытости и эффективности деятельности администрации »</c:v>
                </c:pt>
              </c:strCache>
            </c:strRef>
          </c:cat>
          <c:val>
            <c:numRef>
              <c:f>Лист1!$B$2:$B$14</c:f>
              <c:numCache>
                <c:formatCode>#,##0;[Red]\-#,##0;0</c:formatCode>
                <c:ptCount val="13"/>
                <c:pt idx="0">
                  <c:v>49.391731592655425</c:v>
                </c:pt>
                <c:pt idx="1">
                  <c:v>22.147802584322921</c:v>
                </c:pt>
                <c:pt idx="2">
                  <c:v>7.5166120679073956</c:v>
                </c:pt>
                <c:pt idx="3" formatCode="#,##0.0;[Red]\-#,##0.0;0.0">
                  <c:v>0.24077881548747632</c:v>
                </c:pt>
                <c:pt idx="4">
                  <c:v>2.1137532254765001</c:v>
                </c:pt>
                <c:pt idx="5">
                  <c:v>5.5343301461929926</c:v>
                </c:pt>
                <c:pt idx="6" formatCode="#,##0.0;[Red]\-#,##0.0;0.0">
                  <c:v>0.45080244411735371</c:v>
                </c:pt>
                <c:pt idx="7">
                  <c:v>0.8840177701826164</c:v>
                </c:pt>
                <c:pt idx="8">
                  <c:v>1.7866805630675582</c:v>
                </c:pt>
                <c:pt idx="9">
                  <c:v>0.87529871619598854</c:v>
                </c:pt>
                <c:pt idx="10">
                  <c:v>0.90831249101886047</c:v>
                </c:pt>
                <c:pt idx="11">
                  <c:v>2.9478467143997604</c:v>
                </c:pt>
                <c:pt idx="12">
                  <c:v>4.3413386408542065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5894830896310066"/>
          <c:y val="2.2253129346314331E-2"/>
          <c:w val="0.43965509743243042"/>
          <c:h val="0.9770065323304237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8750000000000019E-2"/>
          <c:w val="0.95416666666666661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17"/>
          <c:dPt>
            <c:idx val="0"/>
            <c:bubble3D val="0"/>
            <c:spPr>
              <a:solidFill>
                <a:srgbClr val="00B846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bubble3D val="0"/>
            <c:spPr>
              <a:solidFill>
                <a:srgbClr val="00B8FF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3005</c:v>
                </c:pt>
                <c:pt idx="1">
                  <c:v>1002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1">
                  <c:v>1033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1570.7</c:v>
                </c:pt>
                <c:pt idx="1">
                  <c:v>1973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931.7</c:v>
                </c:pt>
                <c:pt idx="1">
                  <c:v>928.6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rgbClr val="00B846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90.8</c:v>
                </c:pt>
                <c:pt idx="1">
                  <c:v>86.2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6.2500000000000012E-3"/>
                  <c:y val="-2.8712427097353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3333333333335E-3"/>
                  <c:y val="-2.6917900403768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19.600000000000001</c:v>
                </c:pt>
                <c:pt idx="1">
                  <c:v>18.100000000000001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4345600"/>
        <c:axId val="194355584"/>
        <c:axId val="0"/>
      </c:bar3DChart>
      <c:catAx>
        <c:axId val="19434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ru-RU"/>
          </a:p>
        </c:txPr>
        <c:crossAx val="194355584"/>
        <c:crosses val="autoZero"/>
        <c:auto val="1"/>
        <c:lblAlgn val="ctr"/>
        <c:lblOffset val="100"/>
        <c:noMultiLvlLbl val="0"/>
      </c:catAx>
      <c:valAx>
        <c:axId val="1943555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4345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414577024025844"/>
          <c:y val="0.23773762465425338"/>
          <c:w val="0.23813244498283873"/>
          <c:h val="0.6577434886588036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874990734775098E-2"/>
          <c:w val="0.9541666666666665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17"/>
          <c:dPt>
            <c:idx val="1"/>
            <c:bubble3D val="0"/>
            <c:spPr>
              <a:solidFill>
                <a:srgbClr val="F7FD03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3349</c:v>
                </c:pt>
                <c:pt idx="1">
                  <c:v>659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scene3d>
      <a:camera prst="orthographicFront"/>
      <a:lightRig rig="threePt" dir="t"/>
    </a:scene3d>
    <a:sp3d prstMaterial="metal"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invertIfNegative val="0"/>
          <c:dLbls>
            <c:spPr>
              <a:noFill/>
            </c:spPr>
            <c:txPr>
              <a:bodyPr/>
              <a:lstStyle/>
              <a:p>
                <a:pPr algn="ctr">
                  <a:defRPr lang="ru-RU" sz="1500" b="1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159.30000000000001</c:v>
                </c:pt>
                <c:pt idx="1">
                  <c:v>107.9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Жилищное хозяйство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23.4</c:v>
                </c:pt>
                <c:pt idx="1">
                  <c:v>70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Коммунальное хозяйство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5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97.9</c:v>
                </c:pt>
                <c:pt idx="1">
                  <c:v>94.7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Др. вопросы в области ЖКХ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50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45.3</c:v>
                </c:pt>
                <c:pt idx="1">
                  <c:v>45.3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F7FD03"/>
            </a:solidFill>
          </c:spPr>
          <c:invertIfNegative val="0"/>
          <c:dLbls>
            <c:dLbl>
              <c:idx val="0"/>
              <c:layout>
                <c:manualLayout>
                  <c:x val="0.12275245845076066"/>
                  <c:y val="-4.3067360237934074E-2"/>
                </c:manualLayout>
              </c:layout>
              <c:spPr/>
              <c:txPr>
                <a:bodyPr/>
                <a:lstStyle/>
                <a:p>
                  <a:pPr>
                    <a:defRPr sz="150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3652110167234631E-2"/>
                  <c:y val="7.0452292291324197E-3"/>
                </c:manualLayout>
              </c:layout>
              <c:spPr/>
              <c:txPr>
                <a:bodyPr/>
                <a:lstStyle/>
                <a:p>
                  <a:pPr>
                    <a:defRPr sz="150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12.5</c:v>
                </c:pt>
                <c:pt idx="1">
                  <c:v>10.4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Водное хозяйство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layout>
                <c:manualLayout>
                  <c:x val="0.11996523704128265"/>
                  <c:y val="-7.279732686913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5204051717936838E-2"/>
                  <c:y val="-1.8988478092658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0.8</c:v>
                </c:pt>
                <c:pt idx="1">
                  <c:v>0.5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Благоустройство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2.8152632043879997E-3"/>
                  <c:y val="-3.838620756359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161256251438702E-1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 algn="ctr">
                  <a:defRPr lang="ru-RU" sz="15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301.60000000000002</c:v>
                </c:pt>
                <c:pt idx="1">
                  <c:v>325.2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Др. вопросы в области нац.экономики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0.12387158099307195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0088422540415949E-2"/>
                  <c:y val="1.3435172647257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5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2.2000000000000002</c:v>
                </c:pt>
                <c:pt idx="1">
                  <c:v>4.3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Лесное хозяйство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9.4521907901657012E-3"/>
                  <c:y val="-2.619087919527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305612005523679E-2"/>
                  <c:y val="-1.8724308443756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500" b="1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Лист1!$J$2:$J$3</c:f>
              <c:numCache>
                <c:formatCode>General</c:formatCode>
                <c:ptCount val="2"/>
                <c:pt idx="0">
                  <c:v>0.70000000000000029</c:v>
                </c:pt>
                <c:pt idx="1">
                  <c:v>0.70000000000000029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9028096"/>
        <c:axId val="199115904"/>
        <c:axId val="0"/>
      </c:bar3DChart>
      <c:catAx>
        <c:axId val="199028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9115904"/>
        <c:crosses val="autoZero"/>
        <c:auto val="1"/>
        <c:lblAlgn val="ctr"/>
        <c:lblOffset val="100"/>
        <c:noMultiLvlLbl val="0"/>
      </c:catAx>
      <c:valAx>
        <c:axId val="1991159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99028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615070835458304"/>
          <c:y val="0.11987680143147318"/>
          <c:w val="0.18465244855300486"/>
          <c:h val="0.7555632798142953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Разметка,  знаки, ограждения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23.6</c:v>
                </c:pt>
                <c:pt idx="1">
                  <c:v>14.7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 дорог и тротуаров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99.3</c:v>
                </c:pt>
                <c:pt idx="1">
                  <c:v>53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Наказы избирателей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16.5</c:v>
                </c:pt>
                <c:pt idx="1">
                  <c:v>16.5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Ливневки</c:v>
                </c:pt>
              </c:strCache>
            </c:strRef>
          </c:tx>
          <c:spPr>
            <a:solidFill>
              <a:srgbClr val="00B846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10.3</c:v>
                </c:pt>
                <c:pt idx="1">
                  <c:v>7.8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Диагностика обследование паспортизация уличнодорожной сети</c:v>
                </c:pt>
              </c:strCache>
            </c:strRef>
          </c:tx>
          <c:spPr>
            <a:solidFill>
              <a:srgbClr val="F7FD03"/>
            </a:solidFill>
          </c:spPr>
          <c:invertIfNegative val="0"/>
          <c:dLbls>
            <c:dLbl>
              <c:idx val="1"/>
              <c:layout>
                <c:manualLayout>
                  <c:x val="-9.4444454773015607E-2"/>
                  <c:y val="2.1367521367521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9.5</c:v>
                </c:pt>
                <c:pt idx="1">
                  <c:v>0.70000000000000007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Строительство и реконструкция дорог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333336978711416E-2"/>
                  <c:y val="-3.2051282051282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Лист1!$G$2:$G$3</c:f>
              <c:numCache>
                <c:formatCode>General</c:formatCode>
                <c:ptCount val="2"/>
                <c:pt idx="1">
                  <c:v>4.5999999999999996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Ремонт дворов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5833338345728197E-2"/>
                  <c:y val="-5.7692307692307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Лист1!$H$2:$H$3</c:f>
              <c:numCache>
                <c:formatCode>General</c:formatCode>
                <c:ptCount val="2"/>
                <c:pt idx="1">
                  <c:v>10.6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064384"/>
        <c:axId val="200070272"/>
        <c:axId val="0"/>
      </c:bar3DChart>
      <c:catAx>
        <c:axId val="200064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0070272"/>
        <c:crosses val="autoZero"/>
        <c:auto val="1"/>
        <c:lblAlgn val="ctr"/>
        <c:lblOffset val="100"/>
        <c:noMultiLvlLbl val="0"/>
      </c:catAx>
      <c:valAx>
        <c:axId val="2000702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0064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447296115012652"/>
          <c:y val="9.556497745474124E-3"/>
          <c:w val="0.44693701575591332"/>
          <c:h val="0.978750252372299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2"/>
          <c:order val="0"/>
          <c:tx>
            <c:strRef>
              <c:f>Лист1!$A$2</c:f>
              <c:strCache>
                <c:ptCount val="1"/>
                <c:pt idx="0">
                  <c:v>уличное освещение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6049382716050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48148148148147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148148148148147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518518518518583E-2"/>
                  <c:y val="-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51851851851857E-2"/>
                  <c:y val="-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Лист1!$B$1:$F$1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Лист1!$B$2:$F$2</c:f>
              <c:numCache>
                <c:formatCode>#,##0.0</c:formatCode>
                <c:ptCount val="5"/>
                <c:pt idx="0">
                  <c:v>49</c:v>
                </c:pt>
                <c:pt idx="1">
                  <c:v>52.5</c:v>
                </c:pt>
                <c:pt idx="2">
                  <c:v>58.2</c:v>
                </c:pt>
                <c:pt idx="3">
                  <c:v>61.6</c:v>
                </c:pt>
                <c:pt idx="4">
                  <c:v>71.8</c:v>
                </c:pt>
              </c:numCache>
            </c:numRef>
          </c:val>
        </c:ser>
        <c:ser>
          <c:idx val="0"/>
          <c:order val="1"/>
          <c:tx>
            <c:strRef>
              <c:f>Лист1!$A$3</c:f>
              <c:strCache>
                <c:ptCount val="1"/>
                <c:pt idx="0">
                  <c:v>сан. очистка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481481481481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519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3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1481481481481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148148148148147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Лист1!$B$1:$F$1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Лист1!$B$3:$F$3</c:f>
              <c:numCache>
                <c:formatCode>#,##0.0</c:formatCode>
                <c:ptCount val="5"/>
                <c:pt idx="0">
                  <c:v>130.69999999999999</c:v>
                </c:pt>
                <c:pt idx="1">
                  <c:v>128.30000000000001</c:v>
                </c:pt>
                <c:pt idx="2">
                  <c:v>104.3</c:v>
                </c:pt>
                <c:pt idx="3">
                  <c:v>117.9</c:v>
                </c:pt>
                <c:pt idx="4">
                  <c:v>127.1</c:v>
                </c:pt>
              </c:numCache>
            </c:numRef>
          </c:val>
        </c:ser>
        <c:ser>
          <c:idx val="1"/>
          <c:order val="2"/>
          <c:tx>
            <c:strRef>
              <c:f>Лист1!$A$4</c:f>
              <c:strCache>
                <c:ptCount val="1"/>
                <c:pt idx="0">
                  <c:v>озеленение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Lbls>
            <c:dLbl>
              <c:idx val="0"/>
              <c:layout>
                <c:manualLayout>
                  <c:x val="2.4691358024691412E-2"/>
                  <c:y val="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2345679012346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234567901234612E-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77777777777795E-2"/>
                  <c:y val="-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6049382716050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Лист1!$B$1:$F$1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Лист1!$B$4:$F$4</c:f>
              <c:numCache>
                <c:formatCode>#,##0.0</c:formatCode>
                <c:ptCount val="5"/>
                <c:pt idx="0">
                  <c:v>38.64</c:v>
                </c:pt>
                <c:pt idx="1">
                  <c:v>45.3</c:v>
                </c:pt>
                <c:pt idx="2">
                  <c:v>54.1</c:v>
                </c:pt>
                <c:pt idx="3">
                  <c:v>53.5</c:v>
                </c:pt>
                <c:pt idx="4">
                  <c:v>52.9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содержание мест захоронений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5"/>
              <c:layout>
                <c:manualLayout>
                  <c:x val="2.6234567901234594E-2"/>
                  <c:y val="-5.0125313283208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Лист1!$B$1:$F$1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Лист1!$B$5:$F$5</c:f>
              <c:numCache>
                <c:formatCode>#,##0.0</c:formatCode>
                <c:ptCount val="5"/>
                <c:pt idx="0">
                  <c:v>3.7</c:v>
                </c:pt>
                <c:pt idx="1">
                  <c:v>8.9</c:v>
                </c:pt>
                <c:pt idx="2">
                  <c:v>4.7</c:v>
                </c:pt>
                <c:pt idx="3">
                  <c:v>5.7</c:v>
                </c:pt>
                <c:pt idx="4">
                  <c:v>5.0999999999999996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прочее благоустройство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95E-2"/>
                  <c:y val="-1.1224130643578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48148148148147E-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234567901234612E-2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2407407407407544E-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9320987654320996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432098765432117E-3"/>
                  <c:y val="-1.5037791328715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Лист1!$B$1:$F$1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Лист1!$B$6:$F$6</c:f>
              <c:numCache>
                <c:formatCode>#,##0.0</c:formatCode>
                <c:ptCount val="5"/>
                <c:pt idx="0">
                  <c:v>14.360000000000001</c:v>
                </c:pt>
                <c:pt idx="1">
                  <c:v>20</c:v>
                </c:pt>
                <c:pt idx="2">
                  <c:v>29.1</c:v>
                </c:pt>
                <c:pt idx="3">
                  <c:v>36.9</c:v>
                </c:pt>
                <c:pt idx="4">
                  <c:v>42.4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</c:strCache>
            </c:strRef>
          </c:tx>
          <c:spPr>
            <a:noFill/>
          </c:spPr>
          <c:invertIfNegative val="0"/>
          <c:dLbls>
            <c:dLbl>
              <c:idx val="0"/>
              <c:layout>
                <c:manualLayout>
                  <c:x val="2.4691358024691412E-2"/>
                  <c:y val="-8.4180979826834673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0" i="0" u="none" strike="noStrike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235,9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975308641975329E-2"/>
                  <c:y val="-9.3606457087601042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0" i="0" u="none" strike="noStrike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255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802469135802484E-2"/>
                  <c:y val="-0.10834428591162962"/>
                </c:manualLayout>
              </c:layout>
              <c:tx>
                <c:rich>
                  <a:bodyPr/>
                  <a:lstStyle/>
                  <a:p>
                    <a:r>
                      <a:rPr lang="ru-RU" sz="2400" b="0" i="0" u="none" strike="noStrike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250,4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061728395061731E-2"/>
                  <c:y val="-9.4205987409468533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0" i="0" u="none" strike="noStrike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275,6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604816759016258E-2"/>
                  <c:y val="-8.6387425256053543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0" i="0" u="none" strike="noStrike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299,3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34567901234569E-2"/>
                  <c:y val="-7.0175438596491224E-2"/>
                </c:manualLayout>
              </c:layout>
              <c:tx>
                <c:rich>
                  <a:bodyPr/>
                  <a:lstStyle/>
                  <a:p>
                    <a:r>
                      <a:rPr lang="ru-RU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191</a:t>
                    </a:r>
                    <a:r>
                      <a:rPr lang="en-US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,</a:t>
                    </a:r>
                    <a:r>
                      <a:rPr lang="ru-RU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Лист1!$B$1:$F$1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Лист1!$B$7:$F$7</c:f>
              <c:numCache>
                <c:formatCode>#,##0.0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shape val="cylinder"/>
        <c:axId val="199772416"/>
        <c:axId val="199786496"/>
        <c:axId val="0"/>
      </c:bar3DChart>
      <c:catAx>
        <c:axId val="1997724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99786496"/>
        <c:crosses val="autoZero"/>
        <c:auto val="1"/>
        <c:lblAlgn val="ctr"/>
        <c:lblOffset val="100"/>
        <c:noMultiLvlLbl val="0"/>
      </c:catAx>
      <c:valAx>
        <c:axId val="19978649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9977241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68345187940068375"/>
          <c:y val="0"/>
          <c:w val="0.22113637203800227"/>
          <c:h val="0.87809810290567625"/>
        </c:manualLayout>
      </c:layout>
      <c:overlay val="0"/>
    </c:legend>
    <c:plotVisOnly val="0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874990734775098E-2"/>
          <c:w val="0.95416666666666661"/>
          <c:h val="0.9312500000000000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scene3d>
      <a:camera prst="orthographicFront"/>
      <a:lightRig rig="threePt" dir="t"/>
    </a:scene3d>
    <a:sp3d prstMaterial="metal"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н/н</c:v>
                </c:pt>
              </c:strCache>
            </c:strRef>
          </c:tx>
          <c:spPr>
            <a:solidFill>
              <a:srgbClr val="2DC8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первоначальный план</c:v>
                </c:pt>
                <c:pt idx="1">
                  <c:v>уточненный план</c:v>
                </c:pt>
                <c:pt idx="2">
                  <c:v>фактически исполнено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1439</c:v>
                </c:pt>
                <c:pt idx="1">
                  <c:v>1359</c:v>
                </c:pt>
                <c:pt idx="2">
                  <c:v>1382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первоначальный план</c:v>
                </c:pt>
                <c:pt idx="1">
                  <c:v>уточненный план</c:v>
                </c:pt>
                <c:pt idx="2">
                  <c:v>фактически исполнено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1724</c:v>
                </c:pt>
                <c:pt idx="1">
                  <c:v>2377</c:v>
                </c:pt>
                <c:pt idx="2">
                  <c:v>2299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первоначальный план</c:v>
                </c:pt>
                <c:pt idx="1">
                  <c:v>уточненный план</c:v>
                </c:pt>
                <c:pt idx="2">
                  <c:v>фактически исполнено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286016"/>
        <c:axId val="75287552"/>
      </c:barChart>
      <c:catAx>
        <c:axId val="75286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5287552"/>
        <c:crosses val="autoZero"/>
        <c:auto val="1"/>
        <c:lblAlgn val="ctr"/>
        <c:lblOffset val="100"/>
        <c:noMultiLvlLbl val="0"/>
      </c:catAx>
      <c:valAx>
        <c:axId val="752875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5286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средств вышестоящих бюджетов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Инвестиции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493.43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средств местного бюджета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Инвестиции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98.69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1999872"/>
        <c:axId val="202001408"/>
        <c:axId val="0"/>
      </c:bar3DChart>
      <c:catAx>
        <c:axId val="20199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2001408"/>
        <c:crosses val="autoZero"/>
        <c:auto val="1"/>
        <c:lblAlgn val="ctr"/>
        <c:lblOffset val="100"/>
        <c:noMultiLvlLbl val="0"/>
      </c:catAx>
      <c:valAx>
        <c:axId val="2020014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1999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8122094655302045"/>
          <c:y val="8.6034463257526964E-3"/>
          <c:w val="0.22778878682183823"/>
          <c:h val="0.86609725560493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долг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0377764581536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872459272288964E-3"/>
                  <c:y val="9.1464352799680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9.1464352799680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 01.01.2015</c:v>
                </c:pt>
                <c:pt idx="1">
                  <c:v>на 01.01.2016</c:v>
                </c:pt>
                <c:pt idx="2">
                  <c:v>на 01.01.2017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414</c:v>
                </c:pt>
                <c:pt idx="1">
                  <c:v>568</c:v>
                </c:pt>
                <c:pt idx="2">
                  <c:v>695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на 01.01.2015</c:v>
                </c:pt>
                <c:pt idx="1">
                  <c:v>на 01.01.2016</c:v>
                </c:pt>
                <c:pt idx="2">
                  <c:v>на 01.01.2017</c:v>
                </c:pt>
              </c:strCache>
            </c:strRef>
          </c:cat>
          <c:val>
            <c:numRef>
              <c:f>Лист1!$C$2:$C$4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 на обслеживание долга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 01.01.2015</c:v>
                </c:pt>
                <c:pt idx="1">
                  <c:v>на 01.01.2016</c:v>
                </c:pt>
                <c:pt idx="2">
                  <c:v>на 01.01.2017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</c:v>
                </c:pt>
                <c:pt idx="1">
                  <c:v>29</c:v>
                </c:pt>
                <c:pt idx="2">
                  <c:v>36.1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150272"/>
        <c:axId val="204151808"/>
      </c:barChart>
      <c:catAx>
        <c:axId val="204150272"/>
        <c:scaling>
          <c:orientation val="minMax"/>
        </c:scaling>
        <c:delete val="0"/>
        <c:axPos val="b"/>
        <c:majorTickMark val="out"/>
        <c:minorTickMark val="none"/>
        <c:tickLblPos val="nextTo"/>
        <c:crossAx val="204151808"/>
        <c:crosses val="autoZero"/>
        <c:auto val="1"/>
        <c:lblAlgn val="ctr"/>
        <c:lblOffset val="100"/>
        <c:noMultiLvlLbl val="0"/>
      </c:catAx>
      <c:valAx>
        <c:axId val="204151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41502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39996476458751E-4"/>
          <c:y val="0"/>
          <c:w val="0.96658598589459799"/>
          <c:h val="0.844791830708661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 объема долга к собственным доходам</c:v>
                </c:pt>
              </c:strCache>
            </c:strRef>
          </c:tx>
          <c:spPr>
            <a:ln w="57150">
              <a:solidFill>
                <a:srgbClr val="000099"/>
              </a:solidFill>
            </a:ln>
          </c:spPr>
          <c:marker>
            <c:spPr>
              <a:solidFill>
                <a:srgbClr val="000099"/>
              </a:solidFill>
            </c:spPr>
          </c:marker>
          <c:dLbls>
            <c:dLbl>
              <c:idx val="0"/>
              <c:layout>
                <c:manualLayout>
                  <c:x val="-4.9069209225185949E-2"/>
                  <c:y val="-7.4999999999999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3508824277565398E-2"/>
                  <c:y val="-7.18749999999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32384081781687E-2"/>
                  <c:y val="-4.6874999999999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22.2</c:v>
                </c:pt>
                <c:pt idx="1">
                  <c:v>36.700000000000003</c:v>
                </c:pt>
                <c:pt idx="2">
                  <c:v>50.3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ymbol val="none"/>
          </c:marker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Лист1!$D$2:$D$4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180864"/>
        <c:axId val="204203136"/>
      </c:lineChart>
      <c:catAx>
        <c:axId val="204180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4203136"/>
        <c:crosses val="autoZero"/>
        <c:auto val="1"/>
        <c:lblAlgn val="ctr"/>
        <c:lblOffset val="100"/>
        <c:noMultiLvlLbl val="0"/>
      </c:catAx>
      <c:valAx>
        <c:axId val="2042031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41808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3975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4.7708725674827375E-2"/>
                  <c:y val="-9.6875000000000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7708725674827375E-2"/>
                  <c:y val="-9.0625000000000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409290646578885E-2"/>
                  <c:y val="-7.5000000000000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465.4</c:v>
                </c:pt>
                <c:pt idx="1">
                  <c:v>571.6</c:v>
                </c:pt>
                <c:pt idx="2">
                  <c:v>703.1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522240"/>
        <c:axId val="204523776"/>
      </c:lineChart>
      <c:catAx>
        <c:axId val="2045222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4523776"/>
        <c:crosses val="autoZero"/>
        <c:auto val="1"/>
        <c:lblAlgn val="ctr"/>
        <c:lblOffset val="100"/>
        <c:noMultiLvlLbl val="0"/>
      </c:catAx>
      <c:valAx>
        <c:axId val="2045237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4522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расходов на обслуживание</c:v>
                </c:pt>
              </c:strCache>
            </c:strRef>
          </c:tx>
          <c:spPr>
            <a:ln w="60325">
              <a:solidFill>
                <a:srgbClr val="00B846"/>
              </a:solidFill>
            </a:ln>
          </c:spPr>
          <c:marker>
            <c:spPr>
              <a:solidFill>
                <a:srgbClr val="00B846"/>
              </a:solidFill>
            </c:spPr>
          </c:marker>
          <c:dPt>
            <c:idx val="0"/>
            <c:bubble3D val="0"/>
            <c:spPr>
              <a:ln w="85725">
                <a:solidFill>
                  <a:srgbClr val="00B846"/>
                </a:solidFill>
              </a:ln>
            </c:spPr>
          </c:dPt>
          <c:dLbls>
            <c:dLbl>
              <c:idx val="0"/>
              <c:layout>
                <c:manualLayout>
                  <c:x val="-3.6958326256929401E-2"/>
                  <c:y val="-0.178794716276974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1096561106314608E-2"/>
                  <c:y val="-3.862580198453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304997452494579E-2"/>
                  <c:y val="-3.250813023217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0.2</c:v>
                </c:pt>
                <c:pt idx="1">
                  <c:v>0.8</c:v>
                </c:pt>
                <c:pt idx="2">
                  <c:v>0.9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marker>
            <c:symbol val="none"/>
          </c:marker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Лист1!$C$2:$C$4</c:f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ymbol val="none"/>
          </c:marker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Лист1!$D$2:$D$4</c:f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marker>
            <c:symbol val="none"/>
          </c:marker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Ряд 5</c:v>
                </c:pt>
              </c:strCache>
            </c:strRef>
          </c:tx>
          <c:marker>
            <c:symbol val="none"/>
          </c:marker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Лист1!$F$2:$F$4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842496"/>
        <c:axId val="204844032"/>
      </c:lineChart>
      <c:catAx>
        <c:axId val="204842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4844032"/>
        <c:crosses val="autoZero"/>
        <c:auto val="1"/>
        <c:lblAlgn val="ctr"/>
        <c:lblOffset val="100"/>
        <c:noMultiLvlLbl val="0"/>
      </c:catAx>
      <c:valAx>
        <c:axId val="20484403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048424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5875551630071718E-2"/>
          <c:y val="1.9006171410952857E-2"/>
          <c:w val="0.90997436084378369"/>
          <c:h val="0.823578981975765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 </c:v>
                </c:pt>
              </c:strCache>
            </c:strRef>
          </c:tx>
          <c:spPr>
            <a:ln w="88900">
              <a:solidFill>
                <a:srgbClr val="66FF66"/>
              </a:solidFill>
              <a:beve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Pt>
            <c:idx val="0"/>
            <c:bubble3D val="0"/>
            <c:spPr>
              <a:ln w="88900">
                <a:solidFill>
                  <a:srgbClr val="66FF66"/>
                </a:solidFill>
                <a:beve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  <a:softEdge rad="63500"/>
              </a:effectLst>
            </c:spPr>
          </c:dPt>
          <c:dLbls>
            <c:dLbl>
              <c:idx val="0"/>
              <c:layout>
                <c:manualLayout>
                  <c:x val="-0.13656183778463349"/>
                  <c:y val="3.4871462419148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301691227142327E-2"/>
                  <c:y val="3.4632037780008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666671223389254E-2"/>
                  <c:y val="-3.2414910858995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769682806407816E-2"/>
                  <c:y val="5.5411260448013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Лист1!$B$1:$F$1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План 2017</c:v>
                </c:pt>
              </c:strCache>
            </c:strRef>
          </c:cat>
          <c:val>
            <c:numRef>
              <c:f>Лист1!$B$2:$F$2</c:f>
              <c:numCache>
                <c:formatCode>_-* #,##0.00_р_._-;\-* #,##0.00_р_._-;_-* "-"??_р_._-;_-@_-</c:formatCode>
                <c:ptCount val="5"/>
                <c:pt idx="0">
                  <c:v>1656.78</c:v>
                </c:pt>
                <c:pt idx="1">
                  <c:v>1418.1499999999999</c:v>
                </c:pt>
                <c:pt idx="2">
                  <c:v>1546.59</c:v>
                </c:pt>
                <c:pt idx="3">
                  <c:v>1382.0123007</c:v>
                </c:pt>
                <c:pt idx="4">
                  <c:v>1365.98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 </c:v>
                </c:pt>
              </c:strCache>
            </c:strRef>
          </c:tx>
          <c:spPr>
            <a:ln w="88900"/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Lbls>
            <c:dLbl>
              <c:idx val="1"/>
              <c:layout>
                <c:manualLayout>
                  <c:x val="-4.1206764908569303E-2"/>
                  <c:y val="4.15584453360098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0347683817109174"/>
                  <c:y val="-3.9636867176772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8565115785099526E-2"/>
                  <c:y val="-3.9249642817342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Лист1!$B$1:$F$1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План 2017</c:v>
                </c:pt>
              </c:strCache>
            </c:strRef>
          </c:cat>
          <c:val>
            <c:numRef>
              <c:f>Лист1!$B$3:$F$3</c:f>
              <c:numCache>
                <c:formatCode>_-* #,##0.00_р_._-;\-* #,##0.00_р_._-;_-* "-"??_р_._-;_-@_-</c:formatCode>
                <c:ptCount val="5"/>
                <c:pt idx="0">
                  <c:v>1683.45</c:v>
                </c:pt>
                <c:pt idx="1">
                  <c:v>1554.71</c:v>
                </c:pt>
                <c:pt idx="2">
                  <c:v>1701.28</c:v>
                </c:pt>
                <c:pt idx="3">
                  <c:v>1746.62</c:v>
                </c:pt>
                <c:pt idx="4">
                  <c:v>1502.84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848896"/>
        <c:axId val="8850432"/>
      </c:lineChart>
      <c:catAx>
        <c:axId val="88488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8850432"/>
        <c:crosses val="autoZero"/>
        <c:auto val="1"/>
        <c:lblAlgn val="ctr"/>
        <c:lblOffset val="100"/>
        <c:noMultiLvlLbl val="0"/>
      </c:catAx>
      <c:valAx>
        <c:axId val="8850432"/>
        <c:scaling>
          <c:orientation val="minMax"/>
          <c:min val="1300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_-* #,##0.00_р_._-;\-* #,##0.00_р_._-;_-* &quot;-&quot;??_р_._-;_-@_-" sourceLinked="1"/>
        <c:majorTickMark val="none"/>
        <c:minorTickMark val="none"/>
        <c:tickLblPos val="nextTo"/>
        <c:crossAx val="88488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2132492959448783"/>
          <c:y val="0.92678587238284971"/>
          <c:w val="0.32455623060538602"/>
          <c:h val="6.5623984785900383E-2"/>
        </c:manualLayout>
      </c:layout>
      <c:overlay val="0"/>
      <c:txPr>
        <a:bodyPr/>
        <a:lstStyle/>
        <a:p>
          <a:pPr>
            <a:defRPr sz="2000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федеральные</c:v>
                </c:pt>
              </c:strCache>
            </c:strRef>
          </c:tx>
          <c:spPr>
            <a:solidFill>
              <a:srgbClr val="000099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на 01.01.2015</c:v>
                </c:pt>
                <c:pt idx="1">
                  <c:v>на 01.01.2016</c:v>
                </c:pt>
                <c:pt idx="2">
                  <c:v>на 01.01.2017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57.7</c:v>
                </c:pt>
                <c:pt idx="1">
                  <c:v>92</c:v>
                </c:pt>
                <c:pt idx="2">
                  <c:v>0.70000000000000007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краевые</c:v>
                </c:pt>
              </c:strCache>
            </c:strRef>
          </c:tx>
          <c:spPr>
            <a:solidFill>
              <a:srgbClr val="00B8FF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на 01.01.2015</c:v>
                </c:pt>
                <c:pt idx="1">
                  <c:v>на 01.01.2016</c:v>
                </c:pt>
                <c:pt idx="2">
                  <c:v>на 01.01.2017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73.7</c:v>
                </c:pt>
                <c:pt idx="1">
                  <c:v>85</c:v>
                </c:pt>
                <c:pt idx="2">
                  <c:v>111.4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местные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на 01.01.2015</c:v>
                </c:pt>
                <c:pt idx="1">
                  <c:v>на 01.01.2016</c:v>
                </c:pt>
                <c:pt idx="2">
                  <c:v>на 01.01.2017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47</c:v>
                </c:pt>
                <c:pt idx="1">
                  <c:v>51.8</c:v>
                </c:pt>
                <c:pt idx="2">
                  <c:v>48.6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средства бюджетных и автономных учреждений</c:v>
                </c:pt>
              </c:strCache>
            </c:strRef>
          </c:tx>
          <c:spPr>
            <a:solidFill>
              <a:srgbClr val="F7FD03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на 01.01.2015</c:v>
                </c:pt>
                <c:pt idx="1">
                  <c:v>на 01.01.2016</c:v>
                </c:pt>
                <c:pt idx="2">
                  <c:v>на 01.01.2017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26.1</c:v>
                </c:pt>
                <c:pt idx="1">
                  <c:v>24.6</c:v>
                </c:pt>
                <c:pt idx="2">
                  <c:v>28.8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средства во временном распоряжении</c:v>
                </c:pt>
              </c:strCache>
            </c:strRef>
          </c:tx>
          <c:spPr>
            <a:solidFill>
              <a:srgbClr val="FF99FF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на 01.01.2015</c:v>
                </c:pt>
                <c:pt idx="1">
                  <c:v>на 01.01.2016</c:v>
                </c:pt>
                <c:pt idx="2">
                  <c:v>на 01.01.2017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4.2</c:v>
                </c:pt>
                <c:pt idx="1">
                  <c:v>5.6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110272"/>
        <c:axId val="33116160"/>
        <c:axId val="0"/>
      </c:bar3DChart>
      <c:catAx>
        <c:axId val="33110272"/>
        <c:scaling>
          <c:orientation val="minMax"/>
        </c:scaling>
        <c:delete val="0"/>
        <c:axPos val="b"/>
        <c:majorTickMark val="out"/>
        <c:minorTickMark val="none"/>
        <c:tickLblPos val="nextTo"/>
        <c:crossAx val="33116160"/>
        <c:crosses val="autoZero"/>
        <c:auto val="1"/>
        <c:lblAlgn val="ctr"/>
        <c:lblOffset val="100"/>
        <c:noMultiLvlLbl val="0"/>
      </c:catAx>
      <c:valAx>
        <c:axId val="331161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110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553009943958659E-2"/>
          <c:y val="3.2941774138496013E-4"/>
          <c:w val="0.90636765886810355"/>
          <c:h val="0.8311779514684666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'Доходы структура'!$B$6:$D$6</c:f>
              <c:strCache>
                <c:ptCount val="1"/>
                <c:pt idx="0">
                  <c:v>Налоговые доходы 0,00 0,00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'Доходы структура'!$E$5:$G$5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'Доходы структура'!$E$6:$G$6</c:f>
              <c:numCache>
                <c:formatCode>General</c:formatCode>
                <c:ptCount val="2"/>
                <c:pt idx="0">
                  <c:v>1124</c:v>
                </c:pt>
                <c:pt idx="1">
                  <c:v>1002</c:v>
                </c:pt>
              </c:numCache>
            </c:numRef>
          </c:val>
        </c:ser>
        <c:ser>
          <c:idx val="1"/>
          <c:order val="1"/>
          <c:tx>
            <c:strRef>
              <c:f>'Доходы структура'!$B$7:$D$7</c:f>
              <c:strCache>
                <c:ptCount val="1"/>
                <c:pt idx="0">
                  <c:v>Неналоговые доходы 0,00 0,00</c:v>
                </c:pt>
              </c:strCache>
            </c:strRef>
          </c:tx>
          <c:spPr>
            <a:solidFill>
              <a:srgbClr val="F7FD03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'Доходы структура'!$E$5:$G$5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'Доходы структура'!$E$7:$G$7</c:f>
              <c:numCache>
                <c:formatCode>General</c:formatCode>
                <c:ptCount val="2"/>
                <c:pt idx="0">
                  <c:v>423</c:v>
                </c:pt>
                <c:pt idx="1">
                  <c:v>380</c:v>
                </c:pt>
              </c:numCache>
            </c:numRef>
          </c:val>
        </c:ser>
        <c:ser>
          <c:idx val="2"/>
          <c:order val="2"/>
          <c:tx>
            <c:strRef>
              <c:f>'Доходы структура'!$B$8:$D$8</c:f>
              <c:strCache>
                <c:ptCount val="1"/>
                <c:pt idx="0">
                  <c:v>Безвозмездные поступления от других бюджетов бюджетной системы РФ 0,00 0,00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'Доходы структура'!$E$5:$G$5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'Доходы структура'!$E$8:$G$8</c:f>
              <c:numCache>
                <c:formatCode>General</c:formatCode>
                <c:ptCount val="2"/>
                <c:pt idx="0">
                  <c:v>1922</c:v>
                </c:pt>
                <c:pt idx="1">
                  <c:v>2299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854464"/>
        <c:axId val="41856000"/>
        <c:axId val="0"/>
      </c:bar3DChart>
      <c:catAx>
        <c:axId val="4185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41856000"/>
        <c:crosses val="autoZero"/>
        <c:auto val="1"/>
        <c:lblAlgn val="ctr"/>
        <c:lblOffset val="100"/>
        <c:noMultiLvlLbl val="0"/>
      </c:catAx>
      <c:valAx>
        <c:axId val="418560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crossAx val="41854464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'налоговые доходы'!$C$14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8081559283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5555616311856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555558897152106E-2"/>
                  <c:y val="-6.82795331830466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00000273403355E-2"/>
                  <c:y val="-9.10411696911274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111112326237082E-2"/>
                  <c:y val="-4.5519688788697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'налоговые доходы'!$B$15:$B$19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'налоговые доходы'!$C$15:$C$19</c:f>
              <c:numCache>
                <c:formatCode>#,##0.00</c:formatCode>
                <c:ptCount val="5"/>
                <c:pt idx="0">
                  <c:v>659.7</c:v>
                </c:pt>
                <c:pt idx="1">
                  <c:v>14.7</c:v>
                </c:pt>
                <c:pt idx="2">
                  <c:v>243.7</c:v>
                </c:pt>
                <c:pt idx="3">
                  <c:v>183.9</c:v>
                </c:pt>
                <c:pt idx="4">
                  <c:v>21.9</c:v>
                </c:pt>
              </c:numCache>
            </c:numRef>
          </c:val>
        </c:ser>
        <c:ser>
          <c:idx val="1"/>
          <c:order val="1"/>
          <c:tx>
            <c:strRef>
              <c:f>'налоговые доходы'!$D$14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Lbls>
            <c:dLbl>
              <c:idx val="0"/>
              <c:layout>
                <c:manualLayout>
                  <c:x val="1.6666668489355701E-2"/>
                  <c:y val="-1.3506981985493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33335611694682E-2"/>
                  <c:y val="-2.4249112854798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00001367016777E-2"/>
                  <c:y val="-1.1528846848290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9444452038982078E-3"/>
                  <c:y val="-1.8207875515479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055557530135342E-2"/>
                  <c:y val="-6.82795331830466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'налоговые доходы'!$B$15:$B$19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'налоговые доходы'!$D$15:$D$19</c:f>
              <c:numCache>
                <c:formatCode>#,##0.00</c:formatCode>
                <c:ptCount val="5"/>
                <c:pt idx="0">
                  <c:v>514.6</c:v>
                </c:pt>
                <c:pt idx="1">
                  <c:v>21.3</c:v>
                </c:pt>
                <c:pt idx="2">
                  <c:v>231.2</c:v>
                </c:pt>
                <c:pt idx="3">
                  <c:v>211.9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gapDepth val="62"/>
        <c:shape val="box"/>
        <c:axId val="97303936"/>
        <c:axId val="97318016"/>
        <c:axId val="0"/>
      </c:bar3DChart>
      <c:catAx>
        <c:axId val="973039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7318016"/>
        <c:crosses val="autoZero"/>
        <c:auto val="1"/>
        <c:lblAlgn val="ctr"/>
        <c:lblOffset val="100"/>
        <c:noMultiLvlLbl val="0"/>
      </c:catAx>
      <c:valAx>
        <c:axId val="97318016"/>
        <c:scaling>
          <c:orientation val="minMax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73039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0959492563429639"/>
          <c:y val="0"/>
          <c:w val="0.47719739720034998"/>
          <c:h val="0.933381304260044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'неналоговые доходы'!$D$11</c:f>
              <c:strCache>
                <c:ptCount val="1"/>
                <c:pt idx="0">
                  <c:v>2015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layout>
                <c:manualLayout>
                  <c:x val="2.63888888888887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1111111111111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00000000000001E-2"/>
                  <c:y val="7.521280634891887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72222222222222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11111111111112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'неналоговые доходы'!$C$12:$C$17</c:f>
              <c:strCache>
                <c:ptCount val="6"/>
                <c:pt idx="0">
                  <c:v>Доходы от использования имущества, находящегося в муниципальной собственности</c:v>
                </c:pt>
                <c:pt idx="1">
                  <c:v>Плата за негативное воздействие на окружающую среду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 (приватизация)</c:v>
                </c:pt>
                <c:pt idx="4">
                  <c:v>Штрафы, санкции, возмещение ущерба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'неналоговые доходы'!$D$12:$D$17</c:f>
              <c:numCache>
                <c:formatCode>0</c:formatCode>
                <c:ptCount val="6"/>
                <c:pt idx="0">
                  <c:v>284.5</c:v>
                </c:pt>
                <c:pt idx="1">
                  <c:v>4.9000000000000004</c:v>
                </c:pt>
                <c:pt idx="2">
                  <c:v>35.800000000000004</c:v>
                </c:pt>
                <c:pt idx="3">
                  <c:v>72.3</c:v>
                </c:pt>
                <c:pt idx="4">
                  <c:v>12.7</c:v>
                </c:pt>
                <c:pt idx="5">
                  <c:v>12.67</c:v>
                </c:pt>
              </c:numCache>
            </c:numRef>
          </c:val>
        </c:ser>
        <c:ser>
          <c:idx val="1"/>
          <c:order val="1"/>
          <c:tx>
            <c:strRef>
              <c:f>'неналоговые доходы'!$E$11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7FD03"/>
            </a:solidFill>
          </c:spPr>
          <c:invertIfNegative val="0"/>
          <c:dLbls>
            <c:dLbl>
              <c:idx val="0"/>
              <c:layout>
                <c:manualLayout>
                  <c:x val="1.8055555555555561E-2"/>
                  <c:y val="-1.4556188168786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1111111111111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666666666667178E-3"/>
                  <c:y val="-1.2307692307692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7222222222222224E-3"/>
                  <c:y val="-1.2307692307692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4999999999999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722222222222222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'неналоговые доходы'!$C$12:$C$17</c:f>
              <c:strCache>
                <c:ptCount val="6"/>
                <c:pt idx="0">
                  <c:v>Доходы от использования имущества, находящегося в муниципальной собственности</c:v>
                </c:pt>
                <c:pt idx="1">
                  <c:v>Плата за негативное воздействие на окружающую среду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 (приватизация)</c:v>
                </c:pt>
                <c:pt idx="4">
                  <c:v>Штрафы, санкции, возмещение ущерба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'неналоговые доходы'!$E$12:$E$17</c:f>
              <c:numCache>
                <c:formatCode>0</c:formatCode>
                <c:ptCount val="6"/>
                <c:pt idx="0">
                  <c:v>305</c:v>
                </c:pt>
                <c:pt idx="1">
                  <c:v>5</c:v>
                </c:pt>
                <c:pt idx="2">
                  <c:v>14</c:v>
                </c:pt>
                <c:pt idx="3">
                  <c:v>30</c:v>
                </c:pt>
                <c:pt idx="4">
                  <c:v>15</c:v>
                </c:pt>
                <c:pt idx="5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gapDepth val="66"/>
        <c:shape val="box"/>
        <c:axId val="105689472"/>
        <c:axId val="105691008"/>
        <c:axId val="0"/>
      </c:bar3DChart>
      <c:catAx>
        <c:axId val="1056894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05691008"/>
        <c:crosses val="autoZero"/>
        <c:auto val="1"/>
        <c:lblAlgn val="ctr"/>
        <c:lblOffset val="100"/>
        <c:noMultiLvlLbl val="0"/>
      </c:catAx>
      <c:valAx>
        <c:axId val="105691008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56894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="1"/>
            </a:pPr>
            <a:endParaRPr lang="ru-RU"/>
          </a:p>
        </c:txPr>
      </c:legendEntry>
      <c:layout>
        <c:manualLayout>
          <c:xMode val="edge"/>
          <c:yMode val="edge"/>
          <c:x val="0.87497637795275551"/>
          <c:y val="0.43777508580658187"/>
          <c:w val="0.11391251093613312"/>
          <c:h val="0.10393700787401575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  <a:ln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451897626720712E-2"/>
          <c:y val="3.9174836989018712E-2"/>
          <c:w val="0.93454815150064863"/>
          <c:h val="0.8629962687076984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Lbls>
            <c:dLbl>
              <c:idx val="0"/>
              <c:layout>
                <c:manualLayout>
                  <c:x val="1.7480409553608151E-2"/>
                  <c:y val="2.67944925713861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820435167497557E-2"/>
                  <c:y val="1.5672092238124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480409553608151E-2"/>
                  <c:y val="9.824533782321959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477282893475622E-2"/>
                  <c:y val="-9.824533782321959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  <a:latin typeface="Arial Cyr" panose="020B0604020202020204" pitchFamily="34" charset="0"/>
                    <a:cs typeface="Arial Cyr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0</c:formatCode>
                <c:ptCount val="2"/>
                <c:pt idx="0" formatCode="General">
                  <c:v>1.7</c:v>
                </c:pt>
                <c:pt idx="1">
                  <c:v>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2141675664964073E-2"/>
                  <c:y val="-1.9184902520452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129929025144046E-2"/>
                  <c:y val="-1.369436743156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  <a:latin typeface="Arial Cyr" panose="020B0604020202020204" pitchFamily="34" charset="0"/>
                    <a:cs typeface="Arial Cyr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0</c:formatCode>
                <c:ptCount val="2"/>
                <c:pt idx="0" formatCode="_-* #,##0.00_р_._-;\-* #,##0.00_р_._-;_-* &quot;-&quot;??_р_._-;_-@_-">
                  <c:v>4.2</c:v>
                </c:pt>
                <c:pt idx="1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1.7544293866194306E-2"/>
                  <c:y val="-3.0316360945433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53174882415507E-2"/>
                  <c:y val="-2.9397492165147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38641446737810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9848552623170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  <a:latin typeface="Arial Cyr" panose="020B0604020202020204" pitchFamily="34" charset="0"/>
                    <a:cs typeface="Arial Cyr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Лист1!$D$2:$D$3</c:f>
              <c:numCache>
                <c:formatCode>0</c:formatCode>
                <c:ptCount val="2"/>
                <c:pt idx="0" formatCode="General">
                  <c:v>271</c:v>
                </c:pt>
                <c:pt idx="1">
                  <c:v>492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FFFF00"/>
            </a:solidFill>
            <a:effectLst>
              <a:outerShdw blurRad="50800" dist="50800" dir="5400000" algn="ctr" rotWithShape="0">
                <a:schemeClr val="tx2">
                  <a:lumMod val="75000"/>
                </a:schemeClr>
              </a:outerShdw>
            </a:effectLst>
          </c:spPr>
          <c:invertIfNegative val="0"/>
          <c:dLbls>
            <c:dLbl>
              <c:idx val="0"/>
              <c:layout>
                <c:manualLayout>
                  <c:x val="2.0817841556787651E-2"/>
                  <c:y val="-1.0743211215348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141877873894437E-2"/>
                  <c:y val="-2.38165877213622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  <a:latin typeface="Arial Cyr" panose="020B0604020202020204" pitchFamily="34" charset="0"/>
                    <a:cs typeface="Arial Cyr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Лист1!$E$2:$E$3</c:f>
              <c:numCache>
                <c:formatCode>0</c:formatCode>
                <c:ptCount val="2"/>
                <c:pt idx="0" formatCode="General">
                  <c:v>1681</c:v>
                </c:pt>
                <c:pt idx="1">
                  <c:v>1704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gapDepth val="76"/>
        <c:shape val="box"/>
        <c:axId val="114335744"/>
        <c:axId val="114543616"/>
        <c:axId val="114350272"/>
      </c:bar3DChart>
      <c:catAx>
        <c:axId val="11433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ru-RU" sz="1796" b="1" i="0" u="none" strike="noStrike" kern="1200" baseline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14543616"/>
        <c:crosses val="autoZero"/>
        <c:auto val="1"/>
        <c:lblAlgn val="ctr"/>
        <c:lblOffset val="100"/>
        <c:noMultiLvlLbl val="0"/>
      </c:catAx>
      <c:valAx>
        <c:axId val="114543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4335744"/>
        <c:crosses val="autoZero"/>
        <c:crossBetween val="between"/>
      </c:valAx>
      <c:serAx>
        <c:axId val="114350272"/>
        <c:scaling>
          <c:orientation val="minMax"/>
        </c:scaling>
        <c:delete val="0"/>
        <c:axPos val="b"/>
        <c:majorTickMark val="out"/>
        <c:minorTickMark val="none"/>
        <c:tickLblPos val="nextTo"/>
        <c:crossAx val="114543616"/>
        <c:crosses val="autoZero"/>
      </c:serAx>
      <c:spPr>
        <a:noFill/>
        <a:ln w="25372">
          <a:noFill/>
        </a:ln>
      </c:spPr>
    </c:plotArea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45666370770055E-2"/>
          <c:y val="7.2221929459078613E-3"/>
          <c:w val="0.95640867383141248"/>
          <c:h val="0.8149234390680073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8FF"/>
            </a:solidFill>
          </c:spPr>
          <c:invertIfNegative val="0"/>
          <c:dLbls>
            <c:dLbl>
              <c:idx val="0"/>
              <c:layout>
                <c:manualLayout>
                  <c:x val="1.8648345713898812E-2"/>
                  <c:y val="-4.3333157675447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684364920226523E-2"/>
                  <c:y val="-5.7777543567262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756403332881938E-2"/>
                  <c:y val="-6.981453181044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40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3784</c:v>
                </c:pt>
                <c:pt idx="1">
                  <c:v>3577</c:v>
                </c:pt>
                <c:pt idx="2">
                  <c:v>4008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8"/>
        <c:gapDepth val="140"/>
        <c:shape val="cylinder"/>
        <c:axId val="99329152"/>
        <c:axId val="99330688"/>
        <c:axId val="0"/>
      </c:bar3DChart>
      <c:catAx>
        <c:axId val="9932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99330688"/>
        <c:crosses val="autoZero"/>
        <c:auto val="1"/>
        <c:lblAlgn val="ctr"/>
        <c:lblOffset val="100"/>
        <c:noMultiLvlLbl val="0"/>
      </c:catAx>
      <c:valAx>
        <c:axId val="9933068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99329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DFCFBF-BF84-4716-89C0-5C32BC5ADA81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B580E9-DB26-4901-90C4-23D1EAE5EF96}">
      <dgm:prSet phldrT="[Текст]" custT="1"/>
      <dgm:spPr/>
      <dgm:t>
        <a:bodyPr/>
        <a:lstStyle/>
        <a:p>
          <a:r>
            <a:rPr lang="ru-RU" sz="2000" b="0" dirty="0" smtClean="0">
              <a:latin typeface="Arial" panose="020B0604020202020204" pitchFamily="34" charset="0"/>
              <a:cs typeface="Arial" panose="020B0604020202020204" pitchFamily="34" charset="0"/>
            </a:rPr>
            <a:t>Мобилизация дополнительных налоговых платежей</a:t>
          </a:r>
          <a:endParaRPr lang="ru-RU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41048F-252C-42AD-BBE0-43D3AD85F173}" type="parTrans" cxnId="{5A7DAC96-2B87-457F-87A6-C770EDC405F1}">
      <dgm:prSet/>
      <dgm:spPr/>
      <dgm:t>
        <a:bodyPr/>
        <a:lstStyle/>
        <a:p>
          <a:endParaRPr lang="ru-RU"/>
        </a:p>
      </dgm:t>
    </dgm:pt>
    <dgm:pt modelId="{7C34F75C-C3CE-4CCD-B7E5-64B7D7B936A8}" type="sibTrans" cxnId="{5A7DAC96-2B87-457F-87A6-C770EDC405F1}">
      <dgm:prSet/>
      <dgm:spPr/>
      <dgm:t>
        <a:bodyPr/>
        <a:lstStyle/>
        <a:p>
          <a:endParaRPr lang="ru-RU"/>
        </a:p>
      </dgm:t>
    </dgm:pt>
    <dgm:pt modelId="{006F0539-4052-4AFF-B55F-1672AE2140B3}">
      <dgm:prSet phldrT="[Текст]" custT="1"/>
      <dgm:spPr/>
      <dgm:t>
        <a:bodyPr/>
        <a:lstStyle/>
        <a:p>
          <a:r>
            <a:rPr lang="ru-RU" sz="2000" b="0" dirty="0" smtClean="0">
              <a:latin typeface="Arial" panose="020B0604020202020204" pitchFamily="34" charset="0"/>
              <a:cs typeface="Arial" panose="020B0604020202020204" pitchFamily="34" charset="0"/>
            </a:rPr>
            <a:t>Получение дополнительной финансовой помощи (субсидии, дотации, иные межбюджетные трансферты)</a:t>
          </a:r>
          <a:endParaRPr lang="ru-RU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01D446-5F84-4EE6-B215-B131D14DF464}" type="parTrans" cxnId="{8D56F181-EAB6-4028-B8F8-7F486803B2C3}">
      <dgm:prSet/>
      <dgm:spPr/>
      <dgm:t>
        <a:bodyPr/>
        <a:lstStyle/>
        <a:p>
          <a:endParaRPr lang="ru-RU"/>
        </a:p>
      </dgm:t>
    </dgm:pt>
    <dgm:pt modelId="{FCEAAF90-717E-4D66-8B9E-479C15423596}" type="sibTrans" cxnId="{8D56F181-EAB6-4028-B8F8-7F486803B2C3}">
      <dgm:prSet/>
      <dgm:spPr/>
      <dgm:t>
        <a:bodyPr/>
        <a:lstStyle/>
        <a:p>
          <a:endParaRPr lang="ru-RU"/>
        </a:p>
      </dgm:t>
    </dgm:pt>
    <dgm:pt modelId="{6FEFD002-AA08-489F-BB9C-3C9A8C0413E3}">
      <dgm:prSet phldrT="[Текст]" custT="1"/>
      <dgm:spPr/>
      <dgm:t>
        <a:bodyPr/>
        <a:lstStyle/>
        <a:p>
          <a:r>
            <a:rPr lang="ru-RU" sz="2000" b="0" dirty="0" smtClean="0">
              <a:latin typeface="Arial" panose="020B0604020202020204" pitchFamily="34" charset="0"/>
              <a:cs typeface="Arial" panose="020B0604020202020204" pitchFamily="34" charset="0"/>
            </a:rPr>
            <a:t>Оптимизация расходов</a:t>
          </a:r>
          <a:endParaRPr lang="ru-RU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C4EB48-832E-41BC-AD23-0BA53FA53A7B}" type="parTrans" cxnId="{47537E4E-C9B6-418E-86C3-85336DF17A6F}">
      <dgm:prSet/>
      <dgm:spPr/>
      <dgm:t>
        <a:bodyPr/>
        <a:lstStyle/>
        <a:p>
          <a:endParaRPr lang="ru-RU"/>
        </a:p>
      </dgm:t>
    </dgm:pt>
    <dgm:pt modelId="{94E643EA-4600-49C4-97DE-CDA4C1E46E86}" type="sibTrans" cxnId="{47537E4E-C9B6-418E-86C3-85336DF17A6F}">
      <dgm:prSet/>
      <dgm:spPr/>
      <dgm:t>
        <a:bodyPr/>
        <a:lstStyle/>
        <a:p>
          <a:endParaRPr lang="ru-RU"/>
        </a:p>
      </dgm:t>
    </dgm:pt>
    <dgm:pt modelId="{0A19E20F-7018-4E28-AD71-0834A4B90CF9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Претензионно-исковая работа по арендной плате за земли, муниципального имущества 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F6569C-D510-4407-877A-66AE8F38F624}" type="parTrans" cxnId="{B80D178B-D970-4E7B-87FD-30B0AEDD4FAA}">
      <dgm:prSet/>
      <dgm:spPr/>
      <dgm:t>
        <a:bodyPr/>
        <a:lstStyle/>
        <a:p>
          <a:endParaRPr lang="ru-RU"/>
        </a:p>
      </dgm:t>
    </dgm:pt>
    <dgm:pt modelId="{355142DD-AC6D-4FFE-A0B8-79B4184FFF9F}" type="sibTrans" cxnId="{B80D178B-D970-4E7B-87FD-30B0AEDD4FAA}">
      <dgm:prSet/>
      <dgm:spPr/>
      <dgm:t>
        <a:bodyPr/>
        <a:lstStyle/>
        <a:p>
          <a:endParaRPr lang="ru-RU"/>
        </a:p>
      </dgm:t>
    </dgm:pt>
    <dgm:pt modelId="{492FEB6B-3AD4-4D73-9F7D-29274FF46EAF}" type="pres">
      <dgm:prSet presAssocID="{43DFCFBF-BF84-4716-89C0-5C32BC5ADA8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6D8753D-04E9-47AC-ADE6-4A932606360D}" type="pres">
      <dgm:prSet presAssocID="{43DFCFBF-BF84-4716-89C0-5C32BC5ADA81}" presName="Name1" presStyleCnt="0"/>
      <dgm:spPr/>
    </dgm:pt>
    <dgm:pt modelId="{4C41A042-6748-4DE9-B499-815892C096B5}" type="pres">
      <dgm:prSet presAssocID="{43DFCFBF-BF84-4716-89C0-5C32BC5ADA81}" presName="cycle" presStyleCnt="0"/>
      <dgm:spPr/>
    </dgm:pt>
    <dgm:pt modelId="{0453D6C5-90A8-48E0-9A2F-6EC8D442FF99}" type="pres">
      <dgm:prSet presAssocID="{43DFCFBF-BF84-4716-89C0-5C32BC5ADA81}" presName="srcNode" presStyleLbl="node1" presStyleIdx="0" presStyleCnt="4"/>
      <dgm:spPr/>
    </dgm:pt>
    <dgm:pt modelId="{980E3B25-4EDC-406E-85EB-511B3158BC9D}" type="pres">
      <dgm:prSet presAssocID="{43DFCFBF-BF84-4716-89C0-5C32BC5ADA81}" presName="conn" presStyleLbl="parChTrans1D2" presStyleIdx="0" presStyleCnt="1"/>
      <dgm:spPr/>
      <dgm:t>
        <a:bodyPr/>
        <a:lstStyle/>
        <a:p>
          <a:endParaRPr lang="ru-RU"/>
        </a:p>
      </dgm:t>
    </dgm:pt>
    <dgm:pt modelId="{12C61803-BCA2-4A7A-961F-CAF362947A61}" type="pres">
      <dgm:prSet presAssocID="{43DFCFBF-BF84-4716-89C0-5C32BC5ADA81}" presName="extraNode" presStyleLbl="node1" presStyleIdx="0" presStyleCnt="4"/>
      <dgm:spPr/>
    </dgm:pt>
    <dgm:pt modelId="{F443ACD7-D13E-4402-8613-1216C7D68DC8}" type="pres">
      <dgm:prSet presAssocID="{43DFCFBF-BF84-4716-89C0-5C32BC5ADA81}" presName="dstNode" presStyleLbl="node1" presStyleIdx="0" presStyleCnt="4"/>
      <dgm:spPr/>
    </dgm:pt>
    <dgm:pt modelId="{80B03FA6-9BFA-41E0-8238-3E21FBE91AAA}" type="pres">
      <dgm:prSet presAssocID="{89B580E9-DB26-4901-90C4-23D1EAE5EF9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3FA7E-7765-45E7-9C91-9340FB59C43C}" type="pres">
      <dgm:prSet presAssocID="{89B580E9-DB26-4901-90C4-23D1EAE5EF96}" presName="accent_1" presStyleCnt="0"/>
      <dgm:spPr/>
    </dgm:pt>
    <dgm:pt modelId="{999B8D20-F6B6-4800-8BE5-4B531060AB7B}" type="pres">
      <dgm:prSet presAssocID="{89B580E9-DB26-4901-90C4-23D1EAE5EF96}" presName="accentRepeatNode" presStyleLbl="solidFgAcc1" presStyleIdx="0" presStyleCnt="4"/>
      <dgm:spPr/>
    </dgm:pt>
    <dgm:pt modelId="{40AB5AAC-30E1-4EB2-A43A-8FC56F3EF664}" type="pres">
      <dgm:prSet presAssocID="{0A19E20F-7018-4E28-AD71-0834A4B90CF9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389731-E5C4-4CED-9778-DA0CA696F1BD}" type="pres">
      <dgm:prSet presAssocID="{0A19E20F-7018-4E28-AD71-0834A4B90CF9}" presName="accent_2" presStyleCnt="0"/>
      <dgm:spPr/>
    </dgm:pt>
    <dgm:pt modelId="{8413AAEE-5D8A-47AE-8319-5F4035328F7F}" type="pres">
      <dgm:prSet presAssocID="{0A19E20F-7018-4E28-AD71-0834A4B90CF9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5A78E588-A2F7-40E0-B48A-74CECAD59D7F}" type="pres">
      <dgm:prSet presAssocID="{006F0539-4052-4AFF-B55F-1672AE2140B3}" presName="text_3" presStyleLbl="node1" presStyleIdx="2" presStyleCnt="4" custScaleY="132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10277-AA5A-4FDE-9DCC-426A35655D3F}" type="pres">
      <dgm:prSet presAssocID="{006F0539-4052-4AFF-B55F-1672AE2140B3}" presName="accent_3" presStyleCnt="0"/>
      <dgm:spPr/>
    </dgm:pt>
    <dgm:pt modelId="{B33DAC38-FF74-4B51-84B1-F2D639731BB4}" type="pres">
      <dgm:prSet presAssocID="{006F0539-4052-4AFF-B55F-1672AE2140B3}" presName="accentRepeatNode" presStyleLbl="solidFgAcc1" presStyleIdx="2" presStyleCnt="4"/>
      <dgm:spPr/>
    </dgm:pt>
    <dgm:pt modelId="{B89CE108-1B71-4A35-ADEF-C278542B18C5}" type="pres">
      <dgm:prSet presAssocID="{6FEFD002-AA08-489F-BB9C-3C9A8C0413E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2DBDF1-40C6-4E27-834B-E75F664C4BDB}" type="pres">
      <dgm:prSet presAssocID="{6FEFD002-AA08-489F-BB9C-3C9A8C0413E3}" presName="accent_4" presStyleCnt="0"/>
      <dgm:spPr/>
    </dgm:pt>
    <dgm:pt modelId="{CAEE5A1F-B274-4CDF-B567-CEDC535A9039}" type="pres">
      <dgm:prSet presAssocID="{6FEFD002-AA08-489F-BB9C-3C9A8C0413E3}" presName="accentRepeatNode" presStyleLbl="solidFgAcc1" presStyleIdx="3" presStyleCnt="4"/>
      <dgm:spPr/>
    </dgm:pt>
  </dgm:ptLst>
  <dgm:cxnLst>
    <dgm:cxn modelId="{B80D178B-D970-4E7B-87FD-30B0AEDD4FAA}" srcId="{43DFCFBF-BF84-4716-89C0-5C32BC5ADA81}" destId="{0A19E20F-7018-4E28-AD71-0834A4B90CF9}" srcOrd="1" destOrd="0" parTransId="{EBF6569C-D510-4407-877A-66AE8F38F624}" sibTransId="{355142DD-AC6D-4FFE-A0B8-79B4184FFF9F}"/>
    <dgm:cxn modelId="{EAC68720-B6E4-4C1E-896D-D22ACF0A39F1}" type="presOf" srcId="{0A19E20F-7018-4E28-AD71-0834A4B90CF9}" destId="{40AB5AAC-30E1-4EB2-A43A-8FC56F3EF664}" srcOrd="0" destOrd="0" presId="urn:microsoft.com/office/officeart/2008/layout/VerticalCurvedList"/>
    <dgm:cxn modelId="{5A7DAC96-2B87-457F-87A6-C770EDC405F1}" srcId="{43DFCFBF-BF84-4716-89C0-5C32BC5ADA81}" destId="{89B580E9-DB26-4901-90C4-23D1EAE5EF96}" srcOrd="0" destOrd="0" parTransId="{2A41048F-252C-42AD-BBE0-43D3AD85F173}" sibTransId="{7C34F75C-C3CE-4CCD-B7E5-64B7D7B936A8}"/>
    <dgm:cxn modelId="{8B78F871-71AC-41BE-AA79-9A8CB30C0155}" type="presOf" srcId="{43DFCFBF-BF84-4716-89C0-5C32BC5ADA81}" destId="{492FEB6B-3AD4-4D73-9F7D-29274FF46EAF}" srcOrd="0" destOrd="0" presId="urn:microsoft.com/office/officeart/2008/layout/VerticalCurvedList"/>
    <dgm:cxn modelId="{47537E4E-C9B6-418E-86C3-85336DF17A6F}" srcId="{43DFCFBF-BF84-4716-89C0-5C32BC5ADA81}" destId="{6FEFD002-AA08-489F-BB9C-3C9A8C0413E3}" srcOrd="3" destOrd="0" parTransId="{09C4EB48-832E-41BC-AD23-0BA53FA53A7B}" sibTransId="{94E643EA-4600-49C4-97DE-CDA4C1E46E86}"/>
    <dgm:cxn modelId="{8D56F181-EAB6-4028-B8F8-7F486803B2C3}" srcId="{43DFCFBF-BF84-4716-89C0-5C32BC5ADA81}" destId="{006F0539-4052-4AFF-B55F-1672AE2140B3}" srcOrd="2" destOrd="0" parTransId="{0501D446-5F84-4EE6-B215-B131D14DF464}" sibTransId="{FCEAAF90-717E-4D66-8B9E-479C15423596}"/>
    <dgm:cxn modelId="{E90BECA8-FFD4-4EA6-BC41-0142305570D9}" type="presOf" srcId="{7C34F75C-C3CE-4CCD-B7E5-64B7D7B936A8}" destId="{980E3B25-4EDC-406E-85EB-511B3158BC9D}" srcOrd="0" destOrd="0" presId="urn:microsoft.com/office/officeart/2008/layout/VerticalCurvedList"/>
    <dgm:cxn modelId="{8079744A-87B9-40B5-B1E2-65A10D014299}" type="presOf" srcId="{6FEFD002-AA08-489F-BB9C-3C9A8C0413E3}" destId="{B89CE108-1B71-4A35-ADEF-C278542B18C5}" srcOrd="0" destOrd="0" presId="urn:microsoft.com/office/officeart/2008/layout/VerticalCurvedList"/>
    <dgm:cxn modelId="{3BE09C37-DDA3-4268-9CF0-1098C779D611}" type="presOf" srcId="{89B580E9-DB26-4901-90C4-23D1EAE5EF96}" destId="{80B03FA6-9BFA-41E0-8238-3E21FBE91AAA}" srcOrd="0" destOrd="0" presId="urn:microsoft.com/office/officeart/2008/layout/VerticalCurvedList"/>
    <dgm:cxn modelId="{1AC93CA5-F100-42C7-B6F5-4028C6E24BA9}" type="presOf" srcId="{006F0539-4052-4AFF-B55F-1672AE2140B3}" destId="{5A78E588-A2F7-40E0-B48A-74CECAD59D7F}" srcOrd="0" destOrd="0" presId="urn:microsoft.com/office/officeart/2008/layout/VerticalCurvedList"/>
    <dgm:cxn modelId="{EAFA83A6-CBF0-43EF-AEA3-14914F09AC10}" type="presParOf" srcId="{492FEB6B-3AD4-4D73-9F7D-29274FF46EAF}" destId="{C6D8753D-04E9-47AC-ADE6-4A932606360D}" srcOrd="0" destOrd="0" presId="urn:microsoft.com/office/officeart/2008/layout/VerticalCurvedList"/>
    <dgm:cxn modelId="{4B2F92DD-4998-4473-BEE2-BEB4F13C215F}" type="presParOf" srcId="{C6D8753D-04E9-47AC-ADE6-4A932606360D}" destId="{4C41A042-6748-4DE9-B499-815892C096B5}" srcOrd="0" destOrd="0" presId="urn:microsoft.com/office/officeart/2008/layout/VerticalCurvedList"/>
    <dgm:cxn modelId="{D3EECA53-0FA8-4966-9131-E81D2E4035AC}" type="presParOf" srcId="{4C41A042-6748-4DE9-B499-815892C096B5}" destId="{0453D6C5-90A8-48E0-9A2F-6EC8D442FF99}" srcOrd="0" destOrd="0" presId="urn:microsoft.com/office/officeart/2008/layout/VerticalCurvedList"/>
    <dgm:cxn modelId="{750F7462-9BAB-408B-A1C4-6376D19E7658}" type="presParOf" srcId="{4C41A042-6748-4DE9-B499-815892C096B5}" destId="{980E3B25-4EDC-406E-85EB-511B3158BC9D}" srcOrd="1" destOrd="0" presId="urn:microsoft.com/office/officeart/2008/layout/VerticalCurvedList"/>
    <dgm:cxn modelId="{DCB289CE-EA21-45E7-8BB4-FDFDB40DA395}" type="presParOf" srcId="{4C41A042-6748-4DE9-B499-815892C096B5}" destId="{12C61803-BCA2-4A7A-961F-CAF362947A61}" srcOrd="2" destOrd="0" presId="urn:microsoft.com/office/officeart/2008/layout/VerticalCurvedList"/>
    <dgm:cxn modelId="{034AA1C0-16E5-4DA7-AA4C-9F887FF30441}" type="presParOf" srcId="{4C41A042-6748-4DE9-B499-815892C096B5}" destId="{F443ACD7-D13E-4402-8613-1216C7D68DC8}" srcOrd="3" destOrd="0" presId="urn:microsoft.com/office/officeart/2008/layout/VerticalCurvedList"/>
    <dgm:cxn modelId="{4926B44E-38BF-48C9-ACAD-D93A802F3B26}" type="presParOf" srcId="{C6D8753D-04E9-47AC-ADE6-4A932606360D}" destId="{80B03FA6-9BFA-41E0-8238-3E21FBE91AAA}" srcOrd="1" destOrd="0" presId="urn:microsoft.com/office/officeart/2008/layout/VerticalCurvedList"/>
    <dgm:cxn modelId="{CD246B52-50E1-4BD0-8E94-8F85094A94CE}" type="presParOf" srcId="{C6D8753D-04E9-47AC-ADE6-4A932606360D}" destId="{0233FA7E-7765-45E7-9C91-9340FB59C43C}" srcOrd="2" destOrd="0" presId="urn:microsoft.com/office/officeart/2008/layout/VerticalCurvedList"/>
    <dgm:cxn modelId="{DF381786-3044-480A-B5AA-013169E74256}" type="presParOf" srcId="{0233FA7E-7765-45E7-9C91-9340FB59C43C}" destId="{999B8D20-F6B6-4800-8BE5-4B531060AB7B}" srcOrd="0" destOrd="0" presId="urn:microsoft.com/office/officeart/2008/layout/VerticalCurvedList"/>
    <dgm:cxn modelId="{DE1AFD29-8B9A-4FA1-85C2-B955538CC61A}" type="presParOf" srcId="{C6D8753D-04E9-47AC-ADE6-4A932606360D}" destId="{40AB5AAC-30E1-4EB2-A43A-8FC56F3EF664}" srcOrd="3" destOrd="0" presId="urn:microsoft.com/office/officeart/2008/layout/VerticalCurvedList"/>
    <dgm:cxn modelId="{167C359F-C8A8-4DBD-9C05-D3604967C4B9}" type="presParOf" srcId="{C6D8753D-04E9-47AC-ADE6-4A932606360D}" destId="{1F389731-E5C4-4CED-9778-DA0CA696F1BD}" srcOrd="4" destOrd="0" presId="urn:microsoft.com/office/officeart/2008/layout/VerticalCurvedList"/>
    <dgm:cxn modelId="{02B84132-1756-4A6A-B6BE-7C87D4CCCCC1}" type="presParOf" srcId="{1F389731-E5C4-4CED-9778-DA0CA696F1BD}" destId="{8413AAEE-5D8A-47AE-8319-5F4035328F7F}" srcOrd="0" destOrd="0" presId="urn:microsoft.com/office/officeart/2008/layout/VerticalCurvedList"/>
    <dgm:cxn modelId="{5D11E821-9658-41C9-BEDC-EFEAF8FF8791}" type="presParOf" srcId="{C6D8753D-04E9-47AC-ADE6-4A932606360D}" destId="{5A78E588-A2F7-40E0-B48A-74CECAD59D7F}" srcOrd="5" destOrd="0" presId="urn:microsoft.com/office/officeart/2008/layout/VerticalCurvedList"/>
    <dgm:cxn modelId="{35F9ECF2-68FA-4C42-B2C2-0C46B51D690B}" type="presParOf" srcId="{C6D8753D-04E9-47AC-ADE6-4A932606360D}" destId="{59F10277-AA5A-4FDE-9DCC-426A35655D3F}" srcOrd="6" destOrd="0" presId="urn:microsoft.com/office/officeart/2008/layout/VerticalCurvedList"/>
    <dgm:cxn modelId="{8D6882C1-D106-4B44-97A8-218013D444DB}" type="presParOf" srcId="{59F10277-AA5A-4FDE-9DCC-426A35655D3F}" destId="{B33DAC38-FF74-4B51-84B1-F2D639731BB4}" srcOrd="0" destOrd="0" presId="urn:microsoft.com/office/officeart/2008/layout/VerticalCurvedList"/>
    <dgm:cxn modelId="{FEB490C4-97F8-418E-B568-410F83BF4CFF}" type="presParOf" srcId="{C6D8753D-04E9-47AC-ADE6-4A932606360D}" destId="{B89CE108-1B71-4A35-ADEF-C278542B18C5}" srcOrd="7" destOrd="0" presId="urn:microsoft.com/office/officeart/2008/layout/VerticalCurvedList"/>
    <dgm:cxn modelId="{E7B1C476-F592-4BBE-8E8E-7E0C209CED50}" type="presParOf" srcId="{C6D8753D-04E9-47AC-ADE6-4A932606360D}" destId="{592DBDF1-40C6-4E27-834B-E75F664C4BDB}" srcOrd="8" destOrd="0" presId="urn:microsoft.com/office/officeart/2008/layout/VerticalCurvedList"/>
    <dgm:cxn modelId="{1E7B6946-967B-4857-B9A2-B406C1AE6411}" type="presParOf" srcId="{592DBDF1-40C6-4E27-834B-E75F664C4BDB}" destId="{CAEE5A1F-B274-4CDF-B567-CEDC535A90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DFFB6F-6AB2-46AC-9988-4543114FDC41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81C5CF-7DA9-4DCE-97D6-41C37BEBBE04}">
      <dgm:prSet phldrT="[Текст]" custT="1"/>
      <dgm:spPr/>
      <dgm:t>
        <a:bodyPr/>
        <a:lstStyle/>
        <a:p>
          <a:r>
            <a:rPr lang="ru-RU" sz="2800" b="1" dirty="0" smtClean="0"/>
            <a:t>Общий экономи-ческий эффект </a:t>
          </a:r>
          <a:r>
            <a:rPr lang="ru-RU" sz="6000" b="1" dirty="0" smtClean="0"/>
            <a:t>433</a:t>
          </a:r>
          <a:endParaRPr lang="ru-RU" sz="2800" b="1" dirty="0"/>
        </a:p>
      </dgm:t>
    </dgm:pt>
    <dgm:pt modelId="{24821C12-3016-4A3F-9530-05D36ED784D9}" type="parTrans" cxnId="{D3621253-ED62-4C6E-B8A7-5050A10CD6F4}">
      <dgm:prSet/>
      <dgm:spPr/>
      <dgm:t>
        <a:bodyPr/>
        <a:lstStyle/>
        <a:p>
          <a:endParaRPr lang="ru-RU"/>
        </a:p>
      </dgm:t>
    </dgm:pt>
    <dgm:pt modelId="{735E6EE7-83A3-49CB-A003-11F5A94DB09C}" type="sibTrans" cxnId="{D3621253-ED62-4C6E-B8A7-5050A10CD6F4}">
      <dgm:prSet/>
      <dgm:spPr/>
      <dgm:t>
        <a:bodyPr/>
        <a:lstStyle/>
        <a:p>
          <a:endParaRPr lang="ru-RU"/>
        </a:p>
      </dgm:t>
    </dgm:pt>
    <dgm:pt modelId="{0A8BBB10-3F07-4D7B-89DF-83A5AFE99850}" type="pres">
      <dgm:prSet presAssocID="{66DFFB6F-6AB2-46AC-9988-4543114FDC4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CE294F-14AA-4707-B07C-F0D502ECD746}" type="pres">
      <dgm:prSet presAssocID="{A781C5CF-7DA9-4DCE-97D6-41C37BEBBE04}" presName="node" presStyleLbl="node1" presStyleIdx="0" presStyleCnt="1" custLinFactNeighborX="-859" custLinFactNeighborY="-6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621253-ED62-4C6E-B8A7-5050A10CD6F4}" srcId="{66DFFB6F-6AB2-46AC-9988-4543114FDC41}" destId="{A781C5CF-7DA9-4DCE-97D6-41C37BEBBE04}" srcOrd="0" destOrd="0" parTransId="{24821C12-3016-4A3F-9530-05D36ED784D9}" sibTransId="{735E6EE7-83A3-49CB-A003-11F5A94DB09C}"/>
    <dgm:cxn modelId="{E514B1A1-791A-46B2-B81D-2E3C8C385485}" type="presOf" srcId="{A781C5CF-7DA9-4DCE-97D6-41C37BEBBE04}" destId="{1ACE294F-14AA-4707-B07C-F0D502ECD746}" srcOrd="0" destOrd="0" presId="urn:microsoft.com/office/officeart/2005/8/layout/hList6"/>
    <dgm:cxn modelId="{7C1D4C3A-6884-4E4D-B04E-D307B7E9E60A}" type="presOf" srcId="{66DFFB6F-6AB2-46AC-9988-4543114FDC41}" destId="{0A8BBB10-3F07-4D7B-89DF-83A5AFE99850}" srcOrd="0" destOrd="0" presId="urn:microsoft.com/office/officeart/2005/8/layout/hList6"/>
    <dgm:cxn modelId="{46E29366-6786-4EBF-A06E-605DA4306A39}" type="presParOf" srcId="{0A8BBB10-3F07-4D7B-89DF-83A5AFE99850}" destId="{1ACE294F-14AA-4707-B07C-F0D502ECD746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BC87D5-AD11-463C-BFA7-E6BA5754774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3D56C7-99A9-4547-BBC0-ACCB62BDB815}">
      <dgm:prSet phldrT="[Текст]"/>
      <dgm:spPr/>
      <dgm:t>
        <a:bodyPr/>
        <a:lstStyle/>
        <a:p>
          <a:endParaRPr lang="ru-RU"/>
        </a:p>
      </dgm:t>
    </dgm:pt>
    <dgm:pt modelId="{E7E76A15-39AE-4831-BC9E-67983196EBED}" type="parTrans" cxnId="{8969A67C-9F52-4E41-86EE-A00555755750}">
      <dgm:prSet/>
      <dgm:spPr/>
      <dgm:t>
        <a:bodyPr/>
        <a:lstStyle/>
        <a:p>
          <a:endParaRPr lang="ru-RU"/>
        </a:p>
      </dgm:t>
    </dgm:pt>
    <dgm:pt modelId="{E2BB03EE-5386-4FAC-BA29-9E8E6162112B}" type="sibTrans" cxnId="{8969A67C-9F52-4E41-86EE-A00555755750}">
      <dgm:prSet/>
      <dgm:spPr/>
      <dgm:t>
        <a:bodyPr/>
        <a:lstStyle/>
        <a:p>
          <a:endParaRPr lang="ru-RU"/>
        </a:p>
      </dgm:t>
    </dgm:pt>
    <dgm:pt modelId="{D1039722-DAE9-4ADB-AE5C-02272C539D60}">
      <dgm:prSet phldrT="[Текст]"/>
      <dgm:spPr/>
      <dgm:t>
        <a:bodyPr/>
        <a:lstStyle/>
        <a:p>
          <a:endParaRPr lang="ru-RU" dirty="0"/>
        </a:p>
      </dgm:t>
    </dgm:pt>
    <dgm:pt modelId="{5BD18827-73C8-4DD4-BC5B-1EC0FBDD71EB}" type="parTrans" cxnId="{A3FED334-A1CC-4437-85FC-B11E9D192159}">
      <dgm:prSet/>
      <dgm:spPr/>
      <dgm:t>
        <a:bodyPr/>
        <a:lstStyle/>
        <a:p>
          <a:endParaRPr lang="ru-RU"/>
        </a:p>
      </dgm:t>
    </dgm:pt>
    <dgm:pt modelId="{856C3254-006C-453E-AB64-74ABC4E44424}" type="sibTrans" cxnId="{A3FED334-A1CC-4437-85FC-B11E9D192159}">
      <dgm:prSet/>
      <dgm:spPr/>
      <dgm:t>
        <a:bodyPr/>
        <a:lstStyle/>
        <a:p>
          <a:endParaRPr lang="ru-RU"/>
        </a:p>
      </dgm:t>
    </dgm:pt>
    <dgm:pt modelId="{2C093A4D-011A-4D3F-ACE0-5238431C38D8}">
      <dgm:prSet custT="1"/>
      <dgm:spPr/>
      <dgm:t>
        <a:bodyPr/>
        <a:lstStyle/>
        <a:p>
          <a:r>
            <a:rPr lang="ru-RU" sz="1400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rPr>
            <a:t>Наличие долгосрочных контрактов на строительство школы на 500 мест и на благоустройство центральной части парка «Цветник» с окончательным расчетом в  2017 году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32F5F2-CDAF-4541-8691-70CD5F6286BC}" type="parTrans" cxnId="{A365C26A-F208-4B0A-AB71-3608C6E22161}">
      <dgm:prSet/>
      <dgm:spPr/>
      <dgm:t>
        <a:bodyPr/>
        <a:lstStyle/>
        <a:p>
          <a:endParaRPr lang="ru-RU"/>
        </a:p>
      </dgm:t>
    </dgm:pt>
    <dgm:pt modelId="{22A80E4B-1AAF-4820-8326-3B323636A8F6}" type="sibTrans" cxnId="{A365C26A-F208-4B0A-AB71-3608C6E22161}">
      <dgm:prSet/>
      <dgm:spPr/>
      <dgm:t>
        <a:bodyPr/>
        <a:lstStyle/>
        <a:p>
          <a:endParaRPr lang="ru-RU"/>
        </a:p>
      </dgm:t>
    </dgm:pt>
    <dgm:pt modelId="{243990AE-9251-438D-B420-72175615360D}">
      <dgm:prSet custT="1"/>
      <dgm:spPr/>
      <dgm:t>
        <a:bodyPr/>
        <a:lstStyle/>
        <a:p>
          <a:r>
            <a:rPr lang="ru-RU" sz="1400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rPr>
            <a:t>Длительность  процесса проведения конкурсных процедур по  ремонту  автомобильных дорог  в рамках софинансирования с краевым бюджетом по соглашению от 09 декабря 2016г</a:t>
          </a:r>
          <a:r>
            <a:rPr lang="ru-RU" sz="1400" dirty="0" smtClean="0">
              <a:effectLst/>
              <a:latin typeface="Times New Roman"/>
              <a:ea typeface="Times New Roman"/>
            </a:rPr>
            <a:t>. </a:t>
          </a:r>
          <a:endParaRPr lang="ru-RU" sz="1400" b="1" dirty="0">
            <a:solidFill>
              <a:schemeClr val="tx1"/>
            </a:solidFill>
            <a:latin typeface="Arial Cyr" panose="020B0604020202020204" pitchFamily="34" charset="0"/>
            <a:cs typeface="Arial Cyr" panose="020B0604020202020204" pitchFamily="34" charset="0"/>
          </a:endParaRPr>
        </a:p>
      </dgm:t>
    </dgm:pt>
    <dgm:pt modelId="{E336FD49-8011-457D-96A8-68533D25916A}" type="parTrans" cxnId="{A0F3193B-91B2-4C1C-9B65-8A126B6D3C68}">
      <dgm:prSet/>
      <dgm:spPr/>
      <dgm:t>
        <a:bodyPr/>
        <a:lstStyle/>
        <a:p>
          <a:endParaRPr lang="ru-RU"/>
        </a:p>
      </dgm:t>
    </dgm:pt>
    <dgm:pt modelId="{D6F74F85-6128-42EA-A0F8-A6BB8F55D3A2}" type="sibTrans" cxnId="{A0F3193B-91B2-4C1C-9B65-8A126B6D3C68}">
      <dgm:prSet/>
      <dgm:spPr/>
      <dgm:t>
        <a:bodyPr/>
        <a:lstStyle/>
        <a:p>
          <a:endParaRPr lang="ru-RU"/>
        </a:p>
      </dgm:t>
    </dgm:pt>
    <dgm:pt modelId="{1388C5BE-59D6-4FB7-90A4-AFBEE1ECB705}" type="pres">
      <dgm:prSet presAssocID="{63BC87D5-AD11-463C-BFA7-E6BA5754774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834962-375F-477E-BDCA-B2F87DF22E1E}" type="pres">
      <dgm:prSet presAssocID="{CC3D56C7-99A9-4547-BBC0-ACCB62BDB815}" presName="composite" presStyleCnt="0"/>
      <dgm:spPr/>
    </dgm:pt>
    <dgm:pt modelId="{7D0CE0AD-840A-49FB-9C2F-B5A8DAA67B6A}" type="pres">
      <dgm:prSet presAssocID="{CC3D56C7-99A9-4547-BBC0-ACCB62BDB815}" presName="parentText" presStyleLbl="alignNode1" presStyleIdx="0" presStyleCnt="2" custScaleX="81282" custScaleY="68601" custLinFactNeighborX="-2320" custLinFactNeighborY="-325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12794-5AAF-431D-9C32-308106605EAB}" type="pres">
      <dgm:prSet presAssocID="{CC3D56C7-99A9-4547-BBC0-ACCB62BDB815}" presName="descendantText" presStyleLbl="alignAcc1" presStyleIdx="0" presStyleCnt="2" custScaleX="103119" custScaleY="155390" custLinFactNeighborX="-307" custLinFactNeighborY="-50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91E983-E9C6-42AA-ADFD-CB21852E8AAB}" type="pres">
      <dgm:prSet presAssocID="{E2BB03EE-5386-4FAC-BA29-9E8E6162112B}" presName="sp" presStyleCnt="0"/>
      <dgm:spPr/>
    </dgm:pt>
    <dgm:pt modelId="{793A8306-32EA-4C55-A8F3-3821790E8729}" type="pres">
      <dgm:prSet presAssocID="{D1039722-DAE9-4ADB-AE5C-02272C539D60}" presName="composite" presStyleCnt="0"/>
      <dgm:spPr/>
    </dgm:pt>
    <dgm:pt modelId="{CD4EF8DE-5DDB-424C-ACB5-135012DFDB25}" type="pres">
      <dgm:prSet presAssocID="{D1039722-DAE9-4ADB-AE5C-02272C539D60}" presName="parentText" presStyleLbl="alignNode1" presStyleIdx="1" presStyleCnt="2" custScaleX="79409" custScaleY="690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6ED941-0060-4576-8124-01932A77E9D4}" type="pres">
      <dgm:prSet presAssocID="{D1039722-DAE9-4ADB-AE5C-02272C539D60}" presName="descendantText" presStyleLbl="alignAcc1" presStyleIdx="1" presStyleCnt="2" custScaleY="183528" custLinFactNeighborX="-1015" custLinFactNeighborY="19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4EFDE3-3CA2-4F3D-A359-F0BE9FDE451B}" type="presOf" srcId="{D1039722-DAE9-4ADB-AE5C-02272C539D60}" destId="{CD4EF8DE-5DDB-424C-ACB5-135012DFDB25}" srcOrd="0" destOrd="0" presId="urn:microsoft.com/office/officeart/2005/8/layout/chevron2"/>
    <dgm:cxn modelId="{4DA26AC1-20A2-40B7-95A7-5D3A444697FA}" type="presOf" srcId="{243990AE-9251-438D-B420-72175615360D}" destId="{056ED941-0060-4576-8124-01932A77E9D4}" srcOrd="0" destOrd="0" presId="urn:microsoft.com/office/officeart/2005/8/layout/chevron2"/>
    <dgm:cxn modelId="{20EACD32-FC0D-41DA-9208-116EEA1219CE}" type="presOf" srcId="{CC3D56C7-99A9-4547-BBC0-ACCB62BDB815}" destId="{7D0CE0AD-840A-49FB-9C2F-B5A8DAA67B6A}" srcOrd="0" destOrd="0" presId="urn:microsoft.com/office/officeart/2005/8/layout/chevron2"/>
    <dgm:cxn modelId="{80254916-0BED-4555-B679-8037F601A681}" type="presOf" srcId="{2C093A4D-011A-4D3F-ACE0-5238431C38D8}" destId="{5D012794-5AAF-431D-9C32-308106605EAB}" srcOrd="0" destOrd="0" presId="urn:microsoft.com/office/officeart/2005/8/layout/chevron2"/>
    <dgm:cxn modelId="{3EC47091-E664-4DCF-BD99-38BDBC9C3A6B}" type="presOf" srcId="{63BC87D5-AD11-463C-BFA7-E6BA57547745}" destId="{1388C5BE-59D6-4FB7-90A4-AFBEE1ECB705}" srcOrd="0" destOrd="0" presId="urn:microsoft.com/office/officeart/2005/8/layout/chevron2"/>
    <dgm:cxn modelId="{A0F3193B-91B2-4C1C-9B65-8A126B6D3C68}" srcId="{D1039722-DAE9-4ADB-AE5C-02272C539D60}" destId="{243990AE-9251-438D-B420-72175615360D}" srcOrd="0" destOrd="0" parTransId="{E336FD49-8011-457D-96A8-68533D25916A}" sibTransId="{D6F74F85-6128-42EA-A0F8-A6BB8F55D3A2}"/>
    <dgm:cxn modelId="{8969A67C-9F52-4E41-86EE-A00555755750}" srcId="{63BC87D5-AD11-463C-BFA7-E6BA57547745}" destId="{CC3D56C7-99A9-4547-BBC0-ACCB62BDB815}" srcOrd="0" destOrd="0" parTransId="{E7E76A15-39AE-4831-BC9E-67983196EBED}" sibTransId="{E2BB03EE-5386-4FAC-BA29-9E8E6162112B}"/>
    <dgm:cxn modelId="{A365C26A-F208-4B0A-AB71-3608C6E22161}" srcId="{CC3D56C7-99A9-4547-BBC0-ACCB62BDB815}" destId="{2C093A4D-011A-4D3F-ACE0-5238431C38D8}" srcOrd="0" destOrd="0" parTransId="{F432F5F2-CDAF-4541-8691-70CD5F6286BC}" sibTransId="{22A80E4B-1AAF-4820-8326-3B323636A8F6}"/>
    <dgm:cxn modelId="{A3FED334-A1CC-4437-85FC-B11E9D192159}" srcId="{63BC87D5-AD11-463C-BFA7-E6BA57547745}" destId="{D1039722-DAE9-4ADB-AE5C-02272C539D60}" srcOrd="1" destOrd="0" parTransId="{5BD18827-73C8-4DD4-BC5B-1EC0FBDD71EB}" sibTransId="{856C3254-006C-453E-AB64-74ABC4E44424}"/>
    <dgm:cxn modelId="{772ACB01-CCB8-46FC-AD59-69B9D095F4A6}" type="presParOf" srcId="{1388C5BE-59D6-4FB7-90A4-AFBEE1ECB705}" destId="{BA834962-375F-477E-BDCA-B2F87DF22E1E}" srcOrd="0" destOrd="0" presId="urn:microsoft.com/office/officeart/2005/8/layout/chevron2"/>
    <dgm:cxn modelId="{A1C8A5C8-F31F-46BC-8044-B2818E79AB22}" type="presParOf" srcId="{BA834962-375F-477E-BDCA-B2F87DF22E1E}" destId="{7D0CE0AD-840A-49FB-9C2F-B5A8DAA67B6A}" srcOrd="0" destOrd="0" presId="urn:microsoft.com/office/officeart/2005/8/layout/chevron2"/>
    <dgm:cxn modelId="{BD8C229A-AC99-4902-9ED2-C1AD2AFDA2A0}" type="presParOf" srcId="{BA834962-375F-477E-BDCA-B2F87DF22E1E}" destId="{5D012794-5AAF-431D-9C32-308106605EAB}" srcOrd="1" destOrd="0" presId="urn:microsoft.com/office/officeart/2005/8/layout/chevron2"/>
    <dgm:cxn modelId="{5BC2D9D2-E132-4E7D-9AFF-C8F87683D03D}" type="presParOf" srcId="{1388C5BE-59D6-4FB7-90A4-AFBEE1ECB705}" destId="{BE91E983-E9C6-42AA-ADFD-CB21852E8AAB}" srcOrd="1" destOrd="0" presId="urn:microsoft.com/office/officeart/2005/8/layout/chevron2"/>
    <dgm:cxn modelId="{D9AFB83F-7CB9-48FD-88EE-27345C7C314D}" type="presParOf" srcId="{1388C5BE-59D6-4FB7-90A4-AFBEE1ECB705}" destId="{793A8306-32EA-4C55-A8F3-3821790E8729}" srcOrd="2" destOrd="0" presId="urn:microsoft.com/office/officeart/2005/8/layout/chevron2"/>
    <dgm:cxn modelId="{91B12A3B-5D1E-45A6-872D-AC6BA73D0C02}" type="presParOf" srcId="{793A8306-32EA-4C55-A8F3-3821790E8729}" destId="{CD4EF8DE-5DDB-424C-ACB5-135012DFDB25}" srcOrd="0" destOrd="0" presId="urn:microsoft.com/office/officeart/2005/8/layout/chevron2"/>
    <dgm:cxn modelId="{DB23C906-9687-4DE8-BCFC-3900CD9FD03E}" type="presParOf" srcId="{793A8306-32EA-4C55-A8F3-3821790E8729}" destId="{056ED941-0060-4576-8124-01932A77E9D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EE54DD-607F-48F5-A4F7-00C692A6F3B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225CD33-E653-4013-8981-149C5BF38254}">
      <dgm:prSet phldrT="[Текст]" custT="1"/>
      <dgm:spPr/>
      <dgm:t>
        <a:bodyPr/>
        <a:lstStyle/>
        <a:p>
          <a:r>
            <a:rPr lang="ru-RU" sz="1800" b="1" dirty="0" smtClean="0"/>
            <a:t>13 муниципальных программ</a:t>
          </a:r>
          <a:endParaRPr lang="ru-RU" sz="1800" b="1" dirty="0"/>
        </a:p>
      </dgm:t>
    </dgm:pt>
    <dgm:pt modelId="{3F473D52-166E-4135-80BC-D9CB8E00DC35}" type="parTrans" cxnId="{A7179295-E6E5-4C67-918B-569EAA5AA7F9}">
      <dgm:prSet/>
      <dgm:spPr/>
      <dgm:t>
        <a:bodyPr/>
        <a:lstStyle/>
        <a:p>
          <a:endParaRPr lang="ru-RU"/>
        </a:p>
      </dgm:t>
    </dgm:pt>
    <dgm:pt modelId="{771FEF08-A95A-4F48-B610-3400CE2A7FFC}" type="sibTrans" cxnId="{A7179295-E6E5-4C67-918B-569EAA5AA7F9}">
      <dgm:prSet/>
      <dgm:spPr/>
      <dgm:t>
        <a:bodyPr/>
        <a:lstStyle/>
        <a:p>
          <a:endParaRPr lang="ru-RU"/>
        </a:p>
      </dgm:t>
    </dgm:pt>
    <dgm:pt modelId="{94614706-723A-487E-BEE1-63CD8A118F5B}">
      <dgm:prSet phldrT="[Текст]" custT="1"/>
      <dgm:spPr/>
      <dgm:t>
        <a:bodyPr/>
        <a:lstStyle/>
        <a:p>
          <a:r>
            <a:rPr lang="ru-RU" sz="1800" b="1" dirty="0" smtClean="0"/>
            <a:t>189 показателей</a:t>
          </a:r>
          <a:endParaRPr lang="ru-RU" sz="1800" b="1" dirty="0"/>
        </a:p>
      </dgm:t>
    </dgm:pt>
    <dgm:pt modelId="{2DFB50E9-BAC6-4B4E-961D-0DFA024C94E3}" type="parTrans" cxnId="{FC79519A-842D-4202-A8B8-83596140E214}">
      <dgm:prSet/>
      <dgm:spPr/>
      <dgm:t>
        <a:bodyPr/>
        <a:lstStyle/>
        <a:p>
          <a:endParaRPr lang="ru-RU"/>
        </a:p>
      </dgm:t>
    </dgm:pt>
    <dgm:pt modelId="{72F6C85F-EA08-49C6-81B7-5CFE5B201695}" type="sibTrans" cxnId="{FC79519A-842D-4202-A8B8-83596140E214}">
      <dgm:prSet/>
      <dgm:spPr/>
      <dgm:t>
        <a:bodyPr/>
        <a:lstStyle/>
        <a:p>
          <a:endParaRPr lang="ru-RU"/>
        </a:p>
      </dgm:t>
    </dgm:pt>
    <dgm:pt modelId="{EB5D899D-3467-4870-9F5D-9FFAC71BF8E4}">
      <dgm:prSet phldrT="[Текст]" custT="1"/>
      <dgm:spPr/>
      <dgm:t>
        <a:bodyPr/>
        <a:lstStyle/>
        <a:p>
          <a:r>
            <a:rPr lang="ru-RU" sz="1800" b="1" dirty="0" smtClean="0"/>
            <a:t>80 % достигнуто</a:t>
          </a:r>
          <a:endParaRPr lang="ru-RU" sz="1800" b="1" dirty="0"/>
        </a:p>
      </dgm:t>
    </dgm:pt>
    <dgm:pt modelId="{E15F1527-4638-4935-9A45-9F5E08023833}" type="parTrans" cxnId="{80FF8B09-6366-4078-9ADD-F77FAED3533B}">
      <dgm:prSet/>
      <dgm:spPr/>
      <dgm:t>
        <a:bodyPr/>
        <a:lstStyle/>
        <a:p>
          <a:endParaRPr lang="ru-RU"/>
        </a:p>
      </dgm:t>
    </dgm:pt>
    <dgm:pt modelId="{985175BC-B0B3-43A7-8954-EECD09E45104}" type="sibTrans" cxnId="{80FF8B09-6366-4078-9ADD-F77FAED3533B}">
      <dgm:prSet/>
      <dgm:spPr/>
      <dgm:t>
        <a:bodyPr/>
        <a:lstStyle/>
        <a:p>
          <a:endParaRPr lang="ru-RU"/>
        </a:p>
      </dgm:t>
    </dgm:pt>
    <dgm:pt modelId="{AF87AB7F-8D2D-4CC3-979D-448BBA6FF9EB}" type="pres">
      <dgm:prSet presAssocID="{C3EE54DD-607F-48F5-A4F7-00C692A6F3B8}" presName="Name0" presStyleCnt="0">
        <dgm:presLayoutVars>
          <dgm:dir/>
          <dgm:resizeHandles val="exact"/>
        </dgm:presLayoutVars>
      </dgm:prSet>
      <dgm:spPr/>
    </dgm:pt>
    <dgm:pt modelId="{82B9B45B-9BC1-4060-9710-35E5213C3E63}" type="pres">
      <dgm:prSet presAssocID="{0225CD33-E653-4013-8981-149C5BF3825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25FF38-569F-44DD-B29D-44BD9A210052}" type="pres">
      <dgm:prSet presAssocID="{771FEF08-A95A-4F48-B610-3400CE2A7FFC}" presName="sibTrans" presStyleLbl="sibTrans2D1" presStyleIdx="0" presStyleCnt="2"/>
      <dgm:spPr/>
      <dgm:t>
        <a:bodyPr/>
        <a:lstStyle/>
        <a:p>
          <a:endParaRPr lang="ru-RU"/>
        </a:p>
      </dgm:t>
    </dgm:pt>
    <dgm:pt modelId="{850A79E9-AB8F-4AF9-A9B7-0FD0A308D275}" type="pres">
      <dgm:prSet presAssocID="{771FEF08-A95A-4F48-B610-3400CE2A7FFC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C2E6D6F-5A40-45D2-B871-BE9A5C5C3947}" type="pres">
      <dgm:prSet presAssocID="{94614706-723A-487E-BEE1-63CD8A118F5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48287F-61C0-4C5B-AA23-2DB6091CD6BA}" type="pres">
      <dgm:prSet presAssocID="{72F6C85F-EA08-49C6-81B7-5CFE5B201695}" presName="sibTrans" presStyleLbl="sibTrans2D1" presStyleIdx="1" presStyleCnt="2"/>
      <dgm:spPr/>
      <dgm:t>
        <a:bodyPr/>
        <a:lstStyle/>
        <a:p>
          <a:endParaRPr lang="ru-RU"/>
        </a:p>
      </dgm:t>
    </dgm:pt>
    <dgm:pt modelId="{BF8ABE3F-63E9-4BA1-B6E7-869CF9A188E4}" type="pres">
      <dgm:prSet presAssocID="{72F6C85F-EA08-49C6-81B7-5CFE5B20169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6CC9D487-B0CF-4545-BE4F-5BF5A9AD0631}" type="pres">
      <dgm:prSet presAssocID="{EB5D899D-3467-4870-9F5D-9FFAC71BF8E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EF20DE-74D7-475C-AF97-BA5DA81DCBD2}" type="presOf" srcId="{C3EE54DD-607F-48F5-A4F7-00C692A6F3B8}" destId="{AF87AB7F-8D2D-4CC3-979D-448BBA6FF9EB}" srcOrd="0" destOrd="0" presId="urn:microsoft.com/office/officeart/2005/8/layout/process1"/>
    <dgm:cxn modelId="{D196B2B6-A079-4F43-A02B-52CA6BBCC765}" type="presOf" srcId="{771FEF08-A95A-4F48-B610-3400CE2A7FFC}" destId="{850A79E9-AB8F-4AF9-A9B7-0FD0A308D275}" srcOrd="1" destOrd="0" presId="urn:microsoft.com/office/officeart/2005/8/layout/process1"/>
    <dgm:cxn modelId="{5C66FCEC-BB14-4B8A-9EF4-94E27236D5E3}" type="presOf" srcId="{EB5D899D-3467-4870-9F5D-9FFAC71BF8E4}" destId="{6CC9D487-B0CF-4545-BE4F-5BF5A9AD0631}" srcOrd="0" destOrd="0" presId="urn:microsoft.com/office/officeart/2005/8/layout/process1"/>
    <dgm:cxn modelId="{FC79519A-842D-4202-A8B8-83596140E214}" srcId="{C3EE54DD-607F-48F5-A4F7-00C692A6F3B8}" destId="{94614706-723A-487E-BEE1-63CD8A118F5B}" srcOrd="1" destOrd="0" parTransId="{2DFB50E9-BAC6-4B4E-961D-0DFA024C94E3}" sibTransId="{72F6C85F-EA08-49C6-81B7-5CFE5B201695}"/>
    <dgm:cxn modelId="{C755AFA6-DB32-4C31-851E-B87067781FF5}" type="presOf" srcId="{72F6C85F-EA08-49C6-81B7-5CFE5B201695}" destId="{BF8ABE3F-63E9-4BA1-B6E7-869CF9A188E4}" srcOrd="1" destOrd="0" presId="urn:microsoft.com/office/officeart/2005/8/layout/process1"/>
    <dgm:cxn modelId="{80FF8B09-6366-4078-9ADD-F77FAED3533B}" srcId="{C3EE54DD-607F-48F5-A4F7-00C692A6F3B8}" destId="{EB5D899D-3467-4870-9F5D-9FFAC71BF8E4}" srcOrd="2" destOrd="0" parTransId="{E15F1527-4638-4935-9A45-9F5E08023833}" sibTransId="{985175BC-B0B3-43A7-8954-EECD09E45104}"/>
    <dgm:cxn modelId="{4A6ACB59-5868-46C7-800A-8BDDE2B87B3D}" type="presOf" srcId="{94614706-723A-487E-BEE1-63CD8A118F5B}" destId="{CC2E6D6F-5A40-45D2-B871-BE9A5C5C3947}" srcOrd="0" destOrd="0" presId="urn:microsoft.com/office/officeart/2005/8/layout/process1"/>
    <dgm:cxn modelId="{4F0C13E0-51F7-4035-A58A-B987C5287ED7}" type="presOf" srcId="{0225CD33-E653-4013-8981-149C5BF38254}" destId="{82B9B45B-9BC1-4060-9710-35E5213C3E63}" srcOrd="0" destOrd="0" presId="urn:microsoft.com/office/officeart/2005/8/layout/process1"/>
    <dgm:cxn modelId="{A7179295-E6E5-4C67-918B-569EAA5AA7F9}" srcId="{C3EE54DD-607F-48F5-A4F7-00C692A6F3B8}" destId="{0225CD33-E653-4013-8981-149C5BF38254}" srcOrd="0" destOrd="0" parTransId="{3F473D52-166E-4135-80BC-D9CB8E00DC35}" sibTransId="{771FEF08-A95A-4F48-B610-3400CE2A7FFC}"/>
    <dgm:cxn modelId="{FAC9CE35-F84E-41F5-BE58-CCAE94789364}" type="presOf" srcId="{771FEF08-A95A-4F48-B610-3400CE2A7FFC}" destId="{4625FF38-569F-44DD-B29D-44BD9A210052}" srcOrd="0" destOrd="0" presId="urn:microsoft.com/office/officeart/2005/8/layout/process1"/>
    <dgm:cxn modelId="{27D6C2E4-24DC-4442-837B-6EE73517B6E1}" type="presOf" srcId="{72F6C85F-EA08-49C6-81B7-5CFE5B201695}" destId="{E148287F-61C0-4C5B-AA23-2DB6091CD6BA}" srcOrd="0" destOrd="0" presId="urn:microsoft.com/office/officeart/2005/8/layout/process1"/>
    <dgm:cxn modelId="{87B90719-1CCE-46F1-BCFD-43AAE994F740}" type="presParOf" srcId="{AF87AB7F-8D2D-4CC3-979D-448BBA6FF9EB}" destId="{82B9B45B-9BC1-4060-9710-35E5213C3E63}" srcOrd="0" destOrd="0" presId="urn:microsoft.com/office/officeart/2005/8/layout/process1"/>
    <dgm:cxn modelId="{7463ABED-4FB9-4415-9259-897E64D2B493}" type="presParOf" srcId="{AF87AB7F-8D2D-4CC3-979D-448BBA6FF9EB}" destId="{4625FF38-569F-44DD-B29D-44BD9A210052}" srcOrd="1" destOrd="0" presId="urn:microsoft.com/office/officeart/2005/8/layout/process1"/>
    <dgm:cxn modelId="{CFD7E8F3-FC96-4676-B0C1-1B701AD635DD}" type="presParOf" srcId="{4625FF38-569F-44DD-B29D-44BD9A210052}" destId="{850A79E9-AB8F-4AF9-A9B7-0FD0A308D275}" srcOrd="0" destOrd="0" presId="urn:microsoft.com/office/officeart/2005/8/layout/process1"/>
    <dgm:cxn modelId="{704E85D0-A362-4E55-BF3A-BFC5552B27DD}" type="presParOf" srcId="{AF87AB7F-8D2D-4CC3-979D-448BBA6FF9EB}" destId="{CC2E6D6F-5A40-45D2-B871-BE9A5C5C3947}" srcOrd="2" destOrd="0" presId="urn:microsoft.com/office/officeart/2005/8/layout/process1"/>
    <dgm:cxn modelId="{97F6AD9D-BF01-465A-BC21-320AA6111466}" type="presParOf" srcId="{AF87AB7F-8D2D-4CC3-979D-448BBA6FF9EB}" destId="{E148287F-61C0-4C5B-AA23-2DB6091CD6BA}" srcOrd="3" destOrd="0" presId="urn:microsoft.com/office/officeart/2005/8/layout/process1"/>
    <dgm:cxn modelId="{F433A2A0-7E74-4F89-B39B-3A7B4CF3C902}" type="presParOf" srcId="{E148287F-61C0-4C5B-AA23-2DB6091CD6BA}" destId="{BF8ABE3F-63E9-4BA1-B6E7-869CF9A188E4}" srcOrd="0" destOrd="0" presId="urn:microsoft.com/office/officeart/2005/8/layout/process1"/>
    <dgm:cxn modelId="{6D846148-92A2-4B20-8A27-1228DFC70492}" type="presParOf" srcId="{AF87AB7F-8D2D-4CC3-979D-448BBA6FF9EB}" destId="{6CC9D487-B0CF-4545-BE4F-5BF5A9AD063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ECD5B5-88C1-44A8-A8F6-DD51F2962BA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D2DA5C-5B1D-4FE3-A1A2-749EC6A29DA2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403,76</a:t>
          </a:r>
          <a:endParaRPr lang="ru-RU" b="1" dirty="0">
            <a:solidFill>
              <a:schemeClr val="tx1"/>
            </a:solidFill>
          </a:endParaRPr>
        </a:p>
      </dgm:t>
    </dgm:pt>
    <dgm:pt modelId="{2F3423FB-15A0-4A64-B511-8B780DEF4F85}" type="parTrans" cxnId="{D4659474-0661-42C2-89F5-5A3C3AAC71FD}">
      <dgm:prSet/>
      <dgm:spPr/>
      <dgm:t>
        <a:bodyPr/>
        <a:lstStyle/>
        <a:p>
          <a:endParaRPr lang="ru-RU"/>
        </a:p>
      </dgm:t>
    </dgm:pt>
    <dgm:pt modelId="{9717F4F3-E9A9-4E49-B767-7094A635CBB5}" type="sibTrans" cxnId="{D4659474-0661-42C2-89F5-5A3C3AAC71FD}">
      <dgm:prSet/>
      <dgm:spPr/>
      <dgm:t>
        <a:bodyPr/>
        <a:lstStyle/>
        <a:p>
          <a:endParaRPr lang="ru-RU"/>
        </a:p>
      </dgm:t>
    </dgm:pt>
    <dgm:pt modelId="{C2230A40-EB98-46D6-9DFE-F2A98D24C3CB}">
      <dgm:prSet phldrT="[Текст]"/>
      <dgm:spPr/>
      <dgm:t>
        <a:bodyPr/>
        <a:lstStyle/>
        <a:p>
          <a:r>
            <a:rPr lang="ru-RU" dirty="0" smtClean="0"/>
            <a:t>Строительство школы на 500 мест</a:t>
          </a:r>
          <a:endParaRPr lang="ru-RU" dirty="0"/>
        </a:p>
      </dgm:t>
    </dgm:pt>
    <dgm:pt modelId="{04C40EB6-3E11-4279-B221-85EC40A1B036}" type="parTrans" cxnId="{435F5910-B3ED-4E42-B9D7-16C2995B201D}">
      <dgm:prSet/>
      <dgm:spPr/>
      <dgm:t>
        <a:bodyPr/>
        <a:lstStyle/>
        <a:p>
          <a:endParaRPr lang="ru-RU"/>
        </a:p>
      </dgm:t>
    </dgm:pt>
    <dgm:pt modelId="{0424C9CD-D7FC-4D3A-8D59-FBC4A039C968}" type="sibTrans" cxnId="{435F5910-B3ED-4E42-B9D7-16C2995B201D}">
      <dgm:prSet/>
      <dgm:spPr/>
      <dgm:t>
        <a:bodyPr/>
        <a:lstStyle/>
        <a:p>
          <a:endParaRPr lang="ru-RU"/>
        </a:p>
      </dgm:t>
    </dgm:pt>
    <dgm:pt modelId="{66D16C60-1818-4E92-8399-40B81ABBEEB0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53,06</a:t>
          </a:r>
          <a:endParaRPr lang="ru-RU" b="1" dirty="0">
            <a:solidFill>
              <a:schemeClr val="tx1"/>
            </a:solidFill>
          </a:endParaRPr>
        </a:p>
      </dgm:t>
    </dgm:pt>
    <dgm:pt modelId="{2D04B3CA-430C-448C-9B17-E57902E8B4E7}" type="parTrans" cxnId="{92C37DC1-046D-4162-BB27-B13E55FB10B7}">
      <dgm:prSet/>
      <dgm:spPr/>
      <dgm:t>
        <a:bodyPr/>
        <a:lstStyle/>
        <a:p>
          <a:endParaRPr lang="ru-RU"/>
        </a:p>
      </dgm:t>
    </dgm:pt>
    <dgm:pt modelId="{E5F279CA-30EF-40B6-BF30-6B2C5FFCBF1C}" type="sibTrans" cxnId="{92C37DC1-046D-4162-BB27-B13E55FB10B7}">
      <dgm:prSet/>
      <dgm:spPr/>
      <dgm:t>
        <a:bodyPr/>
        <a:lstStyle/>
        <a:p>
          <a:endParaRPr lang="ru-RU"/>
        </a:p>
      </dgm:t>
    </dgm:pt>
    <dgm:pt modelId="{2EC89E3C-D2D0-4B93-B2C6-0DD32C241F91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4,52</a:t>
          </a:r>
          <a:endParaRPr lang="ru-RU" b="1" dirty="0">
            <a:solidFill>
              <a:schemeClr val="tx1"/>
            </a:solidFill>
          </a:endParaRPr>
        </a:p>
      </dgm:t>
    </dgm:pt>
    <dgm:pt modelId="{ADC93BD9-8E29-40F5-9B68-6AC44630A0DC}" type="parTrans" cxnId="{816196D7-2E9E-42A3-BA6A-31B1566D0601}">
      <dgm:prSet/>
      <dgm:spPr/>
      <dgm:t>
        <a:bodyPr/>
        <a:lstStyle/>
        <a:p>
          <a:endParaRPr lang="ru-RU"/>
        </a:p>
      </dgm:t>
    </dgm:pt>
    <dgm:pt modelId="{6E14BEB3-2BC9-4074-AA75-0A3FCC066B95}" type="sibTrans" cxnId="{816196D7-2E9E-42A3-BA6A-31B1566D0601}">
      <dgm:prSet/>
      <dgm:spPr/>
      <dgm:t>
        <a:bodyPr/>
        <a:lstStyle/>
        <a:p>
          <a:endParaRPr lang="ru-RU"/>
        </a:p>
      </dgm:t>
    </dgm:pt>
    <dgm:pt modelId="{074DD884-E3D6-4B18-8C03-0F5A4A789277}">
      <dgm:prSet phldrT="[Текст]"/>
      <dgm:spPr/>
      <dgm:t>
        <a:bodyPr/>
        <a:lstStyle/>
        <a:p>
          <a:r>
            <a:rPr lang="ru-RU" dirty="0" smtClean="0"/>
            <a:t>Строительство МКД для переселения из оползневой зоны</a:t>
          </a:r>
          <a:endParaRPr lang="ru-RU" dirty="0"/>
        </a:p>
      </dgm:t>
    </dgm:pt>
    <dgm:pt modelId="{4983CCA8-CAB2-4EFB-B3DD-44D73E8F3C2A}" type="parTrans" cxnId="{7589439E-9032-4B54-88CD-0D96DDACF2E0}">
      <dgm:prSet/>
      <dgm:spPr/>
      <dgm:t>
        <a:bodyPr/>
        <a:lstStyle/>
        <a:p>
          <a:endParaRPr lang="ru-RU"/>
        </a:p>
      </dgm:t>
    </dgm:pt>
    <dgm:pt modelId="{4B8B7BFF-9875-4564-9E2C-E362E1B95C07}" type="sibTrans" cxnId="{7589439E-9032-4B54-88CD-0D96DDACF2E0}">
      <dgm:prSet/>
      <dgm:spPr/>
      <dgm:t>
        <a:bodyPr/>
        <a:lstStyle/>
        <a:p>
          <a:endParaRPr lang="ru-RU"/>
        </a:p>
      </dgm:t>
    </dgm:pt>
    <dgm:pt modelId="{FA19F266-C1BE-4948-9489-EBF57ED28F7B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60,02</a:t>
          </a:r>
          <a:endParaRPr lang="ru-RU" b="1" dirty="0">
            <a:solidFill>
              <a:schemeClr val="tx1"/>
            </a:solidFill>
          </a:endParaRPr>
        </a:p>
      </dgm:t>
    </dgm:pt>
    <dgm:pt modelId="{A2A3B750-797A-4737-9044-ED4AB1CDF7B5}" type="parTrans" cxnId="{07034913-DC45-4EE2-B281-3B10DD45042C}">
      <dgm:prSet/>
      <dgm:spPr/>
      <dgm:t>
        <a:bodyPr/>
        <a:lstStyle/>
        <a:p>
          <a:endParaRPr lang="ru-RU"/>
        </a:p>
      </dgm:t>
    </dgm:pt>
    <dgm:pt modelId="{C0C260F8-E540-4381-B232-93061390E42D}" type="sibTrans" cxnId="{07034913-DC45-4EE2-B281-3B10DD45042C}">
      <dgm:prSet/>
      <dgm:spPr/>
      <dgm:t>
        <a:bodyPr/>
        <a:lstStyle/>
        <a:p>
          <a:endParaRPr lang="ru-RU"/>
        </a:p>
      </dgm:t>
    </dgm:pt>
    <dgm:pt modelId="{86D6FEAE-CDDD-4453-AB14-CF7CF111444F}">
      <dgm:prSet phldrT="[Текст]"/>
      <dgm:spPr/>
      <dgm:t>
        <a:bodyPr/>
        <a:lstStyle/>
        <a:p>
          <a:r>
            <a:rPr lang="ru-RU" dirty="0" smtClean="0"/>
            <a:t>ПСД рекультивации полигона ТБО</a:t>
          </a:r>
          <a:endParaRPr lang="ru-RU" dirty="0"/>
        </a:p>
      </dgm:t>
    </dgm:pt>
    <dgm:pt modelId="{53E7E205-1C7D-4553-8253-94F0C4F755ED}" type="parTrans" cxnId="{1DF06A88-59AB-4F0B-AE30-1FE8DC3626B9}">
      <dgm:prSet/>
      <dgm:spPr/>
      <dgm:t>
        <a:bodyPr/>
        <a:lstStyle/>
        <a:p>
          <a:endParaRPr lang="ru-RU"/>
        </a:p>
      </dgm:t>
    </dgm:pt>
    <dgm:pt modelId="{6E6915D5-1FCD-409F-ABEE-D8A2627DAE03}" type="sibTrans" cxnId="{1DF06A88-59AB-4F0B-AE30-1FE8DC3626B9}">
      <dgm:prSet/>
      <dgm:spPr/>
      <dgm:t>
        <a:bodyPr/>
        <a:lstStyle/>
        <a:p>
          <a:endParaRPr lang="ru-RU"/>
        </a:p>
      </dgm:t>
    </dgm:pt>
    <dgm:pt modelId="{67CD74E8-435F-4BA9-9229-C25E5264CF3A}">
      <dgm:prSet/>
      <dgm:spPr/>
      <dgm:t>
        <a:bodyPr/>
        <a:lstStyle/>
        <a:p>
          <a:r>
            <a:rPr lang="ru-RU" dirty="0" smtClean="0"/>
            <a:t>Строительство детского сада на 100 мест п. Энергетик</a:t>
          </a:r>
          <a:endParaRPr lang="ru-RU" dirty="0"/>
        </a:p>
      </dgm:t>
    </dgm:pt>
    <dgm:pt modelId="{62E08D7F-7B7C-4930-80FC-7CBA09B85115}" type="parTrans" cxnId="{F8069538-640B-4FB9-AB53-42F575574C16}">
      <dgm:prSet/>
      <dgm:spPr/>
      <dgm:t>
        <a:bodyPr/>
        <a:lstStyle/>
        <a:p>
          <a:endParaRPr lang="ru-RU"/>
        </a:p>
      </dgm:t>
    </dgm:pt>
    <dgm:pt modelId="{00231EFB-4130-44DD-B644-9DAE591AAC84}" type="sibTrans" cxnId="{F8069538-640B-4FB9-AB53-42F575574C16}">
      <dgm:prSet/>
      <dgm:spPr/>
      <dgm:t>
        <a:bodyPr/>
        <a:lstStyle/>
        <a:p>
          <a:endParaRPr lang="ru-RU"/>
        </a:p>
      </dgm:t>
    </dgm:pt>
    <dgm:pt modelId="{BAE2E431-5DF4-45F6-B6E3-1FB9057D4225}">
      <dgm:prSet/>
      <dgm:spPr/>
      <dgm:t>
        <a:bodyPr/>
        <a:lstStyle/>
        <a:p>
          <a:r>
            <a:rPr lang="ru-RU" dirty="0" smtClean="0"/>
            <a:t>Модернизация коммунальной инфраструктуры микрорайона «Западный»</a:t>
          </a:r>
          <a:endParaRPr lang="ru-RU" dirty="0"/>
        </a:p>
      </dgm:t>
    </dgm:pt>
    <dgm:pt modelId="{4307786C-6C8A-4C96-A453-2F634624F6CD}" type="parTrans" cxnId="{727266C6-8592-47AC-9F3D-815CFD68608E}">
      <dgm:prSet/>
      <dgm:spPr/>
      <dgm:t>
        <a:bodyPr/>
        <a:lstStyle/>
        <a:p>
          <a:endParaRPr lang="ru-RU"/>
        </a:p>
      </dgm:t>
    </dgm:pt>
    <dgm:pt modelId="{39556B6F-D879-440E-B0DA-3E64B0D23A26}" type="sibTrans" cxnId="{727266C6-8592-47AC-9F3D-815CFD68608E}">
      <dgm:prSet/>
      <dgm:spPr/>
      <dgm:t>
        <a:bodyPr/>
        <a:lstStyle/>
        <a:p>
          <a:endParaRPr lang="ru-RU"/>
        </a:p>
      </dgm:t>
    </dgm:pt>
    <dgm:pt modelId="{61CAB5F7-4ABE-48A1-9817-27CE262CED25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0,13</a:t>
          </a:r>
          <a:endParaRPr lang="ru-RU" b="1" dirty="0">
            <a:solidFill>
              <a:schemeClr val="tx1"/>
            </a:solidFill>
          </a:endParaRPr>
        </a:p>
      </dgm:t>
    </dgm:pt>
    <dgm:pt modelId="{4FB7C233-0583-494F-9790-D7474E207EA0}" type="sibTrans" cxnId="{91A4C6C5-FCAF-47D8-A9D3-6B539842059B}">
      <dgm:prSet/>
      <dgm:spPr/>
      <dgm:t>
        <a:bodyPr/>
        <a:lstStyle/>
        <a:p>
          <a:endParaRPr lang="ru-RU"/>
        </a:p>
      </dgm:t>
    </dgm:pt>
    <dgm:pt modelId="{389CCB15-D63A-4C90-B395-4E8165DCCC1C}" type="parTrans" cxnId="{91A4C6C5-FCAF-47D8-A9D3-6B539842059B}">
      <dgm:prSet/>
      <dgm:spPr/>
      <dgm:t>
        <a:bodyPr/>
        <a:lstStyle/>
        <a:p>
          <a:endParaRPr lang="ru-RU"/>
        </a:p>
      </dgm:t>
    </dgm:pt>
    <dgm:pt modelId="{CE8B9F7B-57DA-47C1-8054-53794DA3E93F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0,06</a:t>
          </a:r>
          <a:endParaRPr lang="ru-RU" b="1" dirty="0">
            <a:solidFill>
              <a:schemeClr val="tx1"/>
            </a:solidFill>
          </a:endParaRPr>
        </a:p>
      </dgm:t>
    </dgm:pt>
    <dgm:pt modelId="{333DA65F-1864-4C3B-9A84-025612EC67E9}" type="parTrans" cxnId="{3AE0EE3C-9075-4102-B1B5-EC8BF9457B84}">
      <dgm:prSet/>
      <dgm:spPr/>
      <dgm:t>
        <a:bodyPr/>
        <a:lstStyle/>
        <a:p>
          <a:endParaRPr lang="ru-RU"/>
        </a:p>
      </dgm:t>
    </dgm:pt>
    <dgm:pt modelId="{7BD69730-EFD9-4A1A-9BDC-8899116FAA31}" type="sibTrans" cxnId="{3AE0EE3C-9075-4102-B1B5-EC8BF9457B84}">
      <dgm:prSet/>
      <dgm:spPr/>
      <dgm:t>
        <a:bodyPr/>
        <a:lstStyle/>
        <a:p>
          <a:endParaRPr lang="ru-RU"/>
        </a:p>
      </dgm:t>
    </dgm:pt>
    <dgm:pt modelId="{C3594343-46BE-4808-9861-DBE2EDD4B03F}">
      <dgm:prSet/>
      <dgm:spPr/>
      <dgm:t>
        <a:bodyPr/>
        <a:lstStyle/>
        <a:p>
          <a:r>
            <a:rPr lang="ru-RU" dirty="0" smtClean="0"/>
            <a:t>Строительство объекта теплоснабжения по ул. Матвеева </a:t>
          </a:r>
          <a:endParaRPr lang="ru-RU" dirty="0"/>
        </a:p>
      </dgm:t>
    </dgm:pt>
    <dgm:pt modelId="{B0C23DE8-23CA-463C-B5D7-E9B608A449AE}" type="parTrans" cxnId="{F02BD688-330C-4BAC-8BC2-E1E8EE6EB3DB}">
      <dgm:prSet/>
      <dgm:spPr/>
      <dgm:t>
        <a:bodyPr/>
        <a:lstStyle/>
        <a:p>
          <a:endParaRPr lang="ru-RU"/>
        </a:p>
      </dgm:t>
    </dgm:pt>
    <dgm:pt modelId="{F186D1F6-7C98-4412-BBBD-5DD0779D0D22}" type="sibTrans" cxnId="{F02BD688-330C-4BAC-8BC2-E1E8EE6EB3DB}">
      <dgm:prSet/>
      <dgm:spPr/>
      <dgm:t>
        <a:bodyPr/>
        <a:lstStyle/>
        <a:p>
          <a:endParaRPr lang="ru-RU"/>
        </a:p>
      </dgm:t>
    </dgm:pt>
    <dgm:pt modelId="{B8BB81AE-CE41-4103-94E9-030D83BEEECF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2,77</a:t>
          </a:r>
          <a:endParaRPr lang="ru-RU" b="1" dirty="0">
            <a:solidFill>
              <a:schemeClr val="tx1"/>
            </a:solidFill>
          </a:endParaRPr>
        </a:p>
      </dgm:t>
    </dgm:pt>
    <dgm:pt modelId="{5007E679-B4D0-4D54-B30A-51E025B4E83A}" type="parTrans" cxnId="{27EE0102-40B1-49FD-BF53-531995183496}">
      <dgm:prSet/>
      <dgm:spPr/>
      <dgm:t>
        <a:bodyPr/>
        <a:lstStyle/>
        <a:p>
          <a:endParaRPr lang="ru-RU"/>
        </a:p>
      </dgm:t>
    </dgm:pt>
    <dgm:pt modelId="{8E1E42F2-C47D-4BD4-AFC6-C5B6D346E090}" type="sibTrans" cxnId="{27EE0102-40B1-49FD-BF53-531995183496}">
      <dgm:prSet/>
      <dgm:spPr/>
      <dgm:t>
        <a:bodyPr/>
        <a:lstStyle/>
        <a:p>
          <a:endParaRPr lang="ru-RU"/>
        </a:p>
      </dgm:t>
    </dgm:pt>
    <dgm:pt modelId="{9553EA6D-3D9A-40F2-A55D-189A92D3B689}">
      <dgm:prSet/>
      <dgm:spPr/>
      <dgm:t>
        <a:bodyPr/>
        <a:lstStyle/>
        <a:p>
          <a:r>
            <a:rPr lang="ru-RU" dirty="0" smtClean="0"/>
            <a:t>ПСД на строительство подземного перехода ул. Мира и ул. Украинская </a:t>
          </a:r>
          <a:endParaRPr lang="ru-RU" dirty="0"/>
        </a:p>
      </dgm:t>
    </dgm:pt>
    <dgm:pt modelId="{E0AA9841-A5C7-457B-B636-9591B75D0451}" type="parTrans" cxnId="{3C2E04CB-E3F6-429B-ADA4-0C2F7601C5BA}">
      <dgm:prSet/>
      <dgm:spPr/>
      <dgm:t>
        <a:bodyPr/>
        <a:lstStyle/>
        <a:p>
          <a:endParaRPr lang="ru-RU"/>
        </a:p>
      </dgm:t>
    </dgm:pt>
    <dgm:pt modelId="{49E65A95-865F-4319-B238-AC80BA380E1C}" type="sibTrans" cxnId="{3C2E04CB-E3F6-429B-ADA4-0C2F7601C5BA}">
      <dgm:prSet/>
      <dgm:spPr/>
      <dgm:t>
        <a:bodyPr/>
        <a:lstStyle/>
        <a:p>
          <a:endParaRPr lang="ru-RU"/>
        </a:p>
      </dgm:t>
    </dgm:pt>
    <dgm:pt modelId="{C3E89CF6-D06A-4618-A230-00C3D6A4B6F9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67,8</a:t>
          </a:r>
          <a:endParaRPr lang="ru-RU" b="1" dirty="0">
            <a:solidFill>
              <a:schemeClr val="tx1"/>
            </a:solidFill>
          </a:endParaRPr>
        </a:p>
      </dgm:t>
    </dgm:pt>
    <dgm:pt modelId="{6674F352-4A93-44A6-89D1-6235652CC444}" type="parTrans" cxnId="{5E8B3FB0-1E72-48C9-9B8D-C4E16DDE190B}">
      <dgm:prSet/>
      <dgm:spPr/>
      <dgm:t>
        <a:bodyPr/>
        <a:lstStyle/>
        <a:p>
          <a:endParaRPr lang="ru-RU"/>
        </a:p>
      </dgm:t>
    </dgm:pt>
    <dgm:pt modelId="{F7167CD2-162A-4A31-BD87-CE943C39D45D}" type="sibTrans" cxnId="{5E8B3FB0-1E72-48C9-9B8D-C4E16DDE190B}">
      <dgm:prSet/>
      <dgm:spPr/>
      <dgm:t>
        <a:bodyPr/>
        <a:lstStyle/>
        <a:p>
          <a:endParaRPr lang="ru-RU"/>
        </a:p>
      </dgm:t>
    </dgm:pt>
    <dgm:pt modelId="{31F76D14-B80E-4F8E-A73A-A702652B5D2F}">
      <dgm:prSet/>
      <dgm:spPr/>
      <dgm:t>
        <a:bodyPr/>
        <a:lstStyle/>
        <a:p>
          <a:r>
            <a:rPr lang="ru-RU" dirty="0" smtClean="0"/>
            <a:t>Строительство подъездной  дороги к детскому саду на 100 мест в п. Энергетик</a:t>
          </a:r>
          <a:endParaRPr lang="ru-RU" dirty="0"/>
        </a:p>
      </dgm:t>
    </dgm:pt>
    <dgm:pt modelId="{B657614F-427B-4471-9E61-6F2CC9E36936}" type="parTrans" cxnId="{5BBC366F-8B69-4094-98A4-79D36957CBFA}">
      <dgm:prSet/>
      <dgm:spPr/>
      <dgm:t>
        <a:bodyPr/>
        <a:lstStyle/>
        <a:p>
          <a:endParaRPr lang="ru-RU"/>
        </a:p>
      </dgm:t>
    </dgm:pt>
    <dgm:pt modelId="{64807B70-AB23-48AC-B782-05A7B3899B77}" type="sibTrans" cxnId="{5BBC366F-8B69-4094-98A4-79D36957CBFA}">
      <dgm:prSet/>
      <dgm:spPr/>
      <dgm:t>
        <a:bodyPr/>
        <a:lstStyle/>
        <a:p>
          <a:endParaRPr lang="ru-RU"/>
        </a:p>
      </dgm:t>
    </dgm:pt>
    <dgm:pt modelId="{A5ABD06C-E94D-4AFF-AC8D-A5DDD409FAC9}" type="pres">
      <dgm:prSet presAssocID="{C5ECD5B5-88C1-44A8-A8F6-DD51F2962B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B6E0C8-D0A3-4857-B5FC-43AA0BF5D586}" type="pres">
      <dgm:prSet presAssocID="{A2D2DA5C-5B1D-4FE3-A1A2-749EC6A29DA2}" presName="composite" presStyleCnt="0"/>
      <dgm:spPr/>
    </dgm:pt>
    <dgm:pt modelId="{164D4BF7-A1F8-4AEC-8C1B-CE272FE7A041}" type="pres">
      <dgm:prSet presAssocID="{A2D2DA5C-5B1D-4FE3-A1A2-749EC6A29DA2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056C7-02FF-4547-9DC4-BA731F20AFFF}" type="pres">
      <dgm:prSet presAssocID="{A2D2DA5C-5B1D-4FE3-A1A2-749EC6A29DA2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0C4AC7-8B94-4E77-9078-7470F11ED034}" type="pres">
      <dgm:prSet presAssocID="{9717F4F3-E9A9-4E49-B767-7094A635CBB5}" presName="sp" presStyleCnt="0"/>
      <dgm:spPr/>
    </dgm:pt>
    <dgm:pt modelId="{978E677A-8AD9-452A-A4B6-F9839399F273}" type="pres">
      <dgm:prSet presAssocID="{66D16C60-1818-4E92-8399-40B81ABBEEB0}" presName="composite" presStyleCnt="0"/>
      <dgm:spPr/>
    </dgm:pt>
    <dgm:pt modelId="{02F400D6-2AA4-40B0-A1C0-DA48E5BFAFAD}" type="pres">
      <dgm:prSet presAssocID="{66D16C60-1818-4E92-8399-40B81ABBEEB0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8B247B-4E2D-424B-A599-E7A6297CA99F}" type="pres">
      <dgm:prSet presAssocID="{66D16C60-1818-4E92-8399-40B81ABBEEB0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130A4C-BD82-4854-A2E3-F10EEFE26F52}" type="pres">
      <dgm:prSet presAssocID="{E5F279CA-30EF-40B6-BF30-6B2C5FFCBF1C}" presName="sp" presStyleCnt="0"/>
      <dgm:spPr/>
    </dgm:pt>
    <dgm:pt modelId="{689B8AEE-67B9-4E96-AB15-99401BA7BF93}" type="pres">
      <dgm:prSet presAssocID="{2EC89E3C-D2D0-4B93-B2C6-0DD32C241F91}" presName="composite" presStyleCnt="0"/>
      <dgm:spPr/>
    </dgm:pt>
    <dgm:pt modelId="{815AB5C9-24D2-443B-919B-6D151000F371}" type="pres">
      <dgm:prSet presAssocID="{2EC89E3C-D2D0-4B93-B2C6-0DD32C241F91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364408-5C01-494C-BD84-CAA29C59F7B1}" type="pres">
      <dgm:prSet presAssocID="{2EC89E3C-D2D0-4B93-B2C6-0DD32C241F91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83344-B742-4ED0-8911-6DD6E99A1B38}" type="pres">
      <dgm:prSet presAssocID="{6E14BEB3-2BC9-4074-AA75-0A3FCC066B95}" presName="sp" presStyleCnt="0"/>
      <dgm:spPr/>
    </dgm:pt>
    <dgm:pt modelId="{99E2B258-AB89-42B8-8E50-E1A67781841B}" type="pres">
      <dgm:prSet presAssocID="{C3E89CF6-D06A-4618-A230-00C3D6A4B6F9}" presName="composite" presStyleCnt="0"/>
      <dgm:spPr/>
    </dgm:pt>
    <dgm:pt modelId="{2FE088DD-9F7F-4392-A271-EF07F38C15AF}" type="pres">
      <dgm:prSet presAssocID="{C3E89CF6-D06A-4618-A230-00C3D6A4B6F9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AE6968-7E9A-4A47-8151-4B872D674BFA}" type="pres">
      <dgm:prSet presAssocID="{C3E89CF6-D06A-4618-A230-00C3D6A4B6F9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B469F5-7282-40F4-B413-82EDC1CBEDCC}" type="pres">
      <dgm:prSet presAssocID="{F7167CD2-162A-4A31-BD87-CE943C39D45D}" presName="sp" presStyleCnt="0"/>
      <dgm:spPr/>
    </dgm:pt>
    <dgm:pt modelId="{69B16EC3-5156-4BB1-B189-2D4AD8379AD7}" type="pres">
      <dgm:prSet presAssocID="{FA19F266-C1BE-4948-9489-EBF57ED28F7B}" presName="composite" presStyleCnt="0"/>
      <dgm:spPr/>
    </dgm:pt>
    <dgm:pt modelId="{45828993-48D4-4055-805A-5C10F98C4564}" type="pres">
      <dgm:prSet presAssocID="{FA19F266-C1BE-4948-9489-EBF57ED28F7B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31E80-60E8-46BF-9473-2406CB0D16C2}" type="pres">
      <dgm:prSet presAssocID="{FA19F266-C1BE-4948-9489-EBF57ED28F7B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B220B5-697C-4ABF-809B-CC8517FE9E8B}" type="pres">
      <dgm:prSet presAssocID="{C0C260F8-E540-4381-B232-93061390E42D}" presName="sp" presStyleCnt="0"/>
      <dgm:spPr/>
    </dgm:pt>
    <dgm:pt modelId="{BB6D2F98-527F-4265-9136-54B81D5F9B5D}" type="pres">
      <dgm:prSet presAssocID="{61CAB5F7-4ABE-48A1-9817-27CE262CED25}" presName="composite" presStyleCnt="0"/>
      <dgm:spPr/>
    </dgm:pt>
    <dgm:pt modelId="{B15211D8-75F9-46CF-8F53-42918F4FA438}" type="pres">
      <dgm:prSet presAssocID="{61CAB5F7-4ABE-48A1-9817-27CE262CED25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5D6C3-B484-4937-9162-A6A5BFE0745A}" type="pres">
      <dgm:prSet presAssocID="{61CAB5F7-4ABE-48A1-9817-27CE262CED25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46166-7A4E-4FB0-AE8C-C4A6EE3A080C}" type="pres">
      <dgm:prSet presAssocID="{4FB7C233-0583-494F-9790-D7474E207EA0}" presName="sp" presStyleCnt="0"/>
      <dgm:spPr/>
    </dgm:pt>
    <dgm:pt modelId="{074BEA3F-A05F-4CBE-8CE7-A04F7BC45AC8}" type="pres">
      <dgm:prSet presAssocID="{B8BB81AE-CE41-4103-94E9-030D83BEEECF}" presName="composite" presStyleCnt="0"/>
      <dgm:spPr/>
    </dgm:pt>
    <dgm:pt modelId="{AFDF48B5-4A31-4345-B58D-4A2FB4DE28E8}" type="pres">
      <dgm:prSet presAssocID="{B8BB81AE-CE41-4103-94E9-030D83BEEECF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8147A-844B-4DF0-BC4F-C1F4F6B0DE2E}" type="pres">
      <dgm:prSet presAssocID="{B8BB81AE-CE41-4103-94E9-030D83BEEECF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11036F-D83F-405A-BAA6-04B2D0B80D20}" type="pres">
      <dgm:prSet presAssocID="{8E1E42F2-C47D-4BD4-AFC6-C5B6D346E090}" presName="sp" presStyleCnt="0"/>
      <dgm:spPr/>
    </dgm:pt>
    <dgm:pt modelId="{1DD03CB3-7A5E-4425-ADAE-161AFD998CD3}" type="pres">
      <dgm:prSet presAssocID="{CE8B9F7B-57DA-47C1-8054-53794DA3E93F}" presName="composite" presStyleCnt="0"/>
      <dgm:spPr/>
    </dgm:pt>
    <dgm:pt modelId="{ABAD585B-D8E2-425F-AB34-D04D084456A4}" type="pres">
      <dgm:prSet presAssocID="{CE8B9F7B-57DA-47C1-8054-53794DA3E93F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EBF282-3B6C-455A-AEA5-9095BA26951A}" type="pres">
      <dgm:prSet presAssocID="{CE8B9F7B-57DA-47C1-8054-53794DA3E93F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F06652-9462-4441-884D-F35DC0C63F16}" type="presOf" srcId="{BAE2E431-5DF4-45F6-B6E3-1FB9057D4225}" destId="{F9631E80-60E8-46BF-9473-2406CB0D16C2}" srcOrd="0" destOrd="0" presId="urn:microsoft.com/office/officeart/2005/8/layout/chevron2"/>
    <dgm:cxn modelId="{483E068E-1E6E-40C8-B3DF-3ABA5C81EC0E}" type="presOf" srcId="{61CAB5F7-4ABE-48A1-9817-27CE262CED25}" destId="{B15211D8-75F9-46CF-8F53-42918F4FA438}" srcOrd="0" destOrd="0" presId="urn:microsoft.com/office/officeart/2005/8/layout/chevron2"/>
    <dgm:cxn modelId="{91A4C6C5-FCAF-47D8-A9D3-6B539842059B}" srcId="{C5ECD5B5-88C1-44A8-A8F6-DD51F2962BAE}" destId="{61CAB5F7-4ABE-48A1-9817-27CE262CED25}" srcOrd="5" destOrd="0" parTransId="{389CCB15-D63A-4C90-B395-4E8165DCCC1C}" sibTransId="{4FB7C233-0583-494F-9790-D7474E207EA0}"/>
    <dgm:cxn modelId="{38078F6A-C37C-4C8A-9849-2C46B697C8F5}" type="presOf" srcId="{67CD74E8-435F-4BA9-9229-C25E5264CF3A}" destId="{A48B247B-4E2D-424B-A599-E7A6297CA99F}" srcOrd="0" destOrd="0" presId="urn:microsoft.com/office/officeart/2005/8/layout/chevron2"/>
    <dgm:cxn modelId="{7589439E-9032-4B54-88CD-0D96DDACF2E0}" srcId="{C3E89CF6-D06A-4618-A230-00C3D6A4B6F9}" destId="{074DD884-E3D6-4B18-8C03-0F5A4A789277}" srcOrd="0" destOrd="0" parTransId="{4983CCA8-CAB2-4EFB-B3DD-44D73E8F3C2A}" sibTransId="{4B8B7BFF-9875-4564-9E2C-E362E1B95C07}"/>
    <dgm:cxn modelId="{D73987F2-CA74-45C8-B9A2-D055D1A07E1C}" type="presOf" srcId="{074DD884-E3D6-4B18-8C03-0F5A4A789277}" destId="{43AE6968-7E9A-4A47-8151-4B872D674BFA}" srcOrd="0" destOrd="0" presId="urn:microsoft.com/office/officeart/2005/8/layout/chevron2"/>
    <dgm:cxn modelId="{217AC4AB-CDE4-4F06-BBD5-D0906B1DD14E}" type="presOf" srcId="{66D16C60-1818-4E92-8399-40B81ABBEEB0}" destId="{02F400D6-2AA4-40B0-A1C0-DA48E5BFAFAD}" srcOrd="0" destOrd="0" presId="urn:microsoft.com/office/officeart/2005/8/layout/chevron2"/>
    <dgm:cxn modelId="{3C2E04CB-E3F6-429B-ADA4-0C2F7601C5BA}" srcId="{61CAB5F7-4ABE-48A1-9817-27CE262CED25}" destId="{9553EA6D-3D9A-40F2-A55D-189A92D3B689}" srcOrd="0" destOrd="0" parTransId="{E0AA9841-A5C7-457B-B636-9591B75D0451}" sibTransId="{49E65A95-865F-4319-B238-AC80BA380E1C}"/>
    <dgm:cxn modelId="{5E8B3FB0-1E72-48C9-9B8D-C4E16DDE190B}" srcId="{C5ECD5B5-88C1-44A8-A8F6-DD51F2962BAE}" destId="{C3E89CF6-D06A-4618-A230-00C3D6A4B6F9}" srcOrd="3" destOrd="0" parTransId="{6674F352-4A93-44A6-89D1-6235652CC444}" sibTransId="{F7167CD2-162A-4A31-BD87-CE943C39D45D}"/>
    <dgm:cxn modelId="{338E0266-B92C-49FC-9993-D5E75FC0F0A4}" type="presOf" srcId="{FA19F266-C1BE-4948-9489-EBF57ED28F7B}" destId="{45828993-48D4-4055-805A-5C10F98C4564}" srcOrd="0" destOrd="0" presId="urn:microsoft.com/office/officeart/2005/8/layout/chevron2"/>
    <dgm:cxn modelId="{07034913-DC45-4EE2-B281-3B10DD45042C}" srcId="{C5ECD5B5-88C1-44A8-A8F6-DD51F2962BAE}" destId="{FA19F266-C1BE-4948-9489-EBF57ED28F7B}" srcOrd="4" destOrd="0" parTransId="{A2A3B750-797A-4737-9044-ED4AB1CDF7B5}" sibTransId="{C0C260F8-E540-4381-B232-93061390E42D}"/>
    <dgm:cxn modelId="{8E1BB4E1-5FB0-436A-A0A2-C5D273C45907}" type="presOf" srcId="{2EC89E3C-D2D0-4B93-B2C6-0DD32C241F91}" destId="{815AB5C9-24D2-443B-919B-6D151000F371}" srcOrd="0" destOrd="0" presId="urn:microsoft.com/office/officeart/2005/8/layout/chevron2"/>
    <dgm:cxn modelId="{493B40AD-926A-414A-913B-A4F08429776E}" type="presOf" srcId="{31F76D14-B80E-4F8E-A73A-A702652B5D2F}" destId="{51364408-5C01-494C-BD84-CAA29C59F7B1}" srcOrd="0" destOrd="0" presId="urn:microsoft.com/office/officeart/2005/8/layout/chevron2"/>
    <dgm:cxn modelId="{816196D7-2E9E-42A3-BA6A-31B1566D0601}" srcId="{C5ECD5B5-88C1-44A8-A8F6-DD51F2962BAE}" destId="{2EC89E3C-D2D0-4B93-B2C6-0DD32C241F91}" srcOrd="2" destOrd="0" parTransId="{ADC93BD9-8E29-40F5-9B68-6AC44630A0DC}" sibTransId="{6E14BEB3-2BC9-4074-AA75-0A3FCC066B95}"/>
    <dgm:cxn modelId="{F02BD688-330C-4BAC-8BC2-E1E8EE6EB3DB}" srcId="{B8BB81AE-CE41-4103-94E9-030D83BEEECF}" destId="{C3594343-46BE-4808-9861-DBE2EDD4B03F}" srcOrd="0" destOrd="0" parTransId="{B0C23DE8-23CA-463C-B5D7-E9B608A449AE}" sibTransId="{F186D1F6-7C98-4412-BBBD-5DD0779D0D22}"/>
    <dgm:cxn modelId="{53E7A4FE-F4EF-496C-8F1E-CD5F141EA56A}" type="presOf" srcId="{A2D2DA5C-5B1D-4FE3-A1A2-749EC6A29DA2}" destId="{164D4BF7-A1F8-4AEC-8C1B-CE272FE7A041}" srcOrd="0" destOrd="0" presId="urn:microsoft.com/office/officeart/2005/8/layout/chevron2"/>
    <dgm:cxn modelId="{8CD3B8C4-2B5B-4671-BC40-D40A7F36F6CC}" type="presOf" srcId="{9553EA6D-3D9A-40F2-A55D-189A92D3B689}" destId="{C125D6C3-B484-4937-9162-A6A5BFE0745A}" srcOrd="0" destOrd="0" presId="urn:microsoft.com/office/officeart/2005/8/layout/chevron2"/>
    <dgm:cxn modelId="{A3D27A71-C09F-49BE-9036-4C47F0C38DFC}" type="presOf" srcId="{C3594343-46BE-4808-9861-DBE2EDD4B03F}" destId="{A938147A-844B-4DF0-BC4F-C1F4F6B0DE2E}" srcOrd="0" destOrd="0" presId="urn:microsoft.com/office/officeart/2005/8/layout/chevron2"/>
    <dgm:cxn modelId="{727266C6-8592-47AC-9F3D-815CFD68608E}" srcId="{FA19F266-C1BE-4948-9489-EBF57ED28F7B}" destId="{BAE2E431-5DF4-45F6-B6E3-1FB9057D4225}" srcOrd="0" destOrd="0" parTransId="{4307786C-6C8A-4C96-A453-2F634624F6CD}" sibTransId="{39556B6F-D879-440E-B0DA-3E64B0D23A26}"/>
    <dgm:cxn modelId="{7EE9AD00-57DA-4471-8DDC-A6DD64A3EFC6}" type="presOf" srcId="{C5ECD5B5-88C1-44A8-A8F6-DD51F2962BAE}" destId="{A5ABD06C-E94D-4AFF-AC8D-A5DDD409FAC9}" srcOrd="0" destOrd="0" presId="urn:microsoft.com/office/officeart/2005/8/layout/chevron2"/>
    <dgm:cxn modelId="{27EE0102-40B1-49FD-BF53-531995183496}" srcId="{C5ECD5B5-88C1-44A8-A8F6-DD51F2962BAE}" destId="{B8BB81AE-CE41-4103-94E9-030D83BEEECF}" srcOrd="6" destOrd="0" parTransId="{5007E679-B4D0-4D54-B30A-51E025B4E83A}" sibTransId="{8E1E42F2-C47D-4BD4-AFC6-C5B6D346E090}"/>
    <dgm:cxn modelId="{5BBC366F-8B69-4094-98A4-79D36957CBFA}" srcId="{2EC89E3C-D2D0-4B93-B2C6-0DD32C241F91}" destId="{31F76D14-B80E-4F8E-A73A-A702652B5D2F}" srcOrd="0" destOrd="0" parTransId="{B657614F-427B-4471-9E61-6F2CC9E36936}" sibTransId="{64807B70-AB23-48AC-B782-05A7B3899B77}"/>
    <dgm:cxn modelId="{68B56D44-B739-4870-A2B3-106012AF03B1}" type="presOf" srcId="{86D6FEAE-CDDD-4453-AB14-CF7CF111444F}" destId="{D6EBF282-3B6C-455A-AEA5-9095BA26951A}" srcOrd="0" destOrd="0" presId="urn:microsoft.com/office/officeart/2005/8/layout/chevron2"/>
    <dgm:cxn modelId="{31E2CD44-54E7-45FB-8679-7BEB8220FB02}" type="presOf" srcId="{CE8B9F7B-57DA-47C1-8054-53794DA3E93F}" destId="{ABAD585B-D8E2-425F-AB34-D04D084456A4}" srcOrd="0" destOrd="0" presId="urn:microsoft.com/office/officeart/2005/8/layout/chevron2"/>
    <dgm:cxn modelId="{C4B2214D-9F1A-42EF-B287-90745C7EBE59}" type="presOf" srcId="{C2230A40-EB98-46D6-9DFE-F2A98D24C3CB}" destId="{CC0056C7-02FF-4547-9DC4-BA731F20AFFF}" srcOrd="0" destOrd="0" presId="urn:microsoft.com/office/officeart/2005/8/layout/chevron2"/>
    <dgm:cxn modelId="{D4659474-0661-42C2-89F5-5A3C3AAC71FD}" srcId="{C5ECD5B5-88C1-44A8-A8F6-DD51F2962BAE}" destId="{A2D2DA5C-5B1D-4FE3-A1A2-749EC6A29DA2}" srcOrd="0" destOrd="0" parTransId="{2F3423FB-15A0-4A64-B511-8B780DEF4F85}" sibTransId="{9717F4F3-E9A9-4E49-B767-7094A635CBB5}"/>
    <dgm:cxn modelId="{E45E19AA-6A8F-45DA-B62B-5E592AD61F15}" type="presOf" srcId="{B8BB81AE-CE41-4103-94E9-030D83BEEECF}" destId="{AFDF48B5-4A31-4345-B58D-4A2FB4DE28E8}" srcOrd="0" destOrd="0" presId="urn:microsoft.com/office/officeart/2005/8/layout/chevron2"/>
    <dgm:cxn modelId="{3AE0EE3C-9075-4102-B1B5-EC8BF9457B84}" srcId="{C5ECD5B5-88C1-44A8-A8F6-DD51F2962BAE}" destId="{CE8B9F7B-57DA-47C1-8054-53794DA3E93F}" srcOrd="7" destOrd="0" parTransId="{333DA65F-1864-4C3B-9A84-025612EC67E9}" sibTransId="{7BD69730-EFD9-4A1A-9BDC-8899116FAA31}"/>
    <dgm:cxn modelId="{435F5910-B3ED-4E42-B9D7-16C2995B201D}" srcId="{A2D2DA5C-5B1D-4FE3-A1A2-749EC6A29DA2}" destId="{C2230A40-EB98-46D6-9DFE-F2A98D24C3CB}" srcOrd="0" destOrd="0" parTransId="{04C40EB6-3E11-4279-B221-85EC40A1B036}" sibTransId="{0424C9CD-D7FC-4D3A-8D59-FBC4A039C968}"/>
    <dgm:cxn modelId="{F8069538-640B-4FB9-AB53-42F575574C16}" srcId="{66D16C60-1818-4E92-8399-40B81ABBEEB0}" destId="{67CD74E8-435F-4BA9-9229-C25E5264CF3A}" srcOrd="0" destOrd="0" parTransId="{62E08D7F-7B7C-4930-80FC-7CBA09B85115}" sibTransId="{00231EFB-4130-44DD-B644-9DAE591AAC84}"/>
    <dgm:cxn modelId="{92C37DC1-046D-4162-BB27-B13E55FB10B7}" srcId="{C5ECD5B5-88C1-44A8-A8F6-DD51F2962BAE}" destId="{66D16C60-1818-4E92-8399-40B81ABBEEB0}" srcOrd="1" destOrd="0" parTransId="{2D04B3CA-430C-448C-9B17-E57902E8B4E7}" sibTransId="{E5F279CA-30EF-40B6-BF30-6B2C5FFCBF1C}"/>
    <dgm:cxn modelId="{1DF06A88-59AB-4F0B-AE30-1FE8DC3626B9}" srcId="{CE8B9F7B-57DA-47C1-8054-53794DA3E93F}" destId="{86D6FEAE-CDDD-4453-AB14-CF7CF111444F}" srcOrd="0" destOrd="0" parTransId="{53E7E205-1C7D-4553-8253-94F0C4F755ED}" sibTransId="{6E6915D5-1FCD-409F-ABEE-D8A2627DAE03}"/>
    <dgm:cxn modelId="{2685DD68-E35B-4626-86A4-19F65D744B82}" type="presOf" srcId="{C3E89CF6-D06A-4618-A230-00C3D6A4B6F9}" destId="{2FE088DD-9F7F-4392-A271-EF07F38C15AF}" srcOrd="0" destOrd="0" presId="urn:microsoft.com/office/officeart/2005/8/layout/chevron2"/>
    <dgm:cxn modelId="{24245FB7-742C-4EE3-9B2B-8A71EDAD10FE}" type="presParOf" srcId="{A5ABD06C-E94D-4AFF-AC8D-A5DDD409FAC9}" destId="{1DB6E0C8-D0A3-4857-B5FC-43AA0BF5D586}" srcOrd="0" destOrd="0" presId="urn:microsoft.com/office/officeart/2005/8/layout/chevron2"/>
    <dgm:cxn modelId="{8B6CF409-83CB-4DF8-9BEF-F9B6830E8CAE}" type="presParOf" srcId="{1DB6E0C8-D0A3-4857-B5FC-43AA0BF5D586}" destId="{164D4BF7-A1F8-4AEC-8C1B-CE272FE7A041}" srcOrd="0" destOrd="0" presId="urn:microsoft.com/office/officeart/2005/8/layout/chevron2"/>
    <dgm:cxn modelId="{6E05E1F2-8FD2-4E69-A416-B139355E5007}" type="presParOf" srcId="{1DB6E0C8-D0A3-4857-B5FC-43AA0BF5D586}" destId="{CC0056C7-02FF-4547-9DC4-BA731F20AFFF}" srcOrd="1" destOrd="0" presId="urn:microsoft.com/office/officeart/2005/8/layout/chevron2"/>
    <dgm:cxn modelId="{2916FB23-E375-49A3-A069-833254F7D62F}" type="presParOf" srcId="{A5ABD06C-E94D-4AFF-AC8D-A5DDD409FAC9}" destId="{A70C4AC7-8B94-4E77-9078-7470F11ED034}" srcOrd="1" destOrd="0" presId="urn:microsoft.com/office/officeart/2005/8/layout/chevron2"/>
    <dgm:cxn modelId="{3D95F970-3D86-41D7-A986-996A76D93D55}" type="presParOf" srcId="{A5ABD06C-E94D-4AFF-AC8D-A5DDD409FAC9}" destId="{978E677A-8AD9-452A-A4B6-F9839399F273}" srcOrd="2" destOrd="0" presId="urn:microsoft.com/office/officeart/2005/8/layout/chevron2"/>
    <dgm:cxn modelId="{822B0BFA-9D5A-44AC-A4BE-F6D2BABFEC01}" type="presParOf" srcId="{978E677A-8AD9-452A-A4B6-F9839399F273}" destId="{02F400D6-2AA4-40B0-A1C0-DA48E5BFAFAD}" srcOrd="0" destOrd="0" presId="urn:microsoft.com/office/officeart/2005/8/layout/chevron2"/>
    <dgm:cxn modelId="{A3931BC8-5B80-4E06-9FBB-F5F414F11FAE}" type="presParOf" srcId="{978E677A-8AD9-452A-A4B6-F9839399F273}" destId="{A48B247B-4E2D-424B-A599-E7A6297CA99F}" srcOrd="1" destOrd="0" presId="urn:microsoft.com/office/officeart/2005/8/layout/chevron2"/>
    <dgm:cxn modelId="{7D158F8C-D52D-4FF4-9A0E-95E82D427670}" type="presParOf" srcId="{A5ABD06C-E94D-4AFF-AC8D-A5DDD409FAC9}" destId="{AB130A4C-BD82-4854-A2E3-F10EEFE26F52}" srcOrd="3" destOrd="0" presId="urn:microsoft.com/office/officeart/2005/8/layout/chevron2"/>
    <dgm:cxn modelId="{77ABD5D5-330B-498E-8CF5-97DD7B01F6F3}" type="presParOf" srcId="{A5ABD06C-E94D-4AFF-AC8D-A5DDD409FAC9}" destId="{689B8AEE-67B9-4E96-AB15-99401BA7BF93}" srcOrd="4" destOrd="0" presId="urn:microsoft.com/office/officeart/2005/8/layout/chevron2"/>
    <dgm:cxn modelId="{8559878A-9F8A-4F76-B63F-1F38110A1C6C}" type="presParOf" srcId="{689B8AEE-67B9-4E96-AB15-99401BA7BF93}" destId="{815AB5C9-24D2-443B-919B-6D151000F371}" srcOrd="0" destOrd="0" presId="urn:microsoft.com/office/officeart/2005/8/layout/chevron2"/>
    <dgm:cxn modelId="{E76452B4-A28A-4F81-A33C-00284AA86681}" type="presParOf" srcId="{689B8AEE-67B9-4E96-AB15-99401BA7BF93}" destId="{51364408-5C01-494C-BD84-CAA29C59F7B1}" srcOrd="1" destOrd="0" presId="urn:microsoft.com/office/officeart/2005/8/layout/chevron2"/>
    <dgm:cxn modelId="{23BA91CD-0E27-4A49-AAD7-89F96E92359D}" type="presParOf" srcId="{A5ABD06C-E94D-4AFF-AC8D-A5DDD409FAC9}" destId="{1A383344-B742-4ED0-8911-6DD6E99A1B38}" srcOrd="5" destOrd="0" presId="urn:microsoft.com/office/officeart/2005/8/layout/chevron2"/>
    <dgm:cxn modelId="{EB32C160-2BB7-44DF-B5E4-CC7CD6D27758}" type="presParOf" srcId="{A5ABD06C-E94D-4AFF-AC8D-A5DDD409FAC9}" destId="{99E2B258-AB89-42B8-8E50-E1A67781841B}" srcOrd="6" destOrd="0" presId="urn:microsoft.com/office/officeart/2005/8/layout/chevron2"/>
    <dgm:cxn modelId="{FE0E5CF5-3A14-418B-A5D3-3574DF5A76CC}" type="presParOf" srcId="{99E2B258-AB89-42B8-8E50-E1A67781841B}" destId="{2FE088DD-9F7F-4392-A271-EF07F38C15AF}" srcOrd="0" destOrd="0" presId="urn:microsoft.com/office/officeart/2005/8/layout/chevron2"/>
    <dgm:cxn modelId="{88E264FF-6482-47FA-8F8C-24EF4ACAAACA}" type="presParOf" srcId="{99E2B258-AB89-42B8-8E50-E1A67781841B}" destId="{43AE6968-7E9A-4A47-8151-4B872D674BFA}" srcOrd="1" destOrd="0" presId="urn:microsoft.com/office/officeart/2005/8/layout/chevron2"/>
    <dgm:cxn modelId="{E2B585C8-6122-4AAD-9221-48EB97312D9F}" type="presParOf" srcId="{A5ABD06C-E94D-4AFF-AC8D-A5DDD409FAC9}" destId="{2AB469F5-7282-40F4-B413-82EDC1CBEDCC}" srcOrd="7" destOrd="0" presId="urn:microsoft.com/office/officeart/2005/8/layout/chevron2"/>
    <dgm:cxn modelId="{5DCDA3E8-DE8D-4371-A871-29400F982B00}" type="presParOf" srcId="{A5ABD06C-E94D-4AFF-AC8D-A5DDD409FAC9}" destId="{69B16EC3-5156-4BB1-B189-2D4AD8379AD7}" srcOrd="8" destOrd="0" presId="urn:microsoft.com/office/officeart/2005/8/layout/chevron2"/>
    <dgm:cxn modelId="{F267418C-47CF-42B4-8448-A4307BB3CE3C}" type="presParOf" srcId="{69B16EC3-5156-4BB1-B189-2D4AD8379AD7}" destId="{45828993-48D4-4055-805A-5C10F98C4564}" srcOrd="0" destOrd="0" presId="urn:microsoft.com/office/officeart/2005/8/layout/chevron2"/>
    <dgm:cxn modelId="{FB91B10A-8718-4227-AE91-98326F0F3EA3}" type="presParOf" srcId="{69B16EC3-5156-4BB1-B189-2D4AD8379AD7}" destId="{F9631E80-60E8-46BF-9473-2406CB0D16C2}" srcOrd="1" destOrd="0" presId="urn:microsoft.com/office/officeart/2005/8/layout/chevron2"/>
    <dgm:cxn modelId="{FF44C08F-03A0-4D82-B5A3-367FF6B3AD6A}" type="presParOf" srcId="{A5ABD06C-E94D-4AFF-AC8D-A5DDD409FAC9}" destId="{10B220B5-697C-4ABF-809B-CC8517FE9E8B}" srcOrd="9" destOrd="0" presId="urn:microsoft.com/office/officeart/2005/8/layout/chevron2"/>
    <dgm:cxn modelId="{23F62AF8-7E2F-446F-99F5-3144632ABCFF}" type="presParOf" srcId="{A5ABD06C-E94D-4AFF-AC8D-A5DDD409FAC9}" destId="{BB6D2F98-527F-4265-9136-54B81D5F9B5D}" srcOrd="10" destOrd="0" presId="urn:microsoft.com/office/officeart/2005/8/layout/chevron2"/>
    <dgm:cxn modelId="{A47AFB20-EC54-4FF6-BEA8-EAA82E6D33E0}" type="presParOf" srcId="{BB6D2F98-527F-4265-9136-54B81D5F9B5D}" destId="{B15211D8-75F9-46CF-8F53-42918F4FA438}" srcOrd="0" destOrd="0" presId="urn:microsoft.com/office/officeart/2005/8/layout/chevron2"/>
    <dgm:cxn modelId="{154EAF4D-520B-4878-8A6D-2A7988AD2F9B}" type="presParOf" srcId="{BB6D2F98-527F-4265-9136-54B81D5F9B5D}" destId="{C125D6C3-B484-4937-9162-A6A5BFE0745A}" srcOrd="1" destOrd="0" presId="urn:microsoft.com/office/officeart/2005/8/layout/chevron2"/>
    <dgm:cxn modelId="{65247FFD-CF0B-4BFB-AC13-2920329A7C9E}" type="presParOf" srcId="{A5ABD06C-E94D-4AFF-AC8D-A5DDD409FAC9}" destId="{79A46166-7A4E-4FB0-AE8C-C4A6EE3A080C}" srcOrd="11" destOrd="0" presId="urn:microsoft.com/office/officeart/2005/8/layout/chevron2"/>
    <dgm:cxn modelId="{74025528-A09E-4373-9396-168363721727}" type="presParOf" srcId="{A5ABD06C-E94D-4AFF-AC8D-A5DDD409FAC9}" destId="{074BEA3F-A05F-4CBE-8CE7-A04F7BC45AC8}" srcOrd="12" destOrd="0" presId="urn:microsoft.com/office/officeart/2005/8/layout/chevron2"/>
    <dgm:cxn modelId="{298BF528-6401-4C9E-AB61-7E03507DF15F}" type="presParOf" srcId="{074BEA3F-A05F-4CBE-8CE7-A04F7BC45AC8}" destId="{AFDF48B5-4A31-4345-B58D-4A2FB4DE28E8}" srcOrd="0" destOrd="0" presId="urn:microsoft.com/office/officeart/2005/8/layout/chevron2"/>
    <dgm:cxn modelId="{6BC2D4FF-DAB7-4903-A3BD-FEBB9602B3C3}" type="presParOf" srcId="{074BEA3F-A05F-4CBE-8CE7-A04F7BC45AC8}" destId="{A938147A-844B-4DF0-BC4F-C1F4F6B0DE2E}" srcOrd="1" destOrd="0" presId="urn:microsoft.com/office/officeart/2005/8/layout/chevron2"/>
    <dgm:cxn modelId="{66205C1D-58F6-4FD7-A17E-867801BA6E68}" type="presParOf" srcId="{A5ABD06C-E94D-4AFF-AC8D-A5DDD409FAC9}" destId="{5211036F-D83F-405A-BAA6-04B2D0B80D20}" srcOrd="13" destOrd="0" presId="urn:microsoft.com/office/officeart/2005/8/layout/chevron2"/>
    <dgm:cxn modelId="{33874BB2-DE4D-4C96-B9EA-055E36311B6B}" type="presParOf" srcId="{A5ABD06C-E94D-4AFF-AC8D-A5DDD409FAC9}" destId="{1DD03CB3-7A5E-4425-ADAE-161AFD998CD3}" srcOrd="14" destOrd="0" presId="urn:microsoft.com/office/officeart/2005/8/layout/chevron2"/>
    <dgm:cxn modelId="{F0200B14-4E73-4E74-8B98-D79727514DD3}" type="presParOf" srcId="{1DD03CB3-7A5E-4425-ADAE-161AFD998CD3}" destId="{ABAD585B-D8E2-425F-AB34-D04D084456A4}" srcOrd="0" destOrd="0" presId="urn:microsoft.com/office/officeart/2005/8/layout/chevron2"/>
    <dgm:cxn modelId="{05A2E162-4676-4366-B21E-3BB4A9FE2ED4}" type="presParOf" srcId="{1DD03CB3-7A5E-4425-ADAE-161AFD998CD3}" destId="{D6EBF282-3B6C-455A-AEA5-9095BA26951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E3B25-4EDC-406E-85EB-511B3158BC9D}">
      <dsp:nvSpPr>
        <dsp:cNvPr id="0" name=""/>
        <dsp:cNvSpPr/>
      </dsp:nvSpPr>
      <dsp:spPr>
        <a:xfrm>
          <a:off x="-6216040" y="-950950"/>
          <a:ext cx="7399284" cy="7399284"/>
        </a:xfrm>
        <a:prstGeom prst="blockArc">
          <a:avLst>
            <a:gd name="adj1" fmla="val 18900000"/>
            <a:gd name="adj2" fmla="val 2700000"/>
            <a:gd name="adj3" fmla="val 292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03FA6-9BFA-41E0-8238-3E21FBE91AAA}">
      <dsp:nvSpPr>
        <dsp:cNvPr id="0" name=""/>
        <dsp:cNvSpPr/>
      </dsp:nvSpPr>
      <dsp:spPr>
        <a:xfrm>
          <a:off x="619242" y="422638"/>
          <a:ext cx="5179857" cy="845717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7128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Мобилизация дополнительных налоговых платежей</a:t>
          </a:r>
          <a:endParaRPr lang="ru-RU" sz="20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9242" y="422638"/>
        <a:ext cx="5179857" cy="845717"/>
      </dsp:txXfrm>
    </dsp:sp>
    <dsp:sp modelId="{999B8D20-F6B6-4800-8BE5-4B531060AB7B}">
      <dsp:nvSpPr>
        <dsp:cNvPr id="0" name=""/>
        <dsp:cNvSpPr/>
      </dsp:nvSpPr>
      <dsp:spPr>
        <a:xfrm>
          <a:off x="90669" y="316924"/>
          <a:ext cx="1057146" cy="1057146"/>
        </a:xfrm>
        <a:prstGeom prst="ellipse">
          <a:avLst/>
        </a:prstGeom>
        <a:gradFill rotWithShape="0">
          <a:gsLst>
            <a:gs pos="28000">
              <a:schemeClr val="l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0AB5AAC-30E1-4EB2-A43A-8FC56F3EF664}">
      <dsp:nvSpPr>
        <dsp:cNvPr id="0" name=""/>
        <dsp:cNvSpPr/>
      </dsp:nvSpPr>
      <dsp:spPr>
        <a:xfrm>
          <a:off x="1104112" y="1691435"/>
          <a:ext cx="4694988" cy="845717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7128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Претензионно-исковая работа по арендной плате за земли, муниципального имущества </a:t>
          </a:r>
          <a:endParaRPr lang="ru-RU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04112" y="1691435"/>
        <a:ext cx="4694988" cy="845717"/>
      </dsp:txXfrm>
    </dsp:sp>
    <dsp:sp modelId="{8413AAEE-5D8A-47AE-8319-5F4035328F7F}">
      <dsp:nvSpPr>
        <dsp:cNvPr id="0" name=""/>
        <dsp:cNvSpPr/>
      </dsp:nvSpPr>
      <dsp:spPr>
        <a:xfrm>
          <a:off x="575538" y="1585720"/>
          <a:ext cx="1057146" cy="1057146"/>
        </a:xfrm>
        <a:prstGeom prst="ellipse">
          <a:avLst/>
        </a:prstGeom>
        <a:gradFill rotWithShape="0">
          <a:gsLst>
            <a:gs pos="28000">
              <a:schemeClr val="l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A78E588-A2F7-40E0-B48A-74CECAD59D7F}">
      <dsp:nvSpPr>
        <dsp:cNvPr id="0" name=""/>
        <dsp:cNvSpPr/>
      </dsp:nvSpPr>
      <dsp:spPr>
        <a:xfrm>
          <a:off x="1104112" y="2821368"/>
          <a:ext cx="4694988" cy="1123442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7128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Получение дополнительной финансовой помощи (субсидии, дотации, иные межбюджетные трансферты)</a:t>
          </a:r>
          <a:endParaRPr lang="ru-RU" sz="20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04112" y="2821368"/>
        <a:ext cx="4694988" cy="1123442"/>
      </dsp:txXfrm>
    </dsp:sp>
    <dsp:sp modelId="{B33DAC38-FF74-4B51-84B1-F2D639731BB4}">
      <dsp:nvSpPr>
        <dsp:cNvPr id="0" name=""/>
        <dsp:cNvSpPr/>
      </dsp:nvSpPr>
      <dsp:spPr>
        <a:xfrm>
          <a:off x="575538" y="2854516"/>
          <a:ext cx="1057146" cy="1057146"/>
        </a:xfrm>
        <a:prstGeom prst="ellipse">
          <a:avLst/>
        </a:prstGeom>
        <a:gradFill rotWithShape="0">
          <a:gsLst>
            <a:gs pos="28000">
              <a:schemeClr val="l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89CE108-1B71-4A35-ADEF-C278542B18C5}">
      <dsp:nvSpPr>
        <dsp:cNvPr id="0" name=""/>
        <dsp:cNvSpPr/>
      </dsp:nvSpPr>
      <dsp:spPr>
        <a:xfrm>
          <a:off x="619242" y="4229027"/>
          <a:ext cx="5179857" cy="845717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7128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Оптимизация расходов</a:t>
          </a:r>
          <a:endParaRPr lang="ru-RU" sz="20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9242" y="4229027"/>
        <a:ext cx="5179857" cy="845717"/>
      </dsp:txXfrm>
    </dsp:sp>
    <dsp:sp modelId="{CAEE5A1F-B274-4CDF-B567-CEDC535A9039}">
      <dsp:nvSpPr>
        <dsp:cNvPr id="0" name=""/>
        <dsp:cNvSpPr/>
      </dsp:nvSpPr>
      <dsp:spPr>
        <a:xfrm>
          <a:off x="90669" y="4123312"/>
          <a:ext cx="1057146" cy="1057146"/>
        </a:xfrm>
        <a:prstGeom prst="ellipse">
          <a:avLst/>
        </a:prstGeom>
        <a:gradFill rotWithShape="0">
          <a:gsLst>
            <a:gs pos="28000">
              <a:schemeClr val="l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E294F-14AA-4707-B07C-F0D502ECD746}">
      <dsp:nvSpPr>
        <dsp:cNvPr id="0" name=""/>
        <dsp:cNvSpPr/>
      </dsp:nvSpPr>
      <dsp:spPr>
        <a:xfrm rot="16200000">
          <a:off x="-1035050" y="1035050"/>
          <a:ext cx="4289424" cy="2219323"/>
        </a:xfrm>
        <a:prstGeom prst="flowChartManualOperation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Общий экономи-ческий эффект </a:t>
          </a:r>
          <a:r>
            <a:rPr lang="ru-RU" sz="6000" b="1" kern="1200" dirty="0" smtClean="0"/>
            <a:t>433</a:t>
          </a:r>
          <a:endParaRPr lang="ru-RU" sz="2800" b="1" kern="1200" dirty="0"/>
        </a:p>
      </dsp:txBody>
      <dsp:txXfrm rot="5400000">
        <a:off x="0" y="857885"/>
        <a:ext cx="2219323" cy="2573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CE0AD-840A-49FB-9C2F-B5A8DAA67B6A}">
      <dsp:nvSpPr>
        <dsp:cNvPr id="0" name=""/>
        <dsp:cNvSpPr/>
      </dsp:nvSpPr>
      <dsp:spPr>
        <a:xfrm rot="5400000">
          <a:off x="-68012" y="1166550"/>
          <a:ext cx="797315" cy="6612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-5400000">
        <a:off x="1" y="1429182"/>
        <a:ext cx="661290" cy="136025"/>
      </dsp:txXfrm>
    </dsp:sp>
    <dsp:sp modelId="{5D012794-5AAF-431D-9C32-308106605EAB}">
      <dsp:nvSpPr>
        <dsp:cNvPr id="0" name=""/>
        <dsp:cNvSpPr/>
      </dsp:nvSpPr>
      <dsp:spPr>
        <a:xfrm rot="5400000">
          <a:off x="1736341" y="-337728"/>
          <a:ext cx="1173913" cy="32630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rPr>
            <a:t>Наличие долгосрочных контрактов на строительство школы на 500 мест и на благоустройство центральной части парка «Цветник» с окончательным расчетом в  2017 году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91767" y="764152"/>
        <a:ext cx="3205756" cy="1059301"/>
      </dsp:txXfrm>
    </dsp:sp>
    <dsp:sp modelId="{CD4EF8DE-5DDB-424C-ACB5-135012DFDB25}">
      <dsp:nvSpPr>
        <dsp:cNvPr id="0" name=""/>
        <dsp:cNvSpPr/>
      </dsp:nvSpPr>
      <dsp:spPr>
        <a:xfrm rot="5400000">
          <a:off x="-65053" y="2648056"/>
          <a:ext cx="802952" cy="6460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-5400000">
        <a:off x="13398" y="2892632"/>
        <a:ext cx="646051" cy="156901"/>
      </dsp:txXfrm>
    </dsp:sp>
    <dsp:sp modelId="{056ED941-0060-4576-8124-01932A77E9D4}">
      <dsp:nvSpPr>
        <dsp:cNvPr id="0" name=""/>
        <dsp:cNvSpPr/>
      </dsp:nvSpPr>
      <dsp:spPr>
        <a:xfrm rot="5400000">
          <a:off x="1600032" y="1330206"/>
          <a:ext cx="1386485" cy="31643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rPr>
            <a:t>Длительность  процесса проведения конкурсных процедур по  ремонту  автомобильных дорог  в рамках софинансирования с краевым бюджетом по соглашению от 09 декабря 2016г</a:t>
          </a:r>
          <a:r>
            <a:rPr lang="ru-RU" sz="1400" kern="1200" dirty="0" smtClean="0">
              <a:effectLst/>
              <a:latin typeface="Times New Roman"/>
              <a:ea typeface="Times New Roman"/>
            </a:rPr>
            <a:t>. </a:t>
          </a:r>
          <a:endParaRPr lang="ru-RU" sz="1400" b="1" kern="1200" dirty="0">
            <a:solidFill>
              <a:schemeClr val="tx1"/>
            </a:solidFill>
            <a:latin typeface="Arial Cyr" panose="020B0604020202020204" pitchFamily="34" charset="0"/>
            <a:cs typeface="Arial Cyr" panose="020B0604020202020204" pitchFamily="34" charset="0"/>
          </a:endParaRPr>
        </a:p>
      </dsp:txBody>
      <dsp:txXfrm rot="-5400000">
        <a:off x="711093" y="2286829"/>
        <a:ext cx="3096682" cy="12511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B9B45B-9BC1-4060-9710-35E5213C3E63}">
      <dsp:nvSpPr>
        <dsp:cNvPr id="0" name=""/>
        <dsp:cNvSpPr/>
      </dsp:nvSpPr>
      <dsp:spPr>
        <a:xfrm>
          <a:off x="10342" y="0"/>
          <a:ext cx="1986552" cy="823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13 муниципальных программ</a:t>
          </a:r>
          <a:endParaRPr lang="ru-RU" sz="1800" b="1" kern="1200" dirty="0"/>
        </a:p>
      </dsp:txBody>
      <dsp:txXfrm>
        <a:off x="34474" y="24132"/>
        <a:ext cx="1938288" cy="775647"/>
      </dsp:txXfrm>
    </dsp:sp>
    <dsp:sp modelId="{4625FF38-569F-44DD-B29D-44BD9A210052}">
      <dsp:nvSpPr>
        <dsp:cNvPr id="0" name=""/>
        <dsp:cNvSpPr/>
      </dsp:nvSpPr>
      <dsp:spPr>
        <a:xfrm>
          <a:off x="2195550" y="165623"/>
          <a:ext cx="421149" cy="4926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2195550" y="264156"/>
        <a:ext cx="294804" cy="295599"/>
      </dsp:txXfrm>
    </dsp:sp>
    <dsp:sp modelId="{CC2E6D6F-5A40-45D2-B871-BE9A5C5C3947}">
      <dsp:nvSpPr>
        <dsp:cNvPr id="0" name=""/>
        <dsp:cNvSpPr/>
      </dsp:nvSpPr>
      <dsp:spPr>
        <a:xfrm>
          <a:off x="2791516" y="0"/>
          <a:ext cx="1986552" cy="823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189 показателей</a:t>
          </a:r>
          <a:endParaRPr lang="ru-RU" sz="1800" b="1" kern="1200" dirty="0"/>
        </a:p>
      </dsp:txBody>
      <dsp:txXfrm>
        <a:off x="2815648" y="24132"/>
        <a:ext cx="1938288" cy="775647"/>
      </dsp:txXfrm>
    </dsp:sp>
    <dsp:sp modelId="{E148287F-61C0-4C5B-AA23-2DB6091CD6BA}">
      <dsp:nvSpPr>
        <dsp:cNvPr id="0" name=""/>
        <dsp:cNvSpPr/>
      </dsp:nvSpPr>
      <dsp:spPr>
        <a:xfrm>
          <a:off x="4976724" y="165623"/>
          <a:ext cx="421149" cy="4926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4976724" y="264156"/>
        <a:ext cx="294804" cy="295599"/>
      </dsp:txXfrm>
    </dsp:sp>
    <dsp:sp modelId="{6CC9D487-B0CF-4545-BE4F-5BF5A9AD0631}">
      <dsp:nvSpPr>
        <dsp:cNvPr id="0" name=""/>
        <dsp:cNvSpPr/>
      </dsp:nvSpPr>
      <dsp:spPr>
        <a:xfrm>
          <a:off x="5572689" y="0"/>
          <a:ext cx="1986552" cy="823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80 % достигнуто</a:t>
          </a:r>
          <a:endParaRPr lang="ru-RU" sz="1800" b="1" kern="1200" dirty="0"/>
        </a:p>
      </dsp:txBody>
      <dsp:txXfrm>
        <a:off x="5596821" y="24132"/>
        <a:ext cx="1938288" cy="7756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D4BF7-A1F8-4AEC-8C1B-CE272FE7A041}">
      <dsp:nvSpPr>
        <dsp:cNvPr id="0" name=""/>
        <dsp:cNvSpPr/>
      </dsp:nvSpPr>
      <dsp:spPr>
        <a:xfrm rot="5400000">
          <a:off x="-121039" y="123965"/>
          <a:ext cx="806931" cy="564851"/>
        </a:xfrm>
        <a:prstGeom prst="chevron">
          <a:avLst/>
        </a:prstGeom>
        <a:solidFill>
          <a:srgbClr val="FFFF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403,76</a:t>
          </a:r>
          <a:endParaRPr lang="ru-RU" sz="1300" b="1" kern="1200" dirty="0">
            <a:solidFill>
              <a:schemeClr val="tx1"/>
            </a:solidFill>
          </a:endParaRPr>
        </a:p>
      </dsp:txBody>
      <dsp:txXfrm rot="-5400000">
        <a:off x="2" y="285351"/>
        <a:ext cx="564851" cy="242080"/>
      </dsp:txXfrm>
    </dsp:sp>
    <dsp:sp modelId="{CC0056C7-02FF-4547-9DC4-BA731F20AFFF}">
      <dsp:nvSpPr>
        <dsp:cNvPr id="0" name=""/>
        <dsp:cNvSpPr/>
      </dsp:nvSpPr>
      <dsp:spPr>
        <a:xfrm rot="5400000">
          <a:off x="2039473" y="-1471695"/>
          <a:ext cx="524505" cy="3473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Строительство школы на 500 мест</a:t>
          </a:r>
          <a:endParaRPr lang="ru-RU" sz="1200" kern="1200" dirty="0"/>
        </a:p>
      </dsp:txBody>
      <dsp:txXfrm rot="-5400000">
        <a:off x="564852" y="28530"/>
        <a:ext cx="3448144" cy="473297"/>
      </dsp:txXfrm>
    </dsp:sp>
    <dsp:sp modelId="{02F400D6-2AA4-40B0-A1C0-DA48E5BFAFAD}">
      <dsp:nvSpPr>
        <dsp:cNvPr id="0" name=""/>
        <dsp:cNvSpPr/>
      </dsp:nvSpPr>
      <dsp:spPr>
        <a:xfrm rot="5400000">
          <a:off x="-121039" y="841703"/>
          <a:ext cx="806931" cy="564851"/>
        </a:xfrm>
        <a:prstGeom prst="chevron">
          <a:avLst/>
        </a:prstGeom>
        <a:solidFill>
          <a:srgbClr val="FFFF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53,06</a:t>
          </a:r>
          <a:endParaRPr lang="ru-RU" sz="1300" b="1" kern="1200" dirty="0">
            <a:solidFill>
              <a:schemeClr val="tx1"/>
            </a:solidFill>
          </a:endParaRPr>
        </a:p>
      </dsp:txBody>
      <dsp:txXfrm rot="-5400000">
        <a:off x="2" y="1003089"/>
        <a:ext cx="564851" cy="242080"/>
      </dsp:txXfrm>
    </dsp:sp>
    <dsp:sp modelId="{A48B247B-4E2D-424B-A599-E7A6297CA99F}">
      <dsp:nvSpPr>
        <dsp:cNvPr id="0" name=""/>
        <dsp:cNvSpPr/>
      </dsp:nvSpPr>
      <dsp:spPr>
        <a:xfrm rot="5400000">
          <a:off x="2039473" y="-753957"/>
          <a:ext cx="524505" cy="3473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Строительство детского сада на 100 мест п. Энергетик</a:t>
          </a:r>
          <a:endParaRPr lang="ru-RU" sz="1200" kern="1200" dirty="0"/>
        </a:p>
      </dsp:txBody>
      <dsp:txXfrm rot="-5400000">
        <a:off x="564852" y="746268"/>
        <a:ext cx="3448144" cy="473297"/>
      </dsp:txXfrm>
    </dsp:sp>
    <dsp:sp modelId="{815AB5C9-24D2-443B-919B-6D151000F371}">
      <dsp:nvSpPr>
        <dsp:cNvPr id="0" name=""/>
        <dsp:cNvSpPr/>
      </dsp:nvSpPr>
      <dsp:spPr>
        <a:xfrm rot="5400000">
          <a:off x="-121039" y="1559441"/>
          <a:ext cx="806931" cy="564851"/>
        </a:xfrm>
        <a:prstGeom prst="chevron">
          <a:avLst/>
        </a:prstGeom>
        <a:solidFill>
          <a:srgbClr val="FFFF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4,52</a:t>
          </a:r>
          <a:endParaRPr lang="ru-RU" sz="1300" b="1" kern="1200" dirty="0">
            <a:solidFill>
              <a:schemeClr val="tx1"/>
            </a:solidFill>
          </a:endParaRPr>
        </a:p>
      </dsp:txBody>
      <dsp:txXfrm rot="-5400000">
        <a:off x="2" y="1720827"/>
        <a:ext cx="564851" cy="242080"/>
      </dsp:txXfrm>
    </dsp:sp>
    <dsp:sp modelId="{51364408-5C01-494C-BD84-CAA29C59F7B1}">
      <dsp:nvSpPr>
        <dsp:cNvPr id="0" name=""/>
        <dsp:cNvSpPr/>
      </dsp:nvSpPr>
      <dsp:spPr>
        <a:xfrm rot="5400000">
          <a:off x="2039473" y="-36219"/>
          <a:ext cx="524505" cy="3473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Строительство подъездной  дороги к детскому саду на 100 мест в п. Энергетик</a:t>
          </a:r>
          <a:endParaRPr lang="ru-RU" sz="1200" kern="1200" dirty="0"/>
        </a:p>
      </dsp:txBody>
      <dsp:txXfrm rot="-5400000">
        <a:off x="564852" y="1464006"/>
        <a:ext cx="3448144" cy="473297"/>
      </dsp:txXfrm>
    </dsp:sp>
    <dsp:sp modelId="{2FE088DD-9F7F-4392-A271-EF07F38C15AF}">
      <dsp:nvSpPr>
        <dsp:cNvPr id="0" name=""/>
        <dsp:cNvSpPr/>
      </dsp:nvSpPr>
      <dsp:spPr>
        <a:xfrm rot="5400000">
          <a:off x="-121039" y="2277180"/>
          <a:ext cx="806931" cy="564851"/>
        </a:xfrm>
        <a:prstGeom prst="chevron">
          <a:avLst/>
        </a:prstGeom>
        <a:solidFill>
          <a:srgbClr val="FFFF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67,8</a:t>
          </a:r>
          <a:endParaRPr lang="ru-RU" sz="1300" b="1" kern="1200" dirty="0">
            <a:solidFill>
              <a:schemeClr val="tx1"/>
            </a:solidFill>
          </a:endParaRPr>
        </a:p>
      </dsp:txBody>
      <dsp:txXfrm rot="-5400000">
        <a:off x="2" y="2438566"/>
        <a:ext cx="564851" cy="242080"/>
      </dsp:txXfrm>
    </dsp:sp>
    <dsp:sp modelId="{43AE6968-7E9A-4A47-8151-4B872D674BFA}">
      <dsp:nvSpPr>
        <dsp:cNvPr id="0" name=""/>
        <dsp:cNvSpPr/>
      </dsp:nvSpPr>
      <dsp:spPr>
        <a:xfrm rot="5400000">
          <a:off x="2039473" y="681519"/>
          <a:ext cx="524505" cy="3473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Строительство МКД для переселения из оползневой зоны</a:t>
          </a:r>
          <a:endParaRPr lang="ru-RU" sz="1200" kern="1200" dirty="0"/>
        </a:p>
      </dsp:txBody>
      <dsp:txXfrm rot="-5400000">
        <a:off x="564852" y="2181744"/>
        <a:ext cx="3448144" cy="473297"/>
      </dsp:txXfrm>
    </dsp:sp>
    <dsp:sp modelId="{45828993-48D4-4055-805A-5C10F98C4564}">
      <dsp:nvSpPr>
        <dsp:cNvPr id="0" name=""/>
        <dsp:cNvSpPr/>
      </dsp:nvSpPr>
      <dsp:spPr>
        <a:xfrm rot="5400000">
          <a:off x="-121039" y="2994918"/>
          <a:ext cx="806931" cy="564851"/>
        </a:xfrm>
        <a:prstGeom prst="chevron">
          <a:avLst/>
        </a:prstGeom>
        <a:solidFill>
          <a:srgbClr val="FFFF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60,02</a:t>
          </a:r>
          <a:endParaRPr lang="ru-RU" sz="1300" b="1" kern="1200" dirty="0">
            <a:solidFill>
              <a:schemeClr val="tx1"/>
            </a:solidFill>
          </a:endParaRPr>
        </a:p>
      </dsp:txBody>
      <dsp:txXfrm rot="-5400000">
        <a:off x="2" y="3156304"/>
        <a:ext cx="564851" cy="242080"/>
      </dsp:txXfrm>
    </dsp:sp>
    <dsp:sp modelId="{F9631E80-60E8-46BF-9473-2406CB0D16C2}">
      <dsp:nvSpPr>
        <dsp:cNvPr id="0" name=""/>
        <dsp:cNvSpPr/>
      </dsp:nvSpPr>
      <dsp:spPr>
        <a:xfrm rot="5400000">
          <a:off x="2039473" y="1399257"/>
          <a:ext cx="524505" cy="3473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Модернизация коммунальной инфраструктуры микрорайона «Западный»</a:t>
          </a:r>
          <a:endParaRPr lang="ru-RU" sz="1200" kern="1200" dirty="0"/>
        </a:p>
      </dsp:txBody>
      <dsp:txXfrm rot="-5400000">
        <a:off x="564852" y="2899482"/>
        <a:ext cx="3448144" cy="473297"/>
      </dsp:txXfrm>
    </dsp:sp>
    <dsp:sp modelId="{B15211D8-75F9-46CF-8F53-42918F4FA438}">
      <dsp:nvSpPr>
        <dsp:cNvPr id="0" name=""/>
        <dsp:cNvSpPr/>
      </dsp:nvSpPr>
      <dsp:spPr>
        <a:xfrm rot="5400000">
          <a:off x="-121039" y="3712657"/>
          <a:ext cx="806931" cy="564851"/>
        </a:xfrm>
        <a:prstGeom prst="chevron">
          <a:avLst/>
        </a:prstGeom>
        <a:solidFill>
          <a:srgbClr val="FFFF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0,13</a:t>
          </a:r>
          <a:endParaRPr lang="ru-RU" sz="1300" b="1" kern="1200" dirty="0">
            <a:solidFill>
              <a:schemeClr val="tx1"/>
            </a:solidFill>
          </a:endParaRPr>
        </a:p>
      </dsp:txBody>
      <dsp:txXfrm rot="-5400000">
        <a:off x="2" y="3874043"/>
        <a:ext cx="564851" cy="242080"/>
      </dsp:txXfrm>
    </dsp:sp>
    <dsp:sp modelId="{C125D6C3-B484-4937-9162-A6A5BFE0745A}">
      <dsp:nvSpPr>
        <dsp:cNvPr id="0" name=""/>
        <dsp:cNvSpPr/>
      </dsp:nvSpPr>
      <dsp:spPr>
        <a:xfrm rot="5400000">
          <a:off x="2039473" y="2116996"/>
          <a:ext cx="524505" cy="3473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ПСД на строительство подземного перехода ул. Мира и ул. Украинская </a:t>
          </a:r>
          <a:endParaRPr lang="ru-RU" sz="1200" kern="1200" dirty="0"/>
        </a:p>
      </dsp:txBody>
      <dsp:txXfrm rot="-5400000">
        <a:off x="564852" y="3617221"/>
        <a:ext cx="3448144" cy="473297"/>
      </dsp:txXfrm>
    </dsp:sp>
    <dsp:sp modelId="{AFDF48B5-4A31-4345-B58D-4A2FB4DE28E8}">
      <dsp:nvSpPr>
        <dsp:cNvPr id="0" name=""/>
        <dsp:cNvSpPr/>
      </dsp:nvSpPr>
      <dsp:spPr>
        <a:xfrm rot="5400000">
          <a:off x="-121039" y="4430395"/>
          <a:ext cx="806931" cy="564851"/>
        </a:xfrm>
        <a:prstGeom prst="chevron">
          <a:avLst/>
        </a:prstGeom>
        <a:solidFill>
          <a:srgbClr val="FFFF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2,77</a:t>
          </a:r>
          <a:endParaRPr lang="ru-RU" sz="1300" b="1" kern="1200" dirty="0">
            <a:solidFill>
              <a:schemeClr val="tx1"/>
            </a:solidFill>
          </a:endParaRPr>
        </a:p>
      </dsp:txBody>
      <dsp:txXfrm rot="-5400000">
        <a:off x="2" y="4591781"/>
        <a:ext cx="564851" cy="242080"/>
      </dsp:txXfrm>
    </dsp:sp>
    <dsp:sp modelId="{A938147A-844B-4DF0-BC4F-C1F4F6B0DE2E}">
      <dsp:nvSpPr>
        <dsp:cNvPr id="0" name=""/>
        <dsp:cNvSpPr/>
      </dsp:nvSpPr>
      <dsp:spPr>
        <a:xfrm rot="5400000">
          <a:off x="2039473" y="2834734"/>
          <a:ext cx="524505" cy="3473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Строительство объекта теплоснабжения по ул. Матвеева </a:t>
          </a:r>
          <a:endParaRPr lang="ru-RU" sz="1200" kern="1200" dirty="0"/>
        </a:p>
      </dsp:txBody>
      <dsp:txXfrm rot="-5400000">
        <a:off x="564852" y="4334959"/>
        <a:ext cx="3448144" cy="473297"/>
      </dsp:txXfrm>
    </dsp:sp>
    <dsp:sp modelId="{ABAD585B-D8E2-425F-AB34-D04D084456A4}">
      <dsp:nvSpPr>
        <dsp:cNvPr id="0" name=""/>
        <dsp:cNvSpPr/>
      </dsp:nvSpPr>
      <dsp:spPr>
        <a:xfrm rot="5400000">
          <a:off x="-121039" y="5148133"/>
          <a:ext cx="806931" cy="564851"/>
        </a:xfrm>
        <a:prstGeom prst="chevron">
          <a:avLst/>
        </a:prstGeom>
        <a:solidFill>
          <a:srgbClr val="FFFF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0,06</a:t>
          </a:r>
          <a:endParaRPr lang="ru-RU" sz="1300" b="1" kern="1200" dirty="0">
            <a:solidFill>
              <a:schemeClr val="tx1"/>
            </a:solidFill>
          </a:endParaRPr>
        </a:p>
      </dsp:txBody>
      <dsp:txXfrm rot="-5400000">
        <a:off x="2" y="5309519"/>
        <a:ext cx="564851" cy="242080"/>
      </dsp:txXfrm>
    </dsp:sp>
    <dsp:sp modelId="{D6EBF282-3B6C-455A-AEA5-9095BA26951A}">
      <dsp:nvSpPr>
        <dsp:cNvPr id="0" name=""/>
        <dsp:cNvSpPr/>
      </dsp:nvSpPr>
      <dsp:spPr>
        <a:xfrm rot="5400000">
          <a:off x="2039473" y="3552472"/>
          <a:ext cx="524505" cy="3473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ПСД рекультивации полигона ТБО</a:t>
          </a:r>
          <a:endParaRPr lang="ru-RU" sz="1200" kern="1200" dirty="0"/>
        </a:p>
      </dsp:txBody>
      <dsp:txXfrm rot="-5400000">
        <a:off x="564852" y="5052697"/>
        <a:ext cx="3448144" cy="473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0.23333</cdr:x>
      <cdr:y>0.22472</cdr:y>
    </cdr:from>
    <cdr:to>
      <cdr:x>0.24167</cdr:x>
      <cdr:y>0.23596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16224" y="1440160"/>
          <a:ext cx="72008" cy="72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0.25833</cdr:x>
      <cdr:y>0.22472</cdr:y>
    </cdr:from>
    <cdr:to>
      <cdr:x>0.3</cdr:x>
      <cdr:y>0.25843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32248" y="1440160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</cdr:x>
      <cdr:y>0.20225</cdr:y>
    </cdr:from>
    <cdr:to>
      <cdr:x>0.35582</cdr:x>
      <cdr:y>0.34493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60240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0.23333</cdr:x>
      <cdr:y>0.31461</cdr:y>
    </cdr:from>
    <cdr:to>
      <cdr:x>0.375</cdr:x>
      <cdr:y>0.39326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16224" y="2016224"/>
          <a:ext cx="122413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2000" b="1" dirty="0">
            <a:latin typeface="Arial Narrow" pitchFamily="34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0.44167</cdr:x>
      <cdr:y>0.2809</cdr:y>
    </cdr:from>
    <cdr:to>
      <cdr:x>0.62157</cdr:x>
      <cdr:y>0.42358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1458" y="1545143"/>
          <a:ext cx="1552474" cy="784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ru-RU" sz="2000" b="1" dirty="0">
            <a:latin typeface="Arial Narrow" pitchFamily="34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0.69167</cdr:x>
      <cdr:y>0.1573</cdr:y>
    </cdr:from>
    <cdr:to>
      <cdr:x>0.87157</cdr:x>
      <cdr:y>0.29998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976664" y="1008112"/>
          <a:ext cx="1554519" cy="91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ru-RU" sz="2000" b="1" dirty="0">
            <a:latin typeface="Arial Narrow" pitchFamily="34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0.11527</cdr:x>
      <cdr:y>0.89887</cdr:y>
    </cdr:from>
    <cdr:to>
      <cdr:x>0.1986</cdr:x>
      <cdr:y>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948663" y="4337734"/>
          <a:ext cx="685772" cy="4577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dirty="0">
            <a:latin typeface="Arial Narrow" pitchFamily="34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0.44274</cdr:x>
      <cdr:y>0.52826</cdr:y>
    </cdr:from>
    <cdr:to>
      <cdr:x>0.61772</cdr:x>
      <cdr:y>0.58404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>
          <a:off x="5140643" y="2526664"/>
          <a:ext cx="2031682" cy="266819"/>
        </a:xfrm>
        <a:prstGeom xmlns:a="http://schemas.openxmlformats.org/drawingml/2006/main" prst="straightConnector1">
          <a:avLst/>
        </a:prstGeom>
        <a:ln xmlns:a="http://schemas.openxmlformats.org/drawingml/2006/main" w="44450">
          <a:solidFill>
            <a:srgbClr val="F7FD03"/>
          </a:solidFill>
          <a:prstDash val="sys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0.81458</cdr:x>
      <cdr:y>0.74566</cdr:y>
    </cdr:from>
    <cdr:to>
      <cdr:x>0.88958</cdr:x>
      <cdr:y>0.79858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48534" y="4160801"/>
          <a:ext cx="685814" cy="2952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Arial Cyr" panose="020B0604020202020204" pitchFamily="34" charset="0"/>
              <a:cs typeface="Arial Cyr" panose="020B0604020202020204" pitchFamily="34" charset="0"/>
            </a:rPr>
            <a:t>-145</a:t>
          </a:r>
          <a:endParaRPr lang="ru-RU" sz="1600" b="1" dirty="0">
            <a:solidFill>
              <a:srgbClr val="FF0000"/>
            </a:solidFill>
            <a:latin typeface="Arial Cyr" panose="020B0604020202020204" pitchFamily="34" charset="0"/>
            <a:cs typeface="Arial Cyr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0.89126</cdr:x>
      <cdr:y>0.03837</cdr:y>
    </cdr:from>
    <cdr:to>
      <cdr:x>1</cdr:x>
      <cdr:y>0.09904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8149688" y="214112"/>
          <a:ext cx="994311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fontAlgn="auto">
            <a:spcBef>
              <a:spcPts val="0"/>
            </a:spcBef>
            <a:spcAft>
              <a:spcPts val="0"/>
            </a:spcAft>
            <a:defRPr/>
          </a:pPr>
          <a:r>
            <a:rPr lang="ru-RU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млн</a:t>
          </a:r>
          <a:r>
            <a:rPr lang="ru-RU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. руб</a:t>
          </a:r>
          <a:r>
            <a:rPr lang="ru-RU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0.77883</cdr:x>
      <cdr:y>0.02191</cdr:y>
    </cdr:from>
    <cdr:to>
      <cdr:x>0.88756</cdr:x>
      <cdr:y>0.08117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121576" y="135640"/>
          <a:ext cx="994318" cy="366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fontAlgn="auto">
            <a:spcBef>
              <a:spcPts val="0"/>
            </a:spcBef>
            <a:spcAft>
              <a:spcPts val="0"/>
            </a:spcAft>
            <a:defRPr/>
          </a:pPr>
          <a:r>
            <a:rPr lang="ru-RU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млн</a:t>
          </a:r>
          <a:r>
            <a:rPr lang="ru-RU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. руб</a:t>
          </a:r>
          <a:r>
            <a:rPr lang="ru-RU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.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0.34187</cdr:x>
      <cdr:y>0.56486</cdr:y>
    </cdr:from>
    <cdr:to>
      <cdr:x>0.44715</cdr:x>
      <cdr:y>0.78695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90785" y="2979881"/>
          <a:ext cx="1290632" cy="1171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0.33254</cdr:x>
      <cdr:y>0.61</cdr:y>
    </cdr:from>
    <cdr:to>
      <cdr:x>0.45363</cdr:x>
      <cdr:y>0.76167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76485" y="3218006"/>
          <a:ext cx="1484313" cy="800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0.2373</cdr:x>
      <cdr:y>0.29406</cdr:y>
    </cdr:from>
    <cdr:to>
      <cdr:x>0.50929</cdr:x>
      <cdr:y>0.43325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45948" y="1289343"/>
          <a:ext cx="1198849" cy="610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 Cyr" panose="020B0604020202020204" pitchFamily="34" charset="0"/>
              <a:cs typeface="Arial Cyr" panose="020B0604020202020204" pitchFamily="34" charset="0"/>
            </a:rPr>
            <a:t>16%</a:t>
          </a:r>
          <a:endParaRPr lang="ru-RU" sz="2400" b="1" dirty="0">
            <a:latin typeface="Arial Cyr" panose="020B0604020202020204" pitchFamily="34" charset="0"/>
            <a:cs typeface="Arial Cyr" panose="020B0604020202020204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0.28528</cdr:x>
      <cdr:y>0.44724</cdr:y>
    </cdr:from>
    <cdr:to>
      <cdr:x>0.29794</cdr:x>
      <cdr:y>0.46307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2573822" y="2959359"/>
          <a:ext cx="114300" cy="1047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0.36458</cdr:x>
      <cdr:y>0.43269</cdr:y>
    </cdr:from>
    <cdr:to>
      <cdr:x>0.38646</cdr:x>
      <cdr:y>0.43429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3333749" y="2571750"/>
          <a:ext cx="200025" cy="95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2578" tIns="46289" rIns="92578" bIns="462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2578" tIns="46289" rIns="92578" bIns="462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3BADBB-64F6-471D-B8AE-580425B7978F}" type="datetimeFigureOut">
              <a:rPr lang="ru-RU"/>
              <a:pPr>
                <a:defRPr/>
              </a:pPr>
              <a:t>15.06.2017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2578" tIns="46289" rIns="92578" bIns="462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2578" tIns="46289" rIns="92578" bIns="462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E7EEBD-20A0-4FAD-9243-CA67A256F9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949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AEF22-E25B-44DA-B24F-9CC886C17254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A0201-F190-4276-9DB7-0D6DF8F672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681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F7DF28-DBB8-4ED4-A88B-47882B65AFF7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69B92-2740-4E0E-BC54-13EC54046CA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BBA99-97C5-4124-94F8-9F2913479529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9F3BD-AEB6-4956-BD9D-F04BB99BE19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9D488-0D00-405C-863F-A01FFCE35E66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7EB22-2F1F-4D6D-A69A-33696A734E0F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756C1-0F88-44CC-B838-11393E9E3E8D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1A471-2578-4C0D-A6F5-2A5257567496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268249-9FA6-4048-8E55-71D72C70AA08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417DA-15BA-4A99-9E11-197F777F3E3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4D74C-DF6A-4879-96D8-54F1694CAC93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509F436-4486-473A-8487-C42B3B4F8596}" type="datetimeFigureOut">
              <a:rPr lang="ru-RU" smtClean="0"/>
              <a:pPr>
                <a:defRPr/>
              </a:pPr>
              <a:t>15.06.2017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AD7E48C-1E51-4651-BA25-8E4CA416798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chart" Target="../charts/chart12.xml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5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chart" Target="../charts/chart20.xml"/><Relationship Id="rId9" Type="http://schemas.microsoft.com/office/2007/relationships/diagramDrawing" Target="../diagrams/drawing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4.xml"/><Relationship Id="rId5" Type="http://schemas.openxmlformats.org/officeDocument/2006/relationships/image" Target="../media/image2.png"/><Relationship Id="rId4" Type="http://schemas.openxmlformats.org/officeDocument/2006/relationships/chart" Target="../charts/chart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50825" y="476250"/>
            <a:ext cx="86423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893175" y="476250"/>
            <a:ext cx="0" cy="23764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50825" y="3357563"/>
            <a:ext cx="18002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036" y="1697399"/>
            <a:ext cx="8640960" cy="2952750"/>
          </a:xfrm>
          <a:ln>
            <a:noFill/>
          </a:ln>
          <a:effectLst>
            <a:outerShdw blurRad="381000" dir="21540000" sx="200000" sy="200000" algn="ctr">
              <a:srgbClr val="000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182880" indent="0" algn="ctr" fontAlgn="base">
              <a:spcAft>
                <a:spcPct val="0"/>
              </a:spcAft>
              <a:buNone/>
              <a:defRPr/>
            </a:pPr>
            <a:r>
              <a:rPr lang="ru-RU" sz="4800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Отчёт </a:t>
            </a:r>
            <a:br>
              <a:rPr lang="ru-RU" sz="4800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</a:br>
            <a:r>
              <a:rPr lang="ru-RU" sz="4800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об исполнении бюджета города-курорта Пятигорска за 2016 год</a:t>
            </a:r>
            <a:endParaRPr lang="en-US" sz="4800" kern="0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370897" y="2000250"/>
            <a:ext cx="0" cy="28813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Заголовок 2"/>
          <p:cNvSpPr txBox="1">
            <a:spLocks/>
          </p:cNvSpPr>
          <p:nvPr/>
        </p:nvSpPr>
        <p:spPr>
          <a:xfrm>
            <a:off x="895351" y="-2329"/>
            <a:ext cx="8248649" cy="821479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Привлечение средств на условиях софинансирования в 2016 году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-2" y="1119188"/>
            <a:ext cx="6877049" cy="53986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Направление расходования</a:t>
            </a:r>
            <a:endParaRPr lang="ru-RU" sz="1600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873928" y="1119188"/>
            <a:ext cx="1257301" cy="5382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федеральный и краевой бюджеты</a:t>
            </a:r>
            <a:endParaRPr lang="ru-RU" sz="1100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8134350" y="1120754"/>
            <a:ext cx="1009650" cy="5382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городской бюджет</a:t>
            </a:r>
            <a:endParaRPr lang="ru-RU" sz="1100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07406" y="634484"/>
            <a:ext cx="1136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887701"/>
              </p:ext>
            </p:extLst>
          </p:nvPr>
        </p:nvGraphicFramePr>
        <p:xfrm>
          <a:off x="0" y="1657482"/>
          <a:ext cx="9144000" cy="5325441"/>
        </p:xfrm>
        <a:graphic>
          <a:graphicData uri="http://schemas.openxmlformats.org/drawingml/2006/table">
            <a:tbl>
              <a:tblPr/>
              <a:tblGrid>
                <a:gridCol w="6896100"/>
                <a:gridCol w="1228725"/>
                <a:gridCol w="1019175"/>
              </a:tblGrid>
              <a:tr h="546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Переселение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граждан из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оползневых районов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tabLst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56,03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29990">
                <a:tc>
                  <a:txBody>
                    <a:bodyPr/>
                    <a:lstStyle/>
                    <a:p>
                      <a:pPr marL="180975" indent="-180975" algn="l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Обустройство курортной зоны и объектов туристического назначения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19,85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569853">
                <a:tc>
                  <a:txBody>
                    <a:bodyPr/>
                    <a:lstStyle/>
                    <a:p>
                      <a:pPr marL="180975" indent="-180975" algn="l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Социальные выплаты молодым семьям на приобретение жилья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299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Формирование доступной среды для маломобильных граждан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299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Замена оконных блоков в образовательных учреждениях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299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Ремонт помещений МФЦ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299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Ремонт дворовых территорий МКД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6442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Строительство детского сада в п. Энергетик на 100 мест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52,77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299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Строительство школы на 500 мест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384,62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299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Комплектование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книжных фондов муниципальных библиотек 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2999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L="6271" marR="6271" marT="6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8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534,62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8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29,36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8FF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37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2"/>
          <p:cNvSpPr txBox="1">
            <a:spLocks/>
          </p:cNvSpPr>
          <p:nvPr/>
        </p:nvSpPr>
        <p:spPr>
          <a:xfrm>
            <a:off x="907619" y="118601"/>
            <a:ext cx="8248217" cy="73865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Расходы города-курорта Пятигорска</a:t>
            </a:r>
          </a:p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в 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2016 </a:t>
            </a: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году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88292433"/>
              </p:ext>
            </p:extLst>
          </p:nvPr>
        </p:nvGraphicFramePr>
        <p:xfrm>
          <a:off x="-2000035" y="1582594"/>
          <a:ext cx="12258460" cy="5275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Штриховая стрелка вправо 28"/>
          <p:cNvSpPr/>
          <p:nvPr/>
        </p:nvSpPr>
        <p:spPr>
          <a:xfrm>
            <a:off x="5210175" y="937475"/>
            <a:ext cx="1600195" cy="152043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534022" y="1458763"/>
            <a:ext cx="1276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+ 12  %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971403" y="1466048"/>
            <a:ext cx="1136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969" y="937475"/>
            <a:ext cx="1817688" cy="1440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276475" y="1419881"/>
            <a:ext cx="1266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- </a:t>
            </a:r>
            <a:r>
              <a:rPr lang="ru-RU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5,4</a:t>
            </a:r>
            <a:r>
              <a:rPr lang="ru-RU" sz="2400" b="1" dirty="0" smtClean="0">
                <a:solidFill>
                  <a:srgbClr val="000099"/>
                </a:solidFill>
              </a:rPr>
              <a:t> %</a:t>
            </a:r>
            <a:endParaRPr lang="ru-RU" sz="2400" b="1" dirty="0">
              <a:solidFill>
                <a:srgbClr val="000099"/>
              </a:solidFill>
            </a:endParaRPr>
          </a:p>
        </p:txBody>
      </p:sp>
      <p:pic>
        <p:nvPicPr>
          <p:cNvPr id="20" name="Picture 11" descr="5gor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56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178100" y="5743492"/>
            <a:ext cx="2337287" cy="544149"/>
          </a:xfrm>
          <a:prstGeom prst="curvedUpArrow">
            <a:avLst>
              <a:gd name="adj1" fmla="val 147435"/>
              <a:gd name="adj2" fmla="val 294870"/>
              <a:gd name="adj3" fmla="val 24606"/>
            </a:avLst>
          </a:prstGeom>
          <a:gradFill rotWithShape="1">
            <a:gsLst>
              <a:gs pos="0">
                <a:srgbClr val="99FF99"/>
              </a:gs>
              <a:gs pos="100000">
                <a:srgbClr val="9999FF"/>
              </a:gs>
            </a:gsLst>
            <a:path path="rect">
              <a:fillToRect r="100000" b="10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graphicFrame>
        <p:nvGraphicFramePr>
          <p:cNvPr id="1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3997450"/>
              </p:ext>
            </p:extLst>
          </p:nvPr>
        </p:nvGraphicFramePr>
        <p:xfrm>
          <a:off x="27297" y="1097437"/>
          <a:ext cx="4912079" cy="434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0" y="5340895"/>
            <a:ext cx="2028824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altLang="ru-RU" sz="1400" b="1" dirty="0" smtClean="0">
                <a:latin typeface="Verdana" pitchFamily="34" charset="0"/>
                <a:cs typeface="Times New Roman" pitchFamily="18" charset="0"/>
              </a:rPr>
              <a:t>первоначальный план</a:t>
            </a:r>
            <a:endParaRPr lang="ru-RU" altLang="ru-RU" sz="1400" b="1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1915076" y="5341536"/>
            <a:ext cx="1470378" cy="674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altLang="ru-RU" sz="1400" b="1" dirty="0" smtClean="0">
                <a:latin typeface="Verdana" pitchFamily="34" charset="0"/>
                <a:cs typeface="Times New Roman" pitchFamily="18" charset="0"/>
              </a:rPr>
              <a:t>уточненный план</a:t>
            </a:r>
            <a:r>
              <a:rPr lang="ru-RU" altLang="ru-RU" sz="1400" b="1" dirty="0">
                <a:latin typeface="Verdana" pitchFamily="34" charset="0"/>
                <a:cs typeface="Times New Roman" pitchFamily="18" charset="0"/>
              </a:rPr>
              <a:t/>
            </a:r>
            <a:br>
              <a:rPr lang="ru-RU" altLang="ru-RU" sz="1400" b="1" dirty="0">
                <a:latin typeface="Verdana" pitchFamily="34" charset="0"/>
                <a:cs typeface="Times New Roman" pitchFamily="18" charset="0"/>
              </a:rPr>
            </a:br>
            <a:endParaRPr lang="ru-RU" altLang="ru-RU" sz="1400" b="1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3385454" y="5308727"/>
            <a:ext cx="1487839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altLang="ru-RU" sz="1400" b="1" dirty="0" smtClean="0">
                <a:latin typeface="Verdana" pitchFamily="34" charset="0"/>
                <a:cs typeface="Times New Roman" pitchFamily="18" charset="0"/>
              </a:rPr>
              <a:t>Кассовое исполнение</a:t>
            </a:r>
            <a:r>
              <a:rPr lang="ru-RU" altLang="ru-RU" sz="1600" b="1" dirty="0">
                <a:latin typeface="Verdana" pitchFamily="34" charset="0"/>
                <a:cs typeface="Times New Roman" pitchFamily="18" charset="0"/>
              </a:rPr>
              <a:t/>
            </a:r>
            <a:br>
              <a:rPr lang="ru-RU" altLang="ru-RU" sz="1600" b="1" dirty="0">
                <a:latin typeface="Verdana" pitchFamily="34" charset="0"/>
                <a:cs typeface="Times New Roman" pitchFamily="18" charset="0"/>
              </a:rPr>
            </a:br>
            <a:endParaRPr lang="ru-RU" altLang="ru-RU" sz="1600" b="1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640556" y="6413496"/>
            <a:ext cx="10842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 dirty="0" smtClean="0">
                <a:latin typeface="Arial" pitchFamily="34" charset="0"/>
              </a:rPr>
              <a:t>+ 957</a:t>
            </a:r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2979358" y="6407172"/>
            <a:ext cx="14402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 dirty="0" smtClean="0">
                <a:latin typeface="Arial" pitchFamily="34" charset="0"/>
              </a:rPr>
              <a:t>94%</a:t>
            </a:r>
          </a:p>
        </p:txBody>
      </p:sp>
      <p:sp>
        <p:nvSpPr>
          <p:cNvPr id="21" name="AutoShape 23"/>
          <p:cNvSpPr>
            <a:spLocks noChangeArrowheads="1"/>
          </p:cNvSpPr>
          <p:nvPr/>
        </p:nvSpPr>
        <p:spPr bwMode="auto">
          <a:xfrm>
            <a:off x="2515387" y="5808861"/>
            <a:ext cx="2116316" cy="478780"/>
          </a:xfrm>
          <a:prstGeom prst="curvedUpArrow">
            <a:avLst>
              <a:gd name="adj1" fmla="val 147435"/>
              <a:gd name="adj2" fmla="val 294870"/>
              <a:gd name="adj3" fmla="val 24606"/>
            </a:avLst>
          </a:prstGeom>
          <a:gradFill rotWithShape="1">
            <a:gsLst>
              <a:gs pos="0">
                <a:srgbClr val="99FF99"/>
              </a:gs>
              <a:gs pos="100000">
                <a:srgbClr val="9999FF"/>
              </a:gs>
            </a:gsLst>
            <a:path path="rect">
              <a:fillToRect r="100000" b="10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8100" y="1138238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Заголовок 2"/>
          <p:cNvSpPr txBox="1">
            <a:spLocks/>
          </p:cNvSpPr>
          <p:nvPr/>
        </p:nvSpPr>
        <p:spPr>
          <a:xfrm>
            <a:off x="895352" y="0"/>
            <a:ext cx="8248648" cy="847725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Основные характеристики расходов бюджета города-курорта Пятигорска в 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2016 </a:t>
            </a: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году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10993" y="1097437"/>
            <a:ext cx="36472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факторы повлиявшие на кассовое исполнение расходов</a:t>
            </a:r>
            <a:endParaRPr lang="ru-RU" sz="20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911398128"/>
              </p:ext>
            </p:extLst>
          </p:nvPr>
        </p:nvGraphicFramePr>
        <p:xfrm>
          <a:off x="5019675" y="2104194"/>
          <a:ext cx="3977941" cy="4546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4" name="Picture 11" descr="5gor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51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2"/>
          <p:cNvSpPr txBox="1">
            <a:spLocks/>
          </p:cNvSpPr>
          <p:nvPr/>
        </p:nvSpPr>
        <p:spPr>
          <a:xfrm>
            <a:off x="895351" y="18849"/>
            <a:ext cx="8248649" cy="540745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Динамика кредиторской задолженности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9157335"/>
              </p:ext>
            </p:extLst>
          </p:nvPr>
        </p:nvGraphicFramePr>
        <p:xfrm>
          <a:off x="-438151" y="990600"/>
          <a:ext cx="13134975" cy="7203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927975" y="1477819"/>
            <a:ext cx="1136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pic>
        <p:nvPicPr>
          <p:cNvPr id="10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65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895352" y="41015"/>
            <a:ext cx="8198233" cy="854335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Расходы города-курорта 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Пятигорска в разрезе муниципальных программ в 2016 году, %</a:t>
            </a:r>
            <a:endParaRPr lang="ru-RU" sz="2800" b="1" kern="0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433902362"/>
              </p:ext>
            </p:extLst>
          </p:nvPr>
        </p:nvGraphicFramePr>
        <p:xfrm>
          <a:off x="-219075" y="1876425"/>
          <a:ext cx="9312659" cy="4981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64209916"/>
              </p:ext>
            </p:extLst>
          </p:nvPr>
        </p:nvGraphicFramePr>
        <p:xfrm>
          <a:off x="1057274" y="1004888"/>
          <a:ext cx="7569585" cy="823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9142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895351" y="1"/>
            <a:ext cx="7961313" cy="771525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Расходы города-курорта Пятигорска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социального 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характера</a:t>
            </a:r>
            <a:endParaRPr lang="ru-RU" sz="2800" b="1" kern="0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9240528"/>
              </p:ext>
            </p:extLst>
          </p:nvPr>
        </p:nvGraphicFramePr>
        <p:xfrm>
          <a:off x="-140837" y="2392731"/>
          <a:ext cx="4000499" cy="438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432826" y="4348492"/>
            <a:ext cx="1919974" cy="851297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4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75%</a:t>
            </a:r>
            <a:endParaRPr lang="ru-RU" altLang="ru-RU" sz="44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152525" y="1119188"/>
            <a:ext cx="1981200" cy="112371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4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3005 </a:t>
            </a:r>
            <a:r>
              <a:rPr lang="ru-RU" altLang="ru-RU" sz="16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млн. руб.</a:t>
            </a:r>
            <a:endParaRPr lang="ru-RU" altLang="ru-RU" sz="16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pic>
        <p:nvPicPr>
          <p:cNvPr id="27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Стрелка вверх 29"/>
          <p:cNvSpPr/>
          <p:nvPr/>
        </p:nvSpPr>
        <p:spPr>
          <a:xfrm>
            <a:off x="1333500" y="2381250"/>
            <a:ext cx="2085975" cy="1323975"/>
          </a:xfrm>
          <a:prstGeom prst="upArrow">
            <a:avLst/>
          </a:prstGeom>
          <a:solidFill>
            <a:srgbClr val="00B846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15%</a:t>
            </a:r>
            <a:endParaRPr lang="ru-RU" sz="3200" b="1" dirty="0">
              <a:solidFill>
                <a:schemeClr val="tx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33823304"/>
              </p:ext>
            </p:extLst>
          </p:nvPr>
        </p:nvGraphicFramePr>
        <p:xfrm>
          <a:off x="2562225" y="-295275"/>
          <a:ext cx="8420100" cy="707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5167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895352" y="41015"/>
            <a:ext cx="8198233" cy="854335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Расходы города-курорта 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Пятигорска на развитие экономики и инфраструктуры </a:t>
            </a:r>
            <a:endParaRPr lang="ru-RU" sz="2800" b="1" kern="0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87088657"/>
              </p:ext>
            </p:extLst>
          </p:nvPr>
        </p:nvGraphicFramePr>
        <p:xfrm>
          <a:off x="-425053" y="2473325"/>
          <a:ext cx="4156086" cy="438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3" name="AutoShape 6"/>
          <p:cNvSpPr>
            <a:spLocks noChangeArrowheads="1"/>
          </p:cNvSpPr>
          <p:nvPr/>
        </p:nvSpPr>
        <p:spPr bwMode="auto">
          <a:xfrm>
            <a:off x="64603" y="1345999"/>
            <a:ext cx="1919974" cy="851297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659</a:t>
            </a:r>
            <a:endParaRPr lang="ru-RU" alt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763125" y="1586982"/>
            <a:ext cx="1035153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pic>
        <p:nvPicPr>
          <p:cNvPr id="57" name="Picture 11" descr="5gor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Стрелка вверх 57"/>
          <p:cNvSpPr/>
          <p:nvPr/>
        </p:nvSpPr>
        <p:spPr>
          <a:xfrm>
            <a:off x="64603" y="2399769"/>
            <a:ext cx="2085975" cy="1323975"/>
          </a:xfrm>
          <a:prstGeom prst="upArrow">
            <a:avLst/>
          </a:prstGeom>
          <a:solidFill>
            <a:srgbClr val="F7FD0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2,4%</a:t>
            </a:r>
            <a:endParaRPr lang="ru-RU" sz="2800" b="1" dirty="0">
              <a:solidFill>
                <a:schemeClr val="tx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31315967"/>
              </p:ext>
            </p:extLst>
          </p:nvPr>
        </p:nvGraphicFramePr>
        <p:xfrm>
          <a:off x="2150578" y="241041"/>
          <a:ext cx="9022247" cy="6616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5800725" y="3629025"/>
            <a:ext cx="180975" cy="94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17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351" y="1"/>
            <a:ext cx="8248650" cy="844551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kern="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Структура расходов дорожного фонда города-курорта Пятигорска</a:t>
            </a:r>
            <a:r>
              <a:rPr lang="ru-RU" sz="2800" kern="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/>
            </a:r>
            <a:br>
              <a:rPr lang="ru-RU" sz="2800" kern="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</a:br>
            <a:r>
              <a:rPr lang="ru-RU" sz="2800" kern="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                                                                                                                               </a:t>
            </a:r>
          </a:p>
        </p:txBody>
      </p:sp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108847" y="934522"/>
            <a:ext cx="1035153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98496215"/>
              </p:ext>
            </p:extLst>
          </p:nvPr>
        </p:nvGraphicFramePr>
        <p:xfrm>
          <a:off x="-371475" y="1303854"/>
          <a:ext cx="9515475" cy="5663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1051" y="1119187"/>
            <a:ext cx="154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159,2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90876" y="2319337"/>
            <a:ext cx="154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107,9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90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351" y="1"/>
            <a:ext cx="8248650" cy="844551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kern="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Расходы </a:t>
            </a:r>
            <a:r>
              <a:rPr lang="ru-RU" sz="2800" kern="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на благоустройство </a:t>
            </a:r>
            <a:r>
              <a:rPr lang="ru-RU" sz="2800" kern="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/>
            </a:r>
            <a:br>
              <a:rPr lang="ru-RU" sz="2800" kern="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</a:br>
            <a:r>
              <a:rPr lang="ru-RU" sz="2800" kern="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в </a:t>
            </a:r>
            <a:r>
              <a:rPr lang="ru-RU" sz="2800" kern="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городе-курорте Пятигорске   </a:t>
            </a:r>
            <a:br>
              <a:rPr lang="ru-RU" sz="2800" kern="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</a:br>
            <a:r>
              <a:rPr lang="ru-RU" sz="2800" kern="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02527875"/>
              </p:ext>
            </p:extLst>
          </p:nvPr>
        </p:nvGraphicFramePr>
        <p:xfrm>
          <a:off x="-323850" y="923925"/>
          <a:ext cx="10325100" cy="593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7774" y="1389098"/>
            <a:ext cx="1035153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454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" y="1119187"/>
            <a:ext cx="8172448" cy="4241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Направление расходования</a:t>
            </a:r>
            <a:endParaRPr lang="ru-RU" sz="1600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172450" y="1119188"/>
            <a:ext cx="971550" cy="42416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Сумма млн. руб.</a:t>
            </a:r>
            <a:endParaRPr lang="ru-RU" sz="1100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895351" y="0"/>
            <a:ext cx="8248649" cy="857250"/>
          </a:xfrm>
        </p:spPr>
        <p:txBody>
          <a:bodyPr>
            <a:noAutofit/>
          </a:bodyPr>
          <a:lstStyle/>
          <a:p>
            <a:pPr marL="0" lvl="0" indent="0" algn="ctr" eaLnBrk="1" hangingPunct="1">
              <a:lnSpc>
                <a:spcPct val="80000"/>
              </a:lnSpc>
              <a:buNone/>
              <a:defRPr/>
            </a:pPr>
            <a:r>
              <a:rPr lang="ru-RU" sz="2800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Расходы резервного фонда администрации города Пятигорска в </a:t>
            </a:r>
            <a:r>
              <a:rPr lang="ru-RU" sz="2800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2016 </a:t>
            </a:r>
            <a:r>
              <a:rPr lang="ru-RU" sz="2800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г.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258"/>
              </p:ext>
            </p:extLst>
          </p:nvPr>
        </p:nvGraphicFramePr>
        <p:xfrm>
          <a:off x="9524" y="1543348"/>
          <a:ext cx="9134475" cy="5343518"/>
        </p:xfrm>
        <a:graphic>
          <a:graphicData uri="http://schemas.openxmlformats.org/drawingml/2006/table">
            <a:tbl>
              <a:tblPr/>
              <a:tblGrid>
                <a:gridCol w="8159413"/>
                <a:gridCol w="975062"/>
              </a:tblGrid>
              <a:tr h="555649">
                <a:tc>
                  <a:txBody>
                    <a:bodyPr/>
                    <a:lstStyle/>
                    <a:p>
                      <a:pPr marL="180975" indent="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Удовлетворение исковых требований по возврату денежных средств в связи с применением последствий ничтожной сделки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продажи земельных участков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</a:tr>
              <a:tr h="1302486">
                <a:tc>
                  <a:txBody>
                    <a:bodyPr/>
                    <a:lstStyle/>
                    <a:p>
                      <a:pPr marL="180975" indent="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Ремонтно-восстановительные работы в образовательных учреждениях № 6 «Ягодка», №38 «Журавушка», № 39 «Буратино», №5 «Колобок», № 31 «Заря», № 30 «Белочка», школа №22№ 45 «Радуга», МУ «Управление социальной поддержки населения администрации города Пятигорска»: здания Центральной городской библиотеки им. М. Горького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</a:tr>
              <a:tr h="599390">
                <a:tc>
                  <a:txBody>
                    <a:bodyPr/>
                    <a:lstStyle/>
                    <a:p>
                      <a:pPr marL="180975" indent="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Работы по диагностике, обследованию и паспортизации путепроводов на проспекте Кирова и улице 1-я Бульварная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</a:tr>
              <a:tr h="695038">
                <a:tc>
                  <a:txBody>
                    <a:bodyPr/>
                    <a:lstStyle/>
                    <a:p>
                      <a:pPr marL="180975" indent="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удовлетворение исковых требований в счет возмещения  вреда, причиненного имуществу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</a:tr>
              <a:tr h="760453">
                <a:tc>
                  <a:txBody>
                    <a:bodyPr/>
                    <a:lstStyle/>
                    <a:p>
                      <a:pPr marL="180975" indent="0" algn="l" fontAlgn="b">
                        <a:tabLst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Валка (обрезка) сухих и аварийных деревьев на земельном участке Проезд № 2 города Пятигорска со стороны города Нальчик до пересечения проспекта Калинина с улицей Георгиевская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</a:tr>
              <a:tr h="282297">
                <a:tc>
                  <a:txBody>
                    <a:bodyPr/>
                    <a:lstStyle/>
                    <a:p>
                      <a:pPr marL="180975" indent="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Спил аварийных деревьев на территории  детского сада № 39 «Буратино»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</a:tr>
              <a:tr h="545509">
                <a:tc>
                  <a:txBody>
                    <a:bodyPr/>
                    <a:lstStyle/>
                    <a:p>
                      <a:pPr marL="180975" indent="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Санитарная очистка территорий Пятигорска механизированным способом с использованием специальной техники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</a:tr>
              <a:tr h="5738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ВСЕГО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13,88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</a:tr>
            </a:tbl>
          </a:graphicData>
        </a:graphic>
      </p:graphicFrame>
      <p:pic>
        <p:nvPicPr>
          <p:cNvPr id="10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85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46103076"/>
              </p:ext>
            </p:extLst>
          </p:nvPr>
        </p:nvGraphicFramePr>
        <p:xfrm>
          <a:off x="2705101" y="559594"/>
          <a:ext cx="6229349" cy="3409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95351" y="6459"/>
            <a:ext cx="82486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Основные параметры исполнения бюджета города-курорта Пятигорска за 2016 г.</a:t>
            </a:r>
          </a:p>
        </p:txBody>
      </p:sp>
      <p:pic>
        <p:nvPicPr>
          <p:cNvPr id="5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619375" y="1219677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3163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0861" y="93452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3736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19875" y="96104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3681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735414"/>
              </p:ext>
            </p:extLst>
          </p:nvPr>
        </p:nvGraphicFramePr>
        <p:xfrm>
          <a:off x="272874" y="4340708"/>
          <a:ext cx="8613952" cy="2439211"/>
        </p:xfrm>
        <a:graphic>
          <a:graphicData uri="http://schemas.openxmlformats.org/drawingml/2006/table">
            <a:tbl>
              <a:tblPr/>
              <a:tblGrid>
                <a:gridCol w="2198396"/>
                <a:gridCol w="1856152"/>
                <a:gridCol w="1998933"/>
                <a:gridCol w="2560471"/>
              </a:tblGrid>
              <a:tr h="617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DF6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DF69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5" marR="59405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kern="1200" dirty="0" smtClean="0">
                          <a:solidFill>
                            <a:srgbClr val="2D2D8A">
                              <a:lumMod val="75000"/>
                            </a:srgb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</a:t>
                      </a:r>
                      <a:r>
                        <a:rPr lang="ru-RU" sz="1400" b="0" kern="1200" dirty="0" smtClean="0">
                          <a:solidFill>
                            <a:srgbClr val="2D2D8A">
                              <a:lumMod val="75000"/>
                            </a:srgb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год    (первоначальный план)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kern="1200" dirty="0" smtClean="0">
                          <a:solidFill>
                            <a:srgbClr val="2D2D8A">
                              <a:lumMod val="75000"/>
                            </a:srgb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</a:t>
                      </a:r>
                      <a:r>
                        <a:rPr lang="ru-RU" sz="1400" b="0" kern="1200" dirty="0" smtClean="0">
                          <a:solidFill>
                            <a:srgbClr val="2D2D8A">
                              <a:lumMod val="75000"/>
                            </a:srgb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год (уточненный план)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kern="1200" dirty="0" smtClean="0">
                          <a:solidFill>
                            <a:srgbClr val="2D2D8A">
                              <a:lumMod val="75000"/>
                            </a:srgb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</a:t>
                      </a:r>
                      <a:r>
                        <a:rPr kumimoji="0" lang="ru-RU" sz="1400" b="0" kern="1200" dirty="0" smtClean="0">
                          <a:solidFill>
                            <a:srgbClr val="2D2D8A">
                              <a:lumMod val="75000"/>
                            </a:srgb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год (факт)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845">
                <a:tc>
                  <a:txBody>
                    <a:bodyPr/>
                    <a:lstStyle/>
                    <a:p>
                      <a:pPr marL="1762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62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3163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3736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3681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50000"/>
                      </a:srgbClr>
                    </a:solidFill>
                  </a:tcPr>
                </a:tc>
              </a:tr>
              <a:tr h="445510">
                <a:tc>
                  <a:txBody>
                    <a:bodyPr/>
                    <a:lstStyle/>
                    <a:p>
                      <a:pPr marL="3603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безвозмездные поступления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1724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2377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2299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>
                        <a:alpha val="50000"/>
                      </a:srgbClr>
                    </a:solidFill>
                  </a:tcPr>
                </a:tc>
              </a:tr>
              <a:tr h="427531">
                <a:tc>
                  <a:txBody>
                    <a:bodyPr/>
                    <a:lstStyle/>
                    <a:p>
                      <a:pPr marL="1762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84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3307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84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4264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84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4008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846">
                        <a:alpha val="50000"/>
                      </a:srgbClr>
                    </a:solidFill>
                  </a:tcPr>
                </a:tc>
              </a:tr>
              <a:tr h="352832">
                <a:tc>
                  <a:txBody>
                    <a:bodyPr/>
                    <a:lstStyle/>
                    <a:p>
                      <a:pPr marL="1762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-Дефицит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00">
                            <a:lumMod val="84000"/>
                            <a:alpha val="27000"/>
                          </a:srgbClr>
                        </a:gs>
                        <a:gs pos="100000">
                          <a:schemeClr val="tx2">
                            <a:lumMod val="90000"/>
                            <a:alpha val="32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-144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00">
                            <a:lumMod val="84000"/>
                            <a:alpha val="27000"/>
                          </a:srgbClr>
                        </a:gs>
                        <a:gs pos="100000">
                          <a:schemeClr val="tx2">
                            <a:lumMod val="90000"/>
                            <a:alpha val="32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-528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00">
                            <a:lumMod val="84000"/>
                            <a:alpha val="27000"/>
                          </a:srgbClr>
                        </a:gs>
                        <a:gs pos="100000">
                          <a:schemeClr val="tx2">
                            <a:lumMod val="90000"/>
                            <a:alpha val="32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- 327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00">
                            <a:lumMod val="84000"/>
                            <a:alpha val="27000"/>
                          </a:srgbClr>
                        </a:gs>
                        <a:gs pos="100000">
                          <a:schemeClr val="tx2">
                            <a:lumMod val="90000"/>
                            <a:alpha val="32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28072951"/>
              </p:ext>
            </p:extLst>
          </p:nvPr>
        </p:nvGraphicFramePr>
        <p:xfrm>
          <a:off x="1909762" y="960565"/>
          <a:ext cx="6219826" cy="3249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46565" y="1330375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60217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895352" y="41015"/>
            <a:ext cx="8198233" cy="854335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Капитальные вложения в объекты муниципальной собственности в 2016 году</a:t>
            </a:r>
            <a:endParaRPr lang="ru-RU" sz="2800" b="1" kern="0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91589450"/>
              </p:ext>
            </p:extLst>
          </p:nvPr>
        </p:nvGraphicFramePr>
        <p:xfrm>
          <a:off x="-425053" y="2473325"/>
          <a:ext cx="4156086" cy="438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" name="Прямоугольник 63"/>
          <p:cNvSpPr/>
          <p:nvPr/>
        </p:nvSpPr>
        <p:spPr>
          <a:xfrm>
            <a:off x="220075" y="1221339"/>
            <a:ext cx="1035153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pic>
        <p:nvPicPr>
          <p:cNvPr id="57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025765100"/>
              </p:ext>
            </p:extLst>
          </p:nvPr>
        </p:nvGraphicFramePr>
        <p:xfrm>
          <a:off x="447678" y="1168952"/>
          <a:ext cx="6248398" cy="5295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Левая фигурная скобка 2"/>
          <p:cNvSpPr/>
          <p:nvPr/>
        </p:nvSpPr>
        <p:spPr>
          <a:xfrm>
            <a:off x="1360003" y="2165922"/>
            <a:ext cx="306873" cy="3396678"/>
          </a:xfrm>
          <a:prstGeom prst="leftBrac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" y="3638548"/>
            <a:ext cx="1666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592,12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587428962"/>
              </p:ext>
            </p:extLst>
          </p:nvPr>
        </p:nvGraphicFramePr>
        <p:xfrm>
          <a:off x="4972050" y="925799"/>
          <a:ext cx="4038600" cy="5836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44771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31132089"/>
              </p:ext>
            </p:extLst>
          </p:nvPr>
        </p:nvGraphicFramePr>
        <p:xfrm>
          <a:off x="152401" y="559594"/>
          <a:ext cx="8886824" cy="458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46220936"/>
              </p:ext>
            </p:extLst>
          </p:nvPr>
        </p:nvGraphicFramePr>
        <p:xfrm>
          <a:off x="-181770" y="2311301"/>
          <a:ext cx="9059068" cy="3396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679374129"/>
              </p:ext>
            </p:extLst>
          </p:nvPr>
        </p:nvGraphicFramePr>
        <p:xfrm>
          <a:off x="-428624" y="435769"/>
          <a:ext cx="917257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895350" y="0"/>
            <a:ext cx="8248649" cy="752475"/>
          </a:xfrm>
        </p:spPr>
        <p:txBody>
          <a:bodyPr>
            <a:noAutofit/>
          </a:bodyPr>
          <a:lstStyle/>
          <a:p>
            <a:pPr marL="0" lvl="0" indent="0" algn="ctr" eaLnBrk="1" hangingPunct="1">
              <a:lnSpc>
                <a:spcPct val="80000"/>
              </a:lnSpc>
              <a:buNone/>
              <a:defRPr/>
            </a:pPr>
            <a:r>
              <a:rPr lang="ru-RU" sz="2800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Объем муниципального долга и расходы на его обслуживание</a:t>
            </a:r>
            <a:r>
              <a:rPr lang="ru-RU" sz="2800" b="1" kern="0" spc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/>
            </a:r>
            <a:br>
              <a:rPr lang="ru-RU" sz="2800" b="1" kern="0" spc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34168" y="5141707"/>
            <a:ext cx="257175" cy="2571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05643" y="5271490"/>
            <a:ext cx="3448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объем муниципального долга </a:t>
            </a:r>
            <a:endParaRPr lang="ru-RU" sz="14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6385" y="5579267"/>
            <a:ext cx="257175" cy="2571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0235" y="5580456"/>
            <a:ext cx="4865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расходы на обслуживание муниципального долга</a:t>
            </a:r>
            <a:endParaRPr lang="ru-RU" sz="14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39710" y="6046588"/>
            <a:ext cx="323850" cy="0"/>
          </a:xfrm>
          <a:prstGeom prst="line">
            <a:avLst/>
          </a:prstGeom>
          <a:ln w="41275">
            <a:solidFill>
              <a:srgbClr val="000099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05642" y="5892699"/>
            <a:ext cx="8171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отношение </a:t>
            </a:r>
            <a:r>
              <a:rPr lang="ru-RU" sz="1400" b="1" dirty="0">
                <a:latin typeface="Arial Cyr" panose="020B0604020202020204" pitchFamily="34" charset="0"/>
                <a:cs typeface="Arial Cyr" panose="020B0604020202020204" pitchFamily="34" charset="0"/>
              </a:rPr>
              <a:t>объема муниципального долга к </a:t>
            </a:r>
            <a:r>
              <a:rPr lang="ru-RU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собственным </a:t>
            </a:r>
            <a:r>
              <a:rPr lang="ru-RU" sz="1400" b="1" dirty="0">
                <a:latin typeface="Arial Cyr" panose="020B0604020202020204" pitchFamily="34" charset="0"/>
                <a:cs typeface="Arial Cyr" panose="020B0604020202020204" pitchFamily="34" charset="0"/>
              </a:rPr>
              <a:t>доходам (%)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39710" y="6400800"/>
            <a:ext cx="284958" cy="0"/>
          </a:xfrm>
          <a:prstGeom prst="line">
            <a:avLst/>
          </a:prstGeom>
          <a:ln w="34925">
            <a:solidFill>
              <a:srgbClr val="00CC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05641" y="6246911"/>
            <a:ext cx="8171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доля </a:t>
            </a:r>
            <a:r>
              <a:rPr lang="ru-RU" sz="1400" b="1" dirty="0">
                <a:latin typeface="Arial Cyr" panose="020B0604020202020204" pitchFamily="34" charset="0"/>
                <a:cs typeface="Arial Cyr" panose="020B0604020202020204" pitchFamily="34" charset="0"/>
              </a:rPr>
              <a:t>расходов на обслуживание  </a:t>
            </a:r>
            <a:r>
              <a:rPr lang="ru-RU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муниципального </a:t>
            </a:r>
            <a:r>
              <a:rPr lang="ru-RU" sz="1400" b="1" dirty="0">
                <a:latin typeface="Arial Cyr" panose="020B0604020202020204" pitchFamily="34" charset="0"/>
                <a:cs typeface="Arial Cyr" panose="020B0604020202020204" pitchFamily="34" charset="0"/>
              </a:rPr>
              <a:t>долга  в расходах бюджета (%)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49631" y="6724650"/>
            <a:ext cx="284958" cy="0"/>
          </a:xfrm>
          <a:prstGeom prst="line">
            <a:avLst/>
          </a:prstGeom>
          <a:ln w="34925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5643" y="6550223"/>
            <a:ext cx="8171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верхний предел муниципального долга</a:t>
            </a:r>
            <a:endParaRPr lang="ru-RU" sz="14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pic>
        <p:nvPicPr>
          <p:cNvPr id="18" name="Picture 11" descr="5gor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04184319"/>
              </p:ext>
            </p:extLst>
          </p:nvPr>
        </p:nvGraphicFramePr>
        <p:xfrm>
          <a:off x="705641" y="3771900"/>
          <a:ext cx="8590757" cy="781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3937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14036" y="1697399"/>
            <a:ext cx="864096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Спасибо за внимание!</a:t>
            </a:r>
            <a:endParaRPr lang="en-US" sz="5400" b="1" kern="0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036" y="5776753"/>
            <a:ext cx="6353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14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Докладчик Карпова Виктория Владимировна,</a:t>
            </a:r>
          </a:p>
          <a:p>
            <a:pPr algn="ctr" eaLnBrk="0" hangingPunct="0">
              <a:defRPr/>
            </a:pPr>
            <a:r>
              <a:rPr lang="ru-RU" sz="14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Заместитель главы администрации города Пятигорска</a:t>
            </a:r>
          </a:p>
        </p:txBody>
      </p:sp>
      <p:pic>
        <p:nvPicPr>
          <p:cNvPr id="5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25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9194328"/>
              </p:ext>
            </p:extLst>
          </p:nvPr>
        </p:nvGraphicFramePr>
        <p:xfrm>
          <a:off x="257174" y="1119188"/>
          <a:ext cx="8629651" cy="5500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95351" y="6459"/>
            <a:ext cx="82486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Основные параметры исполнения бюджета города-курорта Пятигорска за 2016 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52290" y="934522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422372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95351" y="6459"/>
            <a:ext cx="82486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Итоги реализации бюджетной политики         в 2016 году</a:t>
            </a:r>
            <a:endParaRPr lang="ru-RU" sz="2800" b="1" kern="0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21318054"/>
              </p:ext>
            </p:extLst>
          </p:nvPr>
        </p:nvGraphicFramePr>
        <p:xfrm>
          <a:off x="723900" y="960566"/>
          <a:ext cx="5876926" cy="5497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09287195"/>
              </p:ext>
            </p:extLst>
          </p:nvPr>
        </p:nvGraphicFramePr>
        <p:xfrm>
          <a:off x="6800851" y="1504950"/>
          <a:ext cx="2219324" cy="4289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80865" y="934522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5351" y="1485898"/>
            <a:ext cx="923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6370" y="2762934"/>
            <a:ext cx="785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7313" y="3972609"/>
            <a:ext cx="1033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320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552" y="5306109"/>
            <a:ext cx="847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65695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695" y="1477819"/>
            <a:ext cx="12319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40507873"/>
              </p:ext>
            </p:extLst>
          </p:nvPr>
        </p:nvGraphicFramePr>
        <p:xfrm>
          <a:off x="2047875" y="1358463"/>
          <a:ext cx="7620000" cy="5394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54962" y="6133632"/>
            <a:ext cx="528502" cy="543192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000099"/>
              </a:solidFill>
            </a:endParaRPr>
          </a:p>
        </p:txBody>
      </p:sp>
      <p:sp>
        <p:nvSpPr>
          <p:cNvPr id="11" name="Rectangle 102"/>
          <p:cNvSpPr>
            <a:spLocks noChangeArrowheads="1"/>
          </p:cNvSpPr>
          <p:nvPr/>
        </p:nvSpPr>
        <p:spPr bwMode="auto">
          <a:xfrm>
            <a:off x="72903" y="4906040"/>
            <a:ext cx="518224" cy="543629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88912" y="3874423"/>
            <a:ext cx="518224" cy="500593"/>
          </a:xfrm>
          <a:prstGeom prst="rect">
            <a:avLst/>
          </a:prstGeom>
          <a:solidFill>
            <a:srgbClr val="00B84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102"/>
          <p:cNvSpPr>
            <a:spLocks noChangeArrowheads="1"/>
          </p:cNvSpPr>
          <p:nvPr/>
        </p:nvSpPr>
        <p:spPr bwMode="auto">
          <a:xfrm>
            <a:off x="88912" y="2880148"/>
            <a:ext cx="518224" cy="489342"/>
          </a:xfrm>
          <a:prstGeom prst="rect">
            <a:avLst/>
          </a:prstGeom>
          <a:solidFill>
            <a:srgbClr val="F7FD0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102"/>
          <p:cNvSpPr>
            <a:spLocks noChangeArrowheads="1"/>
          </p:cNvSpPr>
          <p:nvPr/>
        </p:nvSpPr>
        <p:spPr bwMode="auto">
          <a:xfrm>
            <a:off x="128504" y="1892055"/>
            <a:ext cx="518224" cy="508706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Text Box 101"/>
          <p:cNvSpPr txBox="1">
            <a:spLocks noChangeArrowheads="1"/>
          </p:cNvSpPr>
          <p:nvPr/>
        </p:nvSpPr>
        <p:spPr bwMode="auto">
          <a:xfrm>
            <a:off x="691404" y="5753494"/>
            <a:ext cx="244338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средства федерального бюджета</a:t>
            </a:r>
          </a:p>
        </p:txBody>
      </p:sp>
      <p:sp>
        <p:nvSpPr>
          <p:cNvPr id="17" name="Text Box 101"/>
          <p:cNvSpPr txBox="1">
            <a:spLocks noChangeArrowheads="1"/>
          </p:cNvSpPr>
          <p:nvPr/>
        </p:nvSpPr>
        <p:spPr bwMode="auto">
          <a:xfrm>
            <a:off x="646729" y="2663154"/>
            <a:ext cx="271034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средства бюджетных и автономных учреждений</a:t>
            </a:r>
          </a:p>
        </p:txBody>
      </p:sp>
      <p:sp>
        <p:nvSpPr>
          <p:cNvPr id="18" name="Text Box 101"/>
          <p:cNvSpPr txBox="1">
            <a:spLocks noChangeArrowheads="1"/>
          </p:cNvSpPr>
          <p:nvPr/>
        </p:nvSpPr>
        <p:spPr bwMode="auto">
          <a:xfrm>
            <a:off x="716783" y="4906040"/>
            <a:ext cx="23926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средства краевого бюджета</a:t>
            </a:r>
          </a:p>
        </p:txBody>
      </p:sp>
      <p:sp>
        <p:nvSpPr>
          <p:cNvPr id="19" name="Text Box 101"/>
          <p:cNvSpPr txBox="1">
            <a:spLocks noChangeArrowheads="1"/>
          </p:cNvSpPr>
          <p:nvPr/>
        </p:nvSpPr>
        <p:spPr bwMode="auto">
          <a:xfrm>
            <a:off x="712976" y="3749669"/>
            <a:ext cx="252240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собственные средства местного бюджета</a:t>
            </a:r>
          </a:p>
        </p:txBody>
      </p:sp>
      <p:sp>
        <p:nvSpPr>
          <p:cNvPr id="20" name="Text Box 101"/>
          <p:cNvSpPr txBox="1">
            <a:spLocks noChangeArrowheads="1"/>
          </p:cNvSpPr>
          <p:nvPr/>
        </p:nvSpPr>
        <p:spPr bwMode="auto">
          <a:xfrm>
            <a:off x="752487" y="1684743"/>
            <a:ext cx="244338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средства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 временном распоряжении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101"/>
          <p:cNvSpPr txBox="1">
            <a:spLocks noChangeArrowheads="1"/>
          </p:cNvSpPr>
          <p:nvPr/>
        </p:nvSpPr>
        <p:spPr bwMode="auto">
          <a:xfrm>
            <a:off x="3357076" y="6488668"/>
            <a:ext cx="14443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01.01.2014</a:t>
            </a:r>
            <a:endParaRPr lang="ru-RU" alt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01"/>
          <p:cNvSpPr txBox="1">
            <a:spLocks noChangeArrowheads="1"/>
          </p:cNvSpPr>
          <p:nvPr/>
        </p:nvSpPr>
        <p:spPr bwMode="auto">
          <a:xfrm>
            <a:off x="5299075" y="6488668"/>
            <a:ext cx="14443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01.01.2015</a:t>
            </a:r>
            <a:endParaRPr lang="ru-RU" alt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Заголовок 2"/>
          <p:cNvSpPr>
            <a:spLocks noGrp="1"/>
          </p:cNvSpPr>
          <p:nvPr>
            <p:ph type="title"/>
          </p:nvPr>
        </p:nvSpPr>
        <p:spPr>
          <a:xfrm>
            <a:off x="905665" y="0"/>
            <a:ext cx="8238335" cy="1078173"/>
          </a:xfrm>
        </p:spPr>
        <p:txBody>
          <a:bodyPr>
            <a:noAutofit/>
          </a:bodyPr>
          <a:lstStyle/>
          <a:p>
            <a:pPr marL="0" lvl="0" indent="0" algn="ctr" eaLnBrk="1" fontAlgn="base" hangingPunct="1">
              <a:lnSpc>
                <a:spcPct val="80000"/>
              </a:lnSpc>
              <a:spcAft>
                <a:spcPct val="0"/>
              </a:spcAft>
              <a:buNone/>
              <a:defRPr/>
            </a:pPr>
            <a:r>
              <a:rPr lang="ru-RU" sz="2800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Структура и объем остатков средств бюджета города Пятигорска на </a:t>
            </a:r>
            <a:r>
              <a:rPr lang="ru-RU" sz="2800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01.01.2017 </a:t>
            </a:r>
            <a:r>
              <a:rPr lang="ru-RU" sz="2800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г.</a:t>
            </a:r>
          </a:p>
        </p:txBody>
      </p:sp>
      <p:pic>
        <p:nvPicPr>
          <p:cNvPr id="29" name="Picture 11" descr="5gor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95867" y="2257425"/>
            <a:ext cx="1224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208,6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99075" y="1651108"/>
            <a:ext cx="1224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259,1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18781" y="2519035"/>
            <a:ext cx="1224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191,4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80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7937500" y="1402318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Заголовок 2"/>
          <p:cNvSpPr txBox="1">
            <a:spLocks/>
          </p:cNvSpPr>
          <p:nvPr/>
        </p:nvSpPr>
        <p:spPr>
          <a:xfrm>
            <a:off x="895351" y="0"/>
            <a:ext cx="8248649" cy="923925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Доходы бюджета города-курорта Пятигорска в 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2015-2016 </a:t>
            </a: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гг</a:t>
            </a: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041412"/>
              </p:ext>
            </p:extLst>
          </p:nvPr>
        </p:nvGraphicFramePr>
        <p:xfrm>
          <a:off x="-2390775" y="1758790"/>
          <a:ext cx="11610975" cy="4782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1356626" y="1797621"/>
            <a:ext cx="1205599" cy="64698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3469</a:t>
            </a:r>
            <a:endParaRPr lang="ru-RU" altLang="ru-RU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5145083" y="1477819"/>
            <a:ext cx="1362865" cy="64698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3681</a:t>
            </a:r>
            <a:endParaRPr lang="ru-RU" altLang="ru-RU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898550" y="3209925"/>
            <a:ext cx="1883000" cy="354561"/>
          </a:xfrm>
          <a:prstGeom prst="straightConnector1">
            <a:avLst/>
          </a:prstGeom>
          <a:ln w="44450">
            <a:solidFill>
              <a:srgbClr val="0066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562225" y="4875439"/>
            <a:ext cx="2183469" cy="323165"/>
          </a:xfrm>
          <a:prstGeom prst="straightConnector1">
            <a:avLst/>
          </a:prstGeom>
          <a:ln w="44450">
            <a:solidFill>
              <a:srgbClr val="00CC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607466">
            <a:off x="2916366" y="3909180"/>
            <a:ext cx="188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нижение 43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652038">
            <a:off x="2759858" y="4537794"/>
            <a:ext cx="2033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white"/>
                </a:solidFill>
              </a:rPr>
              <a:t>   </a:t>
            </a:r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 122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102"/>
          <p:cNvSpPr>
            <a:spLocks noChangeArrowheads="1"/>
          </p:cNvSpPr>
          <p:nvPr/>
        </p:nvSpPr>
        <p:spPr bwMode="auto">
          <a:xfrm>
            <a:off x="6896653" y="2869524"/>
            <a:ext cx="259112" cy="205336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Text Box 101"/>
          <p:cNvSpPr txBox="1">
            <a:spLocks noChangeArrowheads="1"/>
          </p:cNvSpPr>
          <p:nvPr/>
        </p:nvSpPr>
        <p:spPr bwMode="auto">
          <a:xfrm>
            <a:off x="7147746" y="2642834"/>
            <a:ext cx="19962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Безвозмездные поступления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102"/>
          <p:cNvSpPr>
            <a:spLocks noChangeArrowheads="1"/>
          </p:cNvSpPr>
          <p:nvPr/>
        </p:nvSpPr>
        <p:spPr bwMode="auto">
          <a:xfrm>
            <a:off x="6888634" y="4094230"/>
            <a:ext cx="259112" cy="167255"/>
          </a:xfrm>
          <a:prstGeom prst="rect">
            <a:avLst/>
          </a:prstGeom>
          <a:solidFill>
            <a:srgbClr val="F7FD0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Text Box 101"/>
          <p:cNvSpPr txBox="1">
            <a:spLocks noChangeArrowheads="1"/>
          </p:cNvSpPr>
          <p:nvPr/>
        </p:nvSpPr>
        <p:spPr bwMode="auto">
          <a:xfrm>
            <a:off x="7163003" y="3746710"/>
            <a:ext cx="19962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Неналоговые доходы</a:t>
            </a:r>
          </a:p>
        </p:txBody>
      </p:sp>
      <p:sp>
        <p:nvSpPr>
          <p:cNvPr id="36" name="Text Box 101"/>
          <p:cNvSpPr txBox="1">
            <a:spLocks noChangeArrowheads="1"/>
          </p:cNvSpPr>
          <p:nvPr/>
        </p:nvSpPr>
        <p:spPr bwMode="auto">
          <a:xfrm>
            <a:off x="7204924" y="4552273"/>
            <a:ext cx="1612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Налоговые доходы</a:t>
            </a:r>
          </a:p>
        </p:txBody>
      </p:sp>
      <p:sp>
        <p:nvSpPr>
          <p:cNvPr id="35" name="Rectangle 102"/>
          <p:cNvSpPr>
            <a:spLocks noChangeArrowheads="1"/>
          </p:cNvSpPr>
          <p:nvPr/>
        </p:nvSpPr>
        <p:spPr bwMode="auto">
          <a:xfrm flipH="1">
            <a:off x="6943726" y="4775956"/>
            <a:ext cx="261198" cy="215144"/>
          </a:xfrm>
          <a:prstGeom prst="rect">
            <a:avLst/>
          </a:prstGeom>
          <a:solidFill>
            <a:srgbClr val="00B84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21086752">
            <a:off x="2951994" y="2887609"/>
            <a:ext cx="1776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      </a:t>
            </a:r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377  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2934405" y="1337870"/>
            <a:ext cx="2139668" cy="1202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+ 212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78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 txBox="1">
            <a:spLocks/>
          </p:cNvSpPr>
          <p:nvPr/>
        </p:nvSpPr>
        <p:spPr>
          <a:xfrm>
            <a:off x="895350" y="1"/>
            <a:ext cx="8248650" cy="8763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Исполнение налоговых доходов бюджета города-курорта Пятигорска в 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2015-2016 </a:t>
            </a: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гг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148698"/>
              </p:ext>
            </p:extLst>
          </p:nvPr>
        </p:nvGraphicFramePr>
        <p:xfrm>
          <a:off x="2" y="876302"/>
          <a:ext cx="9143999" cy="5981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5600700" y="3509963"/>
            <a:ext cx="819150" cy="3143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600" b="1" dirty="0">
              <a:solidFill>
                <a:prstClr val="white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4333876" y="4364832"/>
            <a:ext cx="819150" cy="4429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0099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+6</a:t>
            </a:r>
            <a:endParaRPr lang="ru-RU" sz="1600" b="1" dirty="0">
              <a:solidFill>
                <a:srgbClr val="000099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5600700" y="2295528"/>
            <a:ext cx="647700" cy="3143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0099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+28</a:t>
            </a:r>
            <a:endParaRPr lang="ru-RU" sz="1600" b="1" dirty="0">
              <a:solidFill>
                <a:srgbClr val="000099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4333876" y="1395412"/>
            <a:ext cx="819150" cy="3143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0099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+1</a:t>
            </a:r>
            <a:endParaRPr lang="ru-RU" sz="1600" b="1" dirty="0">
              <a:solidFill>
                <a:srgbClr val="000099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pic>
        <p:nvPicPr>
          <p:cNvPr id="9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1"/>
          <p:cNvSpPr txBox="1"/>
          <p:nvPr/>
        </p:nvSpPr>
        <p:spPr>
          <a:xfrm>
            <a:off x="5743568" y="3362336"/>
            <a:ext cx="685814" cy="29525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-13</a:t>
            </a:r>
            <a:endParaRPr lang="ru-RU" sz="1600" b="1" dirty="0">
              <a:solidFill>
                <a:srgbClr val="FF000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1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 txBox="1">
            <a:spLocks/>
          </p:cNvSpPr>
          <p:nvPr/>
        </p:nvSpPr>
        <p:spPr>
          <a:xfrm>
            <a:off x="895351" y="41015"/>
            <a:ext cx="8133195" cy="1078173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lvl="0"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Исполнение неналоговых доходов бюджета города-курорта Пятигорска в 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2015-2016гг</a:t>
            </a:r>
            <a:endParaRPr lang="ru-RU" sz="2800" b="1" kern="0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marL="446088" indent="-446088" algn="ctr" eaLnBrk="1" hangingPunct="1">
              <a:lnSpc>
                <a:spcPct val="80000"/>
              </a:lnSpc>
              <a:defRPr/>
            </a:pPr>
            <a:endParaRPr lang="ru-RU" sz="2800" b="1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91365"/>
              </p:ext>
            </p:extLst>
          </p:nvPr>
        </p:nvGraphicFramePr>
        <p:xfrm>
          <a:off x="85725" y="800101"/>
          <a:ext cx="9144000" cy="619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11" descr="5gor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1"/>
          <p:cNvSpPr txBox="1"/>
          <p:nvPr/>
        </p:nvSpPr>
        <p:spPr>
          <a:xfrm>
            <a:off x="8133907" y="5469790"/>
            <a:ext cx="647700" cy="3143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0099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+20</a:t>
            </a:r>
            <a:endParaRPr lang="ru-RU" sz="1600" b="1" dirty="0">
              <a:solidFill>
                <a:srgbClr val="000099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698349" y="3714750"/>
            <a:ext cx="647700" cy="3143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-22</a:t>
            </a:r>
            <a:endParaRPr lang="ru-RU" sz="1600" b="1" dirty="0">
              <a:solidFill>
                <a:srgbClr val="FF000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4898951" y="2823389"/>
            <a:ext cx="647700" cy="3143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-42</a:t>
            </a:r>
            <a:endParaRPr lang="ru-RU" sz="1600" b="1" dirty="0">
              <a:solidFill>
                <a:srgbClr val="FF000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744336" y="2000141"/>
            <a:ext cx="647700" cy="3143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0099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+2</a:t>
            </a:r>
            <a:endParaRPr lang="ru-RU" sz="1600" b="1" dirty="0">
              <a:solidFill>
                <a:srgbClr val="000099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4667029" y="1076658"/>
            <a:ext cx="647700" cy="3143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-1</a:t>
            </a:r>
            <a:endParaRPr lang="ru-RU" sz="1600" b="1" dirty="0">
              <a:solidFill>
                <a:srgbClr val="FF000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09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6602088"/>
              </p:ext>
            </p:extLst>
          </p:nvPr>
        </p:nvGraphicFramePr>
        <p:xfrm>
          <a:off x="-876300" y="916980"/>
          <a:ext cx="12363450" cy="5864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927975" y="1477819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895351" y="9323"/>
            <a:ext cx="8248650" cy="847927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Безвозмездные поступления 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в </a:t>
            </a: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бюджет города-курорта Пятигорска в 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2015 </a:t>
            </a: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-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2016гг.</a:t>
            </a:r>
            <a:endParaRPr lang="ru-RU" sz="2800" b="1" kern="0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pic>
        <p:nvPicPr>
          <p:cNvPr id="16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97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23658</TotalTime>
  <Words>971</Words>
  <Application>Microsoft Office PowerPoint</Application>
  <PresentationFormat>Экран (4:3)</PresentationFormat>
  <Paragraphs>302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Воздушный поток</vt:lpstr>
      <vt:lpstr>Отчёт  об исполнении бюджета города-курорта Пятигорска за 2016 год</vt:lpstr>
      <vt:lpstr>Презентация PowerPoint</vt:lpstr>
      <vt:lpstr>Презентация PowerPoint</vt:lpstr>
      <vt:lpstr>Презентация PowerPoint</vt:lpstr>
      <vt:lpstr>Структура и объем остатков средств бюджета города Пятигорска на 01.01.2017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расходов дорожного фонда города-курорта Пятигорска                                                                                                                                 </vt:lpstr>
      <vt:lpstr>Расходы на благоустройство  в городе-курорте Пятигорске                                                                                                                                    </vt:lpstr>
      <vt:lpstr>Расходы резервного фонда администрации города Пятигорска в 2016 г. </vt:lpstr>
      <vt:lpstr>Презентация PowerPoint</vt:lpstr>
      <vt:lpstr>Объем муниципального долга и расходы на его обслуживание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города Екатеринбурга</dc:title>
  <dc:creator>lapina_ia</dc:creator>
  <cp:lastModifiedBy>User</cp:lastModifiedBy>
  <cp:revision>1141</cp:revision>
  <cp:lastPrinted>2017-05-11T10:51:28Z</cp:lastPrinted>
  <dcterms:created xsi:type="dcterms:W3CDTF">2013-11-05T05:51:37Z</dcterms:created>
  <dcterms:modified xsi:type="dcterms:W3CDTF">2017-06-15T06:22:31Z</dcterms:modified>
</cp:coreProperties>
</file>