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1.xml" ContentType="application/vnd.openxmlformats-officedocument.drawingml.chartshapes+xml"/>
  <Override PartName="/ppt/charts/chart12.xml" ContentType="application/vnd.openxmlformats-officedocument.drawingml.chart+xml"/>
  <Override PartName="/ppt/drawings/drawing2.xml" ContentType="application/vnd.openxmlformats-officedocument.drawingml.chartshapes+xml"/>
  <Override PartName="/ppt/charts/chart13.xml" ContentType="application/vnd.openxmlformats-officedocument.drawingml.chart+xml"/>
  <Override PartName="/ppt/drawings/drawing3.xml" ContentType="application/vnd.openxmlformats-officedocument.drawingml.chartshapes+xml"/>
  <Override PartName="/ppt/charts/chart14.xml" ContentType="application/vnd.openxmlformats-officedocument.drawingml.chart+xml"/>
  <Override PartName="/ppt/drawings/drawing4.xml" ContentType="application/vnd.openxmlformats-officedocument.drawingml.chartshapes+xml"/>
  <Override PartName="/ppt/charts/chart15.xml" ContentType="application/vnd.openxmlformats-officedocument.drawingml.chart+xml"/>
  <Override PartName="/ppt/drawings/drawing5.xml" ContentType="application/vnd.openxmlformats-officedocument.drawingml.chartshapes+xml"/>
  <Override PartName="/ppt/charts/chart16.xml" ContentType="application/vnd.openxmlformats-officedocument.drawingml.chart+xml"/>
  <Override PartName="/ppt/drawings/drawing6.xml" ContentType="application/vnd.openxmlformats-officedocument.drawingml.chartshapes+xml"/>
  <Override PartName="/ppt/charts/chart17.xml" ContentType="application/vnd.openxmlformats-officedocument.drawingml.chart+xml"/>
  <Override PartName="/ppt/drawings/drawing7.xml" ContentType="application/vnd.openxmlformats-officedocument.drawingml.chartshapes+xml"/>
  <Override PartName="/ppt/charts/chart18.xml" ContentType="application/vnd.openxmlformats-officedocument.drawingml.chart+xml"/>
  <Override PartName="/ppt/drawings/drawing8.xml" ContentType="application/vnd.openxmlformats-officedocument.drawingml.chartshapes+xml"/>
  <Override PartName="/ppt/charts/chart19.xml" ContentType="application/vnd.openxmlformats-officedocument.drawingml.chart+xml"/>
  <Override PartName="/ppt/drawings/drawing9.xml" ContentType="application/vnd.openxmlformats-officedocument.drawingml.chartshapes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drawings/drawing10.xml" ContentType="application/vnd.openxmlformats-officedocument.drawingml.chartshapes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  <p:sldMasterId id="2147483862" r:id="rId2"/>
  </p:sldMasterIdLst>
  <p:notesMasterIdLst>
    <p:notesMasterId r:id="rId20"/>
  </p:notesMasterIdLst>
  <p:handoutMasterIdLst>
    <p:handoutMasterId r:id="rId21"/>
  </p:handoutMasterIdLst>
  <p:sldIdLst>
    <p:sldId id="347" r:id="rId3"/>
    <p:sldId id="449" r:id="rId4"/>
    <p:sldId id="444" r:id="rId5"/>
    <p:sldId id="446" r:id="rId6"/>
    <p:sldId id="447" r:id="rId7"/>
    <p:sldId id="448" r:id="rId8"/>
    <p:sldId id="383" r:id="rId9"/>
    <p:sldId id="450" r:id="rId10"/>
    <p:sldId id="432" r:id="rId11"/>
    <p:sldId id="434" r:id="rId12"/>
    <p:sldId id="413" r:id="rId13"/>
    <p:sldId id="443" r:id="rId14"/>
    <p:sldId id="440" r:id="rId15"/>
    <p:sldId id="441" r:id="rId16"/>
    <p:sldId id="379" r:id="rId17"/>
    <p:sldId id="378" r:id="rId18"/>
    <p:sldId id="380" r:id="rId1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BF87BB"/>
    <a:srgbClr val="DDC1D6"/>
    <a:srgbClr val="05CB42"/>
    <a:srgbClr val="FFCC00"/>
    <a:srgbClr val="FF3300"/>
    <a:srgbClr val="FF00FF"/>
    <a:srgbClr val="8D1DE1"/>
    <a:srgbClr val="5B4C3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73" autoAdjust="0"/>
    <p:restoredTop sz="91575" autoAdjust="0"/>
  </p:normalViewPr>
  <p:slideViewPr>
    <p:cSldViewPr snapToGrid="0">
      <p:cViewPr>
        <p:scale>
          <a:sx n="100" d="100"/>
          <a:sy n="100" d="100"/>
        </p:scale>
        <p:origin x="-426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4.3521279631542675E-2"/>
          <c:w val="0.96368352788586253"/>
          <c:h val="0.88555243052483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3118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125376"/>
        <c:axId val="83126912"/>
      </c:barChart>
      <c:catAx>
        <c:axId val="83125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126912"/>
        <c:crosses val="autoZero"/>
        <c:auto val="1"/>
        <c:lblAlgn val="ctr"/>
        <c:lblOffset val="100"/>
        <c:noMultiLvlLbl val="0"/>
      </c:catAx>
      <c:valAx>
        <c:axId val="83126912"/>
        <c:scaling>
          <c:orientation val="minMax"/>
          <c:min val="1500"/>
        </c:scaling>
        <c:delete val="1"/>
        <c:axPos val="l"/>
        <c:numFmt formatCode="General" sourceLinked="1"/>
        <c:majorTickMark val="out"/>
        <c:minorTickMark val="none"/>
        <c:tickLblPos val="nextTo"/>
        <c:crossAx val="83125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2.8368794326241137E-3"/>
          <c:w val="1"/>
          <c:h val="0.889266347401335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на выравнивание бюджетной обеспеченности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88.66</c:v>
                </c:pt>
                <c:pt idx="1">
                  <c:v>0.75</c:v>
                </c:pt>
                <c:pt idx="2">
                  <c:v>0.6</c:v>
                </c:pt>
                <c:pt idx="3">
                  <c:v>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1634</c:v>
                </c:pt>
                <c:pt idx="1">
                  <c:v>1639.8</c:v>
                </c:pt>
                <c:pt idx="2">
                  <c:v>1464.6</c:v>
                </c:pt>
                <c:pt idx="3">
                  <c:v>1603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3333FF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1.27</c:v>
                </c:pt>
                <c:pt idx="1">
                  <c:v>1.36</c:v>
                </c:pt>
                <c:pt idx="2">
                  <c:v>1.27</c:v>
                </c:pt>
                <c:pt idx="3">
                  <c:v>1.27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05CB42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2.152666880944597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110,17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110.17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703232"/>
        <c:axId val="76704768"/>
      </c:barChart>
      <c:catAx>
        <c:axId val="76703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76704768"/>
        <c:crosses val="autoZero"/>
        <c:auto val="1"/>
        <c:lblAlgn val="ctr"/>
        <c:lblOffset val="100"/>
        <c:noMultiLvlLbl val="0"/>
      </c:catAx>
      <c:valAx>
        <c:axId val="76704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6703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10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1681709895619076"/>
          <c:y val="0.1722926008646507"/>
          <c:w val="0.66303690167526141"/>
          <c:h val="0.7636573384184666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млн. руб.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66FF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00CC00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99FF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rgbClr val="F7FD03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6"/>
            <c:invertIfNegative val="0"/>
            <c:bubble3D val="0"/>
            <c:spPr>
              <a:solidFill>
                <a:srgbClr val="006A96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7"/>
            <c:invertIfNegative val="0"/>
            <c:bubble3D val="0"/>
            <c:spPr>
              <a:solidFill>
                <a:srgbClr val="06EAEA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8"/>
            <c:invertIfNegative val="0"/>
            <c:bubble3D val="0"/>
            <c:spPr>
              <a:solidFill>
                <a:srgbClr val="FFCC00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10"/>
            <c:invertIfNegative val="0"/>
            <c:bubble3D val="0"/>
            <c:spPr>
              <a:solidFill>
                <a:srgbClr val="FF3300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11"/>
            <c:invertIfNegative val="0"/>
            <c:bubble3D val="0"/>
            <c:spPr>
              <a:solidFill>
                <a:srgbClr val="FF00FF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12"/>
            <c:invertIfNegative val="0"/>
            <c:bubble3D val="0"/>
            <c:spPr>
              <a:solidFill>
                <a:srgbClr val="5B4C3F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cat>
            <c:strRef>
              <c:f>Лист1!$B$2:$B$14</c:f>
              <c:strCache>
                <c:ptCount val="13"/>
                <c:pt idx="0">
                  <c:v>Развитие образования</c:v>
                </c:pt>
                <c:pt idx="1">
                  <c:v>Социальная поддерэка граждан</c:v>
                </c:pt>
                <c:pt idx="2">
                  <c:v>Развитие ЖКХ, градостроительства, строительства и архитектуры</c:v>
                </c:pt>
                <c:pt idx="3">
                  <c:v>Молодежная политика</c:v>
                </c:pt>
                <c:pt idx="4">
                  <c:v>Модернизация экономики, развитие малого и среднего бизнеса, курорта и туризма, энергетики, промышленности и улучшение инвестиционного климата</c:v>
                </c:pt>
                <c:pt idx="5">
                  <c:v>Экология и охрана окружающей среды</c:v>
                </c:pt>
                <c:pt idx="6">
                  <c:v>Развитие физической культуры и спорта</c:v>
                </c:pt>
                <c:pt idx="7">
                  <c:v>Развитие транспортной системы и обеспечение безопасности дорожного движения</c:v>
                </c:pt>
                <c:pt idx="8">
                  <c:v>Безопастный пятигорск</c:v>
                </c:pt>
                <c:pt idx="9">
                  <c:v>Управление имуществом</c:v>
                </c:pt>
                <c:pt idx="10">
                  <c:v>Управление финансами</c:v>
                </c:pt>
                <c:pt idx="11">
                  <c:v>Сохранение и развитие культуры </c:v>
                </c:pt>
                <c:pt idx="12">
                  <c:v>Повышение открытости и эффективности деятельности администрации</c:v>
                </c:pt>
              </c:strCache>
            </c:strRef>
          </c:cat>
          <c:val>
            <c:numRef>
              <c:f>Лист1!$C$2:$C$14</c:f>
              <c:numCache>
                <c:formatCode>0</c:formatCode>
                <c:ptCount val="13"/>
                <c:pt idx="0">
                  <c:v>1489.4</c:v>
                </c:pt>
                <c:pt idx="1">
                  <c:v>847.2</c:v>
                </c:pt>
                <c:pt idx="2">
                  <c:v>172.5</c:v>
                </c:pt>
                <c:pt idx="3">
                  <c:v>9.1</c:v>
                </c:pt>
                <c:pt idx="4">
                  <c:v>9.6</c:v>
                </c:pt>
                <c:pt idx="5">
                  <c:v>210.7</c:v>
                </c:pt>
                <c:pt idx="6">
                  <c:v>15.1</c:v>
                </c:pt>
                <c:pt idx="7">
                  <c:v>132.5</c:v>
                </c:pt>
                <c:pt idx="8">
                  <c:v>31.7</c:v>
                </c:pt>
                <c:pt idx="9">
                  <c:v>36.1</c:v>
                </c:pt>
                <c:pt idx="10">
                  <c:v>77.5</c:v>
                </c:pt>
                <c:pt idx="11">
                  <c:v>78.5</c:v>
                </c:pt>
                <c:pt idx="12">
                  <c:v>168.5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70C0"/>
            </a:solidFill>
            <a:effectLst>
              <a:outerShdw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 prstMaterial="dkEdge"/>
          </c:spPr>
          <c:invertIfNegative val="0"/>
          <c:dPt>
            <c:idx val="1"/>
            <c:invertIfNegative val="0"/>
            <c:bubble3D val="0"/>
            <c:spPr>
              <a:solidFill>
                <a:srgbClr val="05CB42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dPt>
            <c:idx val="2"/>
            <c:invertIfNegative val="0"/>
            <c:bubble3D val="0"/>
            <c:spPr>
              <a:solidFill>
                <a:srgbClr val="FF7C80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dPt>
            <c:idx val="7"/>
            <c:invertIfNegative val="0"/>
            <c:bubble3D val="0"/>
            <c:spPr>
              <a:solidFill>
                <a:srgbClr val="00FFFF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dPt>
            <c:idx val="8"/>
            <c:invertIfNegative val="0"/>
            <c:bubble3D val="0"/>
            <c:spPr>
              <a:solidFill>
                <a:srgbClr val="FFCC00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dPt>
            <c:idx val="10"/>
            <c:invertIfNegative val="0"/>
            <c:bubble3D val="0"/>
            <c:spPr>
              <a:solidFill>
                <a:srgbClr val="FF3300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dPt>
            <c:idx val="11"/>
            <c:invertIfNegative val="0"/>
            <c:bubble3D val="0"/>
            <c:spPr>
              <a:solidFill>
                <a:srgbClr val="FF00FF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dPt>
            <c:idx val="12"/>
            <c:invertIfNegative val="0"/>
            <c:bubble3D val="0"/>
            <c:spPr>
              <a:solidFill>
                <a:srgbClr val="5B4C3F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cat>
            <c:strRef>
              <c:f>Лист1!$B$2:$B$14</c:f>
              <c:strCache>
                <c:ptCount val="13"/>
                <c:pt idx="0">
                  <c:v>Развитие образования</c:v>
                </c:pt>
                <c:pt idx="1">
                  <c:v>Социальная поддерэка граждан</c:v>
                </c:pt>
                <c:pt idx="2">
                  <c:v>Развитие ЖКХ, градостроительства, строительства и архитектуры</c:v>
                </c:pt>
                <c:pt idx="3">
                  <c:v>Молодежная политика</c:v>
                </c:pt>
                <c:pt idx="4">
                  <c:v>Модернизация экономики, развитие малого и среднего бизнеса, курорта и туризма, энергетики, промышленности и улучшение инвестиционного климата</c:v>
                </c:pt>
                <c:pt idx="5">
                  <c:v>Экология и охрана окружающей среды</c:v>
                </c:pt>
                <c:pt idx="6">
                  <c:v>Развитие физической культуры и спорта</c:v>
                </c:pt>
                <c:pt idx="7">
                  <c:v>Развитие транспортной системы и обеспечение безопасности дорожного движения</c:v>
                </c:pt>
                <c:pt idx="8">
                  <c:v>Безопастный пятигорск</c:v>
                </c:pt>
                <c:pt idx="9">
                  <c:v>Управление имуществом</c:v>
                </c:pt>
                <c:pt idx="10">
                  <c:v>Управление финансами</c:v>
                </c:pt>
                <c:pt idx="11">
                  <c:v>Сохранение и развитие культуры </c:v>
                </c:pt>
                <c:pt idx="12">
                  <c:v>Повышение открытости и эффективности деятельности администрации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1410</c:v>
                </c:pt>
                <c:pt idx="1">
                  <c:v>834.8</c:v>
                </c:pt>
                <c:pt idx="2">
                  <c:v>148.19999999999999</c:v>
                </c:pt>
                <c:pt idx="3">
                  <c:v>8.4</c:v>
                </c:pt>
                <c:pt idx="4">
                  <c:v>17.899999999999999</c:v>
                </c:pt>
                <c:pt idx="5">
                  <c:v>132.1</c:v>
                </c:pt>
                <c:pt idx="6">
                  <c:v>76.900000000000006</c:v>
                </c:pt>
                <c:pt idx="7">
                  <c:v>156.19999999999999</c:v>
                </c:pt>
                <c:pt idx="8">
                  <c:v>30.9</c:v>
                </c:pt>
                <c:pt idx="9">
                  <c:v>31.8</c:v>
                </c:pt>
                <c:pt idx="10">
                  <c:v>133.4</c:v>
                </c:pt>
                <c:pt idx="11">
                  <c:v>75.599999999999994</c:v>
                </c:pt>
                <c:pt idx="12">
                  <c:v>170.9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227506048"/>
        <c:axId val="227504512"/>
        <c:axId val="0"/>
      </c:bar3DChart>
      <c:valAx>
        <c:axId val="227504512"/>
        <c:scaling>
          <c:orientation val="minMax"/>
        </c:scaling>
        <c:delete val="1"/>
        <c:axPos val="b"/>
        <c:majorGridlines/>
        <c:numFmt formatCode="0" sourceLinked="1"/>
        <c:majorTickMark val="out"/>
        <c:minorTickMark val="none"/>
        <c:tickLblPos val="nextTo"/>
        <c:crossAx val="227506048"/>
        <c:crosses val="autoZero"/>
        <c:crossBetween val="between"/>
      </c:valAx>
      <c:catAx>
        <c:axId val="227506048"/>
        <c:scaling>
          <c:orientation val="minMax"/>
        </c:scaling>
        <c:delete val="1"/>
        <c:axPos val="l"/>
        <c:majorTickMark val="out"/>
        <c:minorTickMark val="none"/>
        <c:tickLblPos val="nextTo"/>
        <c:crossAx val="22750451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10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535510078355112E-3"/>
          <c:y val="0"/>
          <c:w val="0.99114644899216453"/>
          <c:h val="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млн. руб.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66FF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00CC00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FF99FF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rgbClr val="F7FD03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6"/>
            <c:invertIfNegative val="0"/>
            <c:bubble3D val="0"/>
            <c:spPr>
              <a:solidFill>
                <a:srgbClr val="006A96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7"/>
            <c:invertIfNegative val="0"/>
            <c:bubble3D val="0"/>
            <c:spPr>
              <a:solidFill>
                <a:srgbClr val="06EAEA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8"/>
            <c:invertIfNegative val="0"/>
            <c:bubble3D val="0"/>
            <c:spPr>
              <a:solidFill>
                <a:srgbClr val="FFCC00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10"/>
            <c:invertIfNegative val="0"/>
            <c:bubble3D val="0"/>
            <c:spPr>
              <a:solidFill>
                <a:srgbClr val="FF3300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11"/>
            <c:invertIfNegative val="0"/>
            <c:bubble3D val="0"/>
            <c:spPr>
              <a:solidFill>
                <a:srgbClr val="FF00FF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dPt>
            <c:idx val="12"/>
            <c:invertIfNegative val="0"/>
            <c:bubble3D val="0"/>
            <c:spPr>
              <a:solidFill>
                <a:srgbClr val="5B4C3F"/>
              </a:solidFill>
              <a:scene3d>
                <a:camera prst="orthographicFront"/>
                <a:lightRig rig="threePt" dir="t"/>
              </a:scene3d>
              <a:sp3d prstMaterial="dkEdge">
                <a:bevelT/>
              </a:sp3d>
            </c:spPr>
          </c:dPt>
          <c:cat>
            <c:strRef>
              <c:f>Лист1!$B$2:$B$14</c:f>
              <c:strCache>
                <c:ptCount val="13"/>
                <c:pt idx="0">
                  <c:v>Развитие образования</c:v>
                </c:pt>
                <c:pt idx="1">
                  <c:v>Социальная поддерэка граждан</c:v>
                </c:pt>
                <c:pt idx="2">
                  <c:v>Развитие ЖКХ, градостроительства, строительства и архитектуры</c:v>
                </c:pt>
                <c:pt idx="3">
                  <c:v>Молодежная политика</c:v>
                </c:pt>
                <c:pt idx="4">
                  <c:v>Модернизация экономики, развитие малого и среднего бизнеса, курорта и туризма, энергетики, промышленности и улучшение инвестиционного климата</c:v>
                </c:pt>
                <c:pt idx="5">
                  <c:v>Экология и охрана окружающей среды</c:v>
                </c:pt>
                <c:pt idx="6">
                  <c:v>Развитие физической культуры и спорта</c:v>
                </c:pt>
                <c:pt idx="7">
                  <c:v>Развитие транспортной системы и обеспечение безопасности дорожного движения</c:v>
                </c:pt>
                <c:pt idx="8">
                  <c:v>Безопастный пятигорск</c:v>
                </c:pt>
                <c:pt idx="9">
                  <c:v>Управление имуществом</c:v>
                </c:pt>
                <c:pt idx="10">
                  <c:v>Управление финансами</c:v>
                </c:pt>
                <c:pt idx="11">
                  <c:v>Сохранение и развитие культуры </c:v>
                </c:pt>
                <c:pt idx="12">
                  <c:v>Повышение открытости и эффективности деятельности администрации</c:v>
                </c:pt>
              </c:strCache>
            </c:strRef>
          </c:cat>
          <c:val>
            <c:numRef>
              <c:f>Лист1!$C$2:$C$14</c:f>
              <c:numCache>
                <c:formatCode>#,##0.00;[Red]\-#,##0.00;0.00</c:formatCode>
                <c:ptCount val="13"/>
                <c:pt idx="0">
                  <c:v>1265421227</c:v>
                </c:pt>
                <c:pt idx="1">
                  <c:v>762626888</c:v>
                </c:pt>
                <c:pt idx="2">
                  <c:v>147209228</c:v>
                </c:pt>
                <c:pt idx="3">
                  <c:v>8436174</c:v>
                </c:pt>
                <c:pt idx="4">
                  <c:v>69930081</c:v>
                </c:pt>
                <c:pt idx="5">
                  <c:v>129163151</c:v>
                </c:pt>
                <c:pt idx="6">
                  <c:v>77199001</c:v>
                </c:pt>
                <c:pt idx="7">
                  <c:v>30910280</c:v>
                </c:pt>
                <c:pt idx="8">
                  <c:v>111436853</c:v>
                </c:pt>
                <c:pt idx="9">
                  <c:v>31788613</c:v>
                </c:pt>
                <c:pt idx="10">
                  <c:v>9573002</c:v>
                </c:pt>
                <c:pt idx="11">
                  <c:v>47527857</c:v>
                </c:pt>
                <c:pt idx="12">
                  <c:v>166149049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70C0"/>
            </a:solidFill>
            <a:effectLst>
              <a:outerShdw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 prstMaterial="dkEdge"/>
          </c:spPr>
          <c:invertIfNegative val="0"/>
          <c:dPt>
            <c:idx val="1"/>
            <c:invertIfNegative val="0"/>
            <c:bubble3D val="0"/>
            <c:spPr>
              <a:solidFill>
                <a:srgbClr val="05CB42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dPt>
            <c:idx val="2"/>
            <c:invertIfNegative val="0"/>
            <c:bubble3D val="0"/>
            <c:spPr>
              <a:solidFill>
                <a:srgbClr val="FF7C80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dPt>
            <c:idx val="7"/>
            <c:invertIfNegative val="0"/>
            <c:bubble3D val="0"/>
            <c:spPr>
              <a:solidFill>
                <a:srgbClr val="00FFFF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dPt>
            <c:idx val="8"/>
            <c:invertIfNegative val="0"/>
            <c:bubble3D val="0"/>
            <c:spPr>
              <a:solidFill>
                <a:srgbClr val="FFCC00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dPt>
            <c:idx val="10"/>
            <c:invertIfNegative val="0"/>
            <c:bubble3D val="0"/>
            <c:spPr>
              <a:solidFill>
                <a:srgbClr val="FF3300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dPt>
            <c:idx val="11"/>
            <c:invertIfNegative val="0"/>
            <c:bubble3D val="0"/>
            <c:spPr>
              <a:solidFill>
                <a:srgbClr val="FF00FF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dPt>
            <c:idx val="12"/>
            <c:invertIfNegative val="0"/>
            <c:bubble3D val="0"/>
            <c:spPr>
              <a:solidFill>
                <a:srgbClr val="5B4C3F"/>
              </a:solidFill>
              <a:effectLst>
                <a:outerShdw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</c:dPt>
          <c:cat>
            <c:strRef>
              <c:f>Лист1!$B$2:$B$14</c:f>
              <c:strCache>
                <c:ptCount val="13"/>
                <c:pt idx="0">
                  <c:v>Развитие образования</c:v>
                </c:pt>
                <c:pt idx="1">
                  <c:v>Социальная поддерэка граждан</c:v>
                </c:pt>
                <c:pt idx="2">
                  <c:v>Развитие ЖКХ, градостроительства, строительства и архитектуры</c:v>
                </c:pt>
                <c:pt idx="3">
                  <c:v>Молодежная политика</c:v>
                </c:pt>
                <c:pt idx="4">
                  <c:v>Модернизация экономики, развитие малого и среднего бизнеса, курорта и туризма, энергетики, промышленности и улучшение инвестиционного климата</c:v>
                </c:pt>
                <c:pt idx="5">
                  <c:v>Экология и охрана окружающей среды</c:v>
                </c:pt>
                <c:pt idx="6">
                  <c:v>Развитие физической культуры и спорта</c:v>
                </c:pt>
                <c:pt idx="7">
                  <c:v>Развитие транспортной системы и обеспечение безопасности дорожного движения</c:v>
                </c:pt>
                <c:pt idx="8">
                  <c:v>Безопастный пятигорск</c:v>
                </c:pt>
                <c:pt idx="9">
                  <c:v>Управление имуществом</c:v>
                </c:pt>
                <c:pt idx="10">
                  <c:v>Управление финансами</c:v>
                </c:pt>
                <c:pt idx="11">
                  <c:v>Сохранение и развитие культуры </c:v>
                </c:pt>
                <c:pt idx="12">
                  <c:v>Повышение открытости и эффективности деятельности администрации</c:v>
                </c:pt>
              </c:strCache>
            </c:strRef>
          </c:cat>
          <c:val>
            <c:numRef>
              <c:f>Лист1!$D$2:$D$14</c:f>
              <c:numCache>
                <c:formatCode>#,##0.00;[Red]\-#,##0.00;0.00</c:formatCode>
                <c:ptCount val="13"/>
                <c:pt idx="0">
                  <c:v>1341338560</c:v>
                </c:pt>
                <c:pt idx="1">
                  <c:v>824882150</c:v>
                </c:pt>
                <c:pt idx="2">
                  <c:v>148201297</c:v>
                </c:pt>
                <c:pt idx="3">
                  <c:v>8441928</c:v>
                </c:pt>
                <c:pt idx="4">
                  <c:v>70644335</c:v>
                </c:pt>
                <c:pt idx="5">
                  <c:v>129163151</c:v>
                </c:pt>
                <c:pt idx="6">
                  <c:v>77377139</c:v>
                </c:pt>
                <c:pt idx="7">
                  <c:v>30917212</c:v>
                </c:pt>
                <c:pt idx="8">
                  <c:v>111436853</c:v>
                </c:pt>
                <c:pt idx="9">
                  <c:v>31788613</c:v>
                </c:pt>
                <c:pt idx="10">
                  <c:v>9573002</c:v>
                </c:pt>
                <c:pt idx="11">
                  <c:v>49021759</c:v>
                </c:pt>
                <c:pt idx="12">
                  <c:v>168280875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94956928"/>
        <c:axId val="94601984"/>
        <c:axId val="0"/>
      </c:bar3DChart>
      <c:valAx>
        <c:axId val="94601984"/>
        <c:scaling>
          <c:orientation val="minMax"/>
        </c:scaling>
        <c:delete val="1"/>
        <c:axPos val="b"/>
        <c:majorGridlines/>
        <c:numFmt formatCode="#,##0.00;[Red]\-#,##0.00;0.00" sourceLinked="1"/>
        <c:majorTickMark val="out"/>
        <c:minorTickMark val="none"/>
        <c:tickLblPos val="nextTo"/>
        <c:crossAx val="94956928"/>
        <c:crosses val="autoZero"/>
        <c:crossBetween val="between"/>
      </c:valAx>
      <c:catAx>
        <c:axId val="94956928"/>
        <c:scaling>
          <c:orientation val="minMax"/>
        </c:scaling>
        <c:delete val="1"/>
        <c:axPos val="l"/>
        <c:majorTickMark val="out"/>
        <c:minorTickMark val="none"/>
        <c:tickLblPos val="nextTo"/>
        <c:crossAx val="9460198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4022719409826007E-2"/>
          <c:y val="3.5011719465299393E-2"/>
          <c:w val="0.5885045092851996"/>
          <c:h val="0.8778408716352316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Разметка,  знаки, ограждения</c:v>
                </c:pt>
              </c:strCache>
            </c:strRef>
          </c:tx>
          <c:spPr>
            <a:solidFill>
              <a:srgbClr val="05CB42"/>
            </a:solidFill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6.0460000000000003</c:v>
                </c:pt>
                <c:pt idx="1">
                  <c:v>6.27</c:v>
                </c:pt>
                <c:pt idx="2">
                  <c:v>6.52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 дорог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127.7</c:v>
                </c:pt>
                <c:pt idx="1">
                  <c:v>18.21</c:v>
                </c:pt>
                <c:pt idx="2">
                  <c:v>18.940000000000001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Ремонт тротуаров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Наказы избирателей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Ливневки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3.6</c:v>
                </c:pt>
                <c:pt idx="1">
                  <c:v>3.74</c:v>
                </c:pt>
                <c:pt idx="2">
                  <c:v>3.89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Диагностика обследование паспортизация уличнодорожной сети</c:v>
                </c:pt>
              </c:strCache>
            </c:strRef>
          </c:tx>
          <c:spPr>
            <a:solidFill>
              <a:srgbClr val="8D1DE1"/>
            </a:solidFill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Строительство и реконструкция дорог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1.4710000000000001</c:v>
                </c:pt>
                <c:pt idx="1">
                  <c:v>1.53</c:v>
                </c:pt>
                <c:pt idx="2">
                  <c:v>1.59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Ремонт дворов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7.2089999999999996</c:v>
                </c:pt>
                <c:pt idx="1">
                  <c:v>7.5</c:v>
                </c:pt>
                <c:pt idx="2">
                  <c:v>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5408000"/>
        <c:axId val="85422080"/>
        <c:axId val="0"/>
      </c:bar3DChart>
      <c:catAx>
        <c:axId val="8540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422080"/>
        <c:crosses val="autoZero"/>
        <c:auto val="1"/>
        <c:lblAlgn val="ctr"/>
        <c:lblOffset val="100"/>
        <c:noMultiLvlLbl val="0"/>
      </c:catAx>
      <c:valAx>
        <c:axId val="85422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408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345645238453951"/>
          <c:y val="1.5155466031862297E-2"/>
          <c:w val="0.32029404649493143"/>
          <c:h val="0.8796004394799487"/>
        </c:manualLayout>
      </c:layout>
      <c:overlay val="0"/>
      <c:txPr>
        <a:bodyPr/>
        <a:lstStyle/>
        <a:p>
          <a:pPr>
            <a:defRPr sz="16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8750000000000006E-2"/>
          <c:w val="0.95416666666666672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21"/>
          <c:dPt>
            <c:idx val="1"/>
            <c:bubble3D val="0"/>
            <c:spPr>
              <a:solidFill>
                <a:schemeClr val="accent5">
                  <a:lumMod val="90000"/>
                </a:schemeClr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strRef>
              <c:f>Лист1!$A$2:$A$3</c:f>
              <c:strCache>
                <c:ptCount val="2"/>
                <c:pt idx="0">
                  <c:v>социальные расходы</c:v>
                </c:pt>
                <c:pt idx="1">
                  <c:v>другие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2421</c:v>
                </c:pt>
                <c:pt idx="1">
                  <c:v>832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8750000000000006E-2"/>
          <c:w val="0.95416666666666672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21"/>
          <c:dPt>
            <c:idx val="1"/>
            <c:bubble3D val="0"/>
            <c:spPr>
              <a:solidFill>
                <a:schemeClr val="accent5">
                  <a:lumMod val="90000"/>
                </a:schemeClr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strRef>
              <c:f>Лист1!$A$2:$A$3</c:f>
              <c:strCache>
                <c:ptCount val="2"/>
                <c:pt idx="0">
                  <c:v>социальные расходы</c:v>
                </c:pt>
                <c:pt idx="1">
                  <c:v>другие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2199</c:v>
                </c:pt>
                <c:pt idx="1">
                  <c:v>722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8750000000000006E-2"/>
          <c:w val="0.95416666666666672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21"/>
          <c:dPt>
            <c:idx val="1"/>
            <c:bubble3D val="0"/>
            <c:spPr>
              <a:solidFill>
                <a:schemeClr val="accent5">
                  <a:lumMod val="90000"/>
                </a:schemeClr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strRef>
              <c:f>Лист1!$A$2:$A$3</c:f>
              <c:strCache>
                <c:ptCount val="2"/>
                <c:pt idx="0">
                  <c:v>социальные расходы</c:v>
                </c:pt>
                <c:pt idx="1">
                  <c:v>другие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2421</c:v>
                </c:pt>
                <c:pt idx="1">
                  <c:v>765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472217135648684E-4"/>
          <c:y val="6.8750002773600119E-2"/>
          <c:w val="0.99940516645945576"/>
          <c:h val="0.931250055422049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17"/>
          <c:dPt>
            <c:idx val="0"/>
            <c:bubble3D val="0"/>
            <c:spPr>
              <a:solidFill>
                <a:schemeClr val="accent5">
                  <a:lumMod val="90000"/>
                </a:schemeClr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bubble3D val="0"/>
            <c:explosion val="12"/>
            <c:spPr>
              <a:solidFill>
                <a:srgbClr val="05CB42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2807.5</c:v>
                </c:pt>
                <c:pt idx="1">
                  <c:v>446.7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472217135648684E-4"/>
          <c:y val="6.8750002773600119E-2"/>
          <c:w val="0.99940516645945576"/>
          <c:h val="0.931250055422049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17"/>
          <c:dPt>
            <c:idx val="0"/>
            <c:bubble3D val="0"/>
            <c:spPr>
              <a:solidFill>
                <a:schemeClr val="accent5">
                  <a:lumMod val="90000"/>
                </a:schemeClr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bubble3D val="0"/>
            <c:explosion val="12"/>
            <c:spPr>
              <a:solidFill>
                <a:srgbClr val="05CB42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2595.9</c:v>
                </c:pt>
                <c:pt idx="1">
                  <c:v>325.10000000000002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472217135648684E-4"/>
          <c:y val="6.8750002773600119E-2"/>
          <c:w val="0.99940516645945576"/>
          <c:h val="0.931250055422049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18"/>
          <c:dPt>
            <c:idx val="0"/>
            <c:bubble3D val="0"/>
            <c:spPr>
              <a:solidFill>
                <a:schemeClr val="accent5">
                  <a:lumMod val="90000"/>
                </a:schemeClr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bubble3D val="0"/>
            <c:spPr>
              <a:solidFill>
                <a:srgbClr val="05CB42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2775.4</c:v>
                </c:pt>
                <c:pt idx="1">
                  <c:v>327.60000000000002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4.3521279631542675E-2"/>
          <c:w val="0.96368352788586253"/>
          <c:h val="0.88555243052483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00CC00"/>
              </a:solidFill>
            </c:spPr>
          </c:dPt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3254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152256"/>
        <c:axId val="83154048"/>
      </c:barChart>
      <c:catAx>
        <c:axId val="8315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154048"/>
        <c:crosses val="autoZero"/>
        <c:auto val="1"/>
        <c:lblAlgn val="ctr"/>
        <c:lblOffset val="100"/>
        <c:noMultiLvlLbl val="0"/>
      </c:catAx>
      <c:valAx>
        <c:axId val="83154048"/>
        <c:scaling>
          <c:orientation val="minMax"/>
          <c:min val="1500"/>
        </c:scaling>
        <c:delete val="1"/>
        <c:axPos val="l"/>
        <c:numFmt formatCode="General" sourceLinked="1"/>
        <c:majorTickMark val="out"/>
        <c:minorTickMark val="none"/>
        <c:tickLblPos val="nextTo"/>
        <c:crossAx val="83152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04775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6.0779917973626772E-2"/>
                  <c:y val="-4.7734533204243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9281014573210893E-2"/>
                  <c:y val="-5.6158274357932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568608743926476E-2"/>
                  <c:y val="-5.3350360640036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568608743926535E-2"/>
                  <c:y val="-5.0542446922139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211309229700231E-2"/>
                  <c:y val="-4.7734533204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571.6</c:v>
                </c:pt>
                <c:pt idx="1">
                  <c:v>709.8</c:v>
                </c:pt>
                <c:pt idx="2">
                  <c:v>845.9</c:v>
                </c:pt>
                <c:pt idx="3">
                  <c:v>875.9</c:v>
                </c:pt>
                <c:pt idx="4">
                  <c:v>875.9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Лист1!$C$2:$C$6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Лист1!$D$2:$D$6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398720"/>
        <c:axId val="94425088"/>
      </c:lineChart>
      <c:catAx>
        <c:axId val="943987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4425088"/>
        <c:crosses val="autoZero"/>
        <c:auto val="1"/>
        <c:lblAlgn val="ctr"/>
        <c:lblOffset val="100"/>
        <c:noMultiLvlLbl val="0"/>
      </c:catAx>
      <c:valAx>
        <c:axId val="944250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4398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2500001367016773E-2"/>
                  <c:y val="0.130232463688654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90407796414E-2"/>
                  <c:y val="0.13255821745686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90407796414E-2"/>
                  <c:y val="0.134883768155672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1111232623713E-2"/>
                  <c:y val="0.11627906976744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11111232623713E-2"/>
                  <c:y val="0.117844418383872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2015</c:v>
                </c:pt>
                <c:pt idx="1">
                  <c:v>прогноз 2016</c:v>
                </c:pt>
                <c:pt idx="2">
                  <c:v>план 2017</c:v>
                </c:pt>
                <c:pt idx="3">
                  <c:v>план 2018</c:v>
                </c:pt>
                <c:pt idx="4">
                  <c:v>план 2019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567.9</c:v>
                </c:pt>
                <c:pt idx="1">
                  <c:v>703.2</c:v>
                </c:pt>
                <c:pt idx="2">
                  <c:v>839.3</c:v>
                </c:pt>
                <c:pt idx="3">
                  <c:v>869.3</c:v>
                </c:pt>
                <c:pt idx="4">
                  <c:v>869.3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2015</c:v>
                </c:pt>
                <c:pt idx="1">
                  <c:v>прогноз 2016</c:v>
                </c:pt>
                <c:pt idx="2">
                  <c:v>план 2017</c:v>
                </c:pt>
                <c:pt idx="3">
                  <c:v>план 2018</c:v>
                </c:pt>
                <c:pt idx="4">
                  <c:v>план 2019</c:v>
                </c:pt>
              </c:strCache>
            </c:strRef>
          </c:cat>
          <c:val>
            <c:numRef>
              <c:f>Лист1!$C$2:$C$6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2015</c:v>
                </c:pt>
                <c:pt idx="1">
                  <c:v>прогноз 2016</c:v>
                </c:pt>
                <c:pt idx="2">
                  <c:v>план 2017</c:v>
                </c:pt>
                <c:pt idx="3">
                  <c:v>план 2018</c:v>
                </c:pt>
                <c:pt idx="4">
                  <c:v>план 2019</c:v>
                </c:pt>
              </c:strCache>
            </c:strRef>
          </c:cat>
          <c:val>
            <c:numRef>
              <c:f>Лист1!$D$2:$D$6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4447104"/>
        <c:axId val="94448640"/>
        <c:axId val="0"/>
      </c:bar3DChart>
      <c:catAx>
        <c:axId val="9444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002060"/>
                </a:solidFill>
              </a:defRPr>
            </a:pPr>
            <a:endParaRPr lang="ru-RU"/>
          </a:p>
        </c:txPr>
        <c:crossAx val="94448640"/>
        <c:crosses val="autoZero"/>
        <c:auto val="1"/>
        <c:lblAlgn val="ctr"/>
        <c:lblOffset val="100"/>
        <c:noMultiLvlLbl val="0"/>
      </c:catAx>
      <c:valAx>
        <c:axId val="94448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447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 dirty="0"/>
              <a:t>% </a:t>
            </a:r>
            <a:r>
              <a:rPr lang="ru-RU" dirty="0" smtClean="0"/>
              <a:t>ставка </a:t>
            </a:r>
            <a:r>
              <a:rPr lang="ru-RU" dirty="0"/>
              <a:t>муниципальных заимствований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ставка муниципальных заимствований</c:v>
                </c:pt>
              </c:strCache>
            </c:strRef>
          </c:tx>
          <c:spPr>
            <a:ln w="428625" cap="rnd">
              <a:solidFill>
                <a:srgbClr val="0066FF"/>
              </a:solidFill>
              <a:headEnd type="none"/>
              <a:tailEnd type="none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027777777777778E-2"/>
                  <c:y val="-7.9218917727061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27777777777778E-2"/>
                  <c:y val="-7.9218917727061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83333333333333E-2"/>
                  <c:y val="-8.4020064255974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111111111111212E-2"/>
                  <c:y val="-7.6818344462605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72222222222212E-3"/>
                  <c:y val="-5.5213185082497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11.38</c:v>
                </c:pt>
                <c:pt idx="1">
                  <c:v>13</c:v>
                </c:pt>
                <c:pt idx="2">
                  <c:v>12.52</c:v>
                </c:pt>
                <c:pt idx="3">
                  <c:v>9.6999999999999993</c:v>
                </c:pt>
                <c:pt idx="4">
                  <c:v>9.6999999999999993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536832"/>
        <c:axId val="94538368"/>
      </c:lineChart>
      <c:catAx>
        <c:axId val="9453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 b="1">
                <a:solidFill>
                  <a:srgbClr val="002060"/>
                </a:solidFill>
              </a:defRPr>
            </a:pPr>
            <a:endParaRPr lang="ru-RU"/>
          </a:p>
        </c:txPr>
        <c:crossAx val="94538368"/>
        <c:crosses val="autoZero"/>
        <c:auto val="1"/>
        <c:lblAlgn val="ctr"/>
        <c:lblOffset val="100"/>
        <c:noMultiLvlLbl val="0"/>
      </c:catAx>
      <c:valAx>
        <c:axId val="94538368"/>
        <c:scaling>
          <c:orientation val="minMax"/>
          <c:min val="6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94536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300962379702537E-2"/>
          <c:y val="0.13430549218730836"/>
          <c:w val="0.91247681539807524"/>
          <c:h val="0.68831554934137906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обслуживание муниципального долга</c:v>
                </c:pt>
              </c:strCache>
            </c:strRef>
          </c:tx>
          <c:spPr>
            <a:ln w="292100">
              <a:solidFill>
                <a:srgbClr val="0066FF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2777887139107638E-2"/>
                  <c:y val="-8.3720914901865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9166776027996502E-2"/>
                  <c:y val="-9.3023238779850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222222222222223E-2"/>
                  <c:y val="-7.3918610640959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277777777777777E-2"/>
                  <c:y val="-8.3901979542276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61111111111111E-2"/>
                  <c:y val="-8.4735202492211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2015</c:v>
                </c:pt>
                <c:pt idx="1">
                  <c:v>прогноз 2016</c:v>
                </c:pt>
                <c:pt idx="2">
                  <c:v>план 2017</c:v>
                </c:pt>
                <c:pt idx="3">
                  <c:v> план 2018</c:v>
                </c:pt>
                <c:pt idx="4">
                  <c:v>план 2019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28.8</c:v>
                </c:pt>
                <c:pt idx="1">
                  <c:v>37.5</c:v>
                </c:pt>
                <c:pt idx="2">
                  <c:v>90</c:v>
                </c:pt>
                <c:pt idx="3">
                  <c:v>70</c:v>
                </c:pt>
                <c:pt idx="4">
                  <c:v>70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</c:v>
                </c:pt>
                <c:pt idx="1">
                  <c:v>прогноз 2016</c:v>
                </c:pt>
                <c:pt idx="2">
                  <c:v>план 2017</c:v>
                </c:pt>
                <c:pt idx="3">
                  <c:v> план 2018</c:v>
                </c:pt>
                <c:pt idx="4">
                  <c:v>план 2019</c:v>
                </c:pt>
              </c:strCache>
            </c:strRef>
          </c:cat>
          <c:val>
            <c:numRef>
              <c:f>Лист1!$C$2:$C$6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</c:v>
                </c:pt>
                <c:pt idx="1">
                  <c:v>прогноз 2016</c:v>
                </c:pt>
                <c:pt idx="2">
                  <c:v>план 2017</c:v>
                </c:pt>
                <c:pt idx="3">
                  <c:v> план 2018</c:v>
                </c:pt>
                <c:pt idx="4">
                  <c:v>план 2019</c:v>
                </c:pt>
              </c:strCache>
            </c:strRef>
          </c:cat>
          <c:val>
            <c:numRef>
              <c:f>Лист1!$D$2:$D$6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938624"/>
        <c:axId val="94940160"/>
      </c:lineChart>
      <c:catAx>
        <c:axId val="9493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002060"/>
                </a:solidFill>
              </a:defRPr>
            </a:pPr>
            <a:endParaRPr lang="ru-RU"/>
          </a:p>
        </c:txPr>
        <c:crossAx val="94940160"/>
        <c:crosses val="autoZero"/>
        <c:auto val="1"/>
        <c:lblAlgn val="ctr"/>
        <c:lblOffset val="100"/>
        <c:noMultiLvlLbl val="0"/>
      </c:catAx>
      <c:valAx>
        <c:axId val="94940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938624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5.9347199497558199E-2"/>
          <c:w val="0.96368352788586253"/>
          <c:h val="0.88555243052483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2891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229696"/>
        <c:axId val="83239680"/>
      </c:barChart>
      <c:catAx>
        <c:axId val="8322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239680"/>
        <c:crosses val="autoZero"/>
        <c:auto val="1"/>
        <c:lblAlgn val="ctr"/>
        <c:lblOffset val="100"/>
        <c:noMultiLvlLbl val="0"/>
      </c:catAx>
      <c:valAx>
        <c:axId val="83239680"/>
        <c:scaling>
          <c:orientation val="minMax"/>
          <c:min val="1500"/>
        </c:scaling>
        <c:delete val="1"/>
        <c:axPos val="l"/>
        <c:numFmt formatCode="General" sourceLinked="1"/>
        <c:majorTickMark val="out"/>
        <c:minorTickMark val="none"/>
        <c:tickLblPos val="nextTo"/>
        <c:crossAx val="83229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4.3521279631542675E-2"/>
          <c:w val="0.96368352788586253"/>
          <c:h val="0.88555243052483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00CC00"/>
              </a:solidFill>
            </c:spPr>
          </c:dPt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2921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253504"/>
        <c:axId val="83267584"/>
      </c:barChart>
      <c:catAx>
        <c:axId val="8325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267584"/>
        <c:crosses val="autoZero"/>
        <c:auto val="1"/>
        <c:lblAlgn val="ctr"/>
        <c:lblOffset val="100"/>
        <c:noMultiLvlLbl val="0"/>
      </c:catAx>
      <c:valAx>
        <c:axId val="83267584"/>
        <c:scaling>
          <c:orientation val="minMax"/>
          <c:min val="1500"/>
        </c:scaling>
        <c:delete val="1"/>
        <c:axPos val="l"/>
        <c:numFmt formatCode="General" sourceLinked="1"/>
        <c:majorTickMark val="out"/>
        <c:minorTickMark val="none"/>
        <c:tickLblPos val="nextTo"/>
        <c:crossAx val="83253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5.9347199497558199E-2"/>
          <c:w val="0.96368352788586253"/>
          <c:h val="0.88555243052483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3103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335040"/>
        <c:axId val="83336576"/>
      </c:barChart>
      <c:catAx>
        <c:axId val="8333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336576"/>
        <c:crosses val="autoZero"/>
        <c:auto val="1"/>
        <c:lblAlgn val="ctr"/>
        <c:lblOffset val="100"/>
        <c:noMultiLvlLbl val="0"/>
      </c:catAx>
      <c:valAx>
        <c:axId val="83336576"/>
        <c:scaling>
          <c:orientation val="minMax"/>
          <c:min val="1500"/>
        </c:scaling>
        <c:delete val="1"/>
        <c:axPos val="l"/>
        <c:numFmt formatCode="General" sourceLinked="1"/>
        <c:majorTickMark val="out"/>
        <c:minorTickMark val="none"/>
        <c:tickLblPos val="nextTo"/>
        <c:crossAx val="83335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5.9347199497558199E-2"/>
          <c:w val="0.96368352788586253"/>
          <c:h val="0.88555243052483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00CC00"/>
              </a:solidFill>
            </c:spPr>
          </c:dPt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3103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829888"/>
        <c:axId val="83831424"/>
      </c:barChart>
      <c:catAx>
        <c:axId val="83829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3831424"/>
        <c:crosses val="autoZero"/>
        <c:auto val="1"/>
        <c:lblAlgn val="ctr"/>
        <c:lblOffset val="100"/>
        <c:noMultiLvlLbl val="0"/>
      </c:catAx>
      <c:valAx>
        <c:axId val="83831424"/>
        <c:scaling>
          <c:orientation val="minMax"/>
          <c:min val="1500"/>
        </c:scaling>
        <c:delete val="1"/>
        <c:axPos val="l"/>
        <c:numFmt formatCode="General" sourceLinked="1"/>
        <c:majorTickMark val="out"/>
        <c:minorTickMark val="none"/>
        <c:tickLblPos val="nextTo"/>
        <c:crossAx val="83829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55555555555555E-2"/>
          <c:y val="5.4869684499314127E-2"/>
          <c:w val="0.96944444444444444"/>
          <c:h val="0.812144346154261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1038.99</c:v>
                </c:pt>
                <c:pt idx="1">
                  <c:v>1023.3</c:v>
                </c:pt>
                <c:pt idx="2">
                  <c:v>1075.1099999999999</c:v>
                </c:pt>
                <c:pt idx="3">
                  <c:v>1125.7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400.15</c:v>
                </c:pt>
                <c:pt idx="1">
                  <c:v>342.67</c:v>
                </c:pt>
                <c:pt idx="2">
                  <c:v>349.52</c:v>
                </c:pt>
                <c:pt idx="3">
                  <c:v>372.18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1723.98</c:v>
                </c:pt>
                <c:pt idx="1">
                  <c:v>1752</c:v>
                </c:pt>
                <c:pt idx="2">
                  <c:v>1466.44</c:v>
                </c:pt>
                <c:pt idx="3">
                  <c:v>1604.89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356160"/>
        <c:axId val="67357696"/>
      </c:barChart>
      <c:catAx>
        <c:axId val="6735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67357696"/>
        <c:crosses val="autoZero"/>
        <c:auto val="1"/>
        <c:lblAlgn val="ctr"/>
        <c:lblOffset val="100"/>
        <c:noMultiLvlLbl val="0"/>
      </c:catAx>
      <c:valAx>
        <c:axId val="67357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7356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2.8368794326241137E-3"/>
          <c:w val="1"/>
          <c:h val="0.889266347401335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519.37</c:v>
                </c:pt>
                <c:pt idx="1">
                  <c:v>520</c:v>
                </c:pt>
                <c:pt idx="2">
                  <c:v>559.29</c:v>
                </c:pt>
                <c:pt idx="3">
                  <c:v>586.64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12.69</c:v>
                </c:pt>
                <c:pt idx="1">
                  <c:v>12.23</c:v>
                </c:pt>
                <c:pt idx="2">
                  <c:v>15</c:v>
                </c:pt>
                <c:pt idx="3">
                  <c:v>16.5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248.98</c:v>
                </c:pt>
                <c:pt idx="1">
                  <c:v>223.03</c:v>
                </c:pt>
                <c:pt idx="2">
                  <c:v>239.2</c:v>
                </c:pt>
                <c:pt idx="3">
                  <c:v>254.84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78.92</c:v>
                </c:pt>
                <c:pt idx="1">
                  <c:v>83.36</c:v>
                </c:pt>
                <c:pt idx="2">
                  <c:v>90.59</c:v>
                </c:pt>
                <c:pt idx="3">
                  <c:v>105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157.59</c:v>
                </c:pt>
                <c:pt idx="1">
                  <c:v>159.49</c:v>
                </c:pt>
                <c:pt idx="2">
                  <c:v>144.61000000000001</c:v>
                </c:pt>
                <c:pt idx="3">
                  <c:v>135.16999999999999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9858156028368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888888888888889E-3"/>
                  <c:y val="-1.4184397163120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888888888888889E-3"/>
                  <c:y val="-1.9858156028368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4184397163120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21.46</c:v>
                </c:pt>
                <c:pt idx="1">
                  <c:v>25.21</c:v>
                </c:pt>
                <c:pt idx="2">
                  <c:v>26.42</c:v>
                </c:pt>
                <c:pt idx="3">
                  <c:v>27.55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265920"/>
        <c:axId val="73267456"/>
      </c:barChart>
      <c:catAx>
        <c:axId val="7326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73267456"/>
        <c:crosses val="autoZero"/>
        <c:auto val="1"/>
        <c:lblAlgn val="ctr"/>
        <c:lblOffset val="100"/>
        <c:noMultiLvlLbl val="0"/>
      </c:catAx>
      <c:valAx>
        <c:axId val="73267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3265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2.8368794326241137E-3"/>
          <c:w val="1"/>
          <c:h val="0.889266347401335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1.89</c:v>
                </c:pt>
                <c:pt idx="1">
                  <c:v>3.42</c:v>
                </c:pt>
                <c:pt idx="2">
                  <c:v>5.49</c:v>
                </c:pt>
                <c:pt idx="3">
                  <c:v>5.71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муниципального имущества2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172.79</c:v>
                </c:pt>
                <c:pt idx="1">
                  <c:v>172.8</c:v>
                </c:pt>
                <c:pt idx="2">
                  <c:v>173.83</c:v>
                </c:pt>
                <c:pt idx="3">
                  <c:v>173.84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оказания платных услуг и компенсации затрат бюджета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9.9499999999999993</c:v>
                </c:pt>
                <c:pt idx="1">
                  <c:v>5.03</c:v>
                </c:pt>
                <c:pt idx="2">
                  <c:v>5.03</c:v>
                </c:pt>
                <c:pt idx="3">
                  <c:v>5.03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продажи муницйипального имущества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188.95</c:v>
                </c:pt>
                <c:pt idx="1">
                  <c:v>137.33000000000001</c:v>
                </c:pt>
                <c:pt idx="2">
                  <c:v>138.72999999999999</c:v>
                </c:pt>
                <c:pt idx="3">
                  <c:v>161.16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Штрафы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14.08</c:v>
                </c:pt>
                <c:pt idx="1">
                  <c:v>13.95</c:v>
                </c:pt>
                <c:pt idx="2">
                  <c:v>13.95</c:v>
                </c:pt>
                <c:pt idx="3">
                  <c:v>13.95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9858156028368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888888888888889E-3"/>
                  <c:y val="-1.4184397163120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888888888888889E-3"/>
                  <c:y val="-1.9858156028368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4184397163120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12.5</c:v>
                </c:pt>
                <c:pt idx="1">
                  <c:v>10.15</c:v>
                </c:pt>
                <c:pt idx="2">
                  <c:v>12.5</c:v>
                </c:pt>
                <c:pt idx="3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314880"/>
        <c:axId val="76328960"/>
      </c:barChart>
      <c:catAx>
        <c:axId val="7631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76328960"/>
        <c:crosses val="autoZero"/>
        <c:auto val="1"/>
        <c:lblAlgn val="ctr"/>
        <c:lblOffset val="100"/>
        <c:noMultiLvlLbl val="0"/>
      </c:catAx>
      <c:valAx>
        <c:axId val="76328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6314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0.86809</cdr:x>
      <cdr:y>0.92438</cdr:y>
    </cdr:from>
    <cdr:to>
      <cdr:x>1</cdr:x>
      <cdr:y>0.9537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638661" y="6004826"/>
          <a:ext cx="704864" cy="19046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0.0148</cdr:y>
    </cdr:from>
    <cdr:to>
      <cdr:x>0.14867</cdr:x>
      <cdr:y>0.08807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80819"/>
          <a:ext cx="1359475" cy="400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eaLnBrk="1" hangingPunct="1"/>
          <a:r>
            <a: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млн</a:t>
          </a:r>
          <a:r>
            <a:rPr lang="ru-RU" alt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руб</a:t>
          </a:r>
          <a:r>
            <a: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0.63992</cdr:x>
      <cdr:y>0.95383</cdr:y>
    </cdr:from>
    <cdr:to>
      <cdr:x>0.77183</cdr:x>
      <cdr:y>0.98315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071978" y="4851493"/>
          <a:ext cx="633247" cy="14913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0.0148</cdr:y>
    </cdr:from>
    <cdr:to>
      <cdr:x>0.12836</cdr:x>
      <cdr:y>0.08243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80819"/>
          <a:ext cx="1173719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eaLnBrk="1" hangingPunct="1"/>
          <a:r>
            <a:rPr lang="ru-RU" alt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млн</a:t>
          </a:r>
          <a:r>
            <a:rPr lang="ru-RU" alt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руб</a:t>
          </a:r>
          <a:r>
            <a:rPr lang="ru-RU" alt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cdr:txBody>
    </cdr:sp>
  </cdr:relSizeAnchor>
  <cdr:relSizeAnchor xmlns:cdr="http://schemas.openxmlformats.org/drawingml/2006/chartDrawing">
    <cdr:from>
      <cdr:x>0.88338</cdr:x>
      <cdr:y>0.96512</cdr:y>
    </cdr:from>
    <cdr:to>
      <cdr:x>0.95672</cdr:x>
      <cdr:y>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8489950" y="6718300"/>
          <a:ext cx="704850" cy="1905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0.77359</cdr:x>
      <cdr:y>0</cdr:y>
    </cdr:from>
    <cdr:to>
      <cdr:x>1</cdr:x>
      <cdr:y>0.08423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173691" y="-1590533"/>
          <a:ext cx="636184" cy="158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fontAlgn="auto">
            <a:spcBef>
              <a:spcPts val="0"/>
            </a:spcBef>
            <a:spcAft>
              <a:spcPts val="0"/>
            </a:spcAft>
            <a:defRPr/>
          </a:pPr>
          <a:r>
            <a: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млн</a:t>
          </a:r>
          <a:r>
            <a: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. руб</a:t>
          </a:r>
          <a:r>
            <a: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.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0.06574</cdr:x>
      <cdr:y>0.13945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0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fontAlgn="auto">
            <a:spcBef>
              <a:spcPts val="0"/>
            </a:spcBef>
            <a:spcAft>
              <a:spcPts val="0"/>
            </a:spcAft>
            <a:defRPr/>
          </a:pPr>
          <a:endParaRPr lang="ru-RU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+mn-cs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0.06574</cdr:x>
      <cdr:y>0.13945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0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fontAlgn="auto">
            <a:spcBef>
              <a:spcPts val="0"/>
            </a:spcBef>
            <a:spcAft>
              <a:spcPts val="0"/>
            </a:spcAft>
            <a:defRPr/>
          </a:pPr>
          <a:endParaRPr lang="ru-RU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+mn-cs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0.23186</cdr:x>
      <cdr:y>0.17594</cdr:y>
    </cdr:from>
    <cdr:to>
      <cdr:x>0.63446</cdr:x>
      <cdr:y>0.51503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3168" y="320634"/>
          <a:ext cx="977863" cy="617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b="1" dirty="0" smtClean="0">
              <a:latin typeface="Arial Cyr" panose="020B0604020202020204" pitchFamily="34" charset="0"/>
              <a:cs typeface="Arial Cyr" panose="020B0604020202020204" pitchFamily="34" charset="0"/>
            </a:rPr>
            <a:t>446,7</a:t>
          </a:r>
          <a:endParaRPr lang="ru-RU" b="1" dirty="0" smtClean="0">
            <a:latin typeface="Arial Cyr" panose="020B0604020202020204" pitchFamily="34" charset="0"/>
            <a:cs typeface="Arial Cyr" panose="020B0604020202020204" pitchFamily="34" charset="0"/>
          </a:endParaRPr>
        </a:p>
        <a:p xmlns:a="http://schemas.openxmlformats.org/drawingml/2006/main">
          <a:r>
            <a:rPr lang="ru-RU" b="1" dirty="0">
              <a:latin typeface="Arial Cyr" panose="020B0604020202020204" pitchFamily="34" charset="0"/>
              <a:cs typeface="Arial Cyr" panose="020B0604020202020204" pitchFamily="34" charset="0"/>
            </a:rPr>
            <a:t> </a:t>
          </a:r>
          <a:r>
            <a:rPr lang="ru-RU" b="1" dirty="0" smtClean="0">
              <a:latin typeface="Arial Cyr" panose="020B0604020202020204" pitchFamily="34" charset="0"/>
              <a:cs typeface="Arial Cyr" panose="020B0604020202020204" pitchFamily="34" charset="0"/>
            </a:rPr>
            <a:t>    13,7%</a:t>
          </a:r>
          <a:endParaRPr lang="ru-RU" b="1" dirty="0">
            <a:latin typeface="Arial Cyr" panose="020B0604020202020204" pitchFamily="34" charset="0"/>
            <a:cs typeface="Arial Cyr" panose="020B0604020202020204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0.23186</cdr:x>
      <cdr:y>0.17594</cdr:y>
    </cdr:from>
    <cdr:to>
      <cdr:x>0.63446</cdr:x>
      <cdr:y>0.51503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3168" y="320634"/>
          <a:ext cx="977863" cy="617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b="1" dirty="0" smtClean="0">
              <a:latin typeface="Arial Cyr" panose="020B0604020202020204" pitchFamily="34" charset="0"/>
              <a:cs typeface="Arial Cyr" panose="020B0604020202020204" pitchFamily="34" charset="0"/>
            </a:rPr>
            <a:t>  </a:t>
          </a:r>
          <a:r>
            <a:rPr lang="ru-RU" b="1" dirty="0" smtClean="0">
              <a:latin typeface="Arial Cyr" panose="020B0604020202020204" pitchFamily="34" charset="0"/>
              <a:cs typeface="Arial Cyr" panose="020B0604020202020204" pitchFamily="34" charset="0"/>
            </a:rPr>
            <a:t>325,1    </a:t>
          </a:r>
          <a:endParaRPr lang="ru-RU" b="1" dirty="0" smtClean="0">
            <a:latin typeface="Arial Cyr" panose="020B0604020202020204" pitchFamily="34" charset="0"/>
            <a:cs typeface="Arial Cyr" panose="020B0604020202020204" pitchFamily="34" charset="0"/>
          </a:endParaRPr>
        </a:p>
        <a:p xmlns:a="http://schemas.openxmlformats.org/drawingml/2006/main">
          <a:r>
            <a:rPr lang="ru-RU" b="1" dirty="0">
              <a:latin typeface="Arial Cyr" panose="020B0604020202020204" pitchFamily="34" charset="0"/>
              <a:cs typeface="Arial Cyr" panose="020B0604020202020204" pitchFamily="34" charset="0"/>
            </a:rPr>
            <a:t> </a:t>
          </a:r>
          <a:r>
            <a:rPr lang="ru-RU" b="1" dirty="0" smtClean="0">
              <a:latin typeface="Arial Cyr" panose="020B0604020202020204" pitchFamily="34" charset="0"/>
              <a:cs typeface="Arial Cyr" panose="020B0604020202020204" pitchFamily="34" charset="0"/>
            </a:rPr>
            <a:t>    </a:t>
          </a:r>
          <a:r>
            <a:rPr lang="ru-RU" b="1" dirty="0" smtClean="0">
              <a:latin typeface="Arial Cyr" panose="020B0604020202020204" pitchFamily="34" charset="0"/>
              <a:cs typeface="Arial Cyr" panose="020B0604020202020204" pitchFamily="34" charset="0"/>
            </a:rPr>
            <a:t>11,1%</a:t>
          </a:r>
          <a:endParaRPr lang="ru-RU" b="1" dirty="0">
            <a:latin typeface="Arial Cyr" panose="020B0604020202020204" pitchFamily="34" charset="0"/>
            <a:cs typeface="Arial Cyr" panose="020B0604020202020204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0.23186</cdr:x>
      <cdr:y>0.17594</cdr:y>
    </cdr:from>
    <cdr:to>
      <cdr:x>0.63446</cdr:x>
      <cdr:y>0.51503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3168" y="320634"/>
          <a:ext cx="977863" cy="617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b="1" dirty="0" smtClean="0">
              <a:latin typeface="Arial Cyr" panose="020B0604020202020204" pitchFamily="34" charset="0"/>
              <a:cs typeface="Arial Cyr" panose="020B0604020202020204" pitchFamily="34" charset="0"/>
            </a:rPr>
            <a:t>  </a:t>
          </a:r>
          <a:r>
            <a:rPr lang="ru-RU" b="1" dirty="0" smtClean="0">
              <a:latin typeface="Arial Cyr" panose="020B0604020202020204" pitchFamily="34" charset="0"/>
              <a:cs typeface="Arial Cyr" panose="020B0604020202020204" pitchFamily="34" charset="0"/>
            </a:rPr>
            <a:t>327,6     </a:t>
          </a:r>
          <a:endParaRPr lang="ru-RU" b="1" dirty="0" smtClean="0">
            <a:latin typeface="Arial Cyr" panose="020B0604020202020204" pitchFamily="34" charset="0"/>
            <a:cs typeface="Arial Cyr" panose="020B0604020202020204" pitchFamily="34" charset="0"/>
          </a:endParaRPr>
        </a:p>
        <a:p xmlns:a="http://schemas.openxmlformats.org/drawingml/2006/main">
          <a:r>
            <a:rPr lang="ru-RU" b="1" dirty="0">
              <a:latin typeface="Arial Cyr" panose="020B0604020202020204" pitchFamily="34" charset="0"/>
              <a:cs typeface="Arial Cyr" panose="020B0604020202020204" pitchFamily="34" charset="0"/>
            </a:rPr>
            <a:t> </a:t>
          </a:r>
          <a:r>
            <a:rPr lang="ru-RU" b="1" dirty="0" smtClean="0">
              <a:latin typeface="Arial Cyr" panose="020B0604020202020204" pitchFamily="34" charset="0"/>
              <a:cs typeface="Arial Cyr" panose="020B0604020202020204" pitchFamily="34" charset="0"/>
            </a:rPr>
            <a:t>    </a:t>
          </a:r>
          <a:r>
            <a:rPr lang="ru-RU" b="1" dirty="0" smtClean="0">
              <a:latin typeface="Arial Cyr" panose="020B0604020202020204" pitchFamily="34" charset="0"/>
              <a:cs typeface="Arial Cyr" panose="020B0604020202020204" pitchFamily="34" charset="0"/>
            </a:rPr>
            <a:t>10,6%</a:t>
          </a:r>
          <a:endParaRPr lang="ru-RU" b="1" dirty="0">
            <a:latin typeface="Arial Cyr" panose="020B0604020202020204" pitchFamily="34" charset="0"/>
            <a:cs typeface="Arial Cyr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936"/>
          </a:xfrm>
          <a:prstGeom prst="rect">
            <a:avLst/>
          </a:prstGeom>
        </p:spPr>
        <p:txBody>
          <a:bodyPr vert="horz" lIns="92134" tIns="46067" rIns="92134" bIns="460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936"/>
          </a:xfrm>
          <a:prstGeom prst="rect">
            <a:avLst/>
          </a:prstGeom>
        </p:spPr>
        <p:txBody>
          <a:bodyPr vert="horz" lIns="92134" tIns="46067" rIns="92134" bIns="4606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3BADBB-64F6-471D-B8AE-580425B7978F}" type="datetimeFigureOut">
              <a:rPr lang="ru-RU"/>
              <a:pPr>
                <a:defRPr/>
              </a:pPr>
              <a:t>12.05.2017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705"/>
            <a:ext cx="2945659" cy="495936"/>
          </a:xfrm>
          <a:prstGeom prst="rect">
            <a:avLst/>
          </a:prstGeom>
        </p:spPr>
        <p:txBody>
          <a:bodyPr vert="horz" lIns="92134" tIns="46067" rIns="92134" bIns="460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705"/>
            <a:ext cx="2945659" cy="495936"/>
          </a:xfrm>
          <a:prstGeom prst="rect">
            <a:avLst/>
          </a:prstGeom>
        </p:spPr>
        <p:txBody>
          <a:bodyPr vert="horz" lIns="92134" tIns="46067" rIns="92134" bIns="4606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E7EEBD-20A0-4FAD-9243-CA67A256F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949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936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936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607AEF22-E25B-44DA-B24F-9CC886C17254}" type="datetimeFigureOut">
              <a:rPr lang="ru-RU" smtClean="0"/>
              <a:t>12.05.2017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352"/>
            <a:ext cx="5438140" cy="4468177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705"/>
            <a:ext cx="2945659" cy="495936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705"/>
            <a:ext cx="2945659" cy="495936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8F6A0201-F190-4276-9DB7-0D6DF8F672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681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4F7DF28-DBB8-4ED4-A88B-47882B65AF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89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1F869B92-2740-4E0E-BC54-13EC54046C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07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547BBA99-97C5-4124-94F8-9F291347952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1277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C8BA6-2429-49D2-80CA-FF27695CA99A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12.05.2017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9C430-27D9-4D12-AFC9-3A58A8DE94D6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741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52535-7970-47B2-86B6-5A02A6D50D04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12.05.2017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1F871-4F6A-4333-82AC-57E04F323B66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083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4E3C8-1DB7-4353-9239-289F89C575FE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12.05.2017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EA83D-275A-4B99-8FF6-FA6F06470C1B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953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ACAEE-4557-4B57-B099-9946CC235AFF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12.05.2017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D572D-92C6-4FC1-91CA-54A0A46BD5D8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287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F158C-EA81-4B3E-A926-160F5085B46A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5CC59-8E7D-4F07-869D-A10D46C73420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12.05.2017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43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2B82-C4AB-4F2F-810D-4A571FED67DC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12.05.2017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5DE55-D306-410F-89BC-9B6DA3B7E688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569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BF1B3-724A-4101-B1D8-B875C5F33EBE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12.05.2017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B77DA-0FD1-426A-936F-197F71AE21B4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138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D2A3-8B2A-4500-95BC-55F673EAE439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12.05.2017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D83CE-71C2-416C-BBAC-0B573061C5A1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80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E1B9F3BD-AEB6-4956-BD9D-F04BB99BE19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9393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CCDDC-04D5-4E1D-AB9D-D253902994B0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12.05.2017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1002E-A170-4B9E-B516-48B9907A83F8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554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23E6B-3A74-4A42-84BC-83A35DE1E7BA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12.05.2017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A9877-BCB7-4C36-9AC5-21A3CEB4B81E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825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88DBB-CE10-47A9-AABB-443BC4F377C3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12.05.2017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8F266-87B9-4653-B17D-9FACC4DF3C39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7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AB9D488-0D00-405C-863F-A01FFCE35E6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49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BD77EB22-2F1F-4D6D-A69A-33696A734E0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41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CD5756C1-0F88-44CC-B838-11393E9E3E8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815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791A471-2578-4C0D-A6F5-2A525756749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815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74268249-9FA6-4048-8E55-71D72C70AA0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70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71417DA-15BA-4A99-9E11-197F777F3E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046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AE14D74C-DF6A-4879-96D8-54F1694CAC9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47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E6B3FB2E-1CFF-4CF0-9D2C-9B5A18B609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09F436-4486-473A-8487-C42B3B4F8596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12.05.2017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D7E48C-1E51-4651-BA25-8E4CA416798E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899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50825" y="476250"/>
            <a:ext cx="86423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893175" y="476250"/>
            <a:ext cx="0" cy="23764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50825" y="3357563"/>
            <a:ext cx="18002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036" y="1697399"/>
            <a:ext cx="8640960" cy="2952750"/>
          </a:xfrm>
          <a:extLst/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40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РЕШЕНИЕ ДУМЫ </a:t>
            </a:r>
            <a:br>
              <a:rPr lang="ru-RU" sz="40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40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города Пятигорска </a:t>
            </a:r>
            <a:br>
              <a:rPr lang="ru-RU" sz="40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40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«О БЮДЖЕТЕ</a:t>
            </a:r>
            <a:r>
              <a:rPr lang="ru-RU" sz="40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40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40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города-курорта </a:t>
            </a:r>
            <a:r>
              <a:rPr lang="ru-RU" sz="4000" b="1" dirty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Пятигорска на </a:t>
            </a:r>
            <a:r>
              <a:rPr lang="ru-RU" sz="40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2017 год и плановый период 2018-2019 </a:t>
            </a:r>
            <a:r>
              <a:rPr lang="ru-RU" sz="40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годов»</a:t>
            </a:r>
            <a:br>
              <a:rPr lang="ru-RU" sz="40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4000" b="1" dirty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от 22 декабря 2016 года </a:t>
            </a:r>
            <a:r>
              <a:rPr lang="ru-RU" sz="40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40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40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№ </a:t>
            </a:r>
            <a:r>
              <a:rPr lang="ru-RU" sz="4000" b="1" dirty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39–5 РД</a:t>
            </a:r>
            <a:endParaRPr lang="en-US" sz="4000" b="1" dirty="0">
              <a:ln w="11430"/>
              <a:solidFill>
                <a:srgbClr val="333399"/>
              </a:solidFill>
              <a:effectLst>
                <a:glow rad="1905000">
                  <a:schemeClr val="accent5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370897" y="2000250"/>
            <a:ext cx="0" cy="28813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82255" y="167410"/>
            <a:ext cx="7685520" cy="1143000"/>
          </a:xfrm>
        </p:spPr>
        <p:txBody>
          <a:bodyPr>
            <a:noAutofit/>
          </a:bodyPr>
          <a:lstStyle/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Муниципальные публичные обязательства города 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Пятигорска в 2017 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году и плановом периоде 2018 и 2019 годах</a:t>
            </a:r>
            <a:endParaRPr lang="ru-RU" sz="28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503688"/>
              </p:ext>
            </p:extLst>
          </p:nvPr>
        </p:nvGraphicFramePr>
        <p:xfrm>
          <a:off x="57150" y="1477819"/>
          <a:ext cx="9086850" cy="5003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0975"/>
                <a:gridCol w="1571625"/>
                <a:gridCol w="1162050"/>
                <a:gridCol w="1181100"/>
                <a:gridCol w="1181100"/>
              </a:tblGrid>
              <a:tr h="34671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Наименование показателя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Численность получателей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Сумма тыс. руб.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105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2018 год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2019 год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4963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Ежемесячная денежная выплата  отдельным категориям  пенсионеров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latin typeface="+mn-lt"/>
                        </a:rPr>
                        <a:t>4615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latin typeface="+mn-lt"/>
                        </a:rPr>
                        <a:t>16614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latin typeface="+mn-lt"/>
                        </a:rPr>
                        <a:t>13780</a:t>
                      </a:r>
                      <a:endParaRPr lang="ru-RU" sz="2000" i="0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latin typeface="+mn-lt"/>
                        </a:rPr>
                        <a:t>11277</a:t>
                      </a:r>
                      <a:endParaRPr lang="ru-RU" sz="2000" i="0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r>
                        <a:rPr lang="ru-RU" sz="1800" i="0" dirty="0" smtClean="0">
                          <a:latin typeface="+mn-lt"/>
                        </a:rPr>
                        <a:t>Ежемесячная денежная выплата  заслуженным работникам народного хозяйства РФ, РСФСР (СССР)</a:t>
                      </a:r>
                      <a:endParaRPr lang="ru-RU" sz="180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latin typeface="+mn-lt"/>
                        </a:rPr>
                        <a:t>3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latin typeface="+mn-lt"/>
                        </a:rPr>
                        <a:t>14,4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latin typeface="+mn-lt"/>
                        </a:rPr>
                        <a:t>14,4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latin typeface="+mn-lt"/>
                        </a:rPr>
                        <a:t>14,4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1800" i="0" dirty="0" smtClean="0">
                          <a:latin typeface="+mn-lt"/>
                        </a:rPr>
                        <a:t>Ежемесячная денежная выплата участникам боев за город Пятигорск</a:t>
                      </a:r>
                      <a:endParaRPr lang="ru-RU" sz="18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latin typeface="+mn-lt"/>
                        </a:rPr>
                        <a:t>8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latin typeface="+mn-lt"/>
                        </a:rPr>
                        <a:t>192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latin typeface="+mn-lt"/>
                        </a:rPr>
                        <a:t>192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latin typeface="+mn-lt"/>
                        </a:rPr>
                        <a:t>192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909314">
                <a:tc>
                  <a:txBody>
                    <a:bodyPr/>
                    <a:lstStyle/>
                    <a:p>
                      <a:r>
                        <a:rPr lang="ru-RU" sz="1800" i="0" dirty="0" smtClean="0">
                          <a:latin typeface="+mn-lt"/>
                        </a:rPr>
                        <a:t>Единовременная денежная выплата ко Дню Победы</a:t>
                      </a:r>
                      <a:endParaRPr lang="ru-RU" sz="1800" i="0" dirty="0">
                        <a:latin typeface="+mn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latin typeface="+mn-lt"/>
                        </a:rPr>
                        <a:t>290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latin typeface="+mn-lt"/>
                        </a:rPr>
                        <a:t>580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latin typeface="+mn-lt"/>
                        </a:rPr>
                        <a:t>580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latin typeface="+mn-lt"/>
                        </a:rPr>
                        <a:t>580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53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1182687" y="199824"/>
            <a:ext cx="7961313" cy="771726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Дорожный фонд города Пятигорска</a:t>
            </a:r>
          </a:p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на 2017 год</a:t>
            </a:r>
            <a:endParaRPr lang="ru-RU" sz="2800" b="1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140772" y="6372225"/>
            <a:ext cx="1038225" cy="485775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308281">
            <a:off x="347216" y="6279404"/>
            <a:ext cx="8625337" cy="1354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 rot="321410">
            <a:off x="345078" y="5159686"/>
            <a:ext cx="4082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 rot="321410">
            <a:off x="164026" y="5375003"/>
            <a:ext cx="4527575" cy="738664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+mj-lt"/>
              </a:rPr>
              <a:t>Акцизы по подакцизным </a:t>
            </a:r>
            <a:r>
              <a:rPr lang="ru-RU" sz="1400" b="1" dirty="0" smtClean="0">
                <a:solidFill>
                  <a:srgbClr val="002060"/>
                </a:solidFill>
                <a:latin typeface="+mj-lt"/>
              </a:rPr>
              <a:t>товарам, </a:t>
            </a:r>
            <a:r>
              <a:rPr lang="ru-RU" sz="1400" b="1" dirty="0">
                <a:solidFill>
                  <a:srgbClr val="002060"/>
                </a:solidFill>
                <a:latin typeface="+mj-lt"/>
              </a:rPr>
              <a:t>производимым на территории Российской Федерации</a:t>
            </a:r>
          </a:p>
        </p:txBody>
      </p:sp>
      <p:sp>
        <p:nvSpPr>
          <p:cNvPr id="14" name="TextBox 13"/>
          <p:cNvSpPr txBox="1"/>
          <p:nvPr/>
        </p:nvSpPr>
        <p:spPr>
          <a:xfrm rot="321410">
            <a:off x="225200" y="4264613"/>
            <a:ext cx="4529147" cy="1169551"/>
          </a:xfrm>
          <a:prstGeom prst="rect">
            <a:avLst/>
          </a:prstGeom>
          <a:solidFill>
            <a:srgbClr val="6699FF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+mj-lt"/>
              </a:rPr>
              <a:t>Государственная пошлина за выдачу </a:t>
            </a:r>
            <a:r>
              <a:rPr lang="ru-RU" sz="1400" b="1" dirty="0" smtClean="0">
                <a:solidFill>
                  <a:srgbClr val="002060"/>
                </a:solidFill>
                <a:latin typeface="+mj-lt"/>
              </a:rPr>
              <a:t>специального </a:t>
            </a:r>
            <a:r>
              <a:rPr lang="ru-RU" sz="1400" b="1" dirty="0">
                <a:solidFill>
                  <a:srgbClr val="002060"/>
                </a:solidFill>
                <a:latin typeface="+mj-lt"/>
              </a:rPr>
              <a:t>разрешения на движение </a:t>
            </a:r>
            <a:r>
              <a:rPr lang="ru-RU" sz="1400" b="1" dirty="0" smtClean="0">
                <a:solidFill>
                  <a:srgbClr val="002060"/>
                </a:solidFill>
                <a:latin typeface="+mj-lt"/>
              </a:rPr>
              <a:t>транспортных </a:t>
            </a:r>
            <a:r>
              <a:rPr lang="ru-RU" sz="1400" b="1" dirty="0">
                <a:solidFill>
                  <a:srgbClr val="002060"/>
                </a:solidFill>
                <a:latin typeface="+mj-lt"/>
              </a:rPr>
              <a:t>средств, осуществляющих перевозки опасных, тяжеловесных и (или) крупногабаритных </a:t>
            </a:r>
            <a:r>
              <a:rPr lang="ru-RU" sz="1400" b="1" dirty="0" smtClean="0">
                <a:solidFill>
                  <a:srgbClr val="002060"/>
                </a:solidFill>
                <a:latin typeface="+mj-lt"/>
              </a:rPr>
              <a:t>грузов</a:t>
            </a:r>
            <a:endParaRPr lang="ru-RU" sz="1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 rot="321410">
            <a:off x="329995" y="3150486"/>
            <a:ext cx="4510177" cy="1169551"/>
          </a:xfrm>
          <a:prstGeom prst="rect">
            <a:avLst/>
          </a:prstGeom>
          <a:solidFill>
            <a:srgbClr val="66FF66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+mj-lt"/>
              </a:rPr>
              <a:t>Денежные взыскания (штрафы) за нарушение правил перевозки крупногабаритных и тяжеловесных грузов по автомобильным дорогам общего пользования местного значения городских </a:t>
            </a:r>
            <a:r>
              <a:rPr lang="ru-RU" sz="1400" b="1" dirty="0" smtClean="0">
                <a:solidFill>
                  <a:srgbClr val="002060"/>
                </a:solidFill>
                <a:latin typeface="+mj-lt"/>
              </a:rPr>
              <a:t>округов</a:t>
            </a:r>
            <a:endParaRPr lang="ru-RU" sz="1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 rot="321410">
            <a:off x="403278" y="2494217"/>
            <a:ext cx="4528282" cy="738664"/>
          </a:xfrm>
          <a:prstGeom prst="rect">
            <a:avLst/>
          </a:prstGeom>
          <a:solidFill>
            <a:srgbClr val="CCFF66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+mj-lt"/>
              </a:rPr>
              <a:t>Прочие  денежные взыскания (штрафы) за правонарушения в области дорожного движения</a:t>
            </a:r>
          </a:p>
        </p:txBody>
      </p:sp>
      <p:sp>
        <p:nvSpPr>
          <p:cNvPr id="17" name="TextBox 16"/>
          <p:cNvSpPr txBox="1"/>
          <p:nvPr/>
        </p:nvSpPr>
        <p:spPr>
          <a:xfrm rot="321410">
            <a:off x="453413" y="1613440"/>
            <a:ext cx="4538636" cy="954107"/>
          </a:xfrm>
          <a:prstGeom prst="rect">
            <a:avLst/>
          </a:prstGeom>
          <a:solidFill>
            <a:srgbClr val="FF7C8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+mj-lt"/>
              </a:rPr>
              <a:t>Возмещение </a:t>
            </a:r>
            <a:r>
              <a:rPr lang="ru-RU" sz="1400" b="1" dirty="0">
                <a:solidFill>
                  <a:srgbClr val="002060"/>
                </a:solidFill>
                <a:latin typeface="+mj-lt"/>
              </a:rPr>
              <a:t>вреда, причиняемого автомобильным дорогам  транспортными средствами, осуществляющими перевозки тяжеловесных и  (или) крупногабаритных грузов </a:t>
            </a:r>
          </a:p>
        </p:txBody>
      </p:sp>
      <p:sp>
        <p:nvSpPr>
          <p:cNvPr id="18" name="TextBox 17"/>
          <p:cNvSpPr txBox="1"/>
          <p:nvPr/>
        </p:nvSpPr>
        <p:spPr>
          <a:xfrm rot="321410">
            <a:off x="4816988" y="5216372"/>
            <a:ext cx="4082846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Строительство </a:t>
            </a:r>
            <a:r>
              <a:rPr lang="ru-RU" sz="1600" b="1" dirty="0">
                <a:solidFill>
                  <a:srgbClr val="002060"/>
                </a:solidFill>
                <a:latin typeface="+mj-lt"/>
              </a:rPr>
              <a:t>и реконструкция улично-дорожной </a:t>
            </a:r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сети </a:t>
            </a:r>
            <a:endParaRPr lang="ru-RU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 rot="321410">
            <a:off x="4851445" y="4680049"/>
            <a:ext cx="4082846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+mj-lt"/>
              </a:rPr>
              <a:t>Ремонт и содержание автомобильных </a:t>
            </a:r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дорог</a:t>
            </a:r>
            <a:endParaRPr lang="ru-RU" sz="1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 rot="321410">
            <a:off x="4914792" y="3839148"/>
            <a:ext cx="4082846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Ремонт , сооружение</a:t>
            </a:r>
            <a:r>
              <a:rPr lang="ru-RU" sz="1600" b="1" dirty="0">
                <a:solidFill>
                  <a:srgbClr val="002060"/>
                </a:solidFill>
                <a:latin typeface="+mj-lt"/>
              </a:rPr>
              <a:t>, восстановление и содержание ливневых </a:t>
            </a:r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канализаций</a:t>
            </a:r>
          </a:p>
          <a:p>
            <a:pPr algn="ctr"/>
            <a:endParaRPr lang="ru-RU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 rot="321410">
            <a:off x="4986026" y="3052318"/>
            <a:ext cx="4082846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Диагностика</a:t>
            </a:r>
            <a:r>
              <a:rPr lang="ru-RU" sz="1600" b="1" dirty="0">
                <a:solidFill>
                  <a:srgbClr val="002060"/>
                </a:solidFill>
                <a:latin typeface="+mj-lt"/>
              </a:rPr>
              <a:t>, обследование и паспортизация улично-дорожной </a:t>
            </a:r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сети</a:t>
            </a:r>
          </a:p>
          <a:p>
            <a:pPr algn="ctr"/>
            <a:endParaRPr lang="ru-RU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 rot="321410">
            <a:off x="5057178" y="2473759"/>
            <a:ext cx="4082846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Повышение </a:t>
            </a:r>
            <a:r>
              <a:rPr lang="ru-RU" sz="1600" b="1" dirty="0">
                <a:solidFill>
                  <a:srgbClr val="002060"/>
                </a:solidFill>
                <a:latin typeface="+mj-lt"/>
              </a:rPr>
              <a:t>безопасности дорожного </a:t>
            </a:r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движения</a:t>
            </a:r>
            <a:endParaRPr lang="ru-RU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400050" y="6046577"/>
            <a:ext cx="409919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n-lt"/>
              </a:rPr>
              <a:t>Доходы дорожного фонда -  </a:t>
            </a:r>
            <a:r>
              <a:rPr lang="ru-RU" sz="4000" b="1" dirty="0" smtClean="0">
                <a:solidFill>
                  <a:srgbClr val="000099"/>
                </a:solidFill>
                <a:latin typeface="+mn-lt"/>
              </a:rPr>
              <a:t>12,3</a:t>
            </a:r>
            <a:endParaRPr lang="ru-RU" sz="40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59884" y="1403662"/>
            <a:ext cx="404552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n-lt"/>
              </a:rPr>
              <a:t>Направления расходования -  </a:t>
            </a:r>
            <a:r>
              <a:rPr lang="ru-RU" sz="4000" b="1" dirty="0" smtClean="0">
                <a:solidFill>
                  <a:srgbClr val="000099"/>
                </a:solidFill>
                <a:latin typeface="+mn-lt"/>
              </a:rPr>
              <a:t>146,1</a:t>
            </a:r>
            <a:endParaRPr lang="ru-RU" sz="40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6" name="Прямоугольник 10"/>
          <p:cNvSpPr>
            <a:spLocks noChangeArrowheads="1"/>
          </p:cNvSpPr>
          <p:nvPr/>
        </p:nvSpPr>
        <p:spPr bwMode="auto">
          <a:xfrm>
            <a:off x="7972440" y="1995671"/>
            <a:ext cx="11737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ru-RU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 rot="321410">
            <a:off x="4730899" y="5844531"/>
            <a:ext cx="4082846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Кап. ремонт, ремонт дворовых территорий МКД </a:t>
            </a:r>
            <a:endParaRPr lang="ru-RU" sz="16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428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1182687" y="199823"/>
            <a:ext cx="7961313" cy="876501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endParaRPr lang="ru-RU" sz="2400" b="1" kern="0" spc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446088" indent="-446088" algn="ctr" eaLnBrk="1" hangingPunct="1">
              <a:lnSpc>
                <a:spcPct val="80000"/>
              </a:lnSpc>
              <a:defRPr/>
            </a:pPr>
            <a:endParaRPr lang="ru-RU" sz="2400" b="1" kern="0" spc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446088" indent="-446088" algn="ctr" eaLnBrk="1" hangingPunct="1">
              <a:lnSpc>
                <a:spcPct val="80000"/>
              </a:lnSpc>
              <a:defRPr/>
            </a:pPr>
            <a:endParaRPr lang="ru-RU" sz="2400" b="1" kern="0" spc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446088" indent="-446088" algn="ctr" eaLnBrk="1" hangingPunct="1">
              <a:lnSpc>
                <a:spcPct val="80000"/>
              </a:lnSpc>
              <a:defRPr/>
            </a:pPr>
            <a:endParaRPr lang="ru-RU" sz="2400" b="1" kern="0" spc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446088" indent="-446088" algn="ctr" eaLnBrk="1" hangingPunct="1">
              <a:lnSpc>
                <a:spcPct val="80000"/>
              </a:lnSpc>
              <a:defRPr/>
            </a:pPr>
            <a:endParaRPr lang="ru-RU" sz="2400" b="1" kern="0" spc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446088" indent="-446088" algn="ctr" eaLnBrk="1" hangingPunct="1">
              <a:lnSpc>
                <a:spcPct val="80000"/>
              </a:lnSpc>
              <a:defRPr/>
            </a:pPr>
            <a:endParaRPr lang="ru-RU" sz="2400" b="1" kern="0" spc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446088" indent="-446088" algn="ctr" eaLnBrk="1" hangingPunct="1">
              <a:lnSpc>
                <a:spcPct val="80000"/>
              </a:lnSpc>
              <a:defRPr/>
            </a:pPr>
            <a:endParaRPr lang="ru-RU" sz="2400" b="1" kern="0" spc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446088" indent="-446088" algn="ctr" eaLnBrk="1" hangingPunct="1">
              <a:lnSpc>
                <a:spcPct val="80000"/>
              </a:lnSpc>
              <a:defRPr/>
            </a:pPr>
            <a:endParaRPr lang="ru-RU" sz="2400" b="1" kern="0" spc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446088" indent="-446088" algn="ctr" eaLnBrk="1" hangingPunct="1">
              <a:lnSpc>
                <a:spcPct val="80000"/>
              </a:lnSpc>
              <a:defRPr/>
            </a:pPr>
            <a:endParaRPr lang="ru-RU" sz="2400" b="1" kern="0" spc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446088" indent="-446088" algn="ctr" eaLnBrk="1" hangingPunct="1">
              <a:lnSpc>
                <a:spcPct val="80000"/>
              </a:lnSpc>
              <a:defRPr/>
            </a:pPr>
            <a:endParaRPr lang="ru-RU" sz="2400" b="1" kern="0" spc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4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Структура </a:t>
            </a:r>
            <a:r>
              <a:rPr lang="ru-RU" sz="24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расходов дорожного фонда города </a:t>
            </a:r>
            <a:r>
              <a:rPr lang="ru-RU" sz="24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Пятигорска на 2017 год и плановый период 2018 и 2019 годов</a:t>
            </a:r>
            <a:endParaRPr lang="ru-RU" sz="2400" b="1" kern="0" spc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 rot="321410">
            <a:off x="345078" y="5159686"/>
            <a:ext cx="4082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14044682"/>
              </p:ext>
            </p:extLst>
          </p:nvPr>
        </p:nvGraphicFramePr>
        <p:xfrm>
          <a:off x="0" y="1397000"/>
          <a:ext cx="9610725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323975" y="1586344"/>
            <a:ext cx="1343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146,1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86075" y="4385133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37,4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91843" y="4385133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38,5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06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1182255" y="199822"/>
            <a:ext cx="7961313" cy="1078173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Расходы социального характера </a:t>
            </a:r>
          </a:p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в 2017 </a:t>
            </a: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году о плановом периоде 2018 и 2019 годов</a:t>
            </a:r>
            <a:endParaRPr lang="ru-RU" sz="28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40207995"/>
              </p:ext>
            </p:extLst>
          </p:nvPr>
        </p:nvGraphicFramePr>
        <p:xfrm>
          <a:off x="1341114" y="1590533"/>
          <a:ext cx="2809875" cy="187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2363283" y="2490563"/>
            <a:ext cx="1919974" cy="374571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74%</a:t>
            </a:r>
            <a:endParaRPr lang="ru-RU" altLang="ru-RU" sz="16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2504388" y="2115992"/>
            <a:ext cx="1919974" cy="374571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2421</a:t>
            </a:r>
            <a:endParaRPr lang="ru-RU" altLang="ru-RU" sz="16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5950" y="1477819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в том числе:</a:t>
            </a:r>
            <a:endParaRPr lang="ru-RU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01607" y="2115992"/>
            <a:ext cx="1766888" cy="82515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Образование</a:t>
            </a:r>
            <a:endParaRPr lang="ru-RU" sz="17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01607" y="3097439"/>
            <a:ext cx="1766888" cy="79828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Социальная политика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01607" y="4087341"/>
            <a:ext cx="1766888" cy="83090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Культура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27800" y="5083811"/>
            <a:ext cx="1740695" cy="11645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Физическая культура и спорт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1441338042"/>
              </p:ext>
            </p:extLst>
          </p:nvPr>
        </p:nvGraphicFramePr>
        <p:xfrm>
          <a:off x="1447800" y="2985934"/>
          <a:ext cx="2809875" cy="187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571261505"/>
              </p:ext>
            </p:extLst>
          </p:nvPr>
        </p:nvGraphicFramePr>
        <p:xfrm>
          <a:off x="1371600" y="4469974"/>
          <a:ext cx="2809875" cy="187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67892" y="2386646"/>
            <a:ext cx="12287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2017 год</a:t>
            </a:r>
            <a:endParaRPr lang="ru-RU" sz="1500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8777" y="3888726"/>
            <a:ext cx="12287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2018 год</a:t>
            </a:r>
            <a:endParaRPr lang="ru-RU" sz="1500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7491" y="5342938"/>
            <a:ext cx="12287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2019 год</a:t>
            </a:r>
            <a:endParaRPr lang="ru-RU" sz="1500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9" name="AutoShape 6"/>
          <p:cNvSpPr>
            <a:spLocks noChangeArrowheads="1"/>
          </p:cNvSpPr>
          <p:nvPr/>
        </p:nvSpPr>
        <p:spPr bwMode="auto">
          <a:xfrm>
            <a:off x="2363283" y="3614315"/>
            <a:ext cx="1919974" cy="374571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2199</a:t>
            </a:r>
            <a:endParaRPr lang="ru-RU" altLang="ru-RU" sz="16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0" name="AutoShape 6"/>
          <p:cNvSpPr>
            <a:spLocks noChangeArrowheads="1"/>
          </p:cNvSpPr>
          <p:nvPr/>
        </p:nvSpPr>
        <p:spPr bwMode="auto">
          <a:xfrm>
            <a:off x="2322458" y="3888726"/>
            <a:ext cx="1919974" cy="374571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75%</a:t>
            </a:r>
            <a:endParaRPr lang="ru-RU" altLang="ru-RU" sz="16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auto">
          <a:xfrm>
            <a:off x="2281633" y="4968367"/>
            <a:ext cx="1919974" cy="374571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2338</a:t>
            </a:r>
            <a:endParaRPr lang="ru-RU" altLang="ru-RU" sz="16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2" name="AutoShape 6"/>
          <p:cNvSpPr>
            <a:spLocks noChangeArrowheads="1"/>
          </p:cNvSpPr>
          <p:nvPr/>
        </p:nvSpPr>
        <p:spPr bwMode="auto">
          <a:xfrm>
            <a:off x="2189108" y="5291532"/>
            <a:ext cx="1919974" cy="374571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76%</a:t>
            </a:r>
            <a:endParaRPr lang="ru-RU" altLang="ru-RU" sz="16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059205" y="2115992"/>
            <a:ext cx="910825" cy="82515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1401,8</a:t>
            </a:r>
            <a:endParaRPr lang="ru-RU" sz="16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049678" y="3097440"/>
            <a:ext cx="920353" cy="79828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864,1</a:t>
            </a:r>
            <a:endParaRPr lang="ru-RU" sz="16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013850" y="4100683"/>
            <a:ext cx="950989" cy="83090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77,4</a:t>
            </a:r>
            <a:endParaRPr lang="ru-RU" sz="16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013850" y="5083810"/>
            <a:ext cx="950989" cy="11645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77,7</a:t>
            </a:r>
            <a:endParaRPr lang="ru-RU" sz="16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118751" y="2115992"/>
            <a:ext cx="910825" cy="82515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1257,3</a:t>
            </a:r>
            <a:endParaRPr lang="ru-RU" sz="16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109224" y="3097440"/>
            <a:ext cx="920353" cy="79828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791,7</a:t>
            </a:r>
            <a:endParaRPr lang="ru-RU" sz="16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073396" y="4100683"/>
            <a:ext cx="950989" cy="83090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71,8</a:t>
            </a:r>
            <a:endParaRPr lang="ru-RU" sz="16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073396" y="5083810"/>
            <a:ext cx="950989" cy="11645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77,9</a:t>
            </a:r>
            <a:endParaRPr lang="ru-RU" sz="16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8198755" y="2115992"/>
            <a:ext cx="910825" cy="82515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1333,2</a:t>
            </a:r>
            <a:endParaRPr lang="ru-RU" sz="16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8189228" y="3097440"/>
            <a:ext cx="920353" cy="79828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854,0</a:t>
            </a:r>
            <a:endParaRPr lang="ru-RU" sz="16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8153400" y="4100683"/>
            <a:ext cx="950989" cy="83090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72,5</a:t>
            </a:r>
            <a:endParaRPr lang="ru-RU" sz="16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8153400" y="5083810"/>
            <a:ext cx="950989" cy="11645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78,1</a:t>
            </a:r>
            <a:endParaRPr lang="ru-RU" sz="16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198755" y="1788697"/>
            <a:ext cx="754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accent2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2019 год</a:t>
            </a:r>
            <a:endParaRPr lang="ru-RU" sz="1000" b="1" dirty="0">
              <a:solidFill>
                <a:schemeClr val="accent2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132481" y="1788697"/>
            <a:ext cx="754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accent2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2017 год</a:t>
            </a:r>
            <a:endParaRPr lang="ru-RU" sz="1000" b="1" dirty="0">
              <a:solidFill>
                <a:schemeClr val="accent2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196790" y="1788697"/>
            <a:ext cx="754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accent2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2018 год</a:t>
            </a:r>
            <a:endParaRPr lang="ru-RU" sz="1000" b="1" dirty="0">
              <a:solidFill>
                <a:schemeClr val="accent2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84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1182255" y="209347"/>
            <a:ext cx="7961313" cy="92799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4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Расходы экономической направленности</a:t>
            </a:r>
          </a:p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4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в 2017 </a:t>
            </a:r>
            <a:r>
              <a:rPr lang="ru-RU" sz="24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году и плановом периоде 2018 и 2019 годах</a:t>
            </a:r>
            <a:endParaRPr lang="ru-RU" sz="24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35910048"/>
              </p:ext>
            </p:extLst>
          </p:nvPr>
        </p:nvGraphicFramePr>
        <p:xfrm>
          <a:off x="1101330" y="1788484"/>
          <a:ext cx="2428875" cy="182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10893" y="1409454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в том числе:</a:t>
            </a:r>
            <a:endParaRPr lang="ru-RU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696894" y="5425119"/>
            <a:ext cx="2027632" cy="47622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Водное хозяйство</a:t>
            </a:r>
            <a:endParaRPr lang="ru-RU" sz="15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696894" y="5979332"/>
            <a:ext cx="2027632" cy="51864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Лесное хозяйство</a:t>
            </a:r>
            <a:endParaRPr lang="ru-RU" sz="15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44934" y="3024360"/>
            <a:ext cx="1979591" cy="4373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Транспорт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895975" y="5462631"/>
            <a:ext cx="971550" cy="47622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0,4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895975" y="6024523"/>
            <a:ext cx="971550" cy="49638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0,5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95975" y="3051903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10,5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724486" y="1440308"/>
            <a:ext cx="1979591" cy="4373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Дорожное</a:t>
            </a:r>
            <a:r>
              <a:rPr lang="ru-RU" sz="1500" b="1" dirty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sz="1500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хозяйство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744934" y="4178043"/>
            <a:ext cx="1979591" cy="4373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Благоустройство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704040" y="2429758"/>
            <a:ext cx="2020485" cy="53986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Коммунальное</a:t>
            </a:r>
            <a:r>
              <a:rPr lang="ru-RU" sz="1500" b="1" dirty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sz="1500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хозяйство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704040" y="4752551"/>
            <a:ext cx="2020485" cy="60002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Др. вопросы в области нац. экономики</a:t>
            </a:r>
            <a:endParaRPr lang="ru-RU" sz="1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744934" y="1967620"/>
            <a:ext cx="1979591" cy="4373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Жилищное</a:t>
            </a:r>
            <a:r>
              <a:rPr lang="ru-RU" sz="1500" b="1" dirty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sz="1500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хозяйство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895975" y="1416868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146,8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895975" y="4755684"/>
            <a:ext cx="971550" cy="59045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4,7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895975" y="1962286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0,4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895975" y="2439026"/>
            <a:ext cx="971550" cy="53986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18,9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895975" y="4227425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193,6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715350" y="3548633"/>
            <a:ext cx="2009175" cy="54051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Др. вопросы</a:t>
            </a:r>
            <a:r>
              <a:rPr lang="ru-RU" sz="1500" b="1" dirty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sz="1500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в области</a:t>
            </a:r>
            <a:r>
              <a:rPr lang="ru-RU" sz="1500" b="1" dirty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sz="15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ЖКХ</a:t>
            </a:r>
            <a:endParaRPr lang="ru-RU" sz="15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5895975" y="3582694"/>
            <a:ext cx="971550" cy="5447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70,9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43875" y="1585540"/>
            <a:ext cx="1035153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63502" y="2564752"/>
            <a:ext cx="12287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2017 год</a:t>
            </a:r>
            <a:endParaRPr lang="ru-RU" sz="1500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graphicFrame>
        <p:nvGraphicFramePr>
          <p:cNvPr id="29" name="Диаграмма 28"/>
          <p:cNvGraphicFramePr/>
          <p:nvPr>
            <p:extLst>
              <p:ext uri="{D42A27DB-BD31-4B8C-83A1-F6EECF244321}">
                <p14:modId xmlns:p14="http://schemas.microsoft.com/office/powerpoint/2010/main" val="2178474267"/>
              </p:ext>
            </p:extLst>
          </p:nvPr>
        </p:nvGraphicFramePr>
        <p:xfrm>
          <a:off x="1096568" y="3259644"/>
          <a:ext cx="2428875" cy="182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3229436993"/>
              </p:ext>
            </p:extLst>
          </p:nvPr>
        </p:nvGraphicFramePr>
        <p:xfrm>
          <a:off x="1086450" y="4933192"/>
          <a:ext cx="2428875" cy="182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82168" y="4204690"/>
            <a:ext cx="12287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2018 год</a:t>
            </a:r>
            <a:endParaRPr lang="ru-RU" sz="1500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2168" y="5844396"/>
            <a:ext cx="12287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2019 год</a:t>
            </a:r>
            <a:endParaRPr lang="ru-RU" sz="1500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6962775" y="5462385"/>
            <a:ext cx="971550" cy="47622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0,4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962775" y="6024277"/>
            <a:ext cx="971550" cy="49638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0,5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6962775" y="3051657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10,5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962775" y="1416622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37,3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962775" y="4755438"/>
            <a:ext cx="971550" cy="59045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1,8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6962775" y="1962040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0,4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962775" y="2438780"/>
            <a:ext cx="971550" cy="53986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16,0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6962775" y="4227179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187,3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6962775" y="3582448"/>
            <a:ext cx="971550" cy="5447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70,9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8058150" y="5444716"/>
            <a:ext cx="971550" cy="47622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0,4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8058150" y="6006608"/>
            <a:ext cx="971550" cy="49638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0,5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8058150" y="3033988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10,5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8058150" y="1398953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38,8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8058150" y="4737769"/>
            <a:ext cx="971550" cy="59045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1,8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8058150" y="1944371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0,4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8058150" y="2421111"/>
            <a:ext cx="971550" cy="53986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16,0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8058150" y="4209510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188,3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8058150" y="3564779"/>
            <a:ext cx="971550" cy="5447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70,9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81700" y="1156715"/>
            <a:ext cx="800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accent2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2017 год</a:t>
            </a:r>
            <a:endParaRPr lang="ru-RU" sz="1100" b="1" dirty="0">
              <a:solidFill>
                <a:schemeClr val="accent2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048500" y="1137343"/>
            <a:ext cx="800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accent2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2018 год</a:t>
            </a:r>
            <a:endParaRPr lang="ru-RU" sz="1100" b="1" dirty="0">
              <a:solidFill>
                <a:schemeClr val="accent2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143875" y="1137343"/>
            <a:ext cx="800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accent2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2019 год</a:t>
            </a:r>
            <a:endParaRPr lang="ru-RU" sz="1100" b="1" dirty="0">
              <a:solidFill>
                <a:schemeClr val="accent2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20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55397590"/>
              </p:ext>
            </p:extLst>
          </p:nvPr>
        </p:nvGraphicFramePr>
        <p:xfrm>
          <a:off x="938212" y="1205635"/>
          <a:ext cx="7731172" cy="452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14366451"/>
              </p:ext>
            </p:extLst>
          </p:nvPr>
        </p:nvGraphicFramePr>
        <p:xfrm>
          <a:off x="0" y="1567934"/>
          <a:ext cx="9143999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1050878" y="16741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Объем муниципального долга</a:t>
            </a:r>
            <a:endParaRPr lang="ru-RU" sz="2800" b="1" kern="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95275" y="6633091"/>
            <a:ext cx="1285875" cy="9525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09750" y="639341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+mn-lt"/>
              </a:rPr>
              <a:t>Верхний предел муниципального долга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892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1050878" y="16741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Аналитика ставок по муниципальным заимствованиям</a:t>
            </a:r>
            <a:endParaRPr lang="ru-RU" sz="2800" b="1" kern="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80219947"/>
              </p:ext>
            </p:extLst>
          </p:nvPr>
        </p:nvGraphicFramePr>
        <p:xfrm>
          <a:off x="0" y="1752599"/>
          <a:ext cx="9144000" cy="4934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33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 noGrp="1"/>
          </p:cNvSpPr>
          <p:nvPr>
            <p:ph type="title"/>
          </p:nvPr>
        </p:nvSpPr>
        <p:spPr bwMode="auto">
          <a:xfrm>
            <a:off x="914400" y="16741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Обслуживание муниципального долга</a:t>
            </a:r>
            <a:endParaRPr lang="ru-RU" sz="2800" b="1" kern="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02162753"/>
              </p:ext>
            </p:extLst>
          </p:nvPr>
        </p:nvGraphicFramePr>
        <p:xfrm>
          <a:off x="0" y="1762125"/>
          <a:ext cx="9144000" cy="509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7784525" y="1477819"/>
            <a:ext cx="13594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244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8124825" y="1283643"/>
            <a:ext cx="1019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Основные параметры бюджета</a:t>
            </a:r>
            <a:endParaRPr lang="ru-RU" sz="2800" b="1" dirty="0"/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870598960"/>
              </p:ext>
            </p:extLst>
          </p:nvPr>
        </p:nvGraphicFramePr>
        <p:xfrm>
          <a:off x="438150" y="1678871"/>
          <a:ext cx="2657475" cy="320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1739547776"/>
              </p:ext>
            </p:extLst>
          </p:nvPr>
        </p:nvGraphicFramePr>
        <p:xfrm>
          <a:off x="1466850" y="1678871"/>
          <a:ext cx="2657475" cy="320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2194199964"/>
              </p:ext>
            </p:extLst>
          </p:nvPr>
        </p:nvGraphicFramePr>
        <p:xfrm>
          <a:off x="2695575" y="2049601"/>
          <a:ext cx="2657475" cy="2782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1645496778"/>
              </p:ext>
            </p:extLst>
          </p:nvPr>
        </p:nvGraphicFramePr>
        <p:xfrm>
          <a:off x="3714750" y="2068651"/>
          <a:ext cx="2657475" cy="2839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2598661928"/>
              </p:ext>
            </p:extLst>
          </p:nvPr>
        </p:nvGraphicFramePr>
        <p:xfrm>
          <a:off x="5024437" y="1535996"/>
          <a:ext cx="2657475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454636721"/>
              </p:ext>
            </p:extLst>
          </p:nvPr>
        </p:nvGraphicFramePr>
        <p:xfrm>
          <a:off x="5976937" y="1535996"/>
          <a:ext cx="2657475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678590"/>
              </p:ext>
            </p:extLst>
          </p:nvPr>
        </p:nvGraphicFramePr>
        <p:xfrm>
          <a:off x="0" y="5180789"/>
          <a:ext cx="7772399" cy="1478854"/>
        </p:xfrm>
        <a:graphic>
          <a:graphicData uri="http://schemas.openxmlformats.org/drawingml/2006/table">
            <a:tbl>
              <a:tblPr/>
              <a:tblGrid>
                <a:gridCol w="1228725"/>
                <a:gridCol w="2209800"/>
                <a:gridCol w="2076450"/>
                <a:gridCol w="2257424"/>
              </a:tblGrid>
              <a:tr h="319803">
                <a:tc>
                  <a:txBody>
                    <a:bodyPr/>
                    <a:lstStyle/>
                    <a:p>
                      <a:pPr marL="1762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618">
                <a:tc>
                  <a:txBody>
                    <a:bodyPr/>
                    <a:lstStyle/>
                    <a:p>
                      <a:pPr marL="1762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3118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2891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3103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50000"/>
                      </a:srgbClr>
                    </a:solidFill>
                  </a:tcPr>
                </a:tc>
              </a:tr>
              <a:tr h="427531">
                <a:tc>
                  <a:txBody>
                    <a:bodyPr/>
                    <a:lstStyle/>
                    <a:p>
                      <a:pPr marL="1762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3254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2921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3103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>
                        <a:alpha val="50000"/>
                      </a:srgbClr>
                    </a:solidFill>
                  </a:tcPr>
                </a:tc>
              </a:tr>
              <a:tr h="352832">
                <a:tc>
                  <a:txBody>
                    <a:bodyPr/>
                    <a:lstStyle/>
                    <a:p>
                      <a:pPr marL="1762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00">
                            <a:lumMod val="84000"/>
                            <a:alpha val="27000"/>
                          </a:srgbClr>
                        </a:gs>
                        <a:gs pos="100000">
                          <a:schemeClr val="tx2">
                            <a:lumMod val="90000"/>
                            <a:alpha val="32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-136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00">
                            <a:lumMod val="84000"/>
                            <a:alpha val="27000"/>
                          </a:srgbClr>
                        </a:gs>
                        <a:gs pos="100000">
                          <a:schemeClr val="tx2">
                            <a:lumMod val="90000"/>
                            <a:alpha val="32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-30</a:t>
                      </a: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00">
                            <a:lumMod val="84000"/>
                            <a:alpha val="27000"/>
                          </a:srgbClr>
                        </a:gs>
                        <a:gs pos="100000">
                          <a:schemeClr val="tx2">
                            <a:lumMod val="90000"/>
                            <a:alpha val="32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5" marR="594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00">
                            <a:lumMod val="84000"/>
                            <a:alpha val="27000"/>
                          </a:srgbClr>
                        </a:gs>
                        <a:gs pos="100000">
                          <a:schemeClr val="tx2">
                            <a:lumMod val="90000"/>
                            <a:alpha val="32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706418" y="1475214"/>
            <a:ext cx="1199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54317" y="1546384"/>
            <a:ext cx="1199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73642" y="1574214"/>
            <a:ext cx="1199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65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46825237"/>
              </p:ext>
            </p:extLst>
          </p:nvPr>
        </p:nvGraphicFramePr>
        <p:xfrm>
          <a:off x="0" y="1352550"/>
          <a:ext cx="9144000" cy="469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Основные параметры доходов бюджета</a:t>
            </a:r>
            <a:endParaRPr lang="ru-RU" sz="2800" b="1" dirty="0"/>
          </a:p>
        </p:txBody>
      </p:sp>
      <p:sp>
        <p:nvSpPr>
          <p:cNvPr id="2" name="Блок-схема: процесс 1"/>
          <p:cNvSpPr/>
          <p:nvPr/>
        </p:nvSpPr>
        <p:spPr>
          <a:xfrm>
            <a:off x="314325" y="6048375"/>
            <a:ext cx="466725" cy="381000"/>
          </a:xfrm>
          <a:prstGeom prst="flowChartProces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724275" y="6010275"/>
            <a:ext cx="466725" cy="381000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067425" y="6048375"/>
            <a:ext cx="466725" cy="381000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52500" y="6010275"/>
            <a:ext cx="1857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Налоговые доходы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9100" y="5970806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Неналоговые доходы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29425" y="5977593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Безвозмездные поступления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52500" y="1477819"/>
            <a:ext cx="110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3163,12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8963" y="1656435"/>
            <a:ext cx="110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3118,06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07806" y="1792144"/>
            <a:ext cx="110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2891,08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34275" y="1607478"/>
            <a:ext cx="110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3102,77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258455" y="1960752"/>
            <a:ext cx="2258649" cy="65015"/>
          </a:xfrm>
          <a:prstGeom prst="line">
            <a:avLst/>
          </a:prstGeom>
          <a:ln w="603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507577" y="2025767"/>
            <a:ext cx="2309812" cy="233252"/>
          </a:xfrm>
          <a:prstGeom prst="line">
            <a:avLst/>
          </a:prstGeom>
          <a:ln w="603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5817389" y="2008115"/>
            <a:ext cx="2157415" cy="250904"/>
          </a:xfrm>
          <a:prstGeom prst="line">
            <a:avLst/>
          </a:prstGeom>
          <a:ln w="603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8124825" y="1283643"/>
            <a:ext cx="1019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064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9593800"/>
              </p:ext>
            </p:extLst>
          </p:nvPr>
        </p:nvGraphicFramePr>
        <p:xfrm>
          <a:off x="-404813" y="1347878"/>
          <a:ext cx="9144000" cy="447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Блок-схема: процесс 1"/>
          <p:cNvSpPr/>
          <p:nvPr/>
        </p:nvSpPr>
        <p:spPr>
          <a:xfrm>
            <a:off x="82693" y="5848470"/>
            <a:ext cx="466725" cy="381000"/>
          </a:xfrm>
          <a:prstGeom prst="flowChartProces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73741" y="6452652"/>
            <a:ext cx="466725" cy="3810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1621554" y="5848470"/>
            <a:ext cx="466725" cy="381000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91128" y="5790873"/>
            <a:ext cx="82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НДФЛ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126" y="6312426"/>
            <a:ext cx="1047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Акцизы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9899" y="5762418"/>
            <a:ext cx="2514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Налоги на совокупный доход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8124825" y="1283643"/>
            <a:ext cx="1019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Структура налоговых доходов</a:t>
            </a:r>
            <a:endParaRPr lang="ru-RU" sz="2800" b="1" dirty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1621554" y="6421548"/>
            <a:ext cx="466725" cy="381000"/>
          </a:xfrm>
          <a:prstGeom prst="flowChartProcess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219900" y="6433216"/>
            <a:ext cx="274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 на имущество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5144077" y="5824628"/>
            <a:ext cx="466725" cy="381000"/>
          </a:xfrm>
          <a:prstGeom prst="flowChartProcess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5668239" y="5807573"/>
            <a:ext cx="2514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Земельный налог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5144077" y="6417320"/>
            <a:ext cx="466725" cy="381000"/>
          </a:xfrm>
          <a:prstGeom prst="flowChartProcess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801301" y="6205628"/>
            <a:ext cx="2514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пошлина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94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52747882"/>
              </p:ext>
            </p:extLst>
          </p:nvPr>
        </p:nvGraphicFramePr>
        <p:xfrm>
          <a:off x="-404813" y="1104900"/>
          <a:ext cx="9144000" cy="4719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Блок-схема: процесс 1"/>
          <p:cNvSpPr/>
          <p:nvPr/>
        </p:nvSpPr>
        <p:spPr>
          <a:xfrm>
            <a:off x="82693" y="5848470"/>
            <a:ext cx="466725" cy="381000"/>
          </a:xfrm>
          <a:prstGeom prst="flowChartProces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73741" y="6452652"/>
            <a:ext cx="466725" cy="3810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3397391" y="5848470"/>
            <a:ext cx="466725" cy="381000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1128" y="5790873"/>
            <a:ext cx="240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Платежи при пользовании природными ресурсами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125" y="6312426"/>
            <a:ext cx="2806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 от использования муниципального имущества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02231" y="5759440"/>
            <a:ext cx="1865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 от оказания платных услуг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8124825" y="1283643"/>
            <a:ext cx="1019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Структура неналоговых доходов</a:t>
            </a:r>
            <a:endParaRPr lang="ru-RU" sz="2800" b="1" dirty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3397392" y="6408479"/>
            <a:ext cx="466725" cy="381000"/>
          </a:xfrm>
          <a:prstGeom prst="flowChartProcess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64117" y="6317456"/>
            <a:ext cx="2742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 от продажи муниципального имущества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6706753" y="5811858"/>
            <a:ext cx="466725" cy="381000"/>
          </a:xfrm>
          <a:prstGeom prst="flowChartProcess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39588" y="5848470"/>
            <a:ext cx="1094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Штрафы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6706753" y="6312426"/>
            <a:ext cx="466725" cy="381000"/>
          </a:xfrm>
          <a:prstGeom prst="flowChartProcess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73478" y="6266259"/>
            <a:ext cx="2004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Прочие неналоговые доходы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93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93924285"/>
              </p:ext>
            </p:extLst>
          </p:nvPr>
        </p:nvGraphicFramePr>
        <p:xfrm>
          <a:off x="-404813" y="1104900"/>
          <a:ext cx="9144000" cy="4719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Блок-схема: процесс 1"/>
          <p:cNvSpPr/>
          <p:nvPr/>
        </p:nvSpPr>
        <p:spPr>
          <a:xfrm>
            <a:off x="82692" y="6052603"/>
            <a:ext cx="466725" cy="381000"/>
          </a:xfrm>
          <a:prstGeom prst="flowChartProcess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457450" y="6052483"/>
            <a:ext cx="466725" cy="3810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1128" y="5848470"/>
            <a:ext cx="1866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Иные межбюджетные трансферты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4175" y="5709970"/>
            <a:ext cx="2647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Дотации на выравнивание бюджетной обеспеченности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8124825" y="1283643"/>
            <a:ext cx="1019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Безвозмездные поступления</a:t>
            </a:r>
            <a:endParaRPr lang="ru-RU" sz="2800" b="1" dirty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4759467" y="6012003"/>
            <a:ext cx="466725" cy="381000"/>
          </a:xfrm>
          <a:prstGeom prst="flowChartProcess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05425" y="6002358"/>
            <a:ext cx="14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Субвенции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6597792" y="6016587"/>
            <a:ext cx="466725" cy="381000"/>
          </a:xfrm>
          <a:prstGeom prst="flowChartProcess">
            <a:avLst/>
          </a:prstGeom>
          <a:solidFill>
            <a:srgbClr val="05C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5CB4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07391" y="6028255"/>
            <a:ext cx="14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77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82255" y="167410"/>
            <a:ext cx="8229600" cy="1143000"/>
          </a:xfrm>
        </p:spPr>
        <p:txBody>
          <a:bodyPr>
            <a:noAutofit/>
          </a:bodyPr>
          <a:lstStyle/>
          <a:p>
            <a:pPr marL="446088" lvl="0" indent="-446088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Муниципальные программы города Пятигорска в 2017 году</a:t>
            </a:r>
            <a:endParaRPr lang="ru-RU" sz="2800" b="1" dirty="0"/>
          </a:p>
        </p:txBody>
      </p:sp>
      <p:sp>
        <p:nvSpPr>
          <p:cNvPr id="7" name="Прямоугольник 10"/>
          <p:cNvSpPr>
            <a:spLocks noChangeArrowheads="1"/>
          </p:cNvSpPr>
          <p:nvPr/>
        </p:nvSpPr>
        <p:spPr bwMode="auto">
          <a:xfrm>
            <a:off x="7970281" y="1313647"/>
            <a:ext cx="11737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ru-RU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320128"/>
              </p:ext>
            </p:extLst>
          </p:nvPr>
        </p:nvGraphicFramePr>
        <p:xfrm>
          <a:off x="66675" y="1498313"/>
          <a:ext cx="5334000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5225"/>
                <a:gridCol w="857250"/>
                <a:gridCol w="77152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Повышение открытости </a:t>
                      </a:r>
                      <a:r>
                        <a:rPr lang="ru-RU" sz="1700" dirty="0" smtClean="0"/>
                        <a:t>админ-и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168,5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170,9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Сохранение и развитие культуры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78,5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75,6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Управление финансами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77,5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133,4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Управление имуществом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36,1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31,8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Безопасный Пятигорск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31,7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30,9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Развитие транспортной системы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132,5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156,2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Развитие физкультуры и спорта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15,1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76,9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26042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Экология и охрана окруж.среды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210,7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132,1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Модернизация экономики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9,6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17,9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Молодежная политика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9,1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8,4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Развитие ЖКХ и град.строительст.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172,5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148,2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Социальная поддержка граждан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847,2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834,8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Развитие образования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dirty="0" smtClean="0"/>
                        <a:t>1489,4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1410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384370026"/>
              </p:ext>
            </p:extLst>
          </p:nvPr>
        </p:nvGraphicFramePr>
        <p:xfrm>
          <a:off x="3766065" y="662710"/>
          <a:ext cx="5343525" cy="649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839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82255" y="167410"/>
            <a:ext cx="7009245" cy="1143000"/>
          </a:xfrm>
        </p:spPr>
        <p:txBody>
          <a:bodyPr>
            <a:noAutofit/>
          </a:bodyPr>
          <a:lstStyle/>
          <a:p>
            <a:pPr marL="446088" lvl="0" indent="-446088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Муниципальные программы города Пятигорска в 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плановом периоде 2018 и 2019  годах</a:t>
            </a:r>
            <a:endParaRPr lang="ru-RU" sz="2800" b="1" dirty="0"/>
          </a:p>
        </p:txBody>
      </p:sp>
      <p:sp>
        <p:nvSpPr>
          <p:cNvPr id="7" name="Прямоугольник 10"/>
          <p:cNvSpPr>
            <a:spLocks noChangeArrowheads="1"/>
          </p:cNvSpPr>
          <p:nvPr/>
        </p:nvSpPr>
        <p:spPr bwMode="auto">
          <a:xfrm>
            <a:off x="7894080" y="1293153"/>
            <a:ext cx="11737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ru-RU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411796"/>
              </p:ext>
            </p:extLst>
          </p:nvPr>
        </p:nvGraphicFramePr>
        <p:xfrm>
          <a:off x="66675" y="1498313"/>
          <a:ext cx="5448300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5225"/>
                <a:gridCol w="857250"/>
                <a:gridCol w="88582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Повышение открытости админ-и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166,1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168,3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Сохранение и развитие культуры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69,9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70,6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Управление финансами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111,4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111,4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Управление имуществом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31,8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31,8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Безопасный Пятигорск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30,9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30,9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Развитие транспортной системы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47,5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49,0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Развитие физкультуры и спорта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77,2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77,4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26042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Экология и охрана окруж.среды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129,2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129,2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Модернизация экономики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9,6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17,9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Молодежная политика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8,4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8,4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Развитие ЖКХ и град.строительст.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147,2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148,2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Социальная поддержка граждан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762,6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824,9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Развитие образования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dirty="0" smtClean="0"/>
                        <a:t>1265,4</a:t>
                      </a:r>
                      <a:endParaRPr lang="ru-RU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1341,3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292805"/>
              </p:ext>
            </p:extLst>
          </p:nvPr>
        </p:nvGraphicFramePr>
        <p:xfrm>
          <a:off x="5438775" y="1771650"/>
          <a:ext cx="4800600" cy="508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069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82255" y="167410"/>
            <a:ext cx="7685520" cy="1143000"/>
          </a:xfrm>
        </p:spPr>
        <p:txBody>
          <a:bodyPr>
            <a:noAutofit/>
          </a:bodyPr>
          <a:lstStyle/>
          <a:p>
            <a:pPr marL="446088" lvl="0" indent="-446088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Сценарные условия для расходов бюджета 2017 года и планового периода 2018-2019 годов</a:t>
            </a:r>
            <a:endParaRPr lang="ru-RU" sz="28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076907"/>
              </p:ext>
            </p:extLst>
          </p:nvPr>
        </p:nvGraphicFramePr>
        <p:xfrm>
          <a:off x="0" y="1361512"/>
          <a:ext cx="9144000" cy="5496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350"/>
                <a:gridCol w="1428750"/>
                <a:gridCol w="1104900"/>
                <a:gridCol w="1143000"/>
                <a:gridCol w="1143000"/>
              </a:tblGrid>
              <a:tr h="86986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Единица измерения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2017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2018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2019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97329">
                <a:tc>
                  <a:txBody>
                    <a:bodyPr/>
                    <a:lstStyle/>
                    <a:p>
                      <a:r>
                        <a:rPr lang="ru-RU" i="0" dirty="0" smtClean="0">
                          <a:latin typeface="+mn-lt"/>
                        </a:rPr>
                        <a:t>Индексация</a:t>
                      </a:r>
                      <a:r>
                        <a:rPr lang="ru-RU" i="0" baseline="0" dirty="0" smtClean="0">
                          <a:latin typeface="+mn-lt"/>
                        </a:rPr>
                        <a:t> расходов на коммунальные услуги (с учетом фактического потребления в 2016 году) 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%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102,35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102,19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101,91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503968">
                <a:tc>
                  <a:txBody>
                    <a:bodyPr/>
                    <a:lstStyle/>
                    <a:p>
                      <a:r>
                        <a:rPr lang="ru-RU" i="0" dirty="0" smtClean="0">
                          <a:latin typeface="+mn-lt"/>
                        </a:rPr>
                        <a:t>Индексация расходов на питание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%</a:t>
                      </a:r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100</a:t>
                      </a:r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100</a:t>
                      </a:r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100</a:t>
                      </a:r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</a:tr>
              <a:tr h="129652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Индексация расходов на исполнение публичных нормативных обязательств (нормативным методом исходя из численности потребителей)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%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100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100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100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997329">
                <a:tc>
                  <a:txBody>
                    <a:bodyPr/>
                    <a:lstStyle/>
                    <a:p>
                      <a:r>
                        <a:rPr lang="ru-RU" i="0" dirty="0" smtClean="0">
                          <a:latin typeface="+mn-lt"/>
                        </a:rPr>
                        <a:t>Индексация расходов на оплату услуг связи, стоимости основных средств, прочих услуг</a:t>
                      </a:r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%</a:t>
                      </a:r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100</a:t>
                      </a:r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100</a:t>
                      </a:r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100</a:t>
                      </a:r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</a:tr>
              <a:tr h="629440">
                <a:tc>
                  <a:txBody>
                    <a:bodyPr/>
                    <a:lstStyle/>
                    <a:p>
                      <a:r>
                        <a:rPr lang="ru-RU" i="0" dirty="0" smtClean="0">
                          <a:latin typeface="+mn-lt"/>
                        </a:rPr>
                        <a:t>Индексация расходов на оплату труда муниципальных служащих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%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100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100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100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53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25802</TotalTime>
  <Words>832</Words>
  <Application>Microsoft Office PowerPoint</Application>
  <PresentationFormat>Экран (4:3)</PresentationFormat>
  <Paragraphs>379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Diseño predeterminado</vt:lpstr>
      <vt:lpstr>Бумажная</vt:lpstr>
      <vt:lpstr>РЕШЕНИЕ ДУМЫ  города Пятигорска  «О БЮДЖЕТЕ города-курорта Пятигорска на 2017 год и плановый период 2018-2019 годов» от 22 декабря 2016 года  № 39–5 РД</vt:lpstr>
      <vt:lpstr>Основные параметры бюджета</vt:lpstr>
      <vt:lpstr>Основные параметры доходов бюджета</vt:lpstr>
      <vt:lpstr>Структура налоговых доходов</vt:lpstr>
      <vt:lpstr>Структура неналоговых доходов</vt:lpstr>
      <vt:lpstr>Безвозмездные поступления</vt:lpstr>
      <vt:lpstr>Муниципальные программы города Пятигорска в 2017 году</vt:lpstr>
      <vt:lpstr>Муниципальные программы города Пятигорска в плановом периоде 2018 и 2019  годах</vt:lpstr>
      <vt:lpstr>Сценарные условия для расходов бюджета 2017 года и планового периода 2018-2019 годов</vt:lpstr>
      <vt:lpstr>Муниципальные публичные обязательства города Пятигорска в 2017 году и плановом периоде 2018 и 2019 годах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Обслуживание муниципального долга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города Екатеринбурга</dc:title>
  <dc:creator>lapina_ia</dc:creator>
  <cp:lastModifiedBy>superuser</cp:lastModifiedBy>
  <cp:revision>1359</cp:revision>
  <cp:lastPrinted>2017-05-12T09:39:27Z</cp:lastPrinted>
  <dcterms:created xsi:type="dcterms:W3CDTF">2013-11-05T05:51:37Z</dcterms:created>
  <dcterms:modified xsi:type="dcterms:W3CDTF">2017-05-12T12:47:03Z</dcterms:modified>
</cp:coreProperties>
</file>