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drawings/drawing1.xml" ContentType="application/vnd.openxmlformats-officedocument.drawingml.chartshape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3.xml" ContentType="application/vnd.openxmlformats-officedocument.drawingml.chart+xml"/>
  <Override PartName="/ppt/drawings/drawing2.xml" ContentType="application/vnd.openxmlformats-officedocument.drawingml.chartshapes+xml"/>
  <Override PartName="/ppt/charts/chart4.xml" ContentType="application/vnd.openxmlformats-officedocument.drawingml.chart+xml"/>
  <Override PartName="/ppt/drawings/drawing3.xml" ContentType="application/vnd.openxmlformats-officedocument.drawingml.chartshapes+xml"/>
  <Override PartName="/ppt/charts/chart5.xml" ContentType="application/vnd.openxmlformats-officedocument.drawingml.chart+xml"/>
  <Override PartName="/ppt/drawings/drawing4.xml" ContentType="application/vnd.openxmlformats-officedocument.drawingml.chartshapes+xml"/>
  <Override PartName="/ppt/charts/chart6.xml" ContentType="application/vnd.openxmlformats-officedocument.drawingml.chart+xml"/>
  <Override PartName="/ppt/drawings/drawing5.xml" ContentType="application/vnd.openxmlformats-officedocument.drawingml.chartshapes+xml"/>
  <Override PartName="/ppt/charts/chart7.xml" ContentType="application/vnd.openxmlformats-officedocument.drawingml.chart+xml"/>
  <Override PartName="/ppt/drawings/drawing6.xml" ContentType="application/vnd.openxmlformats-officedocument.drawingml.chartshapes+xml"/>
  <Override PartName="/ppt/notesSlides/notesSlide3.xml" ContentType="application/vnd.openxmlformats-officedocument.presentationml.notesSlide+xml"/>
  <Override PartName="/ppt/charts/chart8.xml" ContentType="application/vnd.openxmlformats-officedocument.drawingml.chart+xml"/>
  <Override PartName="/ppt/drawings/drawing7.xml" ContentType="application/vnd.openxmlformats-officedocument.drawingml.chartshapes+xml"/>
  <Override PartName="/ppt/charts/chart9.xml" ContentType="application/vnd.openxmlformats-officedocument.drawingml.chart+xml"/>
  <Override PartName="/ppt/drawings/drawing8.xml" ContentType="application/vnd.openxmlformats-officedocument.drawingml.chartshapes+xml"/>
  <Override PartName="/ppt/charts/chart10.xml" ContentType="application/vnd.openxmlformats-officedocument.drawingml.chart+xml"/>
  <Override PartName="/ppt/drawings/drawing9.xml" ContentType="application/vnd.openxmlformats-officedocument.drawingml.chartshapes+xml"/>
  <Override PartName="/ppt/notesSlides/notesSlide4.xml" ContentType="application/vnd.openxmlformats-officedocument.presentationml.notesSlide+xml"/>
  <Override PartName="/ppt/charts/chart11.xml" ContentType="application/vnd.openxmlformats-officedocument.drawingml.chart+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12.xml" ContentType="application/vnd.openxmlformats-officedocument.drawingml.chart+xml"/>
  <Override PartName="/ppt/drawings/drawing10.xml" ContentType="application/vnd.openxmlformats-officedocument.drawingml.chartshapes+xml"/>
  <Override PartName="/ppt/charts/chart13.xml" ContentType="application/vnd.openxmlformats-officedocument.drawingml.chart+xml"/>
  <Override PartName="/ppt/drawings/drawing11.xml" ContentType="application/vnd.openxmlformats-officedocument.drawingml.chartshapes+xml"/>
  <Override PartName="/ppt/charts/chart14.xml" ContentType="application/vnd.openxmlformats-officedocument.drawingml.chart+xml"/>
  <Override PartName="/ppt/drawings/drawing12.xml" ContentType="application/vnd.openxmlformats-officedocument.drawingml.chartshapes+xml"/>
  <Override PartName="/ppt/notesSlides/notesSlide5.xml" ContentType="application/vnd.openxmlformats-officedocument.presentationml.notesSlide+xml"/>
  <Override PartName="/ppt/charts/chart15.xml" ContentType="application/vnd.openxmlformats-officedocument.drawingml.chart+xml"/>
  <Override PartName="/ppt/drawings/drawing13.xml" ContentType="application/vnd.openxmlformats-officedocument.drawingml.chartshapes+xml"/>
  <Override PartName="/ppt/charts/chart16.xml" ContentType="application/vnd.openxmlformats-officedocument.drawingml.chart+xml"/>
  <Override PartName="/ppt/drawings/drawing14.xml" ContentType="application/vnd.openxmlformats-officedocument.drawingml.chartshapes+xml"/>
  <Override PartName="/ppt/charts/chart17.xml" ContentType="application/vnd.openxmlformats-officedocument.drawingml.chart+xml"/>
  <Override PartName="/ppt/drawings/drawing15.xml" ContentType="application/vnd.openxmlformats-officedocument.drawingml.chartshapes+xml"/>
  <Override PartName="/ppt/notesSlides/notesSlide6.xml" ContentType="application/vnd.openxmlformats-officedocument.presentationml.notesSlide+xml"/>
  <Override PartName="/ppt/charts/chart18.xml" ContentType="application/vnd.openxmlformats-officedocument.drawingml.chart+xml"/>
  <Override PartName="/ppt/drawings/drawing16.xml" ContentType="application/vnd.openxmlformats-officedocument.drawingml.chartshapes+xml"/>
  <Override PartName="/ppt/notesSlides/notesSlide7.xml" ContentType="application/vnd.openxmlformats-officedocument.presentationml.notesSlide+xml"/>
  <Override PartName="/ppt/charts/chart19.xml" ContentType="application/vnd.openxmlformats-officedocument.drawingml.chart+xml"/>
  <Override PartName="/ppt/notesSlides/notesSlide8.xml" ContentType="application/vnd.openxmlformats-officedocument.presentationml.notesSlide+xml"/>
  <Override PartName="/ppt/charts/chart20.xml" ContentType="application/vnd.openxmlformats-officedocument.drawingml.chart+xml"/>
  <Override PartName="/ppt/charts/chart21.xml" ContentType="application/vnd.openxmlformats-officedocument.drawingml.chart+xml"/>
  <Override PartName="/ppt/drawings/drawing17.xml" ContentType="application/vnd.openxmlformats-officedocument.drawingml.chartshapes+xml"/>
  <Override PartName="/ppt/charts/chart22.xml" ContentType="application/vnd.openxmlformats-officedocument.drawingml.chart+xml"/>
  <Override PartName="/ppt/charts/chart23.xml" ContentType="application/vnd.openxmlformats-officedocument.drawingml.char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 id="2147483792" r:id="rId2"/>
    <p:sldMasterId id="2147483804" r:id="rId3"/>
    <p:sldMasterId id="2147483829" r:id="rId4"/>
    <p:sldMasterId id="2147483877" r:id="rId5"/>
  </p:sldMasterIdLst>
  <p:notesMasterIdLst>
    <p:notesMasterId r:id="rId64"/>
  </p:notesMasterIdLst>
  <p:sldIdLst>
    <p:sldId id="296" r:id="rId6"/>
    <p:sldId id="343" r:id="rId7"/>
    <p:sldId id="344" r:id="rId8"/>
    <p:sldId id="295" r:id="rId9"/>
    <p:sldId id="286" r:id="rId10"/>
    <p:sldId id="298" r:id="rId11"/>
    <p:sldId id="299" r:id="rId12"/>
    <p:sldId id="257" r:id="rId13"/>
    <p:sldId id="261" r:id="rId14"/>
    <p:sldId id="263" r:id="rId15"/>
    <p:sldId id="262" r:id="rId16"/>
    <p:sldId id="264" r:id="rId17"/>
    <p:sldId id="265" r:id="rId18"/>
    <p:sldId id="307" r:id="rId19"/>
    <p:sldId id="308" r:id="rId20"/>
    <p:sldId id="309" r:id="rId21"/>
    <p:sldId id="270" r:id="rId22"/>
    <p:sldId id="271" r:id="rId23"/>
    <p:sldId id="272" r:id="rId24"/>
    <p:sldId id="273" r:id="rId25"/>
    <p:sldId id="310" r:id="rId26"/>
    <p:sldId id="311" r:id="rId27"/>
    <p:sldId id="288" r:id="rId28"/>
    <p:sldId id="289" r:id="rId29"/>
    <p:sldId id="300" r:id="rId30"/>
    <p:sldId id="312" r:id="rId31"/>
    <p:sldId id="313" r:id="rId32"/>
    <p:sldId id="314" r:id="rId33"/>
    <p:sldId id="315" r:id="rId34"/>
    <p:sldId id="316" r:id="rId35"/>
    <p:sldId id="317" r:id="rId36"/>
    <p:sldId id="318" r:id="rId37"/>
    <p:sldId id="319" r:id="rId38"/>
    <p:sldId id="276" r:id="rId39"/>
    <p:sldId id="277" r:id="rId40"/>
    <p:sldId id="320" r:id="rId41"/>
    <p:sldId id="321" r:id="rId42"/>
    <p:sldId id="322" r:id="rId43"/>
    <p:sldId id="323" r:id="rId44"/>
    <p:sldId id="324" r:id="rId45"/>
    <p:sldId id="325" r:id="rId46"/>
    <p:sldId id="326" r:id="rId47"/>
    <p:sldId id="327" r:id="rId48"/>
    <p:sldId id="328" r:id="rId49"/>
    <p:sldId id="329" r:id="rId50"/>
    <p:sldId id="330" r:id="rId51"/>
    <p:sldId id="331" r:id="rId52"/>
    <p:sldId id="332" r:id="rId53"/>
    <p:sldId id="333" r:id="rId54"/>
    <p:sldId id="334" r:id="rId55"/>
    <p:sldId id="335" r:id="rId56"/>
    <p:sldId id="336" r:id="rId57"/>
    <p:sldId id="337" r:id="rId58"/>
    <p:sldId id="338" r:id="rId59"/>
    <p:sldId id="339" r:id="rId60"/>
    <p:sldId id="340" r:id="rId61"/>
    <p:sldId id="341" r:id="rId62"/>
    <p:sldId id="342" r:id="rId63"/>
  </p:sldIdLst>
  <p:sldSz cx="9144000" cy="6858000" type="screen4x3"/>
  <p:notesSz cx="6797675" cy="9926638"/>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0E9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Светлый стиль 3 - акцент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10" d="100"/>
          <a:sy n="110" d="100"/>
        </p:scale>
        <p:origin x="-1644" y="-10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s>
</file>

<file path=ppt/charts/_rels/chart1.xml.rels><?xml version="1.0" encoding="UTF-8" standalone="yes"?>
<Relationships xmlns="http://schemas.openxmlformats.org/package/2006/relationships"><Relationship Id="rId1" Type="http://schemas.openxmlformats.org/officeDocument/2006/relationships/oleObject" Target="&#1044;&#1080;&#1072;&#1075;&#1088;&#1072;&#1084;&#1084;&#1072;%20&#1074;%20Microsoft%20PowerPoint" TargetMode="External"/></Relationships>
</file>

<file path=ppt/charts/_rels/chart10.xml.rels><?xml version="1.0" encoding="UTF-8" standalone="yes"?>
<Relationships xmlns="http://schemas.openxmlformats.org/package/2006/relationships"><Relationship Id="rId2" Type="http://schemas.openxmlformats.org/officeDocument/2006/relationships/chartUserShapes" Target="../drawings/drawing9.xml"/><Relationship Id="rId1"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2" Type="http://schemas.openxmlformats.org/officeDocument/2006/relationships/chartUserShapes" Target="../drawings/drawing10.xml"/><Relationship Id="rId1"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2" Type="http://schemas.openxmlformats.org/officeDocument/2006/relationships/chartUserShapes" Target="../drawings/drawing11.xml"/><Relationship Id="rId1"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2" Type="http://schemas.openxmlformats.org/officeDocument/2006/relationships/chartUserShapes" Target="../drawings/drawing12.xml"/><Relationship Id="rId1" Type="http://schemas.openxmlformats.org/officeDocument/2006/relationships/package" Target="../embeddings/Microsoft_Excel_Worksheet13.xlsx"/></Relationships>
</file>

<file path=ppt/charts/_rels/chart15.xml.rels><?xml version="1.0" encoding="UTF-8" standalone="yes"?>
<Relationships xmlns="http://schemas.openxmlformats.org/package/2006/relationships"><Relationship Id="rId2" Type="http://schemas.openxmlformats.org/officeDocument/2006/relationships/chartUserShapes" Target="../drawings/drawing13.xml"/><Relationship Id="rId1" Type="http://schemas.openxmlformats.org/officeDocument/2006/relationships/package" Target="../embeddings/Microsoft_Excel_Worksheet14.xlsx"/></Relationships>
</file>

<file path=ppt/charts/_rels/chart16.xml.rels><?xml version="1.0" encoding="UTF-8" standalone="yes"?>
<Relationships xmlns="http://schemas.openxmlformats.org/package/2006/relationships"><Relationship Id="rId2" Type="http://schemas.openxmlformats.org/officeDocument/2006/relationships/chartUserShapes" Target="../drawings/drawing14.xml"/><Relationship Id="rId1" Type="http://schemas.openxmlformats.org/officeDocument/2006/relationships/package" Target="../embeddings/Microsoft_Excel_Worksheet15.xlsx"/></Relationships>
</file>

<file path=ppt/charts/_rels/chart17.xml.rels><?xml version="1.0" encoding="UTF-8" standalone="yes"?>
<Relationships xmlns="http://schemas.openxmlformats.org/package/2006/relationships"><Relationship Id="rId2" Type="http://schemas.openxmlformats.org/officeDocument/2006/relationships/chartUserShapes" Target="../drawings/drawing15.xml"/><Relationship Id="rId1" Type="http://schemas.openxmlformats.org/officeDocument/2006/relationships/package" Target="../embeddings/Microsoft_Excel_Worksheet16.xlsx"/></Relationships>
</file>

<file path=ppt/charts/_rels/chart18.xml.rels><?xml version="1.0" encoding="UTF-8" standalone="yes"?>
<Relationships xmlns="http://schemas.openxmlformats.org/package/2006/relationships"><Relationship Id="rId2" Type="http://schemas.openxmlformats.org/officeDocument/2006/relationships/chartUserShapes" Target="../drawings/drawing16.xml"/><Relationship Id="rId1" Type="http://schemas.openxmlformats.org/officeDocument/2006/relationships/package" Target="../embeddings/Microsoft_Excel_Worksheet17.xlsx"/></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Worksheet18.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Worksheet19.xlsx"/></Relationships>
</file>

<file path=ppt/charts/_rels/chart21.xml.rels><?xml version="1.0" encoding="UTF-8" standalone="yes"?>
<Relationships xmlns="http://schemas.openxmlformats.org/package/2006/relationships"><Relationship Id="rId2" Type="http://schemas.openxmlformats.org/officeDocument/2006/relationships/chartUserShapes" Target="../drawings/drawing17.xml"/><Relationship Id="rId1" Type="http://schemas.openxmlformats.org/officeDocument/2006/relationships/package" Target="../embeddings/Microsoft_Excel_Worksheet20.xlsx"/></Relationships>
</file>

<file path=ppt/charts/_rels/chart22.xml.rels><?xml version="1.0" encoding="UTF-8" standalone="yes"?>
<Relationships xmlns="http://schemas.openxmlformats.org/package/2006/relationships"><Relationship Id="rId1" Type="http://schemas.openxmlformats.org/officeDocument/2006/relationships/oleObject" Target="&#1044;&#1080;&#1072;&#1075;&#1088;&#1072;&#1084;&#1084;&#1072;%20&#1074;%20Microsoft%20Office%20PowerPoint" TargetMode="External"/></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4.xml.rels><?xml version="1.0" encoding="UTF-8" standalone="yes"?>
<Relationships xmlns="http://schemas.openxmlformats.org/package/2006/relationships"><Relationship Id="rId1" Type="http://schemas.openxmlformats.org/officeDocument/2006/relationships/package" Target="../embeddings/Microsoft_Excel_Worksheet22.xlsx"/></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3.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7.xml"/><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2" Type="http://schemas.openxmlformats.org/officeDocument/2006/relationships/chartUserShapes" Target="../drawings/drawing8.xml"/><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spPr>
        <a:noFill/>
        <a:ln w="9525">
          <a:noFill/>
        </a:ln>
      </c:spPr>
    </c:floor>
    <c:sideWall>
      <c:thickness val="0"/>
    </c:sideWall>
    <c:backWall>
      <c:thickness val="0"/>
    </c:backWall>
    <c:plotArea>
      <c:layout>
        <c:manualLayout>
          <c:layoutTarget val="inner"/>
          <c:xMode val="edge"/>
          <c:yMode val="edge"/>
          <c:x val="1.568870445250288E-3"/>
          <c:y val="2.5016783268594642E-3"/>
          <c:w val="0.99843112846312188"/>
          <c:h val="0.79467469507488053"/>
        </c:manualLayout>
      </c:layout>
      <c:bar3DChart>
        <c:barDir val="col"/>
        <c:grouping val="clustered"/>
        <c:varyColors val="0"/>
        <c:ser>
          <c:idx val="0"/>
          <c:order val="0"/>
          <c:tx>
            <c:strRef>
              <c:f>'[Диаграмма в Microsoft PowerPoint]Лист1'!$B$6</c:f>
              <c:strCache>
                <c:ptCount val="1"/>
                <c:pt idx="0">
                  <c:v>Доходы</c:v>
                </c:pt>
              </c:strCache>
            </c:strRef>
          </c:tx>
          <c:invertIfNegative val="0"/>
          <c:dLbls>
            <c:dLbl>
              <c:idx val="0"/>
              <c:layout>
                <c:manualLayout>
                  <c:x val="1.2968330316239372E-3"/>
                  <c:y val="-1.4343708691248395E-2"/>
                </c:manualLayout>
              </c:layout>
              <c:showLegendKey val="0"/>
              <c:showVal val="1"/>
              <c:showCatName val="0"/>
              <c:showSerName val="0"/>
              <c:showPercent val="0"/>
              <c:showBubbleSize val="0"/>
            </c:dLbl>
            <c:dLbl>
              <c:idx val="1"/>
              <c:layout>
                <c:manualLayout>
                  <c:x val="1.2968330316239372E-3"/>
                  <c:y val="-1.7212450429498073E-2"/>
                </c:manualLayout>
              </c:layout>
              <c:tx>
                <c:rich>
                  <a:bodyPr/>
                  <a:lstStyle/>
                  <a:p>
                    <a:r>
                      <a:rPr lang="ru-RU" sz="900" b="1" dirty="0" smtClean="0"/>
                      <a:t>5 387, 1</a:t>
                    </a:r>
                    <a:endParaRPr lang="en-US" dirty="0"/>
                  </a:p>
                </c:rich>
              </c:tx>
              <c:showLegendKey val="0"/>
              <c:showVal val="1"/>
              <c:showCatName val="0"/>
              <c:showSerName val="0"/>
              <c:showPercent val="0"/>
              <c:showBubbleSize val="0"/>
            </c:dLbl>
            <c:dLbl>
              <c:idx val="2"/>
              <c:layout>
                <c:manualLayout>
                  <c:x val="0"/>
                  <c:y val="-1.147496695299873E-2"/>
                </c:manualLayout>
              </c:layout>
              <c:showLegendKey val="0"/>
              <c:showVal val="1"/>
              <c:showCatName val="0"/>
              <c:showSerName val="0"/>
              <c:showPercent val="0"/>
              <c:showBubbleSize val="0"/>
            </c:dLbl>
            <c:dLbl>
              <c:idx val="3"/>
              <c:layout>
                <c:manualLayout>
                  <c:x val="5.187332126495749E-3"/>
                  <c:y val="-1.1474966952998716E-2"/>
                </c:manualLayout>
              </c:layout>
              <c:showLegendKey val="0"/>
              <c:showVal val="1"/>
              <c:showCatName val="0"/>
              <c:showSerName val="0"/>
              <c:showPercent val="0"/>
              <c:showBubbleSize val="0"/>
            </c:dLbl>
            <c:txPr>
              <a:bodyPr/>
              <a:lstStyle/>
              <a:p>
                <a:pPr>
                  <a:defRPr sz="900" b="1"/>
                </a:pPr>
                <a:endParaRPr lang="ru-RU"/>
              </a:p>
            </c:txPr>
            <c:showLegendKey val="0"/>
            <c:showVal val="1"/>
            <c:showCatName val="0"/>
            <c:showSerName val="0"/>
            <c:showPercent val="0"/>
            <c:showBubbleSize val="0"/>
            <c:showLeaderLines val="0"/>
          </c:dLbls>
          <c:cat>
            <c:multiLvlStrRef>
              <c:f>'[Диаграмма в Microsoft PowerPoint]Лист1'!$C$5:$F$8</c:f>
              <c:multiLvlStrCache>
                <c:ptCount val="4"/>
                <c:lvl>
                  <c:pt idx="0">
                    <c:v>-574,94</c:v>
                  </c:pt>
                  <c:pt idx="1">
                    <c:v>-134,00</c:v>
                  </c:pt>
                  <c:pt idx="2">
                    <c:v>-70,00</c:v>
                  </c:pt>
                  <c:pt idx="3">
                    <c:v>-70,00</c:v>
                  </c:pt>
                </c:lvl>
                <c:lvl>
                  <c:pt idx="0">
                    <c:v>5081,84</c:v>
                  </c:pt>
                  <c:pt idx="1">
                    <c:v>5 521,10</c:v>
                  </c:pt>
                  <c:pt idx="2">
                    <c:v>4 930,45</c:v>
                  </c:pt>
                  <c:pt idx="3">
                    <c:v>4 672,60</c:v>
                  </c:pt>
                </c:lvl>
                <c:lvl>
                  <c:pt idx="0">
                    <c:v>4 506,90</c:v>
                  </c:pt>
                  <c:pt idx="1">
                    <c:v>5 387,10</c:v>
                  </c:pt>
                  <c:pt idx="2">
                    <c:v>4 860,45</c:v>
                  </c:pt>
                  <c:pt idx="3">
                    <c:v>4 602,60</c:v>
                  </c:pt>
                </c:lvl>
                <c:lvl>
                  <c:pt idx="0">
                    <c:v>2020 год</c:v>
                  </c:pt>
                  <c:pt idx="1">
                    <c:v>2021 год</c:v>
                  </c:pt>
                  <c:pt idx="2">
                    <c:v>2022 год</c:v>
                  </c:pt>
                  <c:pt idx="3">
                    <c:v>2023 год</c:v>
                  </c:pt>
                </c:lvl>
              </c:multiLvlStrCache>
            </c:multiLvlStrRef>
          </c:cat>
          <c:val>
            <c:numRef>
              <c:f>'[Диаграмма в Microsoft PowerPoint]Лист1'!$C$6:$F$6</c:f>
              <c:numCache>
                <c:formatCode>#,##0.00</c:formatCode>
                <c:ptCount val="4"/>
                <c:pt idx="0">
                  <c:v>4506.8999999999996</c:v>
                </c:pt>
                <c:pt idx="1">
                  <c:v>5387.1033719999996</c:v>
                </c:pt>
                <c:pt idx="2">
                  <c:v>4860.4483369999998</c:v>
                </c:pt>
                <c:pt idx="3">
                  <c:v>4602.5984790000002</c:v>
                </c:pt>
              </c:numCache>
            </c:numRef>
          </c:val>
        </c:ser>
        <c:ser>
          <c:idx val="1"/>
          <c:order val="1"/>
          <c:tx>
            <c:strRef>
              <c:f>'[Диаграмма в Microsoft PowerPoint]Лист1'!$B$7</c:f>
              <c:strCache>
                <c:ptCount val="1"/>
                <c:pt idx="0">
                  <c:v>Расходы</c:v>
                </c:pt>
              </c:strCache>
            </c:strRef>
          </c:tx>
          <c:invertIfNegative val="0"/>
          <c:dLbls>
            <c:dLbl>
              <c:idx val="0"/>
              <c:layout>
                <c:manualLayout>
                  <c:x val="1.1671497284615435E-2"/>
                  <c:y val="-1.4343708691248395E-2"/>
                </c:manualLayout>
              </c:layout>
              <c:showLegendKey val="0"/>
              <c:showVal val="1"/>
              <c:showCatName val="0"/>
              <c:showSerName val="0"/>
              <c:showPercent val="0"/>
              <c:showBubbleSize val="0"/>
            </c:dLbl>
            <c:dLbl>
              <c:idx val="1"/>
              <c:layout>
                <c:manualLayout>
                  <c:x val="1.9396425976650075E-2"/>
                  <c:y val="-2.0081192167747754E-2"/>
                </c:manualLayout>
              </c:layout>
              <c:tx>
                <c:rich>
                  <a:bodyPr/>
                  <a:lstStyle/>
                  <a:p>
                    <a:r>
                      <a:rPr lang="ru-RU" sz="900" b="1" dirty="0" smtClean="0"/>
                      <a:t>5 521,1</a:t>
                    </a:r>
                    <a:endParaRPr lang="en-US" dirty="0"/>
                  </a:p>
                </c:rich>
              </c:tx>
              <c:showLegendKey val="0"/>
              <c:showVal val="1"/>
              <c:showCatName val="0"/>
              <c:showSerName val="0"/>
              <c:showPercent val="0"/>
              <c:showBubbleSize val="0"/>
            </c:dLbl>
            <c:dLbl>
              <c:idx val="2"/>
              <c:layout>
                <c:manualLayout>
                  <c:x val="1.6886812736234744E-2"/>
                  <c:y val="-2.2950159791173673E-2"/>
                </c:manualLayout>
              </c:layout>
              <c:showLegendKey val="0"/>
              <c:showVal val="1"/>
              <c:showCatName val="0"/>
              <c:showSerName val="0"/>
              <c:showPercent val="0"/>
              <c:showBubbleSize val="0"/>
            </c:dLbl>
            <c:dLbl>
              <c:idx val="3"/>
              <c:layout>
                <c:manualLayout>
                  <c:x val="2.3423561597730971E-2"/>
                  <c:y val="-2.1787980559418191E-2"/>
                </c:manualLayout>
              </c:layout>
              <c:showLegendKey val="0"/>
              <c:showVal val="1"/>
              <c:showCatName val="0"/>
              <c:showSerName val="0"/>
              <c:showPercent val="0"/>
              <c:showBubbleSize val="0"/>
            </c:dLbl>
            <c:txPr>
              <a:bodyPr/>
              <a:lstStyle/>
              <a:p>
                <a:pPr>
                  <a:defRPr sz="900" b="1"/>
                </a:pPr>
                <a:endParaRPr lang="ru-RU"/>
              </a:p>
            </c:txPr>
            <c:showLegendKey val="0"/>
            <c:showVal val="1"/>
            <c:showCatName val="0"/>
            <c:showSerName val="0"/>
            <c:showPercent val="0"/>
            <c:showBubbleSize val="0"/>
            <c:showLeaderLines val="0"/>
          </c:dLbls>
          <c:cat>
            <c:multiLvlStrRef>
              <c:f>'[Диаграмма в Microsoft PowerPoint]Лист1'!$C$5:$F$8</c:f>
              <c:multiLvlStrCache>
                <c:ptCount val="4"/>
                <c:lvl>
                  <c:pt idx="0">
                    <c:v>-574,94</c:v>
                  </c:pt>
                  <c:pt idx="1">
                    <c:v>-134,00</c:v>
                  </c:pt>
                  <c:pt idx="2">
                    <c:v>-70,00</c:v>
                  </c:pt>
                  <c:pt idx="3">
                    <c:v>-70,00</c:v>
                  </c:pt>
                </c:lvl>
                <c:lvl>
                  <c:pt idx="0">
                    <c:v>5081,84</c:v>
                  </c:pt>
                  <c:pt idx="1">
                    <c:v>5 521,10</c:v>
                  </c:pt>
                  <c:pt idx="2">
                    <c:v>4 930,45</c:v>
                  </c:pt>
                  <c:pt idx="3">
                    <c:v>4 672,60</c:v>
                  </c:pt>
                </c:lvl>
                <c:lvl>
                  <c:pt idx="0">
                    <c:v>4 506,90</c:v>
                  </c:pt>
                  <c:pt idx="1">
                    <c:v>5 387,10</c:v>
                  </c:pt>
                  <c:pt idx="2">
                    <c:v>4 860,45</c:v>
                  </c:pt>
                  <c:pt idx="3">
                    <c:v>4 602,60</c:v>
                  </c:pt>
                </c:lvl>
                <c:lvl>
                  <c:pt idx="0">
                    <c:v>2020 год</c:v>
                  </c:pt>
                  <c:pt idx="1">
                    <c:v>2021 год</c:v>
                  </c:pt>
                  <c:pt idx="2">
                    <c:v>2022 год</c:v>
                  </c:pt>
                  <c:pt idx="3">
                    <c:v>2023 год</c:v>
                  </c:pt>
                </c:lvl>
              </c:multiLvlStrCache>
            </c:multiLvlStrRef>
          </c:cat>
          <c:val>
            <c:numRef>
              <c:f>'[Диаграмма в Microsoft PowerPoint]Лист1'!$C$7:$F$7</c:f>
              <c:numCache>
                <c:formatCode>#,##0.00</c:formatCode>
                <c:ptCount val="4"/>
                <c:pt idx="0" formatCode="General">
                  <c:v>5081.84</c:v>
                </c:pt>
                <c:pt idx="1">
                  <c:v>5521.1033719999996</c:v>
                </c:pt>
                <c:pt idx="2">
                  <c:v>4930.4483369999998</c:v>
                </c:pt>
                <c:pt idx="3">
                  <c:v>4672.5984790000002</c:v>
                </c:pt>
              </c:numCache>
            </c:numRef>
          </c:val>
        </c:ser>
        <c:ser>
          <c:idx val="2"/>
          <c:order val="2"/>
          <c:tx>
            <c:strRef>
              <c:f>'[Диаграмма в Microsoft PowerPoint]Лист1'!$B$8</c:f>
              <c:strCache>
                <c:ptCount val="1"/>
                <c:pt idx="0">
                  <c:v>Дефицит/профицит</c:v>
                </c:pt>
              </c:strCache>
            </c:strRef>
          </c:tx>
          <c:invertIfNegative val="0"/>
          <c:dLbls>
            <c:txPr>
              <a:bodyPr/>
              <a:lstStyle/>
              <a:p>
                <a:pPr>
                  <a:defRPr b="1"/>
                </a:pPr>
                <a:endParaRPr lang="ru-RU"/>
              </a:p>
            </c:txPr>
            <c:showLegendKey val="0"/>
            <c:showVal val="1"/>
            <c:showCatName val="0"/>
            <c:showSerName val="0"/>
            <c:showPercent val="0"/>
            <c:showBubbleSize val="0"/>
            <c:showLeaderLines val="0"/>
          </c:dLbls>
          <c:cat>
            <c:multiLvlStrRef>
              <c:f>'[Диаграмма в Microsoft PowerPoint]Лист1'!$C$5:$F$8</c:f>
              <c:multiLvlStrCache>
                <c:ptCount val="4"/>
                <c:lvl>
                  <c:pt idx="0">
                    <c:v>-574,94</c:v>
                  </c:pt>
                  <c:pt idx="1">
                    <c:v>-134,00</c:v>
                  </c:pt>
                  <c:pt idx="2">
                    <c:v>-70,00</c:v>
                  </c:pt>
                  <c:pt idx="3">
                    <c:v>-70,00</c:v>
                  </c:pt>
                </c:lvl>
                <c:lvl>
                  <c:pt idx="0">
                    <c:v>5081,84</c:v>
                  </c:pt>
                  <c:pt idx="1">
                    <c:v>5 521,10</c:v>
                  </c:pt>
                  <c:pt idx="2">
                    <c:v>4 930,45</c:v>
                  </c:pt>
                  <c:pt idx="3">
                    <c:v>4 672,60</c:v>
                  </c:pt>
                </c:lvl>
                <c:lvl>
                  <c:pt idx="0">
                    <c:v>4 506,90</c:v>
                  </c:pt>
                  <c:pt idx="1">
                    <c:v>5 387,10</c:v>
                  </c:pt>
                  <c:pt idx="2">
                    <c:v>4 860,45</c:v>
                  </c:pt>
                  <c:pt idx="3">
                    <c:v>4 602,60</c:v>
                  </c:pt>
                </c:lvl>
                <c:lvl>
                  <c:pt idx="0">
                    <c:v>2020 год</c:v>
                  </c:pt>
                  <c:pt idx="1">
                    <c:v>2021 год</c:v>
                  </c:pt>
                  <c:pt idx="2">
                    <c:v>2022 год</c:v>
                  </c:pt>
                  <c:pt idx="3">
                    <c:v>2023 год</c:v>
                  </c:pt>
                </c:lvl>
              </c:multiLvlStrCache>
            </c:multiLvlStrRef>
          </c:cat>
          <c:val>
            <c:numRef>
              <c:f>'[Диаграмма в Microsoft PowerPoint]Лист1'!$C$8:$F$8</c:f>
              <c:numCache>
                <c:formatCode>#,##0.00</c:formatCode>
                <c:ptCount val="4"/>
                <c:pt idx="0" formatCode="General">
                  <c:v>-574.94000000000005</c:v>
                </c:pt>
                <c:pt idx="1">
                  <c:v>-134</c:v>
                </c:pt>
                <c:pt idx="2">
                  <c:v>-70</c:v>
                </c:pt>
                <c:pt idx="3">
                  <c:v>-70</c:v>
                </c:pt>
              </c:numCache>
            </c:numRef>
          </c:val>
        </c:ser>
        <c:dLbls>
          <c:showLegendKey val="0"/>
          <c:showVal val="1"/>
          <c:showCatName val="0"/>
          <c:showSerName val="0"/>
          <c:showPercent val="0"/>
          <c:showBubbleSize val="0"/>
        </c:dLbls>
        <c:gapWidth val="150"/>
        <c:shape val="cylinder"/>
        <c:axId val="248943360"/>
        <c:axId val="251468800"/>
        <c:axId val="0"/>
      </c:bar3DChart>
      <c:catAx>
        <c:axId val="248943360"/>
        <c:scaling>
          <c:orientation val="minMax"/>
        </c:scaling>
        <c:delete val="1"/>
        <c:axPos val="b"/>
        <c:numFmt formatCode="General" sourceLinked="1"/>
        <c:majorTickMark val="out"/>
        <c:minorTickMark val="none"/>
        <c:tickLblPos val="none"/>
        <c:crossAx val="251468800"/>
        <c:crosses val="autoZero"/>
        <c:auto val="1"/>
        <c:lblAlgn val="ctr"/>
        <c:lblOffset val="100"/>
        <c:noMultiLvlLbl val="0"/>
      </c:catAx>
      <c:valAx>
        <c:axId val="251468800"/>
        <c:scaling>
          <c:orientation val="minMax"/>
        </c:scaling>
        <c:delete val="1"/>
        <c:axPos val="l"/>
        <c:numFmt formatCode="#,##0.00" sourceLinked="1"/>
        <c:majorTickMark val="out"/>
        <c:minorTickMark val="none"/>
        <c:tickLblPos val="none"/>
        <c:crossAx val="248943360"/>
        <c:crosses val="autoZero"/>
        <c:crossBetween val="between"/>
      </c:valAx>
      <c:spPr>
        <a:noFill/>
        <a:ln w="25400">
          <a:noFill/>
        </a:ln>
      </c:spPr>
    </c:plotArea>
    <c:legend>
      <c:legendPos val="r"/>
      <c:layout>
        <c:manualLayout>
          <c:xMode val="edge"/>
          <c:yMode val="edge"/>
          <c:x val="0.28055445630008052"/>
          <c:y val="0.70318469687365581"/>
          <c:w val="0.45780175021875441"/>
          <c:h val="0.1890550720473228"/>
        </c:manualLayout>
      </c:layout>
      <c:overlay val="0"/>
      <c:txPr>
        <a:bodyPr/>
        <a:lstStyle/>
        <a:p>
          <a:pPr>
            <a:defRPr sz="1050"/>
          </a:pPr>
          <a:endParaRPr lang="ru-RU"/>
        </a:p>
      </c:txPr>
    </c:legend>
    <c:plotVisOnly val="1"/>
    <c:dispBlanksAs val="gap"/>
    <c:showDLblsOverMax val="0"/>
  </c:chart>
  <c:spPr>
    <a:effectLst>
      <a:outerShdw blurRad="50800" dist="50800" dir="5400000" algn="ctr" rotWithShape="0">
        <a:srgbClr val="000000">
          <a:alpha val="9000"/>
        </a:srgbClr>
      </a:outerShdw>
    </a:effectLst>
  </c:spPr>
  <c:txPr>
    <a:bodyPr/>
    <a:lstStyle/>
    <a:p>
      <a:pPr>
        <a:defRPr sz="1100"/>
      </a:pPr>
      <a:endParaRPr lang="ru-RU"/>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12"/>
    </mc:Choice>
    <mc:Fallback>
      <c:style val="12"/>
    </mc:Fallback>
  </mc:AlternateContent>
  <c:chart>
    <c:autoTitleDeleted val="0"/>
    <c:plotArea>
      <c:layout>
        <c:manualLayout>
          <c:layoutTarget val="inner"/>
          <c:xMode val="edge"/>
          <c:yMode val="edge"/>
          <c:x val="1.8426556828855564E-2"/>
          <c:y val="1.4203463261075818E-2"/>
          <c:w val="0.80375780101568139"/>
          <c:h val="0.73554042193145119"/>
        </c:manualLayout>
      </c:layout>
      <c:barChart>
        <c:barDir val="col"/>
        <c:grouping val="clustered"/>
        <c:varyColors val="0"/>
        <c:ser>
          <c:idx val="0"/>
          <c:order val="0"/>
          <c:tx>
            <c:strRef>
              <c:f>Лист1!$B$1</c:f>
              <c:strCache>
                <c:ptCount val="1"/>
                <c:pt idx="0">
                  <c:v>2020 год</c:v>
                </c:pt>
              </c:strCache>
            </c:strRef>
          </c:tx>
          <c:spPr>
            <a:solidFill>
              <a:schemeClr val="accent6">
                <a:lumMod val="75000"/>
              </a:schemeClr>
            </a:solidFill>
            <a:ln>
              <a:solidFill>
                <a:schemeClr val="tx1"/>
              </a:solidFill>
            </a:ln>
          </c:spPr>
          <c:invertIfNegative val="0"/>
          <c:cat>
            <c:strRef>
              <c:f>Лист1!$A$2:$A$7</c:f>
              <c:strCache>
                <c:ptCount val="6"/>
                <c:pt idx="0">
                  <c:v>Доходы от использования имущества, находящегося в муниципальной собственности</c:v>
                </c:pt>
                <c:pt idx="1">
                  <c:v>Плата за негативное воздействие на окружающую среду</c:v>
                </c:pt>
                <c:pt idx="2">
                  <c:v>доходы от оказаная платных услуг</c:v>
                </c:pt>
                <c:pt idx="3">
                  <c:v>доходы от продажи материальных и нематериальных активов</c:v>
                </c:pt>
                <c:pt idx="4">
                  <c:v>штрафы</c:v>
                </c:pt>
                <c:pt idx="5">
                  <c:v>прочие поступления</c:v>
                </c:pt>
              </c:strCache>
            </c:strRef>
          </c:cat>
          <c:val>
            <c:numRef>
              <c:f>Лист1!$B$2:$B$7</c:f>
              <c:numCache>
                <c:formatCode>General</c:formatCode>
                <c:ptCount val="6"/>
                <c:pt idx="0">
                  <c:v>115276.1</c:v>
                </c:pt>
                <c:pt idx="1">
                  <c:v>109.8</c:v>
                </c:pt>
                <c:pt idx="2">
                  <c:v>5381.4</c:v>
                </c:pt>
                <c:pt idx="3">
                  <c:v>36709.199999999997</c:v>
                </c:pt>
                <c:pt idx="4">
                  <c:v>5496.4</c:v>
                </c:pt>
                <c:pt idx="5">
                  <c:v>13996.4</c:v>
                </c:pt>
              </c:numCache>
            </c:numRef>
          </c:val>
          <c:extLst xmlns:c16r2="http://schemas.microsoft.com/office/drawing/2015/06/chart">
            <c:ext xmlns:c16="http://schemas.microsoft.com/office/drawing/2014/chart" uri="{C3380CC4-5D6E-409C-BE32-E72D297353CC}">
              <c16:uniqueId val="{00000000-7C95-4C93-93E2-8092F7307059}"/>
            </c:ext>
          </c:extLst>
        </c:ser>
        <c:ser>
          <c:idx val="1"/>
          <c:order val="1"/>
          <c:tx>
            <c:strRef>
              <c:f>Лист1!$C$1</c:f>
              <c:strCache>
                <c:ptCount val="1"/>
                <c:pt idx="0">
                  <c:v>2021год</c:v>
                </c:pt>
              </c:strCache>
            </c:strRef>
          </c:tx>
          <c:spPr>
            <a:solidFill>
              <a:srgbClr val="5DE937"/>
            </a:solidFill>
            <a:ln>
              <a:solidFill>
                <a:schemeClr val="tx1"/>
              </a:solidFill>
            </a:ln>
          </c:spPr>
          <c:invertIfNegative val="0"/>
          <c:cat>
            <c:strRef>
              <c:f>Лист1!$A$2:$A$7</c:f>
              <c:strCache>
                <c:ptCount val="6"/>
                <c:pt idx="0">
                  <c:v>Доходы от использования имущества, находящегося в муниципальной собственности</c:v>
                </c:pt>
                <c:pt idx="1">
                  <c:v>Плата за негативное воздействие на окружающую среду</c:v>
                </c:pt>
                <c:pt idx="2">
                  <c:v>доходы от оказаная платных услуг</c:v>
                </c:pt>
                <c:pt idx="3">
                  <c:v>доходы от продажи материальных и нематериальных активов</c:v>
                </c:pt>
                <c:pt idx="4">
                  <c:v>штрафы</c:v>
                </c:pt>
                <c:pt idx="5">
                  <c:v>прочие поступления</c:v>
                </c:pt>
              </c:strCache>
            </c:strRef>
          </c:cat>
          <c:val>
            <c:numRef>
              <c:f>Лист1!$C$2:$C$7</c:f>
              <c:numCache>
                <c:formatCode>General</c:formatCode>
                <c:ptCount val="6"/>
                <c:pt idx="0">
                  <c:v>111301</c:v>
                </c:pt>
                <c:pt idx="1">
                  <c:v>1222.2</c:v>
                </c:pt>
                <c:pt idx="2">
                  <c:v>6031.7</c:v>
                </c:pt>
                <c:pt idx="3">
                  <c:v>21510.400000000001</c:v>
                </c:pt>
                <c:pt idx="4">
                  <c:v>8522.2000000000007</c:v>
                </c:pt>
                <c:pt idx="5">
                  <c:v>16040.2</c:v>
                </c:pt>
              </c:numCache>
            </c:numRef>
          </c:val>
          <c:extLst xmlns:c16r2="http://schemas.microsoft.com/office/drawing/2015/06/chart">
            <c:ext xmlns:c16="http://schemas.microsoft.com/office/drawing/2014/chart" uri="{C3380CC4-5D6E-409C-BE32-E72D297353CC}">
              <c16:uniqueId val="{00000001-7C95-4C93-93E2-8092F7307059}"/>
            </c:ext>
          </c:extLst>
        </c:ser>
        <c:dLbls>
          <c:showLegendKey val="0"/>
          <c:showVal val="0"/>
          <c:showCatName val="0"/>
          <c:showSerName val="0"/>
          <c:showPercent val="0"/>
          <c:showBubbleSize val="0"/>
        </c:dLbls>
        <c:gapWidth val="114"/>
        <c:axId val="166576512"/>
        <c:axId val="166578048"/>
      </c:barChart>
      <c:catAx>
        <c:axId val="166576512"/>
        <c:scaling>
          <c:orientation val="minMax"/>
        </c:scaling>
        <c:delete val="1"/>
        <c:axPos val="b"/>
        <c:numFmt formatCode="General" sourceLinked="0"/>
        <c:majorTickMark val="out"/>
        <c:minorTickMark val="none"/>
        <c:tickLblPos val="nextTo"/>
        <c:crossAx val="166578048"/>
        <c:crosses val="autoZero"/>
        <c:auto val="1"/>
        <c:lblAlgn val="ctr"/>
        <c:lblOffset val="100"/>
        <c:noMultiLvlLbl val="0"/>
      </c:catAx>
      <c:valAx>
        <c:axId val="166578048"/>
        <c:scaling>
          <c:orientation val="minMax"/>
        </c:scaling>
        <c:delete val="1"/>
        <c:axPos val="l"/>
        <c:numFmt formatCode="General" sourceLinked="1"/>
        <c:majorTickMark val="out"/>
        <c:minorTickMark val="none"/>
        <c:tickLblPos val="nextTo"/>
        <c:crossAx val="166576512"/>
        <c:crosses val="autoZero"/>
        <c:crossBetween val="between"/>
      </c:valAx>
    </c:plotArea>
    <c:legend>
      <c:legendPos val="r"/>
      <c:layout>
        <c:manualLayout>
          <c:xMode val="edge"/>
          <c:yMode val="edge"/>
          <c:x val="0.69370356920856358"/>
          <c:y val="5.3735535911675022E-4"/>
          <c:w val="0.11786798711988843"/>
          <c:h val="0.10530738738224775"/>
        </c:manualLayout>
      </c:layout>
      <c:overlay val="0"/>
      <c:txPr>
        <a:bodyPr/>
        <a:lstStyle/>
        <a:p>
          <a:pPr>
            <a:defRPr sz="1400" b="1"/>
          </a:pPr>
          <a:endParaRPr lang="ru-RU"/>
        </a:p>
      </c:txPr>
    </c:legend>
    <c:plotVisOnly val="1"/>
    <c:dispBlanksAs val="gap"/>
    <c:showDLblsOverMax val="0"/>
  </c:chart>
  <c:txPr>
    <a:bodyPr/>
    <a:lstStyle/>
    <a:p>
      <a:pPr>
        <a:defRPr sz="1800"/>
      </a:pPr>
      <a:endParaRPr lang="ru-RU"/>
    </a:p>
  </c:txPr>
  <c:externalData r:id="rId1">
    <c:autoUpdate val="0"/>
  </c:externalData>
  <c:userShapes r:id="rId2"/>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0"/>
    <c:view3D>
      <c:rotX val="10"/>
      <c:rotY val="0"/>
      <c:rAngAx val="0"/>
      <c:perspective val="4"/>
    </c:view3D>
    <c:floor>
      <c:thickness val="0"/>
      <c:spPr>
        <a:ln>
          <a:noFill/>
        </a:ln>
      </c:spPr>
    </c:floor>
    <c:sideWall>
      <c:thickness val="0"/>
    </c:sideWall>
    <c:backWall>
      <c:thickness val="0"/>
    </c:backWall>
    <c:plotArea>
      <c:layout>
        <c:manualLayout>
          <c:layoutTarget val="inner"/>
          <c:xMode val="edge"/>
          <c:yMode val="edge"/>
          <c:x val="0.11378827631257073"/>
          <c:y val="2.4420363549349216E-2"/>
          <c:w val="0.85663816748611465"/>
          <c:h val="0.89578487005717478"/>
        </c:manualLayout>
      </c:layout>
      <c:bar3DChart>
        <c:barDir val="col"/>
        <c:grouping val="stacked"/>
        <c:varyColors val="0"/>
        <c:ser>
          <c:idx val="0"/>
          <c:order val="0"/>
          <c:tx>
            <c:strRef>
              <c:f>Лист1!$B$1</c:f>
              <c:strCache>
                <c:ptCount val="1"/>
                <c:pt idx="0">
                  <c:v>Аренда земли в муниципальной собственности</c:v>
                </c:pt>
              </c:strCache>
            </c:strRef>
          </c:tx>
          <c:spPr>
            <a:solidFill>
              <a:srgbClr val="CC5350"/>
            </a:solidFill>
            <a:ln>
              <a:noFill/>
            </a:ln>
            <a:effectLst/>
            <a:scene3d>
              <a:camera prst="orthographicFront"/>
              <a:lightRig rig="threePt" dir="t"/>
            </a:scene3d>
            <a:sp3d prstMaterial="plastic">
              <a:bevelT w="127000" h="127000"/>
            </a:sp3d>
          </c:spPr>
          <c:invertIfNegative val="0"/>
          <c:dLbls>
            <c:dLbl>
              <c:idx val="0"/>
              <c:spPr/>
              <c:txPr>
                <a:bodyPr rot="0" vert="horz"/>
                <a:lstStyle/>
                <a:p>
                  <a:pPr algn="ctr" rtl="0">
                    <a:defRPr lang="en-US" sz="1100" b="1" i="0" u="none" strike="noStrike" kern="1200" baseline="0">
                      <a:solidFill>
                        <a:schemeClr val="bg1"/>
                      </a:solidFill>
                      <a:latin typeface="+mn-lt"/>
                      <a:ea typeface="+mn-ea"/>
                      <a:cs typeface="+mn-cs"/>
                    </a:defRPr>
                  </a:pPr>
                  <a:endParaRPr lang="ru-RU"/>
                </a:p>
              </c:txPr>
              <c:showLegendKey val="0"/>
              <c:showVal val="1"/>
              <c:showCatName val="0"/>
              <c:showSerName val="0"/>
              <c:showPercent val="0"/>
              <c:showBubbleSize val="0"/>
            </c:dLbl>
            <c:spPr>
              <a:noFill/>
              <a:ln>
                <a:noFill/>
              </a:ln>
              <a:effectLst/>
            </c:spPr>
            <c:txPr>
              <a:bodyPr rot="0" vert="horz"/>
              <a:lstStyle/>
              <a:p>
                <a:pPr>
                  <a:defRPr sz="1100" b="1">
                    <a:solidFill>
                      <a:schemeClr val="bg1"/>
                    </a:solidFill>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Лист1!$A$2:$A$6</c:f>
              <c:strCache>
                <c:ptCount val="5"/>
                <c:pt idx="0">
                  <c:v>2017 (факт)</c:v>
                </c:pt>
                <c:pt idx="1">
                  <c:v>2018 (факт)</c:v>
                </c:pt>
                <c:pt idx="2">
                  <c:v>2019 (факт)</c:v>
                </c:pt>
                <c:pt idx="3">
                  <c:v>2020 (факт)</c:v>
                </c:pt>
                <c:pt idx="4">
                  <c:v>2021 (первонач.)</c:v>
                </c:pt>
              </c:strCache>
            </c:strRef>
          </c:cat>
          <c:val>
            <c:numRef>
              <c:f>Лист1!$B$2:$B$6</c:f>
              <c:numCache>
                <c:formatCode>#,##0.0</c:formatCode>
                <c:ptCount val="5"/>
                <c:pt idx="0">
                  <c:v>267377</c:v>
                </c:pt>
                <c:pt idx="1">
                  <c:v>128237</c:v>
                </c:pt>
                <c:pt idx="2">
                  <c:v>54059</c:v>
                </c:pt>
                <c:pt idx="3">
                  <c:v>48316.800000000003</c:v>
                </c:pt>
                <c:pt idx="4">
                  <c:v>101866</c:v>
                </c:pt>
              </c:numCache>
            </c:numRef>
          </c:val>
          <c:extLst xmlns:c16r2="http://schemas.microsoft.com/office/drawing/2015/06/chart">
            <c:ext xmlns:c16="http://schemas.microsoft.com/office/drawing/2014/chart" uri="{C3380CC4-5D6E-409C-BE32-E72D297353CC}">
              <c16:uniqueId val="{00000005-0704-4316-A3E3-7A3035430AC3}"/>
            </c:ext>
          </c:extLst>
        </c:ser>
        <c:ser>
          <c:idx val="1"/>
          <c:order val="1"/>
          <c:tx>
            <c:strRef>
              <c:f>Лист1!$C$1</c:f>
              <c:strCache>
                <c:ptCount val="1"/>
                <c:pt idx="0">
                  <c:v>Аренда имущества муниципальной казны</c:v>
                </c:pt>
              </c:strCache>
            </c:strRef>
          </c:tx>
          <c:spPr>
            <a:solidFill>
              <a:srgbClr val="F4D388"/>
            </a:solidFill>
            <a:ln>
              <a:noFill/>
            </a:ln>
            <a:scene3d>
              <a:camera prst="orthographicFront"/>
              <a:lightRig rig="threePt" dir="t"/>
            </a:scene3d>
            <a:sp3d>
              <a:bevelT w="127000" h="127000"/>
            </a:sp3d>
          </c:spPr>
          <c:invertIfNegative val="0"/>
          <c:dLbls>
            <c:spPr>
              <a:noFill/>
              <a:ln>
                <a:noFill/>
              </a:ln>
              <a:effectLst/>
            </c:spPr>
            <c:txPr>
              <a:bodyPr/>
              <a:lstStyle/>
              <a:p>
                <a:pPr>
                  <a:defRPr sz="1200" b="1">
                    <a:solidFill>
                      <a:schemeClr val="tx1">
                        <a:lumMod val="85000"/>
                        <a:lumOff val="15000"/>
                      </a:schemeClr>
                    </a:solidFill>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Лист1!$A$2:$A$6</c:f>
              <c:strCache>
                <c:ptCount val="5"/>
                <c:pt idx="0">
                  <c:v>2017 (факт)</c:v>
                </c:pt>
                <c:pt idx="1">
                  <c:v>2018 (факт)</c:v>
                </c:pt>
                <c:pt idx="2">
                  <c:v>2019 (факт)</c:v>
                </c:pt>
                <c:pt idx="3">
                  <c:v>2020 (факт)</c:v>
                </c:pt>
                <c:pt idx="4">
                  <c:v>2021 (первонач.)</c:v>
                </c:pt>
              </c:strCache>
            </c:strRef>
          </c:cat>
          <c:val>
            <c:numRef>
              <c:f>Лист1!$C$2:$C$6</c:f>
              <c:numCache>
                <c:formatCode>#,##0.0</c:formatCode>
                <c:ptCount val="5"/>
                <c:pt idx="0">
                  <c:v>35123</c:v>
                </c:pt>
                <c:pt idx="1">
                  <c:v>23429</c:v>
                </c:pt>
                <c:pt idx="2">
                  <c:v>30408</c:v>
                </c:pt>
                <c:pt idx="3">
                  <c:v>27878.400000000001</c:v>
                </c:pt>
                <c:pt idx="4">
                  <c:v>9340</c:v>
                </c:pt>
              </c:numCache>
            </c:numRef>
          </c:val>
          <c:extLst xmlns:c16r2="http://schemas.microsoft.com/office/drawing/2015/06/chart">
            <c:ext xmlns:c16="http://schemas.microsoft.com/office/drawing/2014/chart" uri="{C3380CC4-5D6E-409C-BE32-E72D297353CC}">
              <c16:uniqueId val="{00000006-0704-4316-A3E3-7A3035430AC3}"/>
            </c:ext>
          </c:extLst>
        </c:ser>
        <c:ser>
          <c:idx val="2"/>
          <c:order val="2"/>
          <c:tx>
            <c:strRef>
              <c:f>Лист1!$D$1</c:f>
              <c:strCache>
                <c:ptCount val="1"/>
                <c:pt idx="0">
                  <c:v>Доходы от приватизации муниципального имущества</c:v>
                </c:pt>
              </c:strCache>
            </c:strRef>
          </c:tx>
          <c:spPr>
            <a:solidFill>
              <a:srgbClr val="64B484"/>
            </a:solidFill>
            <a:ln>
              <a:noFill/>
            </a:ln>
            <a:scene3d>
              <a:camera prst="orthographicFront"/>
              <a:lightRig rig="threePt" dir="t"/>
            </a:scene3d>
            <a:sp3d prstMaterial="plastic">
              <a:bevelT w="127000" h="127000"/>
            </a:sp3d>
          </c:spPr>
          <c:invertIfNegative val="0"/>
          <c:dLbls>
            <c:spPr>
              <a:noFill/>
              <a:ln>
                <a:noFill/>
              </a:ln>
              <a:effectLst/>
            </c:spPr>
            <c:txPr>
              <a:bodyPr/>
              <a:lstStyle/>
              <a:p>
                <a:pPr algn="ctr">
                  <a:defRPr lang="ru-RU" sz="1100" b="1" i="0" u="none" strike="noStrike" kern="1200" baseline="0">
                    <a:solidFill>
                      <a:prstClr val="white"/>
                    </a:solidFill>
                    <a:latin typeface="+mn-lt"/>
                    <a:ea typeface="+mn-ea"/>
                    <a:cs typeface="+mn-cs"/>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Лист1!$A$2:$A$6</c:f>
              <c:strCache>
                <c:ptCount val="5"/>
                <c:pt idx="0">
                  <c:v>2017 (факт)</c:v>
                </c:pt>
                <c:pt idx="1">
                  <c:v>2018 (факт)</c:v>
                </c:pt>
                <c:pt idx="2">
                  <c:v>2019 (факт)</c:v>
                </c:pt>
                <c:pt idx="3">
                  <c:v>2020 (факт)</c:v>
                </c:pt>
                <c:pt idx="4">
                  <c:v>2021 (первонач.)</c:v>
                </c:pt>
              </c:strCache>
            </c:strRef>
          </c:cat>
          <c:val>
            <c:numRef>
              <c:f>Лист1!$D$2:$D$6</c:f>
              <c:numCache>
                <c:formatCode>#,##0.0</c:formatCode>
                <c:ptCount val="5"/>
                <c:pt idx="0">
                  <c:v>31203</c:v>
                </c:pt>
                <c:pt idx="1">
                  <c:v>26039</c:v>
                </c:pt>
                <c:pt idx="2">
                  <c:v>25061</c:v>
                </c:pt>
                <c:pt idx="3">
                  <c:v>20739.599999999999</c:v>
                </c:pt>
                <c:pt idx="4">
                  <c:v>21510.400000000001</c:v>
                </c:pt>
              </c:numCache>
            </c:numRef>
          </c:val>
          <c:extLst xmlns:c16r2="http://schemas.microsoft.com/office/drawing/2015/06/chart">
            <c:ext xmlns:c16="http://schemas.microsoft.com/office/drawing/2014/chart" uri="{C3380CC4-5D6E-409C-BE32-E72D297353CC}">
              <c16:uniqueId val="{00000007-0704-4316-A3E3-7A3035430AC3}"/>
            </c:ext>
          </c:extLst>
        </c:ser>
        <c:ser>
          <c:idx val="3"/>
          <c:order val="3"/>
          <c:tx>
            <c:strRef>
              <c:f>Лист1!$E$1</c:f>
              <c:strCache>
                <c:ptCount val="1"/>
                <c:pt idx="0">
                  <c:v>Прочие доходы от использования муниципального имущества</c:v>
                </c:pt>
              </c:strCache>
            </c:strRef>
          </c:tx>
          <c:spPr>
            <a:solidFill>
              <a:srgbClr val="FFFF00"/>
            </a:solidFill>
            <a:ln>
              <a:noFill/>
            </a:ln>
            <a:effectLst/>
            <a:scene3d>
              <a:camera prst="orthographicFront"/>
              <a:lightRig rig="threePt" dir="t"/>
            </a:scene3d>
            <a:sp3d prstMaterial="plastic">
              <a:bevelT w="158750" h="158750"/>
            </a:sp3d>
          </c:spPr>
          <c:invertIfNegative val="0"/>
          <c:dLbls>
            <c:spPr>
              <a:noFill/>
              <a:ln>
                <a:noFill/>
              </a:ln>
              <a:effectLst/>
            </c:spPr>
            <c:txPr>
              <a:bodyPr/>
              <a:lstStyle/>
              <a:p>
                <a:pPr algn="ctr">
                  <a:defRPr lang="ru-RU" sz="1200" b="1" i="0" u="none" strike="noStrike" kern="1200" baseline="0">
                    <a:solidFill>
                      <a:prstClr val="black">
                        <a:lumMod val="85000"/>
                        <a:lumOff val="15000"/>
                      </a:prstClr>
                    </a:solidFill>
                    <a:latin typeface="+mn-lt"/>
                    <a:ea typeface="+mn-ea"/>
                    <a:cs typeface="+mn-cs"/>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Лист1!$A$2:$A$6</c:f>
              <c:strCache>
                <c:ptCount val="5"/>
                <c:pt idx="0">
                  <c:v>2017 (факт)</c:v>
                </c:pt>
                <c:pt idx="1">
                  <c:v>2018 (факт)</c:v>
                </c:pt>
                <c:pt idx="2">
                  <c:v>2019 (факт)</c:v>
                </c:pt>
                <c:pt idx="3">
                  <c:v>2020 (факт)</c:v>
                </c:pt>
                <c:pt idx="4">
                  <c:v>2021 (первонач.)</c:v>
                </c:pt>
              </c:strCache>
            </c:strRef>
          </c:cat>
          <c:val>
            <c:numRef>
              <c:f>Лист1!$E$2:$E$6</c:f>
              <c:numCache>
                <c:formatCode>#,##0.0</c:formatCode>
                <c:ptCount val="5"/>
                <c:pt idx="0">
                  <c:v>9121</c:v>
                </c:pt>
                <c:pt idx="1">
                  <c:v>11790</c:v>
                </c:pt>
                <c:pt idx="2">
                  <c:v>13432</c:v>
                </c:pt>
                <c:pt idx="3">
                  <c:v>13990.3</c:v>
                </c:pt>
                <c:pt idx="4">
                  <c:v>7067.8</c:v>
                </c:pt>
              </c:numCache>
            </c:numRef>
          </c:val>
          <c:extLst xmlns:c16r2="http://schemas.microsoft.com/office/drawing/2015/06/chart">
            <c:ext xmlns:c16="http://schemas.microsoft.com/office/drawing/2014/chart" uri="{C3380CC4-5D6E-409C-BE32-E72D297353CC}">
              <c16:uniqueId val="{0000000D-0704-4316-A3E3-7A3035430AC3}"/>
            </c:ext>
          </c:extLst>
        </c:ser>
        <c:dLbls>
          <c:showLegendKey val="0"/>
          <c:showVal val="1"/>
          <c:showCatName val="0"/>
          <c:showSerName val="0"/>
          <c:showPercent val="0"/>
          <c:showBubbleSize val="0"/>
        </c:dLbls>
        <c:gapWidth val="108"/>
        <c:gapDepth val="101"/>
        <c:shape val="box"/>
        <c:axId val="218355968"/>
        <c:axId val="218419200"/>
        <c:axId val="0"/>
      </c:bar3DChart>
      <c:catAx>
        <c:axId val="218355968"/>
        <c:scaling>
          <c:orientation val="minMax"/>
        </c:scaling>
        <c:delete val="0"/>
        <c:axPos val="b"/>
        <c:numFmt formatCode="General" sourceLinked="1"/>
        <c:majorTickMark val="out"/>
        <c:minorTickMark val="none"/>
        <c:tickLblPos val="nextTo"/>
        <c:txPr>
          <a:bodyPr/>
          <a:lstStyle/>
          <a:p>
            <a:pPr>
              <a:defRPr sz="1050" b="1"/>
            </a:pPr>
            <a:endParaRPr lang="ru-RU"/>
          </a:p>
        </c:txPr>
        <c:crossAx val="218419200"/>
        <c:crosses val="autoZero"/>
        <c:auto val="1"/>
        <c:lblAlgn val="ctr"/>
        <c:lblOffset val="0"/>
        <c:noMultiLvlLbl val="0"/>
      </c:catAx>
      <c:valAx>
        <c:axId val="218419200"/>
        <c:scaling>
          <c:orientation val="minMax"/>
        </c:scaling>
        <c:delete val="1"/>
        <c:axPos val="l"/>
        <c:numFmt formatCode="#,##0.0" sourceLinked="1"/>
        <c:majorTickMark val="out"/>
        <c:minorTickMark val="none"/>
        <c:tickLblPos val="none"/>
        <c:crossAx val="218355968"/>
        <c:crosses val="autoZero"/>
        <c:crossBetween val="between"/>
      </c:valAx>
      <c:spPr>
        <a:noFill/>
        <a:ln w="25400">
          <a:noFill/>
        </a:ln>
      </c:spPr>
    </c:plotArea>
    <c:plotVisOnly val="1"/>
    <c:dispBlanksAs val="gap"/>
    <c:showDLblsOverMax val="0"/>
  </c:chart>
  <c:txPr>
    <a:bodyPr/>
    <a:lstStyle/>
    <a:p>
      <a:pPr>
        <a:defRPr sz="944"/>
      </a:pPr>
      <a:endParaRPr lang="ru-RU"/>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2.6702828175877023E-2"/>
          <c:y val="1.3739931095089385E-2"/>
          <c:w val="0.8203971982060303"/>
          <c:h val="0.86319314153887639"/>
        </c:manualLayout>
      </c:layout>
      <c:bar3DChart>
        <c:barDir val="col"/>
        <c:grouping val="stacked"/>
        <c:varyColors val="0"/>
        <c:ser>
          <c:idx val="0"/>
          <c:order val="0"/>
          <c:tx>
            <c:strRef>
              <c:f>Лист1!$B$1</c:f>
              <c:strCache>
                <c:ptCount val="1"/>
                <c:pt idx="0">
                  <c:v>субвенции</c:v>
                </c:pt>
              </c:strCache>
            </c:strRef>
          </c:tx>
          <c:spPr>
            <a:solidFill>
              <a:srgbClr val="FFFF00"/>
            </a:solidFill>
          </c:spPr>
          <c:invertIfNegative val="0"/>
          <c:dLbls>
            <c:txPr>
              <a:bodyPr/>
              <a:lstStyle/>
              <a:p>
                <a:pPr>
                  <a:defRPr sz="1100" b="1"/>
                </a:pPr>
                <a:endParaRPr lang="ru-RU"/>
              </a:p>
            </c:txPr>
            <c:showLegendKey val="0"/>
            <c:showVal val="1"/>
            <c:showCatName val="0"/>
            <c:showSerName val="0"/>
            <c:showPercent val="0"/>
            <c:showBubbleSize val="0"/>
            <c:showLeaderLines val="0"/>
          </c:dLbls>
          <c:cat>
            <c:strRef>
              <c:f>Лист1!$A$2:$A$7</c:f>
              <c:strCache>
                <c:ptCount val="6"/>
                <c:pt idx="0">
                  <c:v>2019 г. 
Факт</c:v>
                </c:pt>
                <c:pt idx="1">
                  <c:v>2020 г. 
План</c:v>
                </c:pt>
                <c:pt idx="2">
                  <c:v>2020 г. 
Факт</c:v>
                </c:pt>
                <c:pt idx="3">
                  <c:v>2021 г. 
План</c:v>
                </c:pt>
                <c:pt idx="4">
                  <c:v>2022 г.
План</c:v>
                </c:pt>
                <c:pt idx="5">
                  <c:v>2023 г.
 План</c:v>
                </c:pt>
              </c:strCache>
            </c:strRef>
          </c:cat>
          <c:val>
            <c:numRef>
              <c:f>Лист1!$B$2:$B$7</c:f>
              <c:numCache>
                <c:formatCode>#,##0</c:formatCode>
                <c:ptCount val="6"/>
                <c:pt idx="0">
                  <c:v>1817439</c:v>
                </c:pt>
                <c:pt idx="1">
                  <c:v>1944878.4</c:v>
                </c:pt>
                <c:pt idx="2">
                  <c:v>2419046.7000000002</c:v>
                </c:pt>
                <c:pt idx="3">
                  <c:v>2524248.5</c:v>
                </c:pt>
                <c:pt idx="4">
                  <c:v>2555165</c:v>
                </c:pt>
                <c:pt idx="5">
                  <c:v>2607091</c:v>
                </c:pt>
              </c:numCache>
            </c:numRef>
          </c:val>
        </c:ser>
        <c:ser>
          <c:idx val="1"/>
          <c:order val="1"/>
          <c:tx>
            <c:strRef>
              <c:f>Лист1!$C$1</c:f>
              <c:strCache>
                <c:ptCount val="1"/>
                <c:pt idx="0">
                  <c:v>субсидии</c:v>
                </c:pt>
              </c:strCache>
            </c:strRef>
          </c:tx>
          <c:spPr>
            <a:solidFill>
              <a:schemeClr val="bg2">
                <a:lumMod val="50000"/>
              </a:schemeClr>
            </a:solidFill>
          </c:spPr>
          <c:invertIfNegative val="0"/>
          <c:dLbls>
            <c:dLbl>
              <c:idx val="5"/>
              <c:layout>
                <c:manualLayout>
                  <c:x val="0"/>
                  <c:y val="4.2909304933455104E-3"/>
                </c:manualLayout>
              </c:layout>
              <c:showLegendKey val="0"/>
              <c:showVal val="1"/>
              <c:showCatName val="0"/>
              <c:showSerName val="0"/>
              <c:showPercent val="0"/>
              <c:showBubbleSize val="0"/>
            </c:dLbl>
            <c:txPr>
              <a:bodyPr/>
              <a:lstStyle/>
              <a:p>
                <a:pPr>
                  <a:defRPr sz="1100" b="1" baseline="0">
                    <a:solidFill>
                      <a:schemeClr val="bg1"/>
                    </a:solidFill>
                  </a:defRPr>
                </a:pPr>
                <a:endParaRPr lang="ru-RU"/>
              </a:p>
            </c:txPr>
            <c:showLegendKey val="0"/>
            <c:showVal val="1"/>
            <c:showCatName val="0"/>
            <c:showSerName val="0"/>
            <c:showPercent val="0"/>
            <c:showBubbleSize val="0"/>
            <c:showLeaderLines val="0"/>
          </c:dLbls>
          <c:cat>
            <c:strRef>
              <c:f>Лист1!$A$2:$A$7</c:f>
              <c:strCache>
                <c:ptCount val="6"/>
                <c:pt idx="0">
                  <c:v>2019 г. 
Факт</c:v>
                </c:pt>
                <c:pt idx="1">
                  <c:v>2020 г. 
План</c:v>
                </c:pt>
                <c:pt idx="2">
                  <c:v>2020 г. 
Факт</c:v>
                </c:pt>
                <c:pt idx="3">
                  <c:v>2021 г. 
План</c:v>
                </c:pt>
                <c:pt idx="4">
                  <c:v>2022 г.
План</c:v>
                </c:pt>
                <c:pt idx="5">
                  <c:v>2023 г.
 План</c:v>
                </c:pt>
              </c:strCache>
            </c:strRef>
          </c:cat>
          <c:val>
            <c:numRef>
              <c:f>Лист1!$C$2:$C$7</c:f>
              <c:numCache>
                <c:formatCode>#,##0</c:formatCode>
                <c:ptCount val="6"/>
                <c:pt idx="0">
                  <c:v>670510</c:v>
                </c:pt>
                <c:pt idx="1">
                  <c:v>542023.1</c:v>
                </c:pt>
                <c:pt idx="2">
                  <c:v>811077.7</c:v>
                </c:pt>
                <c:pt idx="3">
                  <c:v>1015519</c:v>
                </c:pt>
                <c:pt idx="4">
                  <c:v>406814</c:v>
                </c:pt>
                <c:pt idx="5">
                  <c:v>99460</c:v>
                </c:pt>
              </c:numCache>
            </c:numRef>
          </c:val>
        </c:ser>
        <c:ser>
          <c:idx val="2"/>
          <c:order val="2"/>
          <c:tx>
            <c:strRef>
              <c:f>Лист1!$D$1</c:f>
              <c:strCache>
                <c:ptCount val="1"/>
                <c:pt idx="0">
                  <c:v>прочие межбюджетные трансферты</c:v>
                </c:pt>
              </c:strCache>
            </c:strRef>
          </c:tx>
          <c:spPr>
            <a:solidFill>
              <a:schemeClr val="accent5">
                <a:lumMod val="40000"/>
                <a:lumOff val="60000"/>
              </a:schemeClr>
            </a:solidFill>
          </c:spPr>
          <c:invertIfNegative val="0"/>
          <c:dLbls>
            <c:dLbl>
              <c:idx val="1"/>
              <c:layout>
                <c:manualLayout>
                  <c:x val="-2.8108240185133705E-3"/>
                  <c:y val="3.9333075143293364E-17"/>
                </c:manualLayout>
              </c:layout>
              <c:showLegendKey val="0"/>
              <c:showVal val="1"/>
              <c:showCatName val="0"/>
              <c:showSerName val="0"/>
              <c:showPercent val="0"/>
              <c:showBubbleSize val="0"/>
            </c:dLbl>
            <c:txPr>
              <a:bodyPr/>
              <a:lstStyle/>
              <a:p>
                <a:pPr>
                  <a:defRPr sz="1100" b="1"/>
                </a:pPr>
                <a:endParaRPr lang="ru-RU"/>
              </a:p>
            </c:txPr>
            <c:showLegendKey val="0"/>
            <c:showVal val="1"/>
            <c:showCatName val="0"/>
            <c:showSerName val="0"/>
            <c:showPercent val="0"/>
            <c:showBubbleSize val="0"/>
            <c:showLeaderLines val="0"/>
          </c:dLbls>
          <c:cat>
            <c:strRef>
              <c:f>Лист1!$A$2:$A$7</c:f>
              <c:strCache>
                <c:ptCount val="6"/>
                <c:pt idx="0">
                  <c:v>2019 г. 
Факт</c:v>
                </c:pt>
                <c:pt idx="1">
                  <c:v>2020 г. 
План</c:v>
                </c:pt>
                <c:pt idx="2">
                  <c:v>2020 г. 
Факт</c:v>
                </c:pt>
                <c:pt idx="3">
                  <c:v>2021 г. 
План</c:v>
                </c:pt>
                <c:pt idx="4">
                  <c:v>2022 г.
План</c:v>
                </c:pt>
                <c:pt idx="5">
                  <c:v>2023 г.
 План</c:v>
                </c:pt>
              </c:strCache>
            </c:strRef>
          </c:cat>
          <c:val>
            <c:numRef>
              <c:f>Лист1!$D$2:$D$7</c:f>
              <c:numCache>
                <c:formatCode>#,##0</c:formatCode>
                <c:ptCount val="6"/>
                <c:pt idx="0">
                  <c:v>1026755</c:v>
                </c:pt>
                <c:pt idx="1">
                  <c:v>42854</c:v>
                </c:pt>
                <c:pt idx="2">
                  <c:v>78309</c:v>
                </c:pt>
                <c:pt idx="3">
                  <c:v>99842.9</c:v>
                </c:pt>
                <c:pt idx="4">
                  <c:v>105613</c:v>
                </c:pt>
                <c:pt idx="5">
                  <c:v>61175</c:v>
                </c:pt>
              </c:numCache>
            </c:numRef>
          </c:val>
        </c:ser>
        <c:ser>
          <c:idx val="3"/>
          <c:order val="3"/>
          <c:tx>
            <c:strRef>
              <c:f>Лист1!$E$1</c:f>
              <c:strCache>
                <c:ptCount val="1"/>
                <c:pt idx="0">
                  <c:v>дотации</c:v>
                </c:pt>
              </c:strCache>
            </c:strRef>
          </c:tx>
          <c:spPr>
            <a:solidFill>
              <a:schemeClr val="accent4">
                <a:lumMod val="75000"/>
              </a:schemeClr>
            </a:solidFill>
          </c:spPr>
          <c:invertIfNegative val="0"/>
          <c:dLbls>
            <c:dLbl>
              <c:idx val="0"/>
              <c:layout>
                <c:manualLayout>
                  <c:x val="8.4324720555401123E-3"/>
                  <c:y val="-1.2872791480036531E-2"/>
                </c:manualLayout>
              </c:layout>
              <c:showLegendKey val="0"/>
              <c:showVal val="1"/>
              <c:showCatName val="0"/>
              <c:showSerName val="0"/>
              <c:showPercent val="0"/>
              <c:showBubbleSize val="0"/>
            </c:dLbl>
            <c:dLbl>
              <c:idx val="3"/>
              <c:layout>
                <c:manualLayout>
                  <c:x val="1.2648708083310168E-2"/>
                  <c:y val="-1.7163721973382041E-2"/>
                </c:manualLayout>
              </c:layout>
              <c:showLegendKey val="0"/>
              <c:showVal val="1"/>
              <c:showCatName val="0"/>
              <c:showSerName val="0"/>
              <c:showPercent val="0"/>
              <c:showBubbleSize val="0"/>
            </c:dLbl>
            <c:dLbl>
              <c:idx val="4"/>
              <c:layout>
                <c:manualLayout>
                  <c:x val="1.1243296074053482E-2"/>
                  <c:y val="-1.9309187220054796E-2"/>
                </c:manualLayout>
              </c:layout>
              <c:showLegendKey val="0"/>
              <c:showVal val="1"/>
              <c:showCatName val="0"/>
              <c:showSerName val="0"/>
              <c:showPercent val="0"/>
              <c:showBubbleSize val="0"/>
            </c:dLbl>
            <c:txPr>
              <a:bodyPr/>
              <a:lstStyle/>
              <a:p>
                <a:pPr>
                  <a:defRPr sz="1100" b="1" baseline="0">
                    <a:solidFill>
                      <a:schemeClr val="bg1"/>
                    </a:solidFill>
                  </a:defRPr>
                </a:pPr>
                <a:endParaRPr lang="ru-RU"/>
              </a:p>
            </c:txPr>
            <c:showLegendKey val="0"/>
            <c:showVal val="1"/>
            <c:showCatName val="0"/>
            <c:showSerName val="0"/>
            <c:showPercent val="0"/>
            <c:showBubbleSize val="0"/>
            <c:showLeaderLines val="0"/>
          </c:dLbls>
          <c:cat>
            <c:strRef>
              <c:f>Лист1!$A$2:$A$7</c:f>
              <c:strCache>
                <c:ptCount val="6"/>
                <c:pt idx="0">
                  <c:v>2019 г. 
Факт</c:v>
                </c:pt>
                <c:pt idx="1">
                  <c:v>2020 г. 
План</c:v>
                </c:pt>
                <c:pt idx="2">
                  <c:v>2020 г. 
Факт</c:v>
                </c:pt>
                <c:pt idx="3">
                  <c:v>2021 г. 
План</c:v>
                </c:pt>
                <c:pt idx="4">
                  <c:v>2022 г.
План</c:v>
                </c:pt>
                <c:pt idx="5">
                  <c:v>2023 г.
 План</c:v>
                </c:pt>
              </c:strCache>
            </c:strRef>
          </c:cat>
          <c:val>
            <c:numRef>
              <c:f>Лист1!$E$2:$E$7</c:f>
              <c:numCache>
                <c:formatCode>#,##0</c:formatCode>
                <c:ptCount val="6"/>
                <c:pt idx="0">
                  <c:v>748.2</c:v>
                </c:pt>
                <c:pt idx="1">
                  <c:v>191000</c:v>
                </c:pt>
                <c:pt idx="2">
                  <c:v>356966.8</c:v>
                </c:pt>
                <c:pt idx="3">
                  <c:v>0</c:v>
                </c:pt>
                <c:pt idx="4">
                  <c:v>0</c:v>
                </c:pt>
                <c:pt idx="5">
                  <c:v>120771</c:v>
                </c:pt>
              </c:numCache>
            </c:numRef>
          </c:val>
        </c:ser>
        <c:dLbls>
          <c:showLegendKey val="0"/>
          <c:showVal val="0"/>
          <c:showCatName val="0"/>
          <c:showSerName val="0"/>
          <c:showPercent val="0"/>
          <c:showBubbleSize val="0"/>
        </c:dLbls>
        <c:gapWidth val="42"/>
        <c:gapDepth val="32"/>
        <c:shape val="box"/>
        <c:axId val="399464320"/>
        <c:axId val="399465856"/>
        <c:axId val="0"/>
      </c:bar3DChart>
      <c:catAx>
        <c:axId val="399464320"/>
        <c:scaling>
          <c:orientation val="minMax"/>
        </c:scaling>
        <c:delete val="0"/>
        <c:axPos val="b"/>
        <c:numFmt formatCode="General" sourceLinked="1"/>
        <c:majorTickMark val="out"/>
        <c:minorTickMark val="none"/>
        <c:tickLblPos val="nextTo"/>
        <c:txPr>
          <a:bodyPr/>
          <a:lstStyle/>
          <a:p>
            <a:pPr>
              <a:defRPr sz="1090" b="1" baseline="0"/>
            </a:pPr>
            <a:endParaRPr lang="ru-RU"/>
          </a:p>
        </c:txPr>
        <c:crossAx val="399465856"/>
        <c:crosses val="autoZero"/>
        <c:auto val="1"/>
        <c:lblAlgn val="ctr"/>
        <c:lblOffset val="100"/>
        <c:tickLblSkip val="1"/>
        <c:noMultiLvlLbl val="0"/>
      </c:catAx>
      <c:valAx>
        <c:axId val="399465856"/>
        <c:scaling>
          <c:orientation val="minMax"/>
        </c:scaling>
        <c:delete val="1"/>
        <c:axPos val="l"/>
        <c:numFmt formatCode="#,##0" sourceLinked="1"/>
        <c:majorTickMark val="out"/>
        <c:minorTickMark val="none"/>
        <c:tickLblPos val="nextTo"/>
        <c:crossAx val="399464320"/>
        <c:crosses val="autoZero"/>
        <c:crossBetween val="between"/>
      </c:valAx>
      <c:spPr>
        <a:noFill/>
        <a:ln w="25400">
          <a:noFill/>
        </a:ln>
      </c:spPr>
    </c:plotArea>
    <c:legend>
      <c:legendPos val="r"/>
      <c:layout>
        <c:manualLayout>
          <c:xMode val="edge"/>
          <c:yMode val="edge"/>
          <c:x val="0.82781799493963149"/>
          <c:y val="0.12338195485054508"/>
          <c:w val="0.17218200506036854"/>
          <c:h val="0.53890302868740436"/>
        </c:manualLayout>
      </c:layout>
      <c:overlay val="0"/>
      <c:txPr>
        <a:bodyPr/>
        <a:lstStyle/>
        <a:p>
          <a:pPr>
            <a:defRPr sz="1200"/>
          </a:pPr>
          <a:endParaRPr lang="ru-RU"/>
        </a:p>
      </c:txPr>
    </c:legend>
    <c:plotVisOnly val="1"/>
    <c:dispBlanksAs val="gap"/>
    <c:showDLblsOverMax val="0"/>
  </c:chart>
  <c:txPr>
    <a:bodyPr/>
    <a:lstStyle/>
    <a:p>
      <a:pPr>
        <a:defRPr sz="1800"/>
      </a:pPr>
      <a:endParaRPr lang="ru-RU"/>
    </a:p>
  </c:txPr>
  <c:externalData r:id="rId1">
    <c:autoUpdate val="0"/>
  </c:externalData>
  <c:userShapes r:id="rId2"/>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12"/>
    </mc:Choice>
    <mc:Fallback>
      <c:style val="12"/>
    </mc:Fallback>
  </mc:AlternateContent>
  <c:chart>
    <c:autoTitleDeleted val="0"/>
    <c:view3D>
      <c:rotX val="15"/>
      <c:rotY val="20"/>
      <c:rAngAx val="1"/>
    </c:view3D>
    <c:floor>
      <c:thickness val="0"/>
    </c:floor>
    <c:sideWall>
      <c:thickness val="0"/>
      <c:spPr>
        <a:noFill/>
        <a:ln w="25400">
          <a:noFill/>
        </a:ln>
      </c:spPr>
    </c:sideWall>
    <c:backWall>
      <c:thickness val="0"/>
      <c:spPr>
        <a:noFill/>
        <a:ln w="25400">
          <a:noFill/>
        </a:ln>
      </c:spPr>
    </c:backWall>
    <c:plotArea>
      <c:layout>
        <c:manualLayout>
          <c:layoutTarget val="inner"/>
          <c:xMode val="edge"/>
          <c:yMode val="edge"/>
          <c:x val="1.7185759569079691E-2"/>
          <c:y val="2.0554299714778929E-2"/>
          <c:w val="0.77466967025212752"/>
          <c:h val="0.84358687863776172"/>
        </c:manualLayout>
      </c:layout>
      <c:bar3DChart>
        <c:barDir val="col"/>
        <c:grouping val="clustered"/>
        <c:varyColors val="0"/>
        <c:ser>
          <c:idx val="0"/>
          <c:order val="0"/>
          <c:tx>
            <c:strRef>
              <c:f>Лист1!$B$1</c:f>
              <c:strCache>
                <c:ptCount val="1"/>
                <c:pt idx="0">
                  <c:v>2021 год 
всего за год 3 639 611 тыс. руб.</c:v>
                </c:pt>
              </c:strCache>
            </c:strRef>
          </c:tx>
          <c:spPr>
            <a:solidFill>
              <a:srgbClr val="007E39"/>
            </a:solidFill>
            <a:ln>
              <a:solidFill>
                <a:schemeClr val="tx1"/>
              </a:solidFill>
            </a:ln>
          </c:spPr>
          <c:invertIfNegative val="0"/>
          <c:dLbls>
            <c:dLbl>
              <c:idx val="0"/>
              <c:layout>
                <c:manualLayout>
                  <c:x val="1.5864788844997955E-2"/>
                  <c:y val="-2.8176621633150874E-2"/>
                </c:manualLayout>
              </c:layout>
              <c:showLegendKey val="0"/>
              <c:showVal val="1"/>
              <c:showCatName val="0"/>
              <c:showSerName val="0"/>
              <c:showPercent val="0"/>
              <c:showBubbleSize val="0"/>
            </c:dLbl>
            <c:dLbl>
              <c:idx val="1"/>
              <c:layout>
                <c:manualLayout>
                  <c:x val="-3.3171944784629502E-2"/>
                  <c:y val="0"/>
                </c:manualLayout>
              </c:layout>
              <c:showLegendKey val="0"/>
              <c:showVal val="1"/>
              <c:showCatName val="0"/>
              <c:showSerName val="0"/>
              <c:showPercent val="0"/>
              <c:showBubbleSize val="0"/>
            </c:dLbl>
            <c:dLbl>
              <c:idx val="3"/>
              <c:layout>
                <c:manualLayout>
                  <c:x val="-7.2112676568172485E-3"/>
                  <c:y val="-1.0246044230236681E-2"/>
                </c:manualLayout>
              </c:layout>
              <c:showLegendKey val="0"/>
              <c:showVal val="1"/>
              <c:showCatName val="0"/>
              <c:showSerName val="0"/>
              <c:showPercent val="0"/>
              <c:showBubbleSize val="0"/>
            </c:dLbl>
            <c:txPr>
              <a:bodyPr/>
              <a:lstStyle/>
              <a:p>
                <a:pPr>
                  <a:defRPr sz="1200" b="1"/>
                </a:pPr>
                <a:endParaRPr lang="ru-RU"/>
              </a:p>
            </c:txPr>
            <c:showLegendKey val="0"/>
            <c:showVal val="1"/>
            <c:showCatName val="0"/>
            <c:showSerName val="0"/>
            <c:showPercent val="0"/>
            <c:showBubbleSize val="0"/>
            <c:showLeaderLines val="0"/>
          </c:dLbls>
          <c:cat>
            <c:strRef>
              <c:f>Лист1!$A$2:$A$5</c:f>
              <c:strCache>
                <c:ptCount val="4"/>
                <c:pt idx="0">
                  <c:v>субсидии</c:v>
                </c:pt>
                <c:pt idx="1">
                  <c:v>субвенции</c:v>
                </c:pt>
                <c:pt idx="2">
                  <c:v>дотации</c:v>
                </c:pt>
                <c:pt idx="3">
                  <c:v>прочие 
межбюджетные 
трансферты</c:v>
                </c:pt>
              </c:strCache>
            </c:strRef>
          </c:cat>
          <c:val>
            <c:numRef>
              <c:f>Лист1!$B$2:$B$5</c:f>
              <c:numCache>
                <c:formatCode>#,##0</c:formatCode>
                <c:ptCount val="4"/>
                <c:pt idx="0">
                  <c:v>1015519</c:v>
                </c:pt>
                <c:pt idx="1">
                  <c:v>2524248.5</c:v>
                </c:pt>
                <c:pt idx="2">
                  <c:v>0</c:v>
                </c:pt>
                <c:pt idx="3">
                  <c:v>99842.9</c:v>
                </c:pt>
              </c:numCache>
            </c:numRef>
          </c:val>
        </c:ser>
        <c:ser>
          <c:idx val="1"/>
          <c:order val="1"/>
          <c:tx>
            <c:strRef>
              <c:f>Лист1!$C$1</c:f>
              <c:strCache>
                <c:ptCount val="1"/>
                <c:pt idx="0">
                  <c:v>2022 год
всего за год 3 067 592 тыс. руб.</c:v>
                </c:pt>
              </c:strCache>
            </c:strRef>
          </c:tx>
          <c:spPr>
            <a:solidFill>
              <a:srgbClr val="FFFF66"/>
            </a:solidFill>
            <a:ln>
              <a:solidFill>
                <a:schemeClr val="tx1"/>
              </a:solidFill>
            </a:ln>
          </c:spPr>
          <c:invertIfNegative val="0"/>
          <c:dLbls>
            <c:dLbl>
              <c:idx val="0"/>
              <c:layout>
                <c:manualLayout>
                  <c:x val="3.461408475272279E-2"/>
                  <c:y val="-1.0246245924020741E-2"/>
                </c:manualLayout>
              </c:layout>
              <c:showLegendKey val="0"/>
              <c:showVal val="1"/>
              <c:showCatName val="0"/>
              <c:showSerName val="0"/>
              <c:showPercent val="0"/>
              <c:showBubbleSize val="0"/>
            </c:dLbl>
            <c:dLbl>
              <c:idx val="1"/>
              <c:layout>
                <c:manualLayout>
                  <c:x val="1.7307042376361395E-2"/>
                  <c:y val="-1.7930577402914191E-2"/>
                </c:manualLayout>
              </c:layout>
              <c:showLegendKey val="0"/>
              <c:showVal val="1"/>
              <c:showCatName val="0"/>
              <c:showSerName val="0"/>
              <c:showPercent val="0"/>
              <c:showBubbleSize val="0"/>
            </c:dLbl>
            <c:dLbl>
              <c:idx val="3"/>
              <c:layout>
                <c:manualLayout>
                  <c:x val="2.0191549439088297E-2"/>
                  <c:y val="-3.5861154805828292E-2"/>
                </c:manualLayout>
              </c:layout>
              <c:showLegendKey val="0"/>
              <c:showVal val="1"/>
              <c:showCatName val="0"/>
              <c:showSerName val="0"/>
              <c:showPercent val="0"/>
              <c:showBubbleSize val="0"/>
            </c:dLbl>
            <c:txPr>
              <a:bodyPr/>
              <a:lstStyle/>
              <a:p>
                <a:pPr>
                  <a:defRPr sz="1200" b="1"/>
                </a:pPr>
                <a:endParaRPr lang="ru-RU"/>
              </a:p>
            </c:txPr>
            <c:showLegendKey val="0"/>
            <c:showVal val="1"/>
            <c:showCatName val="0"/>
            <c:showSerName val="0"/>
            <c:showPercent val="0"/>
            <c:showBubbleSize val="0"/>
            <c:showLeaderLines val="0"/>
          </c:dLbls>
          <c:cat>
            <c:strRef>
              <c:f>Лист1!$A$2:$A$5</c:f>
              <c:strCache>
                <c:ptCount val="4"/>
                <c:pt idx="0">
                  <c:v>субсидии</c:v>
                </c:pt>
                <c:pt idx="1">
                  <c:v>субвенции</c:v>
                </c:pt>
                <c:pt idx="2">
                  <c:v>дотации</c:v>
                </c:pt>
                <c:pt idx="3">
                  <c:v>прочие 
межбюджетные 
трансферты</c:v>
                </c:pt>
              </c:strCache>
            </c:strRef>
          </c:cat>
          <c:val>
            <c:numRef>
              <c:f>Лист1!$C$2:$C$5</c:f>
              <c:numCache>
                <c:formatCode>#,##0</c:formatCode>
                <c:ptCount val="4"/>
                <c:pt idx="0">
                  <c:v>406814</c:v>
                </c:pt>
                <c:pt idx="1">
                  <c:v>2555165</c:v>
                </c:pt>
                <c:pt idx="2">
                  <c:v>0</c:v>
                </c:pt>
                <c:pt idx="3">
                  <c:v>105613</c:v>
                </c:pt>
              </c:numCache>
            </c:numRef>
          </c:val>
        </c:ser>
        <c:ser>
          <c:idx val="2"/>
          <c:order val="2"/>
          <c:tx>
            <c:strRef>
              <c:f>Лист1!$D$1</c:f>
              <c:strCache>
                <c:ptCount val="1"/>
                <c:pt idx="0">
                  <c:v>2023 год 
всего за год  2 888 497 тыс. руб.</c:v>
                </c:pt>
              </c:strCache>
            </c:strRef>
          </c:tx>
          <c:spPr>
            <a:solidFill>
              <a:schemeClr val="accent6">
                <a:lumMod val="60000"/>
                <a:lumOff val="40000"/>
              </a:schemeClr>
            </a:solidFill>
          </c:spPr>
          <c:invertIfNegative val="0"/>
          <c:dLbls>
            <c:dLbl>
              <c:idx val="0"/>
              <c:layout>
                <c:manualLayout>
                  <c:x val="2.1633802970451747E-2"/>
                  <c:y val="-2.0492290154257423E-2"/>
                </c:manualLayout>
              </c:layout>
              <c:showLegendKey val="0"/>
              <c:showVal val="1"/>
              <c:showCatName val="0"/>
              <c:showSerName val="0"/>
              <c:showPercent val="0"/>
              <c:showBubbleSize val="0"/>
            </c:dLbl>
            <c:dLbl>
              <c:idx val="1"/>
              <c:layout>
                <c:manualLayout>
                  <c:x val="5.0478873597720741E-2"/>
                  <c:y val="-4.8668710093624237E-2"/>
                </c:manualLayout>
              </c:layout>
              <c:showLegendKey val="0"/>
              <c:showVal val="1"/>
              <c:showCatName val="0"/>
              <c:showSerName val="0"/>
              <c:showPercent val="0"/>
              <c:showBubbleSize val="0"/>
            </c:dLbl>
            <c:dLbl>
              <c:idx val="2"/>
              <c:layout>
                <c:manualLayout>
                  <c:x val="1.0095774719544148E-2"/>
                  <c:y val="-1.5369066345355023E-2"/>
                </c:manualLayout>
              </c:layout>
              <c:showLegendKey val="0"/>
              <c:showVal val="1"/>
              <c:showCatName val="0"/>
              <c:showSerName val="0"/>
              <c:showPercent val="0"/>
              <c:showBubbleSize val="0"/>
            </c:dLbl>
            <c:dLbl>
              <c:idx val="3"/>
              <c:layout>
                <c:manualLayout>
                  <c:x val="3.7498591815449692E-2"/>
                  <c:y val="-5.1230221151183407E-3"/>
                </c:manualLayout>
              </c:layout>
              <c:showLegendKey val="0"/>
              <c:showVal val="1"/>
              <c:showCatName val="0"/>
              <c:showSerName val="0"/>
              <c:showPercent val="0"/>
              <c:showBubbleSize val="0"/>
            </c:dLbl>
            <c:txPr>
              <a:bodyPr/>
              <a:lstStyle/>
              <a:p>
                <a:pPr>
                  <a:defRPr sz="1200" b="1"/>
                </a:pPr>
                <a:endParaRPr lang="ru-RU"/>
              </a:p>
            </c:txPr>
            <c:showLegendKey val="0"/>
            <c:showVal val="1"/>
            <c:showCatName val="0"/>
            <c:showSerName val="0"/>
            <c:showPercent val="0"/>
            <c:showBubbleSize val="0"/>
            <c:showLeaderLines val="0"/>
          </c:dLbls>
          <c:cat>
            <c:strRef>
              <c:f>Лист1!$A$2:$A$5</c:f>
              <c:strCache>
                <c:ptCount val="4"/>
                <c:pt idx="0">
                  <c:v>субсидии</c:v>
                </c:pt>
                <c:pt idx="1">
                  <c:v>субвенции</c:v>
                </c:pt>
                <c:pt idx="2">
                  <c:v>дотации</c:v>
                </c:pt>
                <c:pt idx="3">
                  <c:v>прочие 
межбюджетные 
трансферты</c:v>
                </c:pt>
              </c:strCache>
            </c:strRef>
          </c:cat>
          <c:val>
            <c:numRef>
              <c:f>Лист1!$D$2:$D$5</c:f>
              <c:numCache>
                <c:formatCode>#,##0</c:formatCode>
                <c:ptCount val="4"/>
                <c:pt idx="0">
                  <c:v>99460</c:v>
                </c:pt>
                <c:pt idx="1">
                  <c:v>2607091</c:v>
                </c:pt>
                <c:pt idx="2">
                  <c:v>120771</c:v>
                </c:pt>
                <c:pt idx="3">
                  <c:v>61175</c:v>
                </c:pt>
              </c:numCache>
            </c:numRef>
          </c:val>
        </c:ser>
        <c:dLbls>
          <c:showLegendKey val="0"/>
          <c:showVal val="0"/>
          <c:showCatName val="0"/>
          <c:showSerName val="0"/>
          <c:showPercent val="0"/>
          <c:showBubbleSize val="0"/>
        </c:dLbls>
        <c:gapWidth val="150"/>
        <c:shape val="box"/>
        <c:axId val="406571264"/>
        <c:axId val="407470080"/>
        <c:axId val="0"/>
      </c:bar3DChart>
      <c:catAx>
        <c:axId val="406571264"/>
        <c:scaling>
          <c:orientation val="minMax"/>
        </c:scaling>
        <c:delete val="0"/>
        <c:axPos val="b"/>
        <c:majorTickMark val="out"/>
        <c:minorTickMark val="none"/>
        <c:tickLblPos val="nextTo"/>
        <c:txPr>
          <a:bodyPr/>
          <a:lstStyle/>
          <a:p>
            <a:pPr>
              <a:defRPr sz="1200"/>
            </a:pPr>
            <a:endParaRPr lang="ru-RU"/>
          </a:p>
        </c:txPr>
        <c:crossAx val="407470080"/>
        <c:crosses val="autoZero"/>
        <c:auto val="1"/>
        <c:lblAlgn val="ctr"/>
        <c:lblOffset val="100"/>
        <c:noMultiLvlLbl val="0"/>
      </c:catAx>
      <c:valAx>
        <c:axId val="407470080"/>
        <c:scaling>
          <c:orientation val="minMax"/>
        </c:scaling>
        <c:delete val="1"/>
        <c:axPos val="l"/>
        <c:numFmt formatCode="#,##0" sourceLinked="1"/>
        <c:majorTickMark val="out"/>
        <c:minorTickMark val="none"/>
        <c:tickLblPos val="nextTo"/>
        <c:crossAx val="406571264"/>
        <c:crosses val="autoZero"/>
        <c:crossBetween val="between"/>
      </c:valAx>
    </c:plotArea>
    <c:legend>
      <c:legendPos val="r"/>
      <c:legendEntry>
        <c:idx val="0"/>
        <c:txPr>
          <a:bodyPr/>
          <a:lstStyle/>
          <a:p>
            <a:pPr>
              <a:defRPr sz="1200" b="1"/>
            </a:pPr>
            <a:endParaRPr lang="ru-RU"/>
          </a:p>
        </c:txPr>
      </c:legendEntry>
      <c:legendEntry>
        <c:idx val="1"/>
        <c:txPr>
          <a:bodyPr/>
          <a:lstStyle/>
          <a:p>
            <a:pPr>
              <a:defRPr sz="1200" b="1"/>
            </a:pPr>
            <a:endParaRPr lang="ru-RU"/>
          </a:p>
        </c:txPr>
      </c:legendEntry>
      <c:legendEntry>
        <c:idx val="2"/>
        <c:txPr>
          <a:bodyPr/>
          <a:lstStyle/>
          <a:p>
            <a:pPr>
              <a:defRPr sz="1200" b="1"/>
            </a:pPr>
            <a:endParaRPr lang="ru-RU"/>
          </a:p>
        </c:txPr>
      </c:legendEntry>
      <c:layout>
        <c:manualLayout>
          <c:xMode val="edge"/>
          <c:yMode val="edge"/>
          <c:x val="0.68710945591382999"/>
          <c:y val="0.10503082788642462"/>
          <c:w val="0.30267791276160433"/>
          <c:h val="0.40799062365936661"/>
        </c:manualLayout>
      </c:layout>
      <c:overlay val="0"/>
      <c:txPr>
        <a:bodyPr/>
        <a:lstStyle/>
        <a:p>
          <a:pPr>
            <a:defRPr sz="1400" b="1"/>
          </a:pPr>
          <a:endParaRPr lang="ru-RU"/>
        </a:p>
      </c:txPr>
    </c:legend>
    <c:plotVisOnly val="1"/>
    <c:dispBlanksAs val="gap"/>
    <c:showDLblsOverMax val="0"/>
  </c:chart>
  <c:txPr>
    <a:bodyPr/>
    <a:lstStyle/>
    <a:p>
      <a:pPr>
        <a:defRPr sz="1800"/>
      </a:pPr>
      <a:endParaRPr lang="ru-RU"/>
    </a:p>
  </c:txPr>
  <c:externalData r:id="rId1">
    <c:autoUpdate val="0"/>
  </c:externalData>
  <c:userShapes r:id="rId2"/>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36133914767589309"/>
          <c:y val="0"/>
          <c:w val="0.63866082605470087"/>
          <c:h val="0.94311187691094545"/>
        </c:manualLayout>
      </c:layout>
      <c:bar3DChart>
        <c:barDir val="bar"/>
        <c:grouping val="clustered"/>
        <c:varyColors val="0"/>
        <c:ser>
          <c:idx val="0"/>
          <c:order val="0"/>
          <c:tx>
            <c:strRef>
              <c:f>Лист1!$C$3</c:f>
              <c:strCache>
                <c:ptCount val="1"/>
                <c:pt idx="0">
                  <c:v>2020 - 5 081 8383,00 тыс.руб.</c:v>
                </c:pt>
              </c:strCache>
            </c:strRef>
          </c:tx>
          <c:invertIfNegative val="0"/>
          <c:dLbls>
            <c:txPr>
              <a:bodyPr/>
              <a:lstStyle/>
              <a:p>
                <a:pPr>
                  <a:defRPr sz="800" b="1"/>
                </a:pPr>
                <a:endParaRPr lang="ru-RU"/>
              </a:p>
            </c:txPr>
            <c:showLegendKey val="0"/>
            <c:showVal val="1"/>
            <c:showCatName val="0"/>
            <c:showSerName val="0"/>
            <c:showPercent val="0"/>
            <c:showBubbleSize val="0"/>
            <c:showLeaderLines val="0"/>
          </c:dLbls>
          <c:cat>
            <c:strRef>
              <c:f>Лист1!$B$4:$B$13</c:f>
              <c:strCache>
                <c:ptCount val="10"/>
                <c:pt idx="0">
                  <c:v>Образование</c:v>
                </c:pt>
                <c:pt idx="1">
                  <c:v>Социальная политика</c:v>
                </c:pt>
                <c:pt idx="2">
                  <c:v>Культура, кинематография</c:v>
                </c:pt>
                <c:pt idx="3">
                  <c:v>Жилищно-коммунальное хозяйство</c:v>
                </c:pt>
                <c:pt idx="4">
                  <c:v>Общегосударственные вопросы</c:v>
                </c:pt>
                <c:pt idx="5">
                  <c:v>Национальная экономика</c:v>
                </c:pt>
                <c:pt idx="6">
                  <c:v>Физическая культура и спорт</c:v>
                </c:pt>
                <c:pt idx="7">
                  <c:v>Обслуживание государственного 
и муниципального долга</c:v>
                </c:pt>
                <c:pt idx="8">
                  <c:v>Национальная безопасность и
 правоохранительная деятельность </c:v>
                </c:pt>
                <c:pt idx="9">
                  <c:v>Охрана окружающей среды</c:v>
                </c:pt>
              </c:strCache>
            </c:strRef>
          </c:cat>
          <c:val>
            <c:numRef>
              <c:f>Лист1!$C$4:$C$13</c:f>
              <c:numCache>
                <c:formatCode>#,##0.00</c:formatCode>
                <c:ptCount val="10"/>
                <c:pt idx="0">
                  <c:v>1720453.81</c:v>
                </c:pt>
                <c:pt idx="1">
                  <c:v>1182512.3400000001</c:v>
                </c:pt>
                <c:pt idx="2">
                  <c:v>683819.73</c:v>
                </c:pt>
                <c:pt idx="3">
                  <c:v>570814.59</c:v>
                </c:pt>
                <c:pt idx="4">
                  <c:v>359180.79</c:v>
                </c:pt>
                <c:pt idx="5">
                  <c:v>292158.57</c:v>
                </c:pt>
                <c:pt idx="6">
                  <c:v>155340.72</c:v>
                </c:pt>
                <c:pt idx="7">
                  <c:v>90000</c:v>
                </c:pt>
                <c:pt idx="8">
                  <c:v>27557.45</c:v>
                </c:pt>
                <c:pt idx="9">
                  <c:v>0</c:v>
                </c:pt>
              </c:numCache>
            </c:numRef>
          </c:val>
        </c:ser>
        <c:ser>
          <c:idx val="1"/>
          <c:order val="1"/>
          <c:tx>
            <c:strRef>
              <c:f>Лист1!$D$3</c:f>
              <c:strCache>
                <c:ptCount val="1"/>
                <c:pt idx="0">
                  <c:v>2021 - 5 521 103,37 тыс.руб.</c:v>
                </c:pt>
              </c:strCache>
            </c:strRef>
          </c:tx>
          <c:invertIfNegative val="0"/>
          <c:dLbls>
            <c:txPr>
              <a:bodyPr/>
              <a:lstStyle/>
              <a:p>
                <a:pPr>
                  <a:defRPr sz="800" b="1"/>
                </a:pPr>
                <a:endParaRPr lang="ru-RU"/>
              </a:p>
            </c:txPr>
            <c:showLegendKey val="0"/>
            <c:showVal val="1"/>
            <c:showCatName val="0"/>
            <c:showSerName val="0"/>
            <c:showPercent val="0"/>
            <c:showBubbleSize val="0"/>
            <c:showLeaderLines val="0"/>
          </c:dLbls>
          <c:cat>
            <c:strRef>
              <c:f>Лист1!$B$4:$B$13</c:f>
              <c:strCache>
                <c:ptCount val="10"/>
                <c:pt idx="0">
                  <c:v>Образование</c:v>
                </c:pt>
                <c:pt idx="1">
                  <c:v>Социальная политика</c:v>
                </c:pt>
                <c:pt idx="2">
                  <c:v>Культура, кинематография</c:v>
                </c:pt>
                <c:pt idx="3">
                  <c:v>Жилищно-коммунальное хозяйство</c:v>
                </c:pt>
                <c:pt idx="4">
                  <c:v>Общегосударственные вопросы</c:v>
                </c:pt>
                <c:pt idx="5">
                  <c:v>Национальная экономика</c:v>
                </c:pt>
                <c:pt idx="6">
                  <c:v>Физическая культура и спорт</c:v>
                </c:pt>
                <c:pt idx="7">
                  <c:v>Обслуживание государственного 
и муниципального долга</c:v>
                </c:pt>
                <c:pt idx="8">
                  <c:v>Национальная безопасность и
 правоохранительная деятельность </c:v>
                </c:pt>
                <c:pt idx="9">
                  <c:v>Охрана окружающей среды</c:v>
                </c:pt>
              </c:strCache>
            </c:strRef>
          </c:cat>
          <c:val>
            <c:numRef>
              <c:f>Лист1!$D$4:$D$13</c:f>
              <c:numCache>
                <c:formatCode>#,##0.00</c:formatCode>
                <c:ptCount val="10"/>
                <c:pt idx="0">
                  <c:v>2120913.84</c:v>
                </c:pt>
                <c:pt idx="1">
                  <c:v>1342601.42</c:v>
                </c:pt>
                <c:pt idx="2">
                  <c:v>89589.53</c:v>
                </c:pt>
                <c:pt idx="3">
                  <c:v>927021.6</c:v>
                </c:pt>
                <c:pt idx="4">
                  <c:v>359711.63</c:v>
                </c:pt>
                <c:pt idx="5">
                  <c:v>398549.74</c:v>
                </c:pt>
                <c:pt idx="6">
                  <c:v>157807.12</c:v>
                </c:pt>
                <c:pt idx="7">
                  <c:v>90000</c:v>
                </c:pt>
                <c:pt idx="8">
                  <c:v>26908.49</c:v>
                </c:pt>
                <c:pt idx="9">
                  <c:v>8000</c:v>
                </c:pt>
              </c:numCache>
            </c:numRef>
          </c:val>
        </c:ser>
        <c:ser>
          <c:idx val="2"/>
          <c:order val="2"/>
          <c:tx>
            <c:strRef>
              <c:f>Лист1!$E$3</c:f>
              <c:strCache>
                <c:ptCount val="1"/>
                <c:pt idx="0">
                  <c:v>2022 - 4 875 314,93 тыс.руб.</c:v>
                </c:pt>
              </c:strCache>
            </c:strRef>
          </c:tx>
          <c:invertIfNegative val="0"/>
          <c:dLbls>
            <c:txPr>
              <a:bodyPr/>
              <a:lstStyle/>
              <a:p>
                <a:pPr>
                  <a:defRPr sz="800" b="1"/>
                </a:pPr>
                <a:endParaRPr lang="ru-RU"/>
              </a:p>
            </c:txPr>
            <c:showLegendKey val="0"/>
            <c:showVal val="1"/>
            <c:showCatName val="0"/>
            <c:showSerName val="0"/>
            <c:showPercent val="0"/>
            <c:showBubbleSize val="0"/>
            <c:showLeaderLines val="0"/>
          </c:dLbls>
          <c:cat>
            <c:strRef>
              <c:f>Лист1!$B$4:$B$13</c:f>
              <c:strCache>
                <c:ptCount val="10"/>
                <c:pt idx="0">
                  <c:v>Образование</c:v>
                </c:pt>
                <c:pt idx="1">
                  <c:v>Социальная политика</c:v>
                </c:pt>
                <c:pt idx="2">
                  <c:v>Культура, кинематография</c:v>
                </c:pt>
                <c:pt idx="3">
                  <c:v>Жилищно-коммунальное хозяйство</c:v>
                </c:pt>
                <c:pt idx="4">
                  <c:v>Общегосударственные вопросы</c:v>
                </c:pt>
                <c:pt idx="5">
                  <c:v>Национальная экономика</c:v>
                </c:pt>
                <c:pt idx="6">
                  <c:v>Физическая культура и спорт</c:v>
                </c:pt>
                <c:pt idx="7">
                  <c:v>Обслуживание государственного 
и муниципального долга</c:v>
                </c:pt>
                <c:pt idx="8">
                  <c:v>Национальная безопасность и
 правоохранительная деятельность </c:v>
                </c:pt>
                <c:pt idx="9">
                  <c:v>Охрана окружающей среды</c:v>
                </c:pt>
              </c:strCache>
            </c:strRef>
          </c:cat>
          <c:val>
            <c:numRef>
              <c:f>Лист1!$E$4:$E$13</c:f>
              <c:numCache>
                <c:formatCode>#,##0.00</c:formatCode>
                <c:ptCount val="10"/>
                <c:pt idx="0">
                  <c:v>2097960.21</c:v>
                </c:pt>
                <c:pt idx="1">
                  <c:v>1340915.06</c:v>
                </c:pt>
                <c:pt idx="2">
                  <c:v>89679.39</c:v>
                </c:pt>
                <c:pt idx="3">
                  <c:v>555508.65</c:v>
                </c:pt>
                <c:pt idx="4">
                  <c:v>345147.95</c:v>
                </c:pt>
                <c:pt idx="5">
                  <c:v>165251.59</c:v>
                </c:pt>
                <c:pt idx="6">
                  <c:v>156183.59</c:v>
                </c:pt>
                <c:pt idx="7">
                  <c:v>90000</c:v>
                </c:pt>
                <c:pt idx="8">
                  <c:v>26668.49</c:v>
                </c:pt>
                <c:pt idx="9">
                  <c:v>8000</c:v>
                </c:pt>
              </c:numCache>
            </c:numRef>
          </c:val>
        </c:ser>
        <c:ser>
          <c:idx val="3"/>
          <c:order val="3"/>
          <c:tx>
            <c:strRef>
              <c:f>Лист1!$F$3</c:f>
              <c:strCache>
                <c:ptCount val="1"/>
                <c:pt idx="0">
                  <c:v>2023 - 4 575 896,93 тыс.руб.</c:v>
                </c:pt>
              </c:strCache>
            </c:strRef>
          </c:tx>
          <c:invertIfNegative val="0"/>
          <c:dLbls>
            <c:dLbl>
              <c:idx val="8"/>
              <c:layout/>
              <c:tx>
                <c:rich>
                  <a:bodyPr/>
                  <a:lstStyle/>
                  <a:p>
                    <a:r>
                      <a:rPr lang="en-US" sz="800" b="1" smtClean="0"/>
                      <a:t>26</a:t>
                    </a:r>
                    <a:r>
                      <a:rPr lang="ru-RU" sz="800" b="1" smtClean="0"/>
                      <a:t> </a:t>
                    </a:r>
                    <a:r>
                      <a:rPr lang="en-US" sz="800" b="1" smtClean="0"/>
                      <a:t>668,49</a:t>
                    </a:r>
                    <a:endParaRPr lang="en-US"/>
                  </a:p>
                </c:rich>
              </c:tx>
              <c:showLegendKey val="0"/>
              <c:showVal val="1"/>
              <c:showCatName val="0"/>
              <c:showSerName val="0"/>
              <c:showPercent val="0"/>
              <c:showBubbleSize val="0"/>
            </c:dLbl>
            <c:dLbl>
              <c:idx val="9"/>
              <c:layout/>
              <c:tx>
                <c:rich>
                  <a:bodyPr/>
                  <a:lstStyle/>
                  <a:p>
                    <a:r>
                      <a:rPr lang="ru-RU" dirty="0" smtClean="0"/>
                      <a:t>8</a:t>
                    </a:r>
                    <a:r>
                      <a:rPr lang="ru-RU" baseline="0" dirty="0" smtClean="0"/>
                      <a:t> 000,00</a:t>
                    </a:r>
                    <a:endParaRPr lang="en-US" dirty="0"/>
                  </a:p>
                </c:rich>
              </c:tx>
              <c:showLegendKey val="0"/>
              <c:showVal val="1"/>
              <c:showCatName val="0"/>
              <c:showSerName val="0"/>
              <c:showPercent val="0"/>
              <c:showBubbleSize val="0"/>
            </c:dLbl>
            <c:txPr>
              <a:bodyPr/>
              <a:lstStyle/>
              <a:p>
                <a:pPr>
                  <a:defRPr sz="800" b="1"/>
                </a:pPr>
                <a:endParaRPr lang="ru-RU"/>
              </a:p>
            </c:txPr>
            <c:showLegendKey val="0"/>
            <c:showVal val="1"/>
            <c:showCatName val="0"/>
            <c:showSerName val="0"/>
            <c:showPercent val="0"/>
            <c:showBubbleSize val="0"/>
            <c:showLeaderLines val="0"/>
          </c:dLbls>
          <c:cat>
            <c:strRef>
              <c:f>Лист1!$B$4:$B$13</c:f>
              <c:strCache>
                <c:ptCount val="10"/>
                <c:pt idx="0">
                  <c:v>Образование</c:v>
                </c:pt>
                <c:pt idx="1">
                  <c:v>Социальная политика</c:v>
                </c:pt>
                <c:pt idx="2">
                  <c:v>Культура, кинематография</c:v>
                </c:pt>
                <c:pt idx="3">
                  <c:v>Жилищно-коммунальное хозяйство</c:v>
                </c:pt>
                <c:pt idx="4">
                  <c:v>Общегосударственные вопросы</c:v>
                </c:pt>
                <c:pt idx="5">
                  <c:v>Национальная экономика</c:v>
                </c:pt>
                <c:pt idx="6">
                  <c:v>Физическая культура и спорт</c:v>
                </c:pt>
                <c:pt idx="7">
                  <c:v>Обслуживание государственного 
и муниципального долга</c:v>
                </c:pt>
                <c:pt idx="8">
                  <c:v>Национальная безопасность и
 правоохранительная деятельность </c:v>
                </c:pt>
                <c:pt idx="9">
                  <c:v>Охрана окружающей среды</c:v>
                </c:pt>
              </c:strCache>
            </c:strRef>
          </c:cat>
          <c:val>
            <c:numRef>
              <c:f>Лист1!$F$4:$F$13</c:f>
              <c:numCache>
                <c:formatCode>#,##0.00</c:formatCode>
                <c:ptCount val="10"/>
                <c:pt idx="0">
                  <c:v>2128167.92</c:v>
                </c:pt>
                <c:pt idx="1">
                  <c:v>1353029.72</c:v>
                </c:pt>
                <c:pt idx="2">
                  <c:v>89743.18</c:v>
                </c:pt>
                <c:pt idx="3">
                  <c:v>373278.83</c:v>
                </c:pt>
                <c:pt idx="4">
                  <c:v>343882.64</c:v>
                </c:pt>
                <c:pt idx="5">
                  <c:v>65251.59</c:v>
                </c:pt>
                <c:pt idx="6">
                  <c:v>97874.559999999998</c:v>
                </c:pt>
                <c:pt idx="7">
                  <c:v>90000</c:v>
                </c:pt>
                <c:pt idx="8">
                  <c:v>26668.49</c:v>
                </c:pt>
                <c:pt idx="9">
                  <c:v>8000</c:v>
                </c:pt>
              </c:numCache>
            </c:numRef>
          </c:val>
        </c:ser>
        <c:ser>
          <c:idx val="4"/>
          <c:order val="4"/>
          <c:tx>
            <c:strRef>
              <c:f>Лист1!$G$3</c:f>
              <c:strCache>
                <c:ptCount val="1"/>
              </c:strCache>
            </c:strRef>
          </c:tx>
          <c:invertIfNegative val="0"/>
          <c:cat>
            <c:strRef>
              <c:f>Лист1!$B$4:$B$13</c:f>
              <c:strCache>
                <c:ptCount val="10"/>
                <c:pt idx="0">
                  <c:v>Образование</c:v>
                </c:pt>
                <c:pt idx="1">
                  <c:v>Социальная политика</c:v>
                </c:pt>
                <c:pt idx="2">
                  <c:v>Культура, кинематография</c:v>
                </c:pt>
                <c:pt idx="3">
                  <c:v>Жилищно-коммунальное хозяйство</c:v>
                </c:pt>
                <c:pt idx="4">
                  <c:v>Общегосударственные вопросы</c:v>
                </c:pt>
                <c:pt idx="5">
                  <c:v>Национальная экономика</c:v>
                </c:pt>
                <c:pt idx="6">
                  <c:v>Физическая культура и спорт</c:v>
                </c:pt>
                <c:pt idx="7">
                  <c:v>Обслуживание государственного 
и муниципального долга</c:v>
                </c:pt>
                <c:pt idx="8">
                  <c:v>Национальная безопасность и
 правоохранительная деятельность </c:v>
                </c:pt>
                <c:pt idx="9">
                  <c:v>Охрана окружающей среды</c:v>
                </c:pt>
              </c:strCache>
            </c:strRef>
          </c:cat>
          <c:val>
            <c:numRef>
              <c:f>Лист1!$G$4:$G$13</c:f>
            </c:numRef>
          </c:val>
          <c:shape val="box"/>
        </c:ser>
        <c:ser>
          <c:idx val="5"/>
          <c:order val="5"/>
          <c:tx>
            <c:strRef>
              <c:f>Лист1!$H$3</c:f>
              <c:strCache>
                <c:ptCount val="1"/>
                <c:pt idx="0">
                  <c:v>2021 год -1 554,41 млн.руб.</c:v>
                </c:pt>
              </c:strCache>
            </c:strRef>
          </c:tx>
          <c:spPr>
            <a:gradFill rotWithShape="1">
              <a:gsLst>
                <a:gs pos="0">
                  <a:schemeClr val="accent1">
                    <a:lumMod val="95000"/>
                  </a:schemeClr>
                </a:gs>
                <a:gs pos="100000">
                  <a:schemeClr val="accent1">
                    <a:shade val="82000"/>
                    <a:satMod val="125000"/>
                    <a:lumMod val="74000"/>
                  </a:schemeClr>
                </a:gs>
              </a:gsLst>
              <a:lin ang="5400000" scaled="0"/>
            </a:gradFill>
            <a:ln>
              <a:noFill/>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1">
                  <a:shade val="30000"/>
                  <a:satMod val="120000"/>
                </a:schemeClr>
              </a:contourClr>
            </a:sp3d>
          </c:spPr>
          <c:invertIfNegative val="0"/>
          <c:dLbls>
            <c:txPr>
              <a:bodyPr/>
              <a:lstStyle/>
              <a:p>
                <a:pPr>
                  <a:defRPr sz="1050" b="1" cap="none" spc="0">
                    <a:ln w="1905"/>
                    <a:solidFill>
                      <a:srgbClr val="003300"/>
                    </a:solidFill>
                    <a:effectLst>
                      <a:glow rad="63500">
                        <a:schemeClr val="accent2">
                          <a:satMod val="175000"/>
                          <a:alpha val="40000"/>
                        </a:schemeClr>
                      </a:glow>
                      <a:innerShdw blurRad="69850" dist="43180" dir="5400000">
                        <a:srgbClr val="000000">
                          <a:alpha val="65000"/>
                        </a:srgbClr>
                      </a:innerShdw>
                    </a:effectLst>
                  </a:defRPr>
                </a:pPr>
                <a:endParaRPr lang="ru-RU"/>
              </a:p>
            </c:txPr>
            <c:showLegendKey val="0"/>
            <c:showVal val="1"/>
            <c:showCatName val="0"/>
            <c:showSerName val="0"/>
            <c:showPercent val="0"/>
            <c:showBubbleSize val="0"/>
            <c:showLeaderLines val="0"/>
          </c:dLbls>
          <c:cat>
            <c:strRef>
              <c:f>Лист1!$B$4:$B$13</c:f>
              <c:strCache>
                <c:ptCount val="10"/>
                <c:pt idx="0">
                  <c:v>Образование</c:v>
                </c:pt>
                <c:pt idx="1">
                  <c:v>Социальная политика</c:v>
                </c:pt>
                <c:pt idx="2">
                  <c:v>Культура, кинематография</c:v>
                </c:pt>
                <c:pt idx="3">
                  <c:v>Жилищно-коммунальное хозяйство</c:v>
                </c:pt>
                <c:pt idx="4">
                  <c:v>Общегосударственные вопросы</c:v>
                </c:pt>
                <c:pt idx="5">
                  <c:v>Национальная экономика</c:v>
                </c:pt>
                <c:pt idx="6">
                  <c:v>Физическая культура и спорт</c:v>
                </c:pt>
                <c:pt idx="7">
                  <c:v>Обслуживание государственного 
и муниципального долга</c:v>
                </c:pt>
                <c:pt idx="8">
                  <c:v>Национальная безопасность и
 правоохранительная деятельность </c:v>
                </c:pt>
                <c:pt idx="9">
                  <c:v>Охрана окружающей среды</c:v>
                </c:pt>
              </c:strCache>
            </c:strRef>
          </c:cat>
          <c:val>
            <c:numRef>
              <c:f>Лист1!$H$4:$H$13</c:f>
            </c:numRef>
          </c:val>
        </c:ser>
        <c:ser>
          <c:idx val="6"/>
          <c:order val="6"/>
          <c:tx>
            <c:strRef>
              <c:f>Лист1!$I$3</c:f>
              <c:strCache>
                <c:ptCount val="1"/>
                <c:pt idx="0">
                  <c:v>2022 год - 939,62 млн.руб.</c:v>
                </c:pt>
              </c:strCache>
            </c:strRef>
          </c:tx>
          <c:spPr>
            <a:solidFill>
              <a:srgbClr val="FFFF00"/>
            </a:solidFill>
            <a:ln>
              <a:solidFill>
                <a:srgbClr val="FFC000"/>
              </a:solidFill>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2">
                  <a:shade val="30000"/>
                  <a:satMod val="120000"/>
                </a:schemeClr>
              </a:contourClr>
            </a:sp3d>
          </c:spPr>
          <c:invertIfNegative val="0"/>
          <c:dLbls>
            <c:txPr>
              <a:bodyPr/>
              <a:lstStyle/>
              <a:p>
                <a:pPr>
                  <a:defRPr sz="1050" b="1">
                    <a:effectLst>
                      <a:glow rad="101600">
                        <a:schemeClr val="accent3">
                          <a:satMod val="175000"/>
                          <a:alpha val="40000"/>
                        </a:schemeClr>
                      </a:glow>
                    </a:effectLst>
                  </a:defRPr>
                </a:pPr>
                <a:endParaRPr lang="ru-RU"/>
              </a:p>
            </c:txPr>
            <c:showLegendKey val="0"/>
            <c:showVal val="1"/>
            <c:showCatName val="0"/>
            <c:showSerName val="0"/>
            <c:showPercent val="0"/>
            <c:showBubbleSize val="0"/>
            <c:showLeaderLines val="0"/>
          </c:dLbls>
          <c:cat>
            <c:strRef>
              <c:f>Лист1!$B$4:$B$13</c:f>
              <c:strCache>
                <c:ptCount val="10"/>
                <c:pt idx="0">
                  <c:v>Образование</c:v>
                </c:pt>
                <c:pt idx="1">
                  <c:v>Социальная политика</c:v>
                </c:pt>
                <c:pt idx="2">
                  <c:v>Культура, кинематография</c:v>
                </c:pt>
                <c:pt idx="3">
                  <c:v>Жилищно-коммунальное хозяйство</c:v>
                </c:pt>
                <c:pt idx="4">
                  <c:v>Общегосударственные вопросы</c:v>
                </c:pt>
                <c:pt idx="5">
                  <c:v>Национальная экономика</c:v>
                </c:pt>
                <c:pt idx="6">
                  <c:v>Физическая культура и спорт</c:v>
                </c:pt>
                <c:pt idx="7">
                  <c:v>Обслуживание государственного 
и муниципального долга</c:v>
                </c:pt>
                <c:pt idx="8">
                  <c:v>Национальная безопасность и
 правоохранительная деятельность </c:v>
                </c:pt>
                <c:pt idx="9">
                  <c:v>Охрана окружающей среды</c:v>
                </c:pt>
              </c:strCache>
            </c:strRef>
          </c:cat>
          <c:val>
            <c:numRef>
              <c:f>Лист1!$I$4:$I$13</c:f>
            </c:numRef>
          </c:val>
        </c:ser>
        <c:ser>
          <c:idx val="7"/>
          <c:order val="7"/>
          <c:tx>
            <c:strRef>
              <c:f>Лист1!$J$3</c:f>
              <c:strCache>
                <c:ptCount val="1"/>
                <c:pt idx="0">
                  <c:v>2023 год - 654,89 млн.руб.</c:v>
                </c:pt>
              </c:strCache>
            </c:strRef>
          </c:tx>
          <c:spPr>
            <a:solidFill>
              <a:schemeClr val="accent6">
                <a:lumMod val="60000"/>
                <a:lumOff val="40000"/>
              </a:schemeClr>
            </a:solidFill>
            <a:ln w="15875" cap="flat" cmpd="sng" algn="ctr">
              <a:solidFill>
                <a:schemeClr val="accent6">
                  <a:shade val="75000"/>
                  <a:satMod val="125000"/>
                  <a:lumMod val="75000"/>
                </a:schemeClr>
              </a:solidFill>
              <a:prstDash val="solid"/>
            </a:ln>
            <a:effectLst/>
          </c:spPr>
          <c:invertIfNegative val="0"/>
          <c:dLbls>
            <c:txPr>
              <a:bodyPr/>
              <a:lstStyle/>
              <a:p>
                <a:pPr>
                  <a:defRPr sz="1050" b="1"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defRPr>
                </a:pPr>
                <a:endParaRPr lang="ru-RU"/>
              </a:p>
            </c:txPr>
            <c:showLegendKey val="0"/>
            <c:showVal val="1"/>
            <c:showCatName val="0"/>
            <c:showSerName val="0"/>
            <c:showPercent val="0"/>
            <c:showBubbleSize val="0"/>
            <c:showLeaderLines val="0"/>
          </c:dLbls>
          <c:cat>
            <c:strRef>
              <c:f>Лист1!$B$4:$B$13</c:f>
              <c:strCache>
                <c:ptCount val="10"/>
                <c:pt idx="0">
                  <c:v>Образование</c:v>
                </c:pt>
                <c:pt idx="1">
                  <c:v>Социальная политика</c:v>
                </c:pt>
                <c:pt idx="2">
                  <c:v>Культура, кинематография</c:v>
                </c:pt>
                <c:pt idx="3">
                  <c:v>Жилищно-коммунальное хозяйство</c:v>
                </c:pt>
                <c:pt idx="4">
                  <c:v>Общегосударственные вопросы</c:v>
                </c:pt>
                <c:pt idx="5">
                  <c:v>Национальная экономика</c:v>
                </c:pt>
                <c:pt idx="6">
                  <c:v>Физическая культура и спорт</c:v>
                </c:pt>
                <c:pt idx="7">
                  <c:v>Обслуживание государственного 
и муниципального долга</c:v>
                </c:pt>
                <c:pt idx="8">
                  <c:v>Национальная безопасность и
 правоохранительная деятельность </c:v>
                </c:pt>
                <c:pt idx="9">
                  <c:v>Охрана окружающей среды</c:v>
                </c:pt>
              </c:strCache>
            </c:strRef>
          </c:cat>
          <c:val>
            <c:numRef>
              <c:f>Лист1!$J$4:$J$13</c:f>
            </c:numRef>
          </c:val>
        </c:ser>
        <c:dLbls>
          <c:showLegendKey val="0"/>
          <c:showVal val="1"/>
          <c:showCatName val="0"/>
          <c:showSerName val="0"/>
          <c:showPercent val="0"/>
          <c:showBubbleSize val="0"/>
        </c:dLbls>
        <c:gapWidth val="75"/>
        <c:shape val="cylinder"/>
        <c:axId val="239873024"/>
        <c:axId val="239969024"/>
        <c:axId val="0"/>
      </c:bar3DChart>
      <c:catAx>
        <c:axId val="239873024"/>
        <c:scaling>
          <c:orientation val="minMax"/>
        </c:scaling>
        <c:delete val="0"/>
        <c:axPos val="l"/>
        <c:majorTickMark val="none"/>
        <c:minorTickMark val="none"/>
        <c:tickLblPos val="nextTo"/>
        <c:txPr>
          <a:bodyPr/>
          <a:lstStyle/>
          <a:p>
            <a:pPr>
              <a:defRPr sz="1050"/>
            </a:pPr>
            <a:endParaRPr lang="ru-RU"/>
          </a:p>
        </c:txPr>
        <c:crossAx val="239969024"/>
        <c:crosses val="autoZero"/>
        <c:auto val="1"/>
        <c:lblAlgn val="ctr"/>
        <c:lblOffset val="100"/>
        <c:noMultiLvlLbl val="0"/>
      </c:catAx>
      <c:valAx>
        <c:axId val="239969024"/>
        <c:scaling>
          <c:orientation val="minMax"/>
        </c:scaling>
        <c:delete val="1"/>
        <c:axPos val="b"/>
        <c:numFmt formatCode="#,##0.00" sourceLinked="1"/>
        <c:majorTickMark val="none"/>
        <c:minorTickMark val="none"/>
        <c:tickLblPos val="nextTo"/>
        <c:crossAx val="239873024"/>
        <c:crosses val="autoZero"/>
        <c:crossBetween val="between"/>
      </c:valAx>
    </c:plotArea>
    <c:legend>
      <c:legendPos val="b"/>
      <c:layout>
        <c:manualLayout>
          <c:xMode val="edge"/>
          <c:yMode val="edge"/>
          <c:x val="0.64043816537727438"/>
          <c:y val="0.22424894886483662"/>
          <c:w val="0.35956186027639442"/>
          <c:h val="0.20262966960416945"/>
        </c:manualLayout>
      </c:layout>
      <c:overlay val="0"/>
      <c:txPr>
        <a:bodyPr/>
        <a:lstStyle/>
        <a:p>
          <a:pPr>
            <a:defRPr sz="1100" b="1"/>
          </a:pPr>
          <a:endParaRPr lang="ru-RU"/>
        </a:p>
      </c:txPr>
    </c:legend>
    <c:plotVisOnly val="1"/>
    <c:dispBlanksAs val="gap"/>
    <c:showDLblsOverMax val="0"/>
  </c:chart>
  <c:externalData r:id="rId1">
    <c:autoUpdate val="0"/>
  </c:externalData>
  <c:userShapes r:id="rId2"/>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12"/>
    </mc:Choice>
    <mc:Fallback>
      <c:style val="12"/>
    </mc:Fallback>
  </mc:AlternateContent>
  <c:chart>
    <c:title>
      <c:tx>
        <c:rich>
          <a:bodyPr/>
          <a:lstStyle/>
          <a:p>
            <a:pPr>
              <a:defRPr sz="1600"/>
            </a:pPr>
            <a:r>
              <a:rPr lang="ru-RU" sz="1600" dirty="0" smtClean="0"/>
              <a:t>52,4</a:t>
            </a:r>
            <a:endParaRPr lang="ru-RU" sz="1600" dirty="0"/>
          </a:p>
        </c:rich>
      </c:tx>
      <c:layout>
        <c:manualLayout>
          <c:xMode val="edge"/>
          <c:yMode val="edge"/>
          <c:x val="0.28333335118090863"/>
          <c:y val="6.9556959424599718E-2"/>
        </c:manualLayout>
      </c:layout>
      <c:overlay val="1"/>
    </c:title>
    <c:autoTitleDeleted val="0"/>
    <c:view3D>
      <c:rotX val="15"/>
      <c:rotY val="20"/>
      <c:rAngAx val="1"/>
    </c:view3D>
    <c:floor>
      <c:thickness val="0"/>
    </c:floor>
    <c:sideWall>
      <c:thickness val="0"/>
    </c:sideWall>
    <c:backWall>
      <c:thickness val="0"/>
    </c:backWall>
    <c:plotArea>
      <c:layout>
        <c:manualLayout>
          <c:layoutTarget val="inner"/>
          <c:xMode val="edge"/>
          <c:yMode val="edge"/>
          <c:x val="0.17106091817683924"/>
          <c:y val="4.1088851619226478E-2"/>
          <c:w val="0.70426710538386383"/>
          <c:h val="0.71524339761335498"/>
        </c:manualLayout>
      </c:layout>
      <c:bar3DChart>
        <c:barDir val="bar"/>
        <c:grouping val="clustered"/>
        <c:varyColors val="0"/>
        <c:ser>
          <c:idx val="0"/>
          <c:order val="0"/>
          <c:tx>
            <c:strRef>
              <c:f>Лист1!$B$1</c:f>
              <c:strCache>
                <c:ptCount val="1"/>
                <c:pt idx="0">
                  <c:v>Субсидии из краевого бюджета</c:v>
                </c:pt>
              </c:strCache>
            </c:strRef>
          </c:tx>
          <c:spPr>
            <a:solidFill>
              <a:schemeClr val="bg1">
                <a:lumMod val="75000"/>
              </a:schemeClr>
            </a:solidFill>
            <a:ln>
              <a:solidFill>
                <a:schemeClr val="bg1"/>
              </a:solidFill>
            </a:ln>
          </c:spPr>
          <c:invertIfNegative val="0"/>
          <c:dPt>
            <c:idx val="0"/>
            <c:invertIfNegative val="0"/>
            <c:bubble3D val="0"/>
          </c:dPt>
          <c:dPt>
            <c:idx val="1"/>
            <c:invertIfNegative val="0"/>
            <c:bubble3D val="0"/>
            <c:spPr>
              <a:solidFill>
                <a:schemeClr val="bg1">
                  <a:lumMod val="75000"/>
                </a:schemeClr>
              </a:solidFill>
              <a:ln>
                <a:solidFill>
                  <a:schemeClr val="bg1"/>
                </a:solidFill>
              </a:ln>
            </c:spPr>
          </c:dPt>
          <c:dPt>
            <c:idx val="2"/>
            <c:invertIfNegative val="0"/>
            <c:bubble3D val="0"/>
            <c:spPr>
              <a:solidFill>
                <a:schemeClr val="bg1">
                  <a:lumMod val="75000"/>
                </a:schemeClr>
              </a:solidFill>
              <a:ln>
                <a:solidFill>
                  <a:schemeClr val="bg1"/>
                </a:solidFill>
              </a:ln>
            </c:spPr>
          </c:dPt>
          <c:dPt>
            <c:idx val="3"/>
            <c:invertIfNegative val="0"/>
            <c:bubble3D val="0"/>
            <c:spPr>
              <a:solidFill>
                <a:schemeClr val="bg1">
                  <a:lumMod val="75000"/>
                </a:schemeClr>
              </a:solidFill>
              <a:ln>
                <a:solidFill>
                  <a:schemeClr val="bg1"/>
                </a:solidFill>
              </a:ln>
            </c:spPr>
          </c:dPt>
          <c:dLbls>
            <c:dLbl>
              <c:idx val="0"/>
              <c:layout>
                <c:manualLayout>
                  <c:x val="2.475358488433059E-2"/>
                  <c:y val="-2.7133737277054686E-3"/>
                </c:manualLayout>
              </c:layout>
              <c:showLegendKey val="0"/>
              <c:showVal val="1"/>
              <c:showCatName val="0"/>
              <c:showSerName val="0"/>
              <c:showPercent val="0"/>
              <c:showBubbleSize val="0"/>
            </c:dLbl>
            <c:dLbl>
              <c:idx val="1"/>
              <c:layout>
                <c:manualLayout>
                  <c:x val="8.2395116046719234E-3"/>
                  <c:y val="-1.2729179254055485E-2"/>
                </c:manualLayout>
              </c:layout>
              <c:showLegendKey val="0"/>
              <c:showVal val="1"/>
              <c:showCatName val="0"/>
              <c:showSerName val="0"/>
              <c:showPercent val="0"/>
              <c:showBubbleSize val="0"/>
            </c:dLbl>
            <c:dLbl>
              <c:idx val="2"/>
              <c:layout>
                <c:manualLayout>
                  <c:x val="1.3599852364857267E-2"/>
                  <c:y val="0"/>
                </c:manualLayout>
              </c:layout>
              <c:showLegendKey val="0"/>
              <c:showVal val="1"/>
              <c:showCatName val="0"/>
              <c:showSerName val="0"/>
              <c:showPercent val="0"/>
              <c:showBubbleSize val="0"/>
            </c:dLbl>
            <c:dLbl>
              <c:idx val="3"/>
              <c:layout>
                <c:manualLayout>
                  <c:x val="1.6622041779269993E-2"/>
                  <c:y val="-4.8320354055028892E-3"/>
                </c:manualLayout>
              </c:layout>
              <c:showLegendKey val="0"/>
              <c:showVal val="1"/>
              <c:showCatName val="0"/>
              <c:showSerName val="0"/>
              <c:showPercent val="0"/>
              <c:showBubbleSize val="0"/>
            </c:dLbl>
            <c:txPr>
              <a:bodyPr/>
              <a:lstStyle/>
              <a:p>
                <a:pPr>
                  <a:defRPr sz="1600" b="1"/>
                </a:pPr>
                <a:endParaRPr lang="ru-RU"/>
              </a:p>
            </c:txPr>
            <c:showLegendKey val="0"/>
            <c:showVal val="1"/>
            <c:showCatName val="0"/>
            <c:showSerName val="0"/>
            <c:showPercent val="0"/>
            <c:showBubbleSize val="0"/>
            <c:showLeaderLines val="0"/>
          </c:dLbls>
          <c:cat>
            <c:numRef>
              <c:f>Лист1!$A$2:$A$5</c:f>
              <c:numCache>
                <c:formatCode>General</c:formatCode>
                <c:ptCount val="4"/>
                <c:pt idx="0">
                  <c:v>2023</c:v>
                </c:pt>
                <c:pt idx="1">
                  <c:v>2022</c:v>
                </c:pt>
                <c:pt idx="2">
                  <c:v>2021</c:v>
                </c:pt>
                <c:pt idx="3">
                  <c:v>2020</c:v>
                </c:pt>
              </c:numCache>
            </c:numRef>
          </c:cat>
          <c:val>
            <c:numRef>
              <c:f>Лист1!$B$2:$B$5</c:f>
              <c:numCache>
                <c:formatCode>General</c:formatCode>
                <c:ptCount val="4"/>
                <c:pt idx="0">
                  <c:v>0</c:v>
                </c:pt>
                <c:pt idx="1">
                  <c:v>100</c:v>
                </c:pt>
                <c:pt idx="2">
                  <c:v>318</c:v>
                </c:pt>
                <c:pt idx="3">
                  <c:v>222.8</c:v>
                </c:pt>
              </c:numCache>
            </c:numRef>
          </c:val>
        </c:ser>
        <c:ser>
          <c:idx val="1"/>
          <c:order val="1"/>
          <c:tx>
            <c:strRef>
              <c:f>Лист1!$C$1</c:f>
              <c:strCache>
                <c:ptCount val="1"/>
                <c:pt idx="0">
                  <c:v>Средства бюджета города</c:v>
                </c:pt>
              </c:strCache>
            </c:strRef>
          </c:tx>
          <c:spPr>
            <a:solidFill>
              <a:schemeClr val="bg2">
                <a:lumMod val="75000"/>
              </a:schemeClr>
            </a:solidFill>
            <a:ln>
              <a:solidFill>
                <a:schemeClr val="bg1"/>
              </a:solidFill>
            </a:ln>
          </c:spPr>
          <c:invertIfNegative val="0"/>
          <c:dLbls>
            <c:dLbl>
              <c:idx val="0"/>
              <c:layout>
                <c:manualLayout>
                  <c:x val="2.0112287718518661E-2"/>
                  <c:y val="-7.7350443648881466E-3"/>
                </c:manualLayout>
              </c:layout>
              <c:tx>
                <c:rich>
                  <a:bodyPr/>
                  <a:lstStyle/>
                  <a:p>
                    <a:pPr>
                      <a:defRPr sz="1600"/>
                    </a:pPr>
                    <a:r>
                      <a:rPr lang="ru-RU" sz="1600" b="1" dirty="0" smtClean="0"/>
                      <a:t>52,4</a:t>
                    </a:r>
                    <a:endParaRPr lang="en-US" sz="1600" dirty="0"/>
                  </a:p>
                </c:rich>
              </c:tx>
              <c:spPr/>
              <c:showLegendKey val="0"/>
              <c:showVal val="1"/>
              <c:showCatName val="0"/>
              <c:showSerName val="0"/>
              <c:showPercent val="0"/>
              <c:showBubbleSize val="0"/>
            </c:dLbl>
            <c:showLegendKey val="0"/>
            <c:showVal val="0"/>
            <c:showCatName val="0"/>
            <c:showSerName val="0"/>
            <c:showPercent val="0"/>
            <c:showBubbleSize val="0"/>
          </c:dLbls>
          <c:cat>
            <c:numRef>
              <c:f>Лист1!$A$2:$A$5</c:f>
              <c:numCache>
                <c:formatCode>General</c:formatCode>
                <c:ptCount val="4"/>
                <c:pt idx="0">
                  <c:v>2023</c:v>
                </c:pt>
                <c:pt idx="1">
                  <c:v>2022</c:v>
                </c:pt>
                <c:pt idx="2">
                  <c:v>2021</c:v>
                </c:pt>
                <c:pt idx="3">
                  <c:v>2020</c:v>
                </c:pt>
              </c:numCache>
            </c:numRef>
          </c:cat>
          <c:val>
            <c:numRef>
              <c:f>Лист1!$C$2:$C$5</c:f>
              <c:numCache>
                <c:formatCode>General</c:formatCode>
                <c:ptCount val="4"/>
                <c:pt idx="0">
                  <c:v>52.41</c:v>
                </c:pt>
                <c:pt idx="1">
                  <c:v>52.41</c:v>
                </c:pt>
                <c:pt idx="2">
                  <c:v>63.1</c:v>
                </c:pt>
                <c:pt idx="3">
                  <c:v>52.4</c:v>
                </c:pt>
              </c:numCache>
            </c:numRef>
          </c:val>
        </c:ser>
        <c:dLbls>
          <c:showLegendKey val="0"/>
          <c:showVal val="0"/>
          <c:showCatName val="0"/>
          <c:showSerName val="0"/>
          <c:showPercent val="0"/>
          <c:showBubbleSize val="0"/>
        </c:dLbls>
        <c:gapWidth val="150"/>
        <c:shape val="box"/>
        <c:axId val="143413248"/>
        <c:axId val="143415168"/>
        <c:axId val="0"/>
      </c:bar3DChart>
      <c:catAx>
        <c:axId val="143413248"/>
        <c:scaling>
          <c:orientation val="minMax"/>
        </c:scaling>
        <c:delete val="0"/>
        <c:axPos val="l"/>
        <c:numFmt formatCode="General" sourceLinked="1"/>
        <c:majorTickMark val="out"/>
        <c:minorTickMark val="none"/>
        <c:tickLblPos val="nextTo"/>
        <c:txPr>
          <a:bodyPr/>
          <a:lstStyle/>
          <a:p>
            <a:pPr>
              <a:defRPr b="1"/>
            </a:pPr>
            <a:endParaRPr lang="ru-RU"/>
          </a:p>
        </c:txPr>
        <c:crossAx val="143415168"/>
        <c:crosses val="autoZero"/>
        <c:auto val="1"/>
        <c:lblAlgn val="ctr"/>
        <c:lblOffset val="100"/>
        <c:noMultiLvlLbl val="0"/>
      </c:catAx>
      <c:valAx>
        <c:axId val="143415168"/>
        <c:scaling>
          <c:orientation val="minMax"/>
        </c:scaling>
        <c:delete val="1"/>
        <c:axPos val="b"/>
        <c:numFmt formatCode="General" sourceLinked="1"/>
        <c:majorTickMark val="out"/>
        <c:minorTickMark val="none"/>
        <c:tickLblPos val="nextTo"/>
        <c:crossAx val="143413248"/>
        <c:crosses val="autoZero"/>
        <c:crossBetween val="between"/>
      </c:valAx>
    </c:plotArea>
    <c:legend>
      <c:legendPos val="r"/>
      <c:legendEntry>
        <c:idx val="0"/>
        <c:txPr>
          <a:bodyPr/>
          <a:lstStyle/>
          <a:p>
            <a:pPr>
              <a:defRPr sz="1400" b="1"/>
            </a:pPr>
            <a:endParaRPr lang="ru-RU"/>
          </a:p>
        </c:txPr>
      </c:legendEntry>
      <c:legendEntry>
        <c:idx val="1"/>
        <c:txPr>
          <a:bodyPr/>
          <a:lstStyle/>
          <a:p>
            <a:pPr>
              <a:defRPr sz="1400" b="1"/>
            </a:pPr>
            <a:endParaRPr lang="ru-RU"/>
          </a:p>
        </c:txPr>
      </c:legendEntry>
      <c:layout>
        <c:manualLayout>
          <c:xMode val="edge"/>
          <c:yMode val="edge"/>
          <c:x val="0"/>
          <c:y val="0.82309290596326434"/>
          <c:w val="0.69394870821034871"/>
          <c:h val="0.16433227982960433"/>
        </c:manualLayout>
      </c:layout>
      <c:overlay val="0"/>
      <c:txPr>
        <a:bodyPr/>
        <a:lstStyle/>
        <a:p>
          <a:pPr>
            <a:defRPr sz="1600" b="1"/>
          </a:pPr>
          <a:endParaRPr lang="ru-RU"/>
        </a:p>
      </c:txPr>
    </c:legend>
    <c:plotVisOnly val="1"/>
    <c:dispBlanksAs val="gap"/>
    <c:showDLblsOverMax val="0"/>
  </c:chart>
  <c:txPr>
    <a:bodyPr/>
    <a:lstStyle/>
    <a:p>
      <a:pPr>
        <a:defRPr sz="1800"/>
      </a:pPr>
      <a:endParaRPr lang="ru-RU"/>
    </a:p>
  </c:txPr>
  <c:externalData r:id="rId1">
    <c:autoUpdate val="0"/>
  </c:externalData>
  <c:userShapes r:id="rId2"/>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12"/>
    </mc:Choice>
    <mc:Fallback>
      <c:style val="12"/>
    </mc:Fallback>
  </mc:AlternateContent>
  <c:chart>
    <c:autoTitleDeleted val="1"/>
    <c:view3D>
      <c:rotX val="15"/>
      <c:rotY val="20"/>
      <c:rAngAx val="1"/>
    </c:view3D>
    <c:floor>
      <c:thickness val="0"/>
      <c:spPr>
        <a:noFill/>
        <a:ln>
          <a:solidFill>
            <a:schemeClr val="accent1"/>
          </a:solidFill>
        </a:ln>
        <a:effectLst>
          <a:outerShdw blurRad="25400" dist="50800" dir="15300000" sx="69000" sy="69000" algn="ctr" rotWithShape="0">
            <a:schemeClr val="bg1"/>
          </a:outerShdw>
        </a:effectLst>
      </c:spPr>
    </c:floor>
    <c:sideWall>
      <c:thickness val="0"/>
      <c:spPr>
        <a:noFill/>
        <a:ln w="25400">
          <a:noFill/>
        </a:ln>
      </c:spPr>
    </c:sideWall>
    <c:backWall>
      <c:thickness val="0"/>
      <c:spPr>
        <a:noFill/>
        <a:ln w="25400">
          <a:noFill/>
        </a:ln>
      </c:spPr>
    </c:backWall>
    <c:plotArea>
      <c:layout>
        <c:manualLayout>
          <c:layoutTarget val="inner"/>
          <c:xMode val="edge"/>
          <c:yMode val="edge"/>
          <c:x val="0"/>
          <c:y val="0.28282378878162956"/>
          <c:w val="0.973054691454036"/>
          <c:h val="0.64125663608762029"/>
        </c:manualLayout>
      </c:layout>
      <c:bar3DChart>
        <c:barDir val="col"/>
        <c:grouping val="clustered"/>
        <c:varyColors val="0"/>
        <c:ser>
          <c:idx val="0"/>
          <c:order val="0"/>
          <c:tx>
            <c:strRef>
              <c:f>Лист1!$B$1</c:f>
              <c:strCache>
                <c:ptCount val="1"/>
                <c:pt idx="0">
                  <c:v>Федеральный бюджет и Фонд содействия реформирования ЖКХ</c:v>
                </c:pt>
              </c:strCache>
            </c:strRef>
          </c:tx>
          <c:spPr>
            <a:solidFill>
              <a:schemeClr val="accent4">
                <a:lumMod val="40000"/>
                <a:lumOff val="60000"/>
              </a:schemeClr>
            </a:solidFill>
            <a:ln>
              <a:solidFill>
                <a:schemeClr val="tx1"/>
              </a:solidFill>
            </a:ln>
          </c:spPr>
          <c:invertIfNegative val="0"/>
          <c:dPt>
            <c:idx val="5"/>
            <c:invertIfNegative val="0"/>
            <c:bubble3D val="0"/>
          </c:dPt>
          <c:cat>
            <c:strRef>
              <c:f>Лист1!$A$2:$A$7</c:f>
              <c:strCache>
                <c:ptCount val="6"/>
                <c:pt idx="0">
                  <c:v>Дорожная сеть </c:v>
                </c:pt>
                <c:pt idx="1">
                  <c:v>ПСД на строительство детского сада 5-6 микрорайон города</c:v>
                </c:pt>
                <c:pt idx="2">
                  <c:v>Приобретение в муниципальную собственность земельного участка</c:v>
                </c:pt>
                <c:pt idx="3">
                  <c:v>Капитальные вложения в объекты коммунальной и инженерной инфраструктуры</c:v>
                </c:pt>
                <c:pt idx="4">
                  <c:v>Реконструкция запасного поля на стадионе "Центральный" города Пятигорска</c:v>
                </c:pt>
                <c:pt idx="5">
                  <c:v>Переселение из аварийного жилищного фонда</c:v>
                </c:pt>
              </c:strCache>
            </c:strRef>
          </c:cat>
          <c:val>
            <c:numRef>
              <c:f>Лист1!$B$2:$B$7</c:f>
              <c:numCache>
                <c:formatCode>General</c:formatCode>
                <c:ptCount val="6"/>
                <c:pt idx="5" formatCode="#,##0.0">
                  <c:v>124.1</c:v>
                </c:pt>
              </c:numCache>
            </c:numRef>
          </c:val>
        </c:ser>
        <c:ser>
          <c:idx val="1"/>
          <c:order val="1"/>
          <c:tx>
            <c:strRef>
              <c:f>Лист1!$C$1</c:f>
              <c:strCache>
                <c:ptCount val="1"/>
                <c:pt idx="0">
                  <c:v>Краевой бюджет</c:v>
                </c:pt>
              </c:strCache>
            </c:strRef>
          </c:tx>
          <c:spPr>
            <a:solidFill>
              <a:schemeClr val="accent2"/>
            </a:solidFill>
            <a:ln>
              <a:solidFill>
                <a:schemeClr val="tx1"/>
              </a:solidFill>
            </a:ln>
          </c:spPr>
          <c:invertIfNegative val="0"/>
          <c:dLbls>
            <c:dLbl>
              <c:idx val="4"/>
              <c:layout>
                <c:manualLayout>
                  <c:x val="1.133665019616523E-2"/>
                  <c:y val="-3.612105388152019E-2"/>
                </c:manualLayout>
              </c:layout>
              <c:showLegendKey val="0"/>
              <c:showVal val="1"/>
              <c:showCatName val="0"/>
              <c:showSerName val="0"/>
              <c:showPercent val="0"/>
              <c:showBubbleSize val="0"/>
            </c:dLbl>
            <c:dLbl>
              <c:idx val="5"/>
              <c:layout>
                <c:manualLayout>
                  <c:x val="2.9758706764934105E-2"/>
                  <c:y val="-2.5800752772514356E-3"/>
                </c:manualLayout>
              </c:layout>
              <c:showLegendKey val="0"/>
              <c:showVal val="1"/>
              <c:showCatName val="0"/>
              <c:showSerName val="0"/>
              <c:showPercent val="0"/>
              <c:showBubbleSize val="0"/>
            </c:dLbl>
            <c:txPr>
              <a:bodyPr/>
              <a:lstStyle/>
              <a:p>
                <a:pPr>
                  <a:defRPr sz="1600"/>
                </a:pPr>
                <a:endParaRPr lang="ru-RU"/>
              </a:p>
            </c:txPr>
            <c:showLegendKey val="0"/>
            <c:showVal val="1"/>
            <c:showCatName val="0"/>
            <c:showSerName val="0"/>
            <c:showPercent val="0"/>
            <c:showBubbleSize val="0"/>
            <c:showLeaderLines val="0"/>
          </c:dLbls>
          <c:cat>
            <c:strRef>
              <c:f>Лист1!$A$2:$A$7</c:f>
              <c:strCache>
                <c:ptCount val="6"/>
                <c:pt idx="0">
                  <c:v>Дорожная сеть </c:v>
                </c:pt>
                <c:pt idx="1">
                  <c:v>ПСД на строительство детского сада 5-6 микрорайон города</c:v>
                </c:pt>
                <c:pt idx="2">
                  <c:v>Приобретение в муниципальную собственность земельного участка</c:v>
                </c:pt>
                <c:pt idx="3">
                  <c:v>Капитальные вложения в объекты коммунальной и инженерной инфраструктуры</c:v>
                </c:pt>
                <c:pt idx="4">
                  <c:v>Реконструкция запасного поля на стадионе "Центральный" города Пятигорска</c:v>
                </c:pt>
                <c:pt idx="5">
                  <c:v>Переселение из аварийного жилищного фонда</c:v>
                </c:pt>
              </c:strCache>
            </c:strRef>
          </c:cat>
          <c:val>
            <c:numRef>
              <c:f>Лист1!$C$2:$C$7</c:f>
              <c:numCache>
                <c:formatCode>#,##0.00</c:formatCode>
                <c:ptCount val="6"/>
                <c:pt idx="0" formatCode="#,##0.0">
                  <c:v>26</c:v>
                </c:pt>
                <c:pt idx="1">
                  <c:v>0</c:v>
                </c:pt>
                <c:pt idx="2">
                  <c:v>0</c:v>
                </c:pt>
                <c:pt idx="3" formatCode="#,##0.0">
                  <c:v>135.30000000000001</c:v>
                </c:pt>
                <c:pt idx="4" formatCode="#,##0.0">
                  <c:v>57.7</c:v>
                </c:pt>
                <c:pt idx="5" formatCode="#,##0.0">
                  <c:v>117.8</c:v>
                </c:pt>
              </c:numCache>
            </c:numRef>
          </c:val>
        </c:ser>
        <c:ser>
          <c:idx val="2"/>
          <c:order val="2"/>
          <c:tx>
            <c:strRef>
              <c:f>Лист1!$D$1</c:f>
              <c:strCache>
                <c:ptCount val="1"/>
                <c:pt idx="0">
                  <c:v>Местный бюджет</c:v>
                </c:pt>
              </c:strCache>
            </c:strRef>
          </c:tx>
          <c:spPr>
            <a:solidFill>
              <a:schemeClr val="tx2">
                <a:lumMod val="40000"/>
                <a:lumOff val="60000"/>
              </a:schemeClr>
            </a:solidFill>
            <a:ln>
              <a:solidFill>
                <a:schemeClr val="tx1"/>
              </a:solidFill>
            </a:ln>
          </c:spPr>
          <c:invertIfNegative val="0"/>
          <c:dLbls>
            <c:dLbl>
              <c:idx val="0"/>
              <c:layout>
                <c:manualLayout>
                  <c:x val="2.1256219117810001E-2"/>
                  <c:y val="0"/>
                </c:manualLayout>
              </c:layout>
              <c:tx>
                <c:rich>
                  <a:bodyPr/>
                  <a:lstStyle/>
                  <a:p>
                    <a:r>
                      <a:rPr lang="ru-RU" sz="1600" dirty="0" smtClean="0"/>
                      <a:t>1,35</a:t>
                    </a:r>
                    <a:endParaRPr lang="en-US" dirty="0"/>
                  </a:p>
                </c:rich>
              </c:tx>
              <c:showLegendKey val="0"/>
              <c:showVal val="1"/>
              <c:showCatName val="0"/>
              <c:showSerName val="0"/>
              <c:showPercent val="0"/>
              <c:showBubbleSize val="0"/>
            </c:dLbl>
            <c:dLbl>
              <c:idx val="1"/>
              <c:layout>
                <c:manualLayout>
                  <c:x val="1.9839137843289282E-2"/>
                  <c:y val="-2.0640602218011578E-2"/>
                </c:manualLayout>
              </c:layout>
              <c:showLegendKey val="0"/>
              <c:showVal val="1"/>
              <c:showCatName val="0"/>
              <c:showSerName val="0"/>
              <c:showPercent val="0"/>
              <c:showBubbleSize val="0"/>
            </c:dLbl>
            <c:dLbl>
              <c:idx val="2"/>
              <c:layout>
                <c:manualLayout>
                  <c:x val="1.2753731470686E-2"/>
                  <c:y val="-7.7402258317543068E-3"/>
                </c:manualLayout>
              </c:layout>
              <c:showLegendKey val="0"/>
              <c:showVal val="1"/>
              <c:showCatName val="0"/>
              <c:showSerName val="0"/>
              <c:showPercent val="0"/>
              <c:showBubbleSize val="0"/>
            </c:dLbl>
            <c:dLbl>
              <c:idx val="3"/>
              <c:layout>
                <c:manualLayout>
                  <c:x val="2.3159960451068926E-2"/>
                  <c:y val="0"/>
                </c:manualLayout>
              </c:layout>
              <c:showLegendKey val="0"/>
              <c:showVal val="1"/>
              <c:showCatName val="0"/>
              <c:showSerName val="0"/>
              <c:showPercent val="0"/>
              <c:showBubbleSize val="0"/>
            </c:dLbl>
            <c:dLbl>
              <c:idx val="4"/>
              <c:layout>
                <c:manualLayout>
                  <c:x val="1.8859759734987405E-2"/>
                  <c:y val="-1.7496827676022241E-2"/>
                </c:manualLayout>
              </c:layout>
              <c:tx>
                <c:rich>
                  <a:bodyPr/>
                  <a:lstStyle/>
                  <a:p>
                    <a:r>
                      <a:rPr lang="en-US" sz="1600" dirty="0" smtClean="0"/>
                      <a:t>0,5</a:t>
                    </a:r>
                    <a:r>
                      <a:rPr lang="ru-RU" sz="1600" dirty="0" smtClean="0"/>
                      <a:t>2</a:t>
                    </a:r>
                    <a:endParaRPr lang="en-US" dirty="0"/>
                  </a:p>
                </c:rich>
              </c:tx>
              <c:showLegendKey val="0"/>
              <c:showVal val="1"/>
              <c:showCatName val="0"/>
              <c:showSerName val="0"/>
              <c:showPercent val="0"/>
              <c:showBubbleSize val="0"/>
            </c:dLbl>
            <c:dLbl>
              <c:idx val="5"/>
              <c:layout>
                <c:manualLayout>
                  <c:x val="2.3753868117731947E-2"/>
                  <c:y val="-1.074798803164996E-2"/>
                </c:manualLayout>
              </c:layout>
              <c:showLegendKey val="0"/>
              <c:showVal val="1"/>
              <c:showCatName val="0"/>
              <c:showSerName val="0"/>
              <c:showPercent val="0"/>
              <c:showBubbleSize val="0"/>
            </c:dLbl>
            <c:txPr>
              <a:bodyPr/>
              <a:lstStyle/>
              <a:p>
                <a:pPr>
                  <a:defRPr sz="1600"/>
                </a:pPr>
                <a:endParaRPr lang="ru-RU"/>
              </a:p>
            </c:txPr>
            <c:showLegendKey val="0"/>
            <c:showVal val="1"/>
            <c:showCatName val="0"/>
            <c:showSerName val="0"/>
            <c:showPercent val="0"/>
            <c:showBubbleSize val="0"/>
            <c:showLeaderLines val="0"/>
          </c:dLbls>
          <c:cat>
            <c:strRef>
              <c:f>Лист1!$A$2:$A$7</c:f>
              <c:strCache>
                <c:ptCount val="6"/>
                <c:pt idx="0">
                  <c:v>Дорожная сеть </c:v>
                </c:pt>
                <c:pt idx="1">
                  <c:v>ПСД на строительство детского сада 5-6 микрорайон города</c:v>
                </c:pt>
                <c:pt idx="2">
                  <c:v>Приобретение в муниципальную собственность земельного участка</c:v>
                </c:pt>
                <c:pt idx="3">
                  <c:v>Капитальные вложения в объекты коммунальной и инженерной инфраструктуры</c:v>
                </c:pt>
                <c:pt idx="4">
                  <c:v>Реконструкция запасного поля на стадионе "Центральный" города Пятигорска</c:v>
                </c:pt>
                <c:pt idx="5">
                  <c:v>Переселение из аварийного жилищного фонда</c:v>
                </c:pt>
              </c:strCache>
            </c:strRef>
          </c:cat>
          <c:val>
            <c:numRef>
              <c:f>Лист1!$D$2:$D$7</c:f>
              <c:numCache>
                <c:formatCode>#,##0.00</c:formatCode>
                <c:ptCount val="6"/>
                <c:pt idx="0">
                  <c:v>0.3</c:v>
                </c:pt>
                <c:pt idx="1">
                  <c:v>7</c:v>
                </c:pt>
                <c:pt idx="2" formatCode="#,##0.0">
                  <c:v>3</c:v>
                </c:pt>
                <c:pt idx="3">
                  <c:v>1.4</c:v>
                </c:pt>
                <c:pt idx="4">
                  <c:v>0.57999999999999996</c:v>
                </c:pt>
                <c:pt idx="5">
                  <c:v>3.27</c:v>
                </c:pt>
              </c:numCache>
            </c:numRef>
          </c:val>
        </c:ser>
        <c:dLbls>
          <c:showLegendKey val="0"/>
          <c:showVal val="1"/>
          <c:showCatName val="0"/>
          <c:showSerName val="0"/>
          <c:showPercent val="0"/>
          <c:showBubbleSize val="0"/>
        </c:dLbls>
        <c:gapWidth val="50"/>
        <c:gapDepth val="202"/>
        <c:shape val="box"/>
        <c:axId val="466723584"/>
        <c:axId val="466725888"/>
        <c:axId val="0"/>
      </c:bar3DChart>
      <c:catAx>
        <c:axId val="466723584"/>
        <c:scaling>
          <c:orientation val="minMax"/>
        </c:scaling>
        <c:delete val="0"/>
        <c:axPos val="b"/>
        <c:numFmt formatCode="General" sourceLinked="1"/>
        <c:majorTickMark val="none"/>
        <c:minorTickMark val="none"/>
        <c:tickLblPos val="nextTo"/>
        <c:txPr>
          <a:bodyPr rot="0" vert="horz"/>
          <a:lstStyle/>
          <a:p>
            <a:pPr>
              <a:defRPr sz="900" b="1" baseline="0">
                <a:latin typeface="Arial" panose="020B0604020202020204" pitchFamily="34" charset="0"/>
                <a:cs typeface="Arial" panose="020B0604020202020204" pitchFamily="34" charset="0"/>
              </a:defRPr>
            </a:pPr>
            <a:endParaRPr lang="ru-RU"/>
          </a:p>
        </c:txPr>
        <c:crossAx val="466725888"/>
        <c:crosses val="autoZero"/>
        <c:auto val="0"/>
        <c:lblAlgn val="ctr"/>
        <c:lblOffset val="100"/>
        <c:noMultiLvlLbl val="0"/>
      </c:catAx>
      <c:valAx>
        <c:axId val="466725888"/>
        <c:scaling>
          <c:orientation val="minMax"/>
        </c:scaling>
        <c:delete val="1"/>
        <c:axPos val="l"/>
        <c:numFmt formatCode="General" sourceLinked="1"/>
        <c:majorTickMark val="out"/>
        <c:minorTickMark val="none"/>
        <c:tickLblPos val="nextTo"/>
        <c:crossAx val="466723584"/>
        <c:crosses val="autoZero"/>
        <c:crossBetween val="between"/>
      </c:valAx>
    </c:plotArea>
    <c:legend>
      <c:legendPos val="t"/>
      <c:legendEntry>
        <c:idx val="1"/>
        <c:txPr>
          <a:bodyPr anchor="b"/>
          <a:lstStyle/>
          <a:p>
            <a:pPr>
              <a:defRPr lang="ru-RU" sz="1200" b="0" kern="0">
                <a:solidFill>
                  <a:prstClr val="black"/>
                </a:solidFill>
                <a:latin typeface="+mn-lt"/>
                <a:ea typeface="+mn-ea"/>
                <a:cs typeface="+mn-cs"/>
              </a:defRPr>
            </a:pPr>
            <a:endParaRPr lang="ru-RU"/>
          </a:p>
        </c:txPr>
      </c:legendEntry>
      <c:legendEntry>
        <c:idx val="2"/>
        <c:txPr>
          <a:bodyPr anchor="b"/>
          <a:lstStyle/>
          <a:p>
            <a:pPr>
              <a:defRPr lang="ru-RU" sz="1200" b="0" kern="0">
                <a:solidFill>
                  <a:prstClr val="black"/>
                </a:solidFill>
                <a:latin typeface="+mn-lt"/>
                <a:ea typeface="+mn-ea"/>
                <a:cs typeface="+mn-cs"/>
              </a:defRPr>
            </a:pPr>
            <a:endParaRPr lang="ru-RU"/>
          </a:p>
        </c:txPr>
      </c:legendEntry>
      <c:layout>
        <c:manualLayout>
          <c:xMode val="edge"/>
          <c:yMode val="edge"/>
          <c:x val="0.66724596961443228"/>
          <c:y val="4.042145021765068E-2"/>
          <c:w val="0.32361909406258638"/>
          <c:h val="0.290108999056165"/>
        </c:manualLayout>
      </c:layout>
      <c:overlay val="0"/>
      <c:txPr>
        <a:bodyPr anchor="b"/>
        <a:lstStyle/>
        <a:p>
          <a:pPr>
            <a:defRPr lang="ru-RU" sz="1200" b="0" kern="0">
              <a:solidFill>
                <a:prstClr val="black"/>
              </a:solidFill>
              <a:latin typeface="+mn-lt"/>
              <a:ea typeface="+mn-ea"/>
              <a:cs typeface="+mn-cs"/>
            </a:defRPr>
          </a:pPr>
          <a:endParaRPr lang="ru-RU"/>
        </a:p>
      </c:txPr>
    </c:legend>
    <c:plotVisOnly val="1"/>
    <c:dispBlanksAs val="gap"/>
    <c:showDLblsOverMax val="0"/>
  </c:chart>
  <c:txPr>
    <a:bodyPr/>
    <a:lstStyle/>
    <a:p>
      <a:pPr>
        <a:defRPr sz="1800"/>
      </a:pPr>
      <a:endParaRPr lang="ru-RU"/>
    </a:p>
  </c:txPr>
  <c:externalData r:id="rId1">
    <c:autoUpdate val="0"/>
  </c:externalData>
  <c:userShapes r:id="rId2"/>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12"/>
    </mc:Choice>
    <mc:Fallback>
      <c:style val="12"/>
    </mc:Fallback>
  </mc:AlternateContent>
  <c:chart>
    <c:autoTitleDeleted val="1"/>
    <c:view3D>
      <c:rotX val="15"/>
      <c:rotY val="20"/>
      <c:rAngAx val="1"/>
    </c:view3D>
    <c:floor>
      <c:thickness val="0"/>
    </c:floor>
    <c:sideWall>
      <c:thickness val="0"/>
      <c:spPr>
        <a:noFill/>
        <a:ln w="25400">
          <a:noFill/>
        </a:ln>
      </c:spPr>
    </c:sideWall>
    <c:backWall>
      <c:thickness val="0"/>
      <c:spPr>
        <a:noFill/>
        <a:ln w="25400">
          <a:noFill/>
        </a:ln>
      </c:spPr>
    </c:backWall>
    <c:plotArea>
      <c:layout>
        <c:manualLayout>
          <c:layoutTarget val="inner"/>
          <c:xMode val="edge"/>
          <c:yMode val="edge"/>
          <c:x val="0"/>
          <c:y val="0.28282378878162956"/>
          <c:w val="0.973054691454036"/>
          <c:h val="0.64125663608762029"/>
        </c:manualLayout>
      </c:layout>
      <c:bar3DChart>
        <c:barDir val="col"/>
        <c:grouping val="clustered"/>
        <c:varyColors val="0"/>
        <c:ser>
          <c:idx val="0"/>
          <c:order val="0"/>
          <c:tx>
            <c:strRef>
              <c:f>Лист1!$B$1</c:f>
              <c:strCache>
                <c:ptCount val="1"/>
                <c:pt idx="0">
                  <c:v>Федеральный бюджет и Фонд содействия реформирования ЖКХ</c:v>
                </c:pt>
              </c:strCache>
            </c:strRef>
          </c:tx>
          <c:spPr>
            <a:solidFill>
              <a:schemeClr val="accent4">
                <a:lumMod val="40000"/>
                <a:lumOff val="60000"/>
              </a:schemeClr>
            </a:solidFill>
            <a:ln>
              <a:solidFill>
                <a:schemeClr val="tx1"/>
              </a:solidFill>
            </a:ln>
          </c:spPr>
          <c:invertIfNegative val="0"/>
          <c:cat>
            <c:strRef>
              <c:f>Лист1!$A$2:$A$3</c:f>
              <c:strCache>
                <c:ptCount val="2"/>
                <c:pt idx="0">
                  <c:v>Реконструкция запасного поля на стадионе "Центральный" города Пятигорска</c:v>
                </c:pt>
                <c:pt idx="1">
                  <c:v>Переселение из аварийного жилищного фонда</c:v>
                </c:pt>
              </c:strCache>
            </c:strRef>
          </c:cat>
          <c:val>
            <c:numRef>
              <c:f>Лист1!$B$2:$B$3</c:f>
              <c:numCache>
                <c:formatCode>#,##0.0</c:formatCode>
                <c:ptCount val="2"/>
                <c:pt idx="1">
                  <c:v>77.819999999999993</c:v>
                </c:pt>
              </c:numCache>
            </c:numRef>
          </c:val>
        </c:ser>
        <c:ser>
          <c:idx val="1"/>
          <c:order val="1"/>
          <c:tx>
            <c:strRef>
              <c:f>Лист1!$C$1</c:f>
              <c:strCache>
                <c:ptCount val="1"/>
                <c:pt idx="0">
                  <c:v>Краевой бюджет</c:v>
                </c:pt>
              </c:strCache>
            </c:strRef>
          </c:tx>
          <c:spPr>
            <a:solidFill>
              <a:schemeClr val="accent2">
                <a:lumMod val="75000"/>
              </a:schemeClr>
            </a:solidFill>
            <a:ln>
              <a:solidFill>
                <a:schemeClr val="tx1"/>
              </a:solidFill>
            </a:ln>
          </c:spPr>
          <c:invertIfNegative val="0"/>
          <c:dLbls>
            <c:dLbl>
              <c:idx val="0"/>
              <c:layout>
                <c:manualLayout>
                  <c:x val="1.2261155532918842E-2"/>
                  <c:y val="-3.445728215317316E-2"/>
                </c:manualLayout>
              </c:layout>
              <c:showLegendKey val="0"/>
              <c:showVal val="1"/>
              <c:showCatName val="0"/>
              <c:showSerName val="0"/>
              <c:showPercent val="0"/>
              <c:showBubbleSize val="0"/>
            </c:dLbl>
            <c:dLbl>
              <c:idx val="4"/>
              <c:layout>
                <c:manualLayout>
                  <c:x val="1.133665019616523E-2"/>
                  <c:y val="-3.612105388152019E-2"/>
                </c:manualLayout>
              </c:layout>
              <c:showLegendKey val="0"/>
              <c:showVal val="1"/>
              <c:showCatName val="0"/>
              <c:showSerName val="0"/>
              <c:showPercent val="0"/>
              <c:showBubbleSize val="0"/>
            </c:dLbl>
            <c:dLbl>
              <c:idx val="5"/>
              <c:layout>
                <c:manualLayout>
                  <c:x val="2.9758706764934105E-2"/>
                  <c:y val="-2.5800752772514356E-3"/>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strRef>
              <c:f>Лист1!$A$2:$A$3</c:f>
              <c:strCache>
                <c:ptCount val="2"/>
                <c:pt idx="0">
                  <c:v>Реконструкция запасного поля на стадионе "Центральный" города Пятигорска</c:v>
                </c:pt>
                <c:pt idx="1">
                  <c:v>Переселение из аварийного жилищного фонда</c:v>
                </c:pt>
              </c:strCache>
            </c:strRef>
          </c:cat>
          <c:val>
            <c:numRef>
              <c:f>Лист1!$C$2:$C$3</c:f>
              <c:numCache>
                <c:formatCode>#,##0.0</c:formatCode>
                <c:ptCount val="2"/>
                <c:pt idx="0">
                  <c:v>57.7</c:v>
                </c:pt>
                <c:pt idx="1">
                  <c:v>118.45</c:v>
                </c:pt>
              </c:numCache>
            </c:numRef>
          </c:val>
        </c:ser>
        <c:ser>
          <c:idx val="2"/>
          <c:order val="2"/>
          <c:tx>
            <c:strRef>
              <c:f>Лист1!$D$1</c:f>
              <c:strCache>
                <c:ptCount val="1"/>
                <c:pt idx="0">
                  <c:v>Местный бюджет</c:v>
                </c:pt>
              </c:strCache>
            </c:strRef>
          </c:tx>
          <c:spPr>
            <a:solidFill>
              <a:schemeClr val="tx2">
                <a:lumMod val="40000"/>
                <a:lumOff val="60000"/>
              </a:schemeClr>
            </a:solidFill>
            <a:ln>
              <a:solidFill>
                <a:schemeClr val="tx1"/>
              </a:solidFill>
            </a:ln>
          </c:spPr>
          <c:invertIfNegative val="0"/>
          <c:dLbls>
            <c:dLbl>
              <c:idx val="0"/>
              <c:layout>
                <c:manualLayout>
                  <c:x val="2.1256219117810001E-2"/>
                  <c:y val="0"/>
                </c:manualLayout>
              </c:layout>
              <c:tx>
                <c:rich>
                  <a:bodyPr/>
                  <a:lstStyle/>
                  <a:p>
                    <a:r>
                      <a:rPr lang="ru-RU" dirty="0" smtClean="0"/>
                      <a:t>1,35</a:t>
                    </a:r>
                    <a:endParaRPr lang="en-US" dirty="0"/>
                  </a:p>
                </c:rich>
              </c:tx>
              <c:showLegendKey val="0"/>
              <c:showVal val="1"/>
              <c:showCatName val="0"/>
              <c:showSerName val="0"/>
              <c:showPercent val="0"/>
              <c:showBubbleSize val="0"/>
            </c:dLbl>
            <c:dLbl>
              <c:idx val="1"/>
              <c:layout>
                <c:manualLayout>
                  <c:x val="1.9839137843289282E-2"/>
                  <c:y val="-2.0640602218011578E-2"/>
                </c:manualLayout>
              </c:layout>
              <c:showLegendKey val="0"/>
              <c:showVal val="1"/>
              <c:showCatName val="0"/>
              <c:showSerName val="0"/>
              <c:showPercent val="0"/>
              <c:showBubbleSize val="0"/>
            </c:dLbl>
            <c:dLbl>
              <c:idx val="2"/>
              <c:layout>
                <c:manualLayout>
                  <c:x val="1.2753731470686E-2"/>
                  <c:y val="-7.7402258317543068E-3"/>
                </c:manualLayout>
              </c:layout>
              <c:showLegendKey val="0"/>
              <c:showVal val="1"/>
              <c:showCatName val="0"/>
              <c:showSerName val="0"/>
              <c:showPercent val="0"/>
              <c:showBubbleSize val="0"/>
            </c:dLbl>
            <c:dLbl>
              <c:idx val="4"/>
              <c:layout>
                <c:manualLayout>
                  <c:x val="2.9758595183731387E-2"/>
                  <c:y val="-3.8701332314305177E-2"/>
                </c:manualLayout>
              </c:layout>
              <c:tx>
                <c:rich>
                  <a:bodyPr/>
                  <a:lstStyle/>
                  <a:p>
                    <a:r>
                      <a:rPr lang="en-US" dirty="0" smtClean="0"/>
                      <a:t>0,5</a:t>
                    </a:r>
                    <a:r>
                      <a:rPr lang="ru-RU" dirty="0" smtClean="0"/>
                      <a:t>2</a:t>
                    </a:r>
                    <a:endParaRPr lang="en-US" dirty="0"/>
                  </a:p>
                </c:rich>
              </c:tx>
              <c:showLegendKey val="0"/>
              <c:showVal val="1"/>
              <c:showCatName val="0"/>
              <c:showSerName val="0"/>
              <c:showPercent val="0"/>
              <c:showBubbleSize val="0"/>
            </c:dLbl>
            <c:showLegendKey val="0"/>
            <c:showVal val="1"/>
            <c:showCatName val="0"/>
            <c:showSerName val="0"/>
            <c:showPercent val="0"/>
            <c:showBubbleSize val="0"/>
            <c:showLeaderLines val="0"/>
          </c:dLbls>
          <c:cat>
            <c:strRef>
              <c:f>Лист1!$A$2:$A$3</c:f>
              <c:strCache>
                <c:ptCount val="2"/>
                <c:pt idx="0">
                  <c:v>Реконструкция запасного поля на стадионе "Центральный" города Пятигорска</c:v>
                </c:pt>
                <c:pt idx="1">
                  <c:v>Переселение из аварийного жилищного фонда</c:v>
                </c:pt>
              </c:strCache>
            </c:strRef>
          </c:cat>
          <c:val>
            <c:numRef>
              <c:f>Лист1!$D$2:$D$3</c:f>
              <c:numCache>
                <c:formatCode>#,##0.00</c:formatCode>
                <c:ptCount val="2"/>
                <c:pt idx="0">
                  <c:v>0.57999999999999996</c:v>
                </c:pt>
                <c:pt idx="1">
                  <c:v>3.77</c:v>
                </c:pt>
              </c:numCache>
            </c:numRef>
          </c:val>
        </c:ser>
        <c:dLbls>
          <c:showLegendKey val="0"/>
          <c:showVal val="1"/>
          <c:showCatName val="0"/>
          <c:showSerName val="0"/>
          <c:showPercent val="0"/>
          <c:showBubbleSize val="0"/>
        </c:dLbls>
        <c:gapWidth val="402"/>
        <c:gapDepth val="156"/>
        <c:shape val="box"/>
        <c:axId val="378791040"/>
        <c:axId val="378792576"/>
        <c:axId val="0"/>
      </c:bar3DChart>
      <c:catAx>
        <c:axId val="378791040"/>
        <c:scaling>
          <c:orientation val="minMax"/>
        </c:scaling>
        <c:delete val="0"/>
        <c:axPos val="b"/>
        <c:numFmt formatCode="General" sourceLinked="1"/>
        <c:majorTickMark val="none"/>
        <c:minorTickMark val="none"/>
        <c:tickLblPos val="nextTo"/>
        <c:txPr>
          <a:bodyPr rot="0" vert="horz"/>
          <a:lstStyle/>
          <a:p>
            <a:pPr>
              <a:defRPr sz="900" b="1" baseline="0">
                <a:latin typeface="Arial" panose="020B0604020202020204" pitchFamily="34" charset="0"/>
                <a:cs typeface="Arial" panose="020B0604020202020204" pitchFamily="34" charset="0"/>
              </a:defRPr>
            </a:pPr>
            <a:endParaRPr lang="ru-RU"/>
          </a:p>
        </c:txPr>
        <c:crossAx val="378792576"/>
        <c:crosses val="autoZero"/>
        <c:auto val="0"/>
        <c:lblAlgn val="ctr"/>
        <c:lblOffset val="100"/>
        <c:noMultiLvlLbl val="0"/>
      </c:catAx>
      <c:valAx>
        <c:axId val="378792576"/>
        <c:scaling>
          <c:orientation val="minMax"/>
        </c:scaling>
        <c:delete val="1"/>
        <c:axPos val="l"/>
        <c:numFmt formatCode="#,##0.0" sourceLinked="1"/>
        <c:majorTickMark val="out"/>
        <c:minorTickMark val="none"/>
        <c:tickLblPos val="nextTo"/>
        <c:crossAx val="378791040"/>
        <c:crosses val="autoZero"/>
        <c:crossBetween val="between"/>
      </c:valAx>
    </c:plotArea>
    <c:legend>
      <c:legendPos val="t"/>
      <c:legendEntry>
        <c:idx val="1"/>
        <c:txPr>
          <a:bodyPr anchor="b"/>
          <a:lstStyle/>
          <a:p>
            <a:pPr>
              <a:defRPr lang="ru-RU" sz="1200" b="0" kern="0">
                <a:solidFill>
                  <a:prstClr val="black"/>
                </a:solidFill>
                <a:latin typeface="+mn-lt"/>
                <a:ea typeface="+mn-ea"/>
                <a:cs typeface="+mn-cs"/>
              </a:defRPr>
            </a:pPr>
            <a:endParaRPr lang="ru-RU"/>
          </a:p>
        </c:txPr>
      </c:legendEntry>
      <c:legendEntry>
        <c:idx val="2"/>
        <c:txPr>
          <a:bodyPr anchor="b"/>
          <a:lstStyle/>
          <a:p>
            <a:pPr>
              <a:defRPr lang="ru-RU" sz="1200" b="0" kern="0">
                <a:solidFill>
                  <a:prstClr val="black"/>
                </a:solidFill>
                <a:latin typeface="+mn-lt"/>
                <a:ea typeface="+mn-ea"/>
                <a:cs typeface="+mn-cs"/>
              </a:defRPr>
            </a:pPr>
            <a:endParaRPr lang="ru-RU"/>
          </a:p>
        </c:txPr>
      </c:legendEntry>
      <c:layout>
        <c:manualLayout>
          <c:xMode val="edge"/>
          <c:yMode val="edge"/>
          <c:x val="0.66724596961443228"/>
          <c:y val="4.042145021765068E-2"/>
          <c:w val="0.32361909406258638"/>
          <c:h val="0.23179670412235154"/>
        </c:manualLayout>
      </c:layout>
      <c:overlay val="0"/>
      <c:txPr>
        <a:bodyPr anchor="b"/>
        <a:lstStyle/>
        <a:p>
          <a:pPr>
            <a:defRPr lang="ru-RU" sz="1200" b="0" kern="0">
              <a:solidFill>
                <a:prstClr val="black"/>
              </a:solidFill>
              <a:latin typeface="+mn-lt"/>
              <a:ea typeface="+mn-ea"/>
              <a:cs typeface="+mn-cs"/>
            </a:defRPr>
          </a:pPr>
          <a:endParaRPr lang="ru-RU"/>
        </a:p>
      </c:txPr>
    </c:legend>
    <c:plotVisOnly val="1"/>
    <c:dispBlanksAs val="gap"/>
    <c:showDLblsOverMax val="0"/>
  </c:chart>
  <c:txPr>
    <a:bodyPr/>
    <a:lstStyle/>
    <a:p>
      <a:pPr>
        <a:defRPr sz="1800"/>
      </a:pPr>
      <a:endParaRPr lang="ru-RU"/>
    </a:p>
  </c:txPr>
  <c:externalData r:id="rId1">
    <c:autoUpdate val="0"/>
  </c:externalData>
  <c:userShapes r:id="rId2"/>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47032096190405293"/>
          <c:y val="6.1296507836193483E-2"/>
          <c:w val="0.52824439225747621"/>
          <c:h val="0.93072542651017065"/>
        </c:manualLayout>
      </c:layout>
      <c:bar3DChart>
        <c:barDir val="bar"/>
        <c:grouping val="clustered"/>
        <c:varyColors val="0"/>
        <c:ser>
          <c:idx val="0"/>
          <c:order val="0"/>
          <c:tx>
            <c:strRef>
              <c:f>Лист1!$C$3</c:f>
              <c:strCache>
                <c:ptCount val="1"/>
                <c:pt idx="0">
                  <c:v>2016</c:v>
                </c:pt>
              </c:strCache>
            </c:strRef>
          </c:tx>
          <c:invertIfNegative val="0"/>
          <c:cat>
            <c:strRef>
              <c:f>Лист1!$B$4:$B$10</c:f>
              <c:strCache>
                <c:ptCount val="7"/>
                <c:pt idx="0">
                  <c:v>«Развитие образования»</c:v>
                </c:pt>
                <c:pt idx="1">
                  <c:v>«Социальная поддержка граждан»</c:v>
                </c:pt>
                <c:pt idx="2">
                  <c:v>«Сохранение и развитие культуры»</c:v>
                </c:pt>
                <c:pt idx="3">
                  <c:v>«Развитие информационного общества, оптимизация муниципальной службы и повышение качества предоставления государственных и муниципальных услуг в городе-курорте Пятигорске»</c:v>
                </c:pt>
                <c:pt idx="4">
                  <c:v> «Развитие физической культуры и спорта»</c:v>
                </c:pt>
                <c:pt idx="5">
                  <c:v>«Безопасный Пятигорск»</c:v>
                </c:pt>
                <c:pt idx="6">
                  <c:v>«Молодежная политика»</c:v>
                </c:pt>
              </c:strCache>
            </c:strRef>
          </c:cat>
          <c:val>
            <c:numRef>
              <c:f>Лист1!$C$4:$C$10</c:f>
            </c:numRef>
          </c:val>
          <c:shape val="box"/>
        </c:ser>
        <c:ser>
          <c:idx val="1"/>
          <c:order val="1"/>
          <c:tx>
            <c:strRef>
              <c:f>Лист1!$D$3</c:f>
              <c:strCache>
                <c:ptCount val="1"/>
                <c:pt idx="0">
                  <c:v>2017 год</c:v>
                </c:pt>
              </c:strCache>
            </c:strRef>
          </c:tx>
          <c:invertIfNegative val="0"/>
          <c:cat>
            <c:strRef>
              <c:f>Лист1!$B$4:$B$10</c:f>
              <c:strCache>
                <c:ptCount val="7"/>
                <c:pt idx="0">
                  <c:v>«Развитие образования»</c:v>
                </c:pt>
                <c:pt idx="1">
                  <c:v>«Социальная поддержка граждан»</c:v>
                </c:pt>
                <c:pt idx="2">
                  <c:v>«Сохранение и развитие культуры»</c:v>
                </c:pt>
                <c:pt idx="3">
                  <c:v>«Развитие информационного общества, оптимизация муниципальной службы и повышение качества предоставления государственных и муниципальных услуг в городе-курорте Пятигорске»</c:v>
                </c:pt>
                <c:pt idx="4">
                  <c:v> «Развитие физической культуры и спорта»</c:v>
                </c:pt>
                <c:pt idx="5">
                  <c:v>«Безопасный Пятигорск»</c:v>
                </c:pt>
                <c:pt idx="6">
                  <c:v>«Молодежная политика»</c:v>
                </c:pt>
              </c:strCache>
            </c:strRef>
          </c:cat>
          <c:val>
            <c:numRef>
              <c:f>Лист1!$D$4:$D$10</c:f>
            </c:numRef>
          </c:val>
          <c:shape val="box"/>
        </c:ser>
        <c:ser>
          <c:idx val="2"/>
          <c:order val="2"/>
          <c:tx>
            <c:strRef>
              <c:f>Лист1!$G$3</c:f>
              <c:strCache>
                <c:ptCount val="1"/>
                <c:pt idx="0">
                  <c:v>2020 год -3 864,91 млн.руб.</c:v>
                </c:pt>
              </c:strCache>
            </c:strRef>
          </c:tx>
          <c:spPr>
            <a:ln>
              <a:noFill/>
            </a:ln>
            <a:scene3d>
              <a:camera prst="orthographicFront"/>
              <a:lightRig rig="threePt" dir="t"/>
            </a:scene3d>
            <a:sp3d>
              <a:bevelT prst="angle"/>
            </a:sp3d>
          </c:spPr>
          <c:invertIfNegative val="0"/>
          <c:dLbls>
            <c:txPr>
              <a:bodyPr/>
              <a:lstStyle/>
              <a:p>
                <a:pPr algn="ctr">
                  <a:defRPr lang="ru-RU" sz="900" b="1" i="0" u="none" strike="noStrike" kern="1200" baseline="0">
                    <a:solidFill>
                      <a:prstClr val="black"/>
                    </a:solidFill>
                    <a:latin typeface="+mn-lt"/>
                    <a:ea typeface="+mn-ea"/>
                    <a:cs typeface="+mn-cs"/>
                  </a:defRPr>
                </a:pPr>
                <a:endParaRPr lang="ru-RU"/>
              </a:p>
            </c:txPr>
            <c:showLegendKey val="0"/>
            <c:showVal val="1"/>
            <c:showCatName val="0"/>
            <c:showSerName val="0"/>
            <c:showPercent val="0"/>
            <c:showBubbleSize val="0"/>
            <c:showLeaderLines val="0"/>
          </c:dLbls>
          <c:cat>
            <c:strRef>
              <c:f>Лист1!$B$4:$B$10</c:f>
              <c:strCache>
                <c:ptCount val="7"/>
                <c:pt idx="0">
                  <c:v>«Развитие образования»</c:v>
                </c:pt>
                <c:pt idx="1">
                  <c:v>«Социальная поддержка граждан»</c:v>
                </c:pt>
                <c:pt idx="2">
                  <c:v>«Сохранение и развитие культуры»</c:v>
                </c:pt>
                <c:pt idx="3">
                  <c:v>«Развитие информационного общества, оптимизация муниципальной службы и повышение качества предоставления государственных и муниципальных услуг в городе-курорте Пятигорске»</c:v>
                </c:pt>
                <c:pt idx="4">
                  <c:v> «Развитие физической культуры и спорта»</c:v>
                </c:pt>
                <c:pt idx="5">
                  <c:v>«Безопасный Пятигорск»</c:v>
                </c:pt>
                <c:pt idx="6">
                  <c:v>«Молодежная политика»</c:v>
                </c:pt>
              </c:strCache>
            </c:strRef>
          </c:cat>
          <c:val>
            <c:numRef>
              <c:f>Лист1!$G$4:$G$10</c:f>
              <c:numCache>
                <c:formatCode>#,##0.00</c:formatCode>
                <c:ptCount val="7"/>
                <c:pt idx="0">
                  <c:v>1718.64</c:v>
                </c:pt>
                <c:pt idx="1">
                  <c:v>1047.96</c:v>
                </c:pt>
                <c:pt idx="2">
                  <c:v>691.62</c:v>
                </c:pt>
                <c:pt idx="3" formatCode="General">
                  <c:v>199.66</c:v>
                </c:pt>
                <c:pt idx="4">
                  <c:v>154.68</c:v>
                </c:pt>
                <c:pt idx="5">
                  <c:v>40.82</c:v>
                </c:pt>
                <c:pt idx="6">
                  <c:v>11.53</c:v>
                </c:pt>
              </c:numCache>
            </c:numRef>
          </c:val>
        </c:ser>
        <c:ser>
          <c:idx val="3"/>
          <c:order val="3"/>
          <c:tx>
            <c:strRef>
              <c:f>Лист1!$E$3</c:f>
              <c:strCache>
                <c:ptCount val="1"/>
              </c:strCache>
            </c:strRef>
          </c:tx>
          <c:invertIfNegative val="0"/>
          <c:cat>
            <c:strRef>
              <c:f>Лист1!$B$4:$B$10</c:f>
              <c:strCache>
                <c:ptCount val="7"/>
                <c:pt idx="0">
                  <c:v>«Развитие образования»</c:v>
                </c:pt>
                <c:pt idx="1">
                  <c:v>«Социальная поддержка граждан»</c:v>
                </c:pt>
                <c:pt idx="2">
                  <c:v>«Сохранение и развитие культуры»</c:v>
                </c:pt>
                <c:pt idx="3">
                  <c:v>«Развитие информационного общества, оптимизация муниципальной службы и повышение качества предоставления государственных и муниципальных услуг в городе-курорте Пятигорске»</c:v>
                </c:pt>
                <c:pt idx="4">
                  <c:v> «Развитие физической культуры и спорта»</c:v>
                </c:pt>
                <c:pt idx="5">
                  <c:v>«Безопасный Пятигорск»</c:v>
                </c:pt>
                <c:pt idx="6">
                  <c:v>«Молодежная политика»</c:v>
                </c:pt>
              </c:strCache>
            </c:strRef>
          </c:cat>
          <c:val>
            <c:numRef>
              <c:f>Лист1!$E$4:$E$10</c:f>
            </c:numRef>
          </c:val>
          <c:shape val="box"/>
        </c:ser>
        <c:ser>
          <c:idx val="4"/>
          <c:order val="4"/>
          <c:tx>
            <c:strRef>
              <c:f>Лист1!$F$3</c:f>
              <c:strCache>
                <c:ptCount val="1"/>
              </c:strCache>
            </c:strRef>
          </c:tx>
          <c:invertIfNegative val="0"/>
          <c:cat>
            <c:strRef>
              <c:f>Лист1!$B$4:$B$10</c:f>
              <c:strCache>
                <c:ptCount val="7"/>
                <c:pt idx="0">
                  <c:v>«Развитие образования»</c:v>
                </c:pt>
                <c:pt idx="1">
                  <c:v>«Социальная поддержка граждан»</c:v>
                </c:pt>
                <c:pt idx="2">
                  <c:v>«Сохранение и развитие культуры»</c:v>
                </c:pt>
                <c:pt idx="3">
                  <c:v>«Развитие информационного общества, оптимизация муниципальной службы и повышение качества предоставления государственных и муниципальных услуг в городе-курорте Пятигорске»</c:v>
                </c:pt>
                <c:pt idx="4">
                  <c:v> «Развитие физической культуры и спорта»</c:v>
                </c:pt>
                <c:pt idx="5">
                  <c:v>«Безопасный Пятигорск»</c:v>
                </c:pt>
                <c:pt idx="6">
                  <c:v>«Молодежная политика»</c:v>
                </c:pt>
              </c:strCache>
            </c:strRef>
          </c:cat>
          <c:val>
            <c:numRef>
              <c:f>Лист1!$F$4:$F$10</c:f>
            </c:numRef>
          </c:val>
          <c:shape val="box"/>
        </c:ser>
        <c:ser>
          <c:idx val="5"/>
          <c:order val="5"/>
          <c:tx>
            <c:strRef>
              <c:f>Лист1!$H$3</c:f>
              <c:strCache>
                <c:ptCount val="1"/>
                <c:pt idx="0">
                  <c:v>2021 год - 3 928,49 млн.руб.</c:v>
                </c:pt>
              </c:strCache>
            </c:strRef>
          </c:tx>
          <c:spPr>
            <a:gradFill rotWithShape="1">
              <a:gsLst>
                <a:gs pos="0">
                  <a:schemeClr val="accent1">
                    <a:lumMod val="95000"/>
                  </a:schemeClr>
                </a:gs>
                <a:gs pos="100000">
                  <a:schemeClr val="accent1">
                    <a:shade val="82000"/>
                    <a:satMod val="125000"/>
                    <a:lumMod val="74000"/>
                  </a:schemeClr>
                </a:gs>
              </a:gsLst>
              <a:lin ang="5400000" scaled="0"/>
            </a:gradFill>
            <a:ln>
              <a:noFill/>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1">
                  <a:shade val="30000"/>
                  <a:satMod val="120000"/>
                </a:schemeClr>
              </a:contourClr>
            </a:sp3d>
          </c:spPr>
          <c:invertIfNegative val="0"/>
          <c:dLbls>
            <c:txPr>
              <a:bodyPr/>
              <a:lstStyle/>
              <a:p>
                <a:pPr algn="ctr">
                  <a:defRPr lang="ru-RU" sz="900" b="1" i="0" u="none" strike="noStrike" kern="1200" baseline="0">
                    <a:solidFill>
                      <a:prstClr val="black"/>
                    </a:solidFill>
                    <a:latin typeface="+mn-lt"/>
                    <a:ea typeface="+mn-ea"/>
                    <a:cs typeface="+mn-cs"/>
                  </a:defRPr>
                </a:pPr>
                <a:endParaRPr lang="ru-RU"/>
              </a:p>
            </c:txPr>
            <c:showLegendKey val="0"/>
            <c:showVal val="1"/>
            <c:showCatName val="0"/>
            <c:showSerName val="0"/>
            <c:showPercent val="0"/>
            <c:showBubbleSize val="0"/>
            <c:showLeaderLines val="0"/>
          </c:dLbls>
          <c:cat>
            <c:strRef>
              <c:f>Лист1!$B$4:$B$10</c:f>
              <c:strCache>
                <c:ptCount val="7"/>
                <c:pt idx="0">
                  <c:v>«Развитие образования»</c:v>
                </c:pt>
                <c:pt idx="1">
                  <c:v>«Социальная поддержка граждан»</c:v>
                </c:pt>
                <c:pt idx="2">
                  <c:v>«Сохранение и развитие культуры»</c:v>
                </c:pt>
                <c:pt idx="3">
                  <c:v>«Развитие информационного общества, оптимизация муниципальной службы и повышение качества предоставления государственных и муниципальных услуг в городе-курорте Пятигорске»</c:v>
                </c:pt>
                <c:pt idx="4">
                  <c:v> «Развитие физической культуры и спорта»</c:v>
                </c:pt>
                <c:pt idx="5">
                  <c:v>«Безопасный Пятигорск»</c:v>
                </c:pt>
                <c:pt idx="6">
                  <c:v>«Молодежная политика»</c:v>
                </c:pt>
              </c:strCache>
            </c:strRef>
          </c:cat>
          <c:val>
            <c:numRef>
              <c:f>Лист1!$H$4:$H$10</c:f>
              <c:numCache>
                <c:formatCode>#,##0.00</c:formatCode>
                <c:ptCount val="7"/>
                <c:pt idx="0">
                  <c:v>2092.14</c:v>
                </c:pt>
                <c:pt idx="1">
                  <c:v>1304.77</c:v>
                </c:pt>
                <c:pt idx="2">
                  <c:v>131.16</c:v>
                </c:pt>
                <c:pt idx="3" formatCode="General">
                  <c:v>191.65</c:v>
                </c:pt>
                <c:pt idx="4">
                  <c:v>155.91</c:v>
                </c:pt>
                <c:pt idx="5">
                  <c:v>41.28</c:v>
                </c:pt>
                <c:pt idx="6">
                  <c:v>11.58</c:v>
                </c:pt>
              </c:numCache>
            </c:numRef>
          </c:val>
        </c:ser>
        <c:ser>
          <c:idx val="6"/>
          <c:order val="6"/>
          <c:tx>
            <c:strRef>
              <c:f>Лист1!$I$3</c:f>
              <c:strCache>
                <c:ptCount val="1"/>
                <c:pt idx="0">
                  <c:v>2022год - 3 900,99 млн.руб.</c:v>
                </c:pt>
              </c:strCache>
            </c:strRef>
          </c:tx>
          <c:spPr>
            <a:solidFill>
              <a:srgbClr val="FFFF00"/>
            </a:solidFill>
            <a:ln>
              <a:noFill/>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2">
                  <a:shade val="30000"/>
                  <a:satMod val="120000"/>
                </a:schemeClr>
              </a:contourClr>
            </a:sp3d>
          </c:spPr>
          <c:invertIfNegative val="0"/>
          <c:dLbls>
            <c:txPr>
              <a:bodyPr/>
              <a:lstStyle/>
              <a:p>
                <a:pPr algn="ctr">
                  <a:defRPr lang="ru-RU" sz="900" b="1" i="0" u="none" strike="noStrike" kern="1200" baseline="0">
                    <a:solidFill>
                      <a:prstClr val="black"/>
                    </a:solidFill>
                    <a:latin typeface="+mn-lt"/>
                    <a:ea typeface="+mn-ea"/>
                    <a:cs typeface="+mn-cs"/>
                  </a:defRPr>
                </a:pPr>
                <a:endParaRPr lang="ru-RU"/>
              </a:p>
            </c:txPr>
            <c:showLegendKey val="0"/>
            <c:showVal val="1"/>
            <c:showCatName val="0"/>
            <c:showSerName val="0"/>
            <c:showPercent val="0"/>
            <c:showBubbleSize val="0"/>
            <c:showLeaderLines val="0"/>
          </c:dLbls>
          <c:cat>
            <c:strRef>
              <c:f>Лист1!$B$4:$B$10</c:f>
              <c:strCache>
                <c:ptCount val="7"/>
                <c:pt idx="0">
                  <c:v>«Развитие образования»</c:v>
                </c:pt>
                <c:pt idx="1">
                  <c:v>«Социальная поддержка граждан»</c:v>
                </c:pt>
                <c:pt idx="2">
                  <c:v>«Сохранение и развитие культуры»</c:v>
                </c:pt>
                <c:pt idx="3">
                  <c:v>«Развитие информационного общества, оптимизация муниципальной службы и повышение качества предоставления государственных и муниципальных услуг в городе-курорте Пятигорске»</c:v>
                </c:pt>
                <c:pt idx="4">
                  <c:v> «Развитие физической культуры и спорта»</c:v>
                </c:pt>
                <c:pt idx="5">
                  <c:v>«Безопасный Пятигорск»</c:v>
                </c:pt>
                <c:pt idx="6">
                  <c:v>«Молодежная политика»</c:v>
                </c:pt>
              </c:strCache>
            </c:strRef>
          </c:cat>
          <c:val>
            <c:numRef>
              <c:f>Лист1!$I$4:$I$10</c:f>
              <c:numCache>
                <c:formatCode>#,##0.00</c:formatCode>
                <c:ptCount val="7"/>
                <c:pt idx="0">
                  <c:v>2097.0100000000002</c:v>
                </c:pt>
                <c:pt idx="1">
                  <c:v>1300.04</c:v>
                </c:pt>
                <c:pt idx="2">
                  <c:v>111.08</c:v>
                </c:pt>
                <c:pt idx="3" formatCode="General">
                  <c:v>191.54</c:v>
                </c:pt>
                <c:pt idx="4">
                  <c:v>155.52000000000001</c:v>
                </c:pt>
                <c:pt idx="5">
                  <c:v>40.03</c:v>
                </c:pt>
                <c:pt idx="6">
                  <c:v>11.52</c:v>
                </c:pt>
              </c:numCache>
            </c:numRef>
          </c:val>
        </c:ser>
        <c:ser>
          <c:idx val="7"/>
          <c:order val="7"/>
          <c:tx>
            <c:strRef>
              <c:f>Лист1!$J$3</c:f>
              <c:strCache>
                <c:ptCount val="1"/>
                <c:pt idx="0">
                  <c:v>2023 год - 3 887,59 млн.руб.</c:v>
                </c:pt>
              </c:strCache>
            </c:strRef>
          </c:tx>
          <c:sp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a:effectLst/>
            <a:scene3d>
              <a:camera prst="orthographicFront"/>
              <a:lightRig rig="threePt" dir="t"/>
            </a:scene3d>
            <a:sp3d>
              <a:bevelT prst="angle"/>
              <a:contourClr>
                <a:srgbClr val="000000"/>
              </a:contourClr>
            </a:sp3d>
          </c:spPr>
          <c:invertIfNegative val="0"/>
          <c:dLbls>
            <c:txPr>
              <a:bodyPr/>
              <a:lstStyle/>
              <a:p>
                <a:pPr algn="ctr">
                  <a:defRPr lang="ru-RU" sz="900" b="1" i="0" u="none" strike="noStrike" kern="1200" baseline="0">
                    <a:solidFill>
                      <a:prstClr val="black"/>
                    </a:solidFill>
                    <a:latin typeface="+mn-lt"/>
                    <a:ea typeface="+mn-ea"/>
                    <a:cs typeface="+mn-cs"/>
                  </a:defRPr>
                </a:pPr>
                <a:endParaRPr lang="ru-RU"/>
              </a:p>
            </c:txPr>
            <c:showLegendKey val="0"/>
            <c:showVal val="1"/>
            <c:showCatName val="0"/>
            <c:showSerName val="0"/>
            <c:showPercent val="0"/>
            <c:showBubbleSize val="0"/>
            <c:showLeaderLines val="0"/>
          </c:dLbls>
          <c:cat>
            <c:strRef>
              <c:f>Лист1!$B$4:$B$10</c:f>
              <c:strCache>
                <c:ptCount val="7"/>
                <c:pt idx="0">
                  <c:v>«Развитие образования»</c:v>
                </c:pt>
                <c:pt idx="1">
                  <c:v>«Социальная поддержка граждан»</c:v>
                </c:pt>
                <c:pt idx="2">
                  <c:v>«Сохранение и развитие культуры»</c:v>
                </c:pt>
                <c:pt idx="3">
                  <c:v>«Развитие информационного общества, оптимизация муниципальной службы и повышение качества предоставления государственных и муниципальных услуг в городе-курорте Пятигорске»</c:v>
                </c:pt>
                <c:pt idx="4">
                  <c:v> «Развитие физической культуры и спорта»</c:v>
                </c:pt>
                <c:pt idx="5">
                  <c:v>«Безопасный Пятигорск»</c:v>
                </c:pt>
                <c:pt idx="6">
                  <c:v>«Молодежная политика»</c:v>
                </c:pt>
              </c:strCache>
            </c:strRef>
          </c:cat>
          <c:val>
            <c:numRef>
              <c:f>Лист1!$J$4:$J$10</c:f>
              <c:numCache>
                <c:formatCode>#,##0.00</c:formatCode>
                <c:ptCount val="7"/>
                <c:pt idx="0">
                  <c:v>2136.63</c:v>
                </c:pt>
                <c:pt idx="1">
                  <c:v>1313.93</c:v>
                </c:pt>
                <c:pt idx="2">
                  <c:v>101.72</c:v>
                </c:pt>
                <c:pt idx="3" formatCode="General">
                  <c:v>190.97</c:v>
                </c:pt>
                <c:pt idx="4">
                  <c:v>97.21</c:v>
                </c:pt>
                <c:pt idx="5">
                  <c:v>40.76</c:v>
                </c:pt>
                <c:pt idx="6">
                  <c:v>11.53</c:v>
                </c:pt>
              </c:numCache>
            </c:numRef>
          </c:val>
        </c:ser>
        <c:dLbls>
          <c:showLegendKey val="0"/>
          <c:showVal val="1"/>
          <c:showCatName val="0"/>
          <c:showSerName val="0"/>
          <c:showPercent val="0"/>
          <c:showBubbleSize val="0"/>
        </c:dLbls>
        <c:gapWidth val="75"/>
        <c:shape val="cylinder"/>
        <c:axId val="398910976"/>
        <c:axId val="405020032"/>
        <c:axId val="0"/>
      </c:bar3DChart>
      <c:catAx>
        <c:axId val="398910976"/>
        <c:scaling>
          <c:orientation val="minMax"/>
        </c:scaling>
        <c:delete val="0"/>
        <c:axPos val="l"/>
        <c:majorTickMark val="none"/>
        <c:minorTickMark val="none"/>
        <c:tickLblPos val="nextTo"/>
        <c:txPr>
          <a:bodyPr/>
          <a:lstStyle/>
          <a:p>
            <a:pPr>
              <a:defRPr sz="1050"/>
            </a:pPr>
            <a:endParaRPr lang="ru-RU"/>
          </a:p>
        </c:txPr>
        <c:crossAx val="405020032"/>
        <c:crosses val="autoZero"/>
        <c:auto val="1"/>
        <c:lblAlgn val="ctr"/>
        <c:lblOffset val="100"/>
        <c:noMultiLvlLbl val="0"/>
      </c:catAx>
      <c:valAx>
        <c:axId val="405020032"/>
        <c:scaling>
          <c:orientation val="minMax"/>
        </c:scaling>
        <c:delete val="1"/>
        <c:axPos val="b"/>
        <c:numFmt formatCode="#,##0.00" sourceLinked="1"/>
        <c:majorTickMark val="none"/>
        <c:minorTickMark val="none"/>
        <c:tickLblPos val="nextTo"/>
        <c:crossAx val="398910976"/>
        <c:crosses val="autoZero"/>
        <c:crossBetween val="between"/>
      </c:valAx>
    </c:plotArea>
    <c:legend>
      <c:legendPos val="b"/>
      <c:layout>
        <c:manualLayout>
          <c:xMode val="edge"/>
          <c:yMode val="edge"/>
          <c:x val="0.61947244090287024"/>
          <c:y val="0.18650926412216826"/>
          <c:w val="0.31461701911969886"/>
          <c:h val="0.24412707536390202"/>
        </c:manualLayout>
      </c:layout>
      <c:overlay val="0"/>
      <c:txPr>
        <a:bodyPr/>
        <a:lstStyle/>
        <a:p>
          <a:pPr>
            <a:defRPr sz="1200" b="1"/>
          </a:pPr>
          <a:endParaRPr lang="ru-RU"/>
        </a:p>
      </c:txPr>
    </c:legend>
    <c:plotVisOnly val="1"/>
    <c:dispBlanksAs val="gap"/>
    <c:showDLblsOverMax val="0"/>
  </c:chart>
  <c:externalData r:id="rId1">
    <c:autoUpdate val="0"/>
  </c:externalData>
  <c:userShapes r:id="rId2"/>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35712293791752908"/>
          <c:y val="2.8085645739227463E-2"/>
          <c:w val="0.63866082605470087"/>
          <c:h val="0.96116693488616312"/>
        </c:manualLayout>
      </c:layout>
      <c:bar3DChart>
        <c:barDir val="bar"/>
        <c:grouping val="clustered"/>
        <c:varyColors val="0"/>
        <c:ser>
          <c:idx val="0"/>
          <c:order val="0"/>
          <c:tx>
            <c:strRef>
              <c:f>Лист1!$C$3</c:f>
              <c:strCache>
                <c:ptCount val="1"/>
                <c:pt idx="0">
                  <c:v>2016</c:v>
                </c:pt>
              </c:strCache>
            </c:strRef>
          </c:tx>
          <c:invertIfNegative val="0"/>
          <c:cat>
            <c:strRef>
              <c:f>Лист1!$B$4:$B$10</c:f>
              <c:strCache>
                <c:ptCount val="7"/>
                <c:pt idx="0">
                  <c:v>«Развитие жилищно-коммунального хозяйства, градостроительства, строительства и архитектуры»</c:v>
                </c:pt>
                <c:pt idx="1">
                  <c:v>«Экология и охрана окружающей среды»</c:v>
                </c:pt>
                <c:pt idx="2">
                  <c:v>«Развитие транспортной системы и обеспечение безопасности дорожного движения»</c:v>
                </c:pt>
                <c:pt idx="3">
                  <c:v>«Управление финансами»</c:v>
                </c:pt>
                <c:pt idx="4">
                  <c:v>«Формирование современной городской среды» на 2018-2022 годы</c:v>
                </c:pt>
                <c:pt idx="5">
                  <c:v>«Модернизация экономики, развитие малого и среднего бизнеса, курорта и туризма, энергетики, промышленности и улучшение инвестиционного климата»</c:v>
                </c:pt>
                <c:pt idx="6">
                  <c:v>«Управление имуществом»</c:v>
                </c:pt>
              </c:strCache>
            </c:strRef>
          </c:cat>
          <c:val>
            <c:numRef>
              <c:f>Лист1!$C$4:$C$10</c:f>
            </c:numRef>
          </c:val>
          <c:shape val="box"/>
        </c:ser>
        <c:ser>
          <c:idx val="1"/>
          <c:order val="1"/>
          <c:tx>
            <c:strRef>
              <c:f>Лист1!$D$3</c:f>
              <c:strCache>
                <c:ptCount val="1"/>
                <c:pt idx="0">
                  <c:v>2017 год</c:v>
                </c:pt>
              </c:strCache>
            </c:strRef>
          </c:tx>
          <c:invertIfNegative val="0"/>
          <c:cat>
            <c:strRef>
              <c:f>Лист1!$B$4:$B$10</c:f>
              <c:strCache>
                <c:ptCount val="7"/>
                <c:pt idx="0">
                  <c:v>«Развитие жилищно-коммунального хозяйства, градостроительства, строительства и архитектуры»</c:v>
                </c:pt>
                <c:pt idx="1">
                  <c:v>«Экология и охрана окружающей среды»</c:v>
                </c:pt>
                <c:pt idx="2">
                  <c:v>«Развитие транспортной системы и обеспечение безопасности дорожного движения»</c:v>
                </c:pt>
                <c:pt idx="3">
                  <c:v>«Управление финансами»</c:v>
                </c:pt>
                <c:pt idx="4">
                  <c:v>«Формирование современной городской среды» на 2018-2022 годы</c:v>
                </c:pt>
                <c:pt idx="5">
                  <c:v>«Модернизация экономики, развитие малого и среднего бизнеса, курорта и туризма, энергетики, промышленности и улучшение инвестиционного климата»</c:v>
                </c:pt>
                <c:pt idx="6">
                  <c:v>«Управление имуществом»</c:v>
                </c:pt>
              </c:strCache>
            </c:strRef>
          </c:cat>
          <c:val>
            <c:numRef>
              <c:f>Лист1!$D$4:$D$10</c:f>
            </c:numRef>
          </c:val>
          <c:shape val="box"/>
        </c:ser>
        <c:ser>
          <c:idx val="2"/>
          <c:order val="2"/>
          <c:tx>
            <c:strRef>
              <c:f>Лист1!$E$3</c:f>
              <c:strCache>
                <c:ptCount val="1"/>
                <c:pt idx="0">
                  <c:v>2020 год - 1 093,97 млн.руб.</c:v>
                </c:pt>
              </c:strCache>
            </c:strRef>
          </c:tx>
          <c:spPr>
            <a:ln>
              <a:noFill/>
            </a:ln>
            <a:scene3d>
              <a:camera prst="orthographicFront"/>
              <a:lightRig rig="threePt" dir="t"/>
            </a:scene3d>
            <a:sp3d>
              <a:bevelT prst="angle"/>
            </a:sp3d>
          </c:spPr>
          <c:invertIfNegative val="0"/>
          <c:dLbls>
            <c:txPr>
              <a:bodyPr/>
              <a:lstStyle/>
              <a:p>
                <a:pPr algn="ctr">
                  <a:defRPr lang="ru-RU" sz="900" b="1" i="0" u="none" strike="noStrike" kern="1200" baseline="0">
                    <a:solidFill>
                      <a:prstClr val="black"/>
                    </a:solidFill>
                    <a:latin typeface="+mn-lt"/>
                    <a:ea typeface="+mn-ea"/>
                    <a:cs typeface="+mn-cs"/>
                  </a:defRPr>
                </a:pPr>
                <a:endParaRPr lang="ru-RU"/>
              </a:p>
            </c:txPr>
            <c:showLegendKey val="0"/>
            <c:showVal val="1"/>
            <c:showCatName val="0"/>
            <c:showSerName val="0"/>
            <c:showPercent val="0"/>
            <c:showBubbleSize val="0"/>
            <c:showLeaderLines val="0"/>
          </c:dLbls>
          <c:cat>
            <c:strRef>
              <c:f>Лист1!$B$4:$B$10</c:f>
              <c:strCache>
                <c:ptCount val="7"/>
                <c:pt idx="0">
                  <c:v>«Развитие жилищно-коммунального хозяйства, градостроительства, строительства и архитектуры»</c:v>
                </c:pt>
                <c:pt idx="1">
                  <c:v>«Экология и охрана окружающей среды»</c:v>
                </c:pt>
                <c:pt idx="2">
                  <c:v>«Развитие транспортной системы и обеспечение безопасности дорожного движения»</c:v>
                </c:pt>
                <c:pt idx="3">
                  <c:v>«Управление финансами»</c:v>
                </c:pt>
                <c:pt idx="4">
                  <c:v>«Формирование современной городской среды» на 2018-2022 годы</c:v>
                </c:pt>
                <c:pt idx="5">
                  <c:v>«Модернизация экономики, развитие малого и среднего бизнеса, курорта и туризма, энергетики, промышленности и улучшение инвестиционного климата»</c:v>
                </c:pt>
                <c:pt idx="6">
                  <c:v>«Управление имуществом»</c:v>
                </c:pt>
              </c:strCache>
            </c:strRef>
          </c:cat>
          <c:val>
            <c:numRef>
              <c:f>Лист1!$E$4:$E$10</c:f>
              <c:numCache>
                <c:formatCode>#,##0.00</c:formatCode>
                <c:ptCount val="7"/>
                <c:pt idx="0">
                  <c:v>340.06</c:v>
                </c:pt>
                <c:pt idx="1">
                  <c:v>203.39</c:v>
                </c:pt>
                <c:pt idx="2" formatCode="General">
                  <c:v>286.77999999999997</c:v>
                </c:pt>
                <c:pt idx="3">
                  <c:v>161.30000000000001</c:v>
                </c:pt>
                <c:pt idx="4" formatCode="General">
                  <c:v>83.8</c:v>
                </c:pt>
                <c:pt idx="5" formatCode="General">
                  <c:v>60.91</c:v>
                </c:pt>
                <c:pt idx="6">
                  <c:v>45.57</c:v>
                </c:pt>
              </c:numCache>
            </c:numRef>
          </c:val>
        </c:ser>
        <c:ser>
          <c:idx val="3"/>
          <c:order val="3"/>
          <c:tx>
            <c:strRef>
              <c:f>Лист1!$F$3</c:f>
              <c:strCache>
                <c:ptCount val="1"/>
              </c:strCache>
            </c:strRef>
          </c:tx>
          <c:invertIfNegative val="0"/>
          <c:cat>
            <c:strRef>
              <c:f>Лист1!$B$4:$B$10</c:f>
              <c:strCache>
                <c:ptCount val="7"/>
                <c:pt idx="0">
                  <c:v>«Развитие жилищно-коммунального хозяйства, градостроительства, строительства и архитектуры»</c:v>
                </c:pt>
                <c:pt idx="1">
                  <c:v>«Экология и охрана окружающей среды»</c:v>
                </c:pt>
                <c:pt idx="2">
                  <c:v>«Развитие транспортной системы и обеспечение безопасности дорожного движения»</c:v>
                </c:pt>
                <c:pt idx="3">
                  <c:v>«Управление финансами»</c:v>
                </c:pt>
                <c:pt idx="4">
                  <c:v>«Формирование современной городской среды» на 2018-2022 годы</c:v>
                </c:pt>
                <c:pt idx="5">
                  <c:v>«Модернизация экономики, развитие малого и среднего бизнеса, курорта и туризма, энергетики, промышленности и улучшение инвестиционного климата»</c:v>
                </c:pt>
                <c:pt idx="6">
                  <c:v>«Управление имуществом»</c:v>
                </c:pt>
              </c:strCache>
            </c:strRef>
          </c:cat>
          <c:val>
            <c:numRef>
              <c:f>Лист1!$F$4:$F$10</c:f>
            </c:numRef>
          </c:val>
          <c:shape val="box"/>
        </c:ser>
        <c:ser>
          <c:idx val="4"/>
          <c:order val="4"/>
          <c:tx>
            <c:strRef>
              <c:f>Лист1!$G$3</c:f>
              <c:strCache>
                <c:ptCount val="1"/>
              </c:strCache>
            </c:strRef>
          </c:tx>
          <c:invertIfNegative val="0"/>
          <c:cat>
            <c:strRef>
              <c:f>Лист1!$B$4:$B$10</c:f>
              <c:strCache>
                <c:ptCount val="7"/>
                <c:pt idx="0">
                  <c:v>«Развитие жилищно-коммунального хозяйства, градостроительства, строительства и архитектуры»</c:v>
                </c:pt>
                <c:pt idx="1">
                  <c:v>«Экология и охрана окружающей среды»</c:v>
                </c:pt>
                <c:pt idx="2">
                  <c:v>«Развитие транспортной системы и обеспечение безопасности дорожного движения»</c:v>
                </c:pt>
                <c:pt idx="3">
                  <c:v>«Управление финансами»</c:v>
                </c:pt>
                <c:pt idx="4">
                  <c:v>«Формирование современной городской среды» на 2018-2022 годы</c:v>
                </c:pt>
                <c:pt idx="5">
                  <c:v>«Модернизация экономики, развитие малого и среднего бизнеса, курорта и туризма, энергетики, промышленности и улучшение инвестиционного климата»</c:v>
                </c:pt>
                <c:pt idx="6">
                  <c:v>«Управление имуществом»</c:v>
                </c:pt>
              </c:strCache>
            </c:strRef>
          </c:cat>
          <c:val>
            <c:numRef>
              <c:f>Лист1!$G$4:$G$10</c:f>
            </c:numRef>
          </c:val>
          <c:shape val="box"/>
        </c:ser>
        <c:ser>
          <c:idx val="5"/>
          <c:order val="5"/>
          <c:tx>
            <c:strRef>
              <c:f>Лист1!$H$3</c:f>
              <c:strCache>
                <c:ptCount val="1"/>
                <c:pt idx="0">
                  <c:v>2021 год -1 297,98 млн.руб.</c:v>
                </c:pt>
              </c:strCache>
            </c:strRef>
          </c:tx>
          <c:spPr>
            <a:gradFill rotWithShape="1">
              <a:gsLst>
                <a:gs pos="0">
                  <a:schemeClr val="accent1">
                    <a:lumMod val="95000"/>
                  </a:schemeClr>
                </a:gs>
                <a:gs pos="100000">
                  <a:schemeClr val="accent1">
                    <a:shade val="82000"/>
                    <a:satMod val="125000"/>
                    <a:lumMod val="74000"/>
                  </a:schemeClr>
                </a:gs>
              </a:gsLst>
              <a:lin ang="5400000" scaled="0"/>
            </a:gradFill>
            <a:ln>
              <a:noFill/>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1">
                  <a:shade val="30000"/>
                  <a:satMod val="120000"/>
                </a:schemeClr>
              </a:contourClr>
            </a:sp3d>
          </c:spPr>
          <c:invertIfNegative val="0"/>
          <c:dLbls>
            <c:dLbl>
              <c:idx val="2"/>
              <c:layout>
                <c:manualLayout>
                  <c:x val="0"/>
                  <c:y val="1.922397505182148E-3"/>
                </c:manualLayout>
              </c:layout>
              <c:showLegendKey val="0"/>
              <c:showVal val="1"/>
              <c:showCatName val="0"/>
              <c:showSerName val="0"/>
              <c:showPercent val="0"/>
              <c:showBubbleSize val="0"/>
            </c:dLbl>
            <c:txPr>
              <a:bodyPr/>
              <a:lstStyle/>
              <a:p>
                <a:pPr algn="ctr">
                  <a:defRPr lang="ru-RU" sz="900" b="1" i="0" u="none" strike="noStrike" kern="1200" baseline="0">
                    <a:solidFill>
                      <a:prstClr val="black"/>
                    </a:solidFill>
                    <a:latin typeface="+mn-lt"/>
                    <a:ea typeface="+mn-ea"/>
                    <a:cs typeface="+mn-cs"/>
                  </a:defRPr>
                </a:pPr>
                <a:endParaRPr lang="ru-RU"/>
              </a:p>
            </c:txPr>
            <c:showLegendKey val="0"/>
            <c:showVal val="1"/>
            <c:showCatName val="0"/>
            <c:showSerName val="0"/>
            <c:showPercent val="0"/>
            <c:showBubbleSize val="0"/>
            <c:showLeaderLines val="0"/>
          </c:dLbls>
          <c:cat>
            <c:strRef>
              <c:f>Лист1!$B$4:$B$10</c:f>
              <c:strCache>
                <c:ptCount val="7"/>
                <c:pt idx="0">
                  <c:v>«Развитие жилищно-коммунального хозяйства, градостроительства, строительства и архитектуры»</c:v>
                </c:pt>
                <c:pt idx="1">
                  <c:v>«Экология и охрана окружающей среды»</c:v>
                </c:pt>
                <c:pt idx="2">
                  <c:v>«Развитие транспортной системы и обеспечение безопасности дорожного движения»</c:v>
                </c:pt>
                <c:pt idx="3">
                  <c:v>«Управление финансами»</c:v>
                </c:pt>
                <c:pt idx="4">
                  <c:v>«Формирование современной городской среды» на 2018-2022 годы</c:v>
                </c:pt>
                <c:pt idx="5">
                  <c:v>«Модернизация экономики, развитие малого и среднего бизнеса, курорта и туризма, энергетики, промышленности и улучшение инвестиционного климата»</c:v>
                </c:pt>
                <c:pt idx="6">
                  <c:v>«Управление имуществом»</c:v>
                </c:pt>
              </c:strCache>
            </c:strRef>
          </c:cat>
          <c:val>
            <c:numRef>
              <c:f>Лист1!$H$4:$H$10</c:f>
              <c:numCache>
                <c:formatCode>#,##0.00</c:formatCode>
                <c:ptCount val="7"/>
                <c:pt idx="0">
                  <c:v>308.75</c:v>
                </c:pt>
                <c:pt idx="1">
                  <c:v>201.03</c:v>
                </c:pt>
                <c:pt idx="2" formatCode="General">
                  <c:v>392.05</c:v>
                </c:pt>
                <c:pt idx="3">
                  <c:v>157.94</c:v>
                </c:pt>
                <c:pt idx="4" formatCode="General">
                  <c:v>136.32</c:v>
                </c:pt>
                <c:pt idx="5" formatCode="General">
                  <c:v>54.84</c:v>
                </c:pt>
                <c:pt idx="6">
                  <c:v>47.05</c:v>
                </c:pt>
              </c:numCache>
            </c:numRef>
          </c:val>
        </c:ser>
        <c:ser>
          <c:idx val="6"/>
          <c:order val="6"/>
          <c:tx>
            <c:strRef>
              <c:f>Лист1!$I$3</c:f>
              <c:strCache>
                <c:ptCount val="1"/>
                <c:pt idx="0">
                  <c:v>2022 год - 939,62 млн.руб.</c:v>
                </c:pt>
              </c:strCache>
            </c:strRef>
          </c:tx>
          <c:spPr>
            <a:solidFill>
              <a:srgbClr val="FFFF00"/>
            </a:solidFill>
            <a:ln>
              <a:noFill/>
            </a:ln>
            <a:effectLst>
              <a:reflection blurRad="38100" stA="26000" endPos="23000" dist="25400" dir="5400000" sy="-100000" rotWithShape="0"/>
            </a:effectLst>
            <a:scene3d>
              <a:camera prst="orthographicFront"/>
              <a:lightRig rig="balanced" dir="tr"/>
            </a:scene3d>
            <a:sp3d prstMaterial="plastic">
              <a:bevelT w="50800" prst="angle"/>
              <a:contourClr>
                <a:srgbClr val="000000"/>
              </a:contourClr>
            </a:sp3d>
          </c:spPr>
          <c:invertIfNegative val="0"/>
          <c:dLbls>
            <c:txPr>
              <a:bodyPr/>
              <a:lstStyle/>
              <a:p>
                <a:pPr algn="ctr">
                  <a:defRPr lang="ru-RU" sz="900" b="1" i="0" u="none" strike="noStrike" kern="1200" baseline="0">
                    <a:solidFill>
                      <a:prstClr val="black"/>
                    </a:solidFill>
                    <a:latin typeface="+mn-lt"/>
                    <a:ea typeface="+mn-ea"/>
                    <a:cs typeface="+mn-cs"/>
                  </a:defRPr>
                </a:pPr>
                <a:endParaRPr lang="ru-RU"/>
              </a:p>
            </c:txPr>
            <c:showLegendKey val="0"/>
            <c:showVal val="1"/>
            <c:showCatName val="0"/>
            <c:showSerName val="0"/>
            <c:showPercent val="0"/>
            <c:showBubbleSize val="0"/>
            <c:showLeaderLines val="0"/>
          </c:dLbls>
          <c:cat>
            <c:strRef>
              <c:f>Лист1!$B$4:$B$10</c:f>
              <c:strCache>
                <c:ptCount val="7"/>
                <c:pt idx="0">
                  <c:v>«Развитие жилищно-коммунального хозяйства, градостроительства, строительства и архитектуры»</c:v>
                </c:pt>
                <c:pt idx="1">
                  <c:v>«Экология и охрана окружающей среды»</c:v>
                </c:pt>
                <c:pt idx="2">
                  <c:v>«Развитие транспортной системы и обеспечение безопасности дорожного движения»</c:v>
                </c:pt>
                <c:pt idx="3">
                  <c:v>«Управление финансами»</c:v>
                </c:pt>
                <c:pt idx="4">
                  <c:v>«Формирование современной городской среды» на 2018-2022 годы</c:v>
                </c:pt>
                <c:pt idx="5">
                  <c:v>«Модернизация экономики, развитие малого и среднего бизнеса, курорта и туризма, энергетики, промышленности и улучшение инвестиционного климата»</c:v>
                </c:pt>
                <c:pt idx="6">
                  <c:v>«Управление имуществом»</c:v>
                </c:pt>
              </c:strCache>
            </c:strRef>
          </c:cat>
          <c:val>
            <c:numRef>
              <c:f>Лист1!$I$4:$I$10</c:f>
              <c:numCache>
                <c:formatCode>#,##0.00</c:formatCode>
                <c:ptCount val="7"/>
                <c:pt idx="0">
                  <c:v>323.05</c:v>
                </c:pt>
                <c:pt idx="1">
                  <c:v>201.03</c:v>
                </c:pt>
                <c:pt idx="2" formatCode="General">
                  <c:v>163.32</c:v>
                </c:pt>
                <c:pt idx="3">
                  <c:v>155.94</c:v>
                </c:pt>
                <c:pt idx="4" formatCode="General">
                  <c:v>0</c:v>
                </c:pt>
                <c:pt idx="5" formatCode="General">
                  <c:v>52.23</c:v>
                </c:pt>
                <c:pt idx="6">
                  <c:v>44.05</c:v>
                </c:pt>
              </c:numCache>
            </c:numRef>
          </c:val>
        </c:ser>
        <c:ser>
          <c:idx val="7"/>
          <c:order val="7"/>
          <c:tx>
            <c:strRef>
              <c:f>Лист1!$J$3</c:f>
              <c:strCache>
                <c:ptCount val="1"/>
                <c:pt idx="0">
                  <c:v>2023 год - 654,89 млн.руб.</c:v>
                </c:pt>
              </c:strCache>
            </c:strRef>
          </c:tx>
          <c:spPr>
            <a:solidFill>
              <a:schemeClr val="accent6">
                <a:lumMod val="60000"/>
                <a:lumOff val="40000"/>
              </a:schemeClr>
            </a:solidFill>
            <a:ln w="15875" cap="flat" cmpd="sng" algn="ctr">
              <a:noFill/>
              <a:prstDash val="solid"/>
            </a:ln>
            <a:effectLst/>
            <a:scene3d>
              <a:camera prst="orthographicFront"/>
              <a:lightRig rig="threePt" dir="t"/>
            </a:scene3d>
            <a:sp3d>
              <a:bevelT prst="angle"/>
            </a:sp3d>
          </c:spPr>
          <c:invertIfNegative val="0"/>
          <c:dLbls>
            <c:txPr>
              <a:bodyPr/>
              <a:lstStyle/>
              <a:p>
                <a:pPr algn="ctr">
                  <a:defRPr lang="ru-RU" sz="900" b="1" i="0" u="none" strike="noStrike" kern="1200" baseline="0">
                    <a:solidFill>
                      <a:prstClr val="black"/>
                    </a:solidFill>
                    <a:latin typeface="+mn-lt"/>
                    <a:ea typeface="+mn-ea"/>
                    <a:cs typeface="+mn-cs"/>
                  </a:defRPr>
                </a:pPr>
                <a:endParaRPr lang="ru-RU"/>
              </a:p>
            </c:txPr>
            <c:showLegendKey val="0"/>
            <c:showVal val="1"/>
            <c:showCatName val="0"/>
            <c:showSerName val="0"/>
            <c:showPercent val="0"/>
            <c:showBubbleSize val="0"/>
            <c:showLeaderLines val="0"/>
          </c:dLbls>
          <c:cat>
            <c:strRef>
              <c:f>Лист1!$B$4:$B$10</c:f>
              <c:strCache>
                <c:ptCount val="7"/>
                <c:pt idx="0">
                  <c:v>«Развитие жилищно-коммунального хозяйства, градостроительства, строительства и архитектуры»</c:v>
                </c:pt>
                <c:pt idx="1">
                  <c:v>«Экология и охрана окружающей среды»</c:v>
                </c:pt>
                <c:pt idx="2">
                  <c:v>«Развитие транспортной системы и обеспечение безопасности дорожного движения»</c:v>
                </c:pt>
                <c:pt idx="3">
                  <c:v>«Управление финансами»</c:v>
                </c:pt>
                <c:pt idx="4">
                  <c:v>«Формирование современной городской среды» на 2018-2022 годы</c:v>
                </c:pt>
                <c:pt idx="5">
                  <c:v>«Модернизация экономики, развитие малого и среднего бизнеса, курорта и туризма, энергетики, промышленности и улучшение инвестиционного климата»</c:v>
                </c:pt>
                <c:pt idx="6">
                  <c:v>«Управление имуществом»</c:v>
                </c:pt>
              </c:strCache>
            </c:strRef>
          </c:cat>
          <c:val>
            <c:numRef>
              <c:f>Лист1!$J$4:$J$10</c:f>
              <c:numCache>
                <c:formatCode>#,##0.00</c:formatCode>
                <c:ptCount val="7"/>
                <c:pt idx="0">
                  <c:v>182.32</c:v>
                </c:pt>
                <c:pt idx="1">
                  <c:v>201.03</c:v>
                </c:pt>
                <c:pt idx="2" formatCode="General">
                  <c:v>62.59</c:v>
                </c:pt>
                <c:pt idx="3">
                  <c:v>155.94</c:v>
                </c:pt>
                <c:pt idx="4" formatCode="General">
                  <c:v>0</c:v>
                </c:pt>
                <c:pt idx="5" formatCode="General">
                  <c:v>8.9600000000000009</c:v>
                </c:pt>
                <c:pt idx="6">
                  <c:v>44.05</c:v>
                </c:pt>
              </c:numCache>
            </c:numRef>
          </c:val>
        </c:ser>
        <c:dLbls>
          <c:showLegendKey val="0"/>
          <c:showVal val="1"/>
          <c:showCatName val="0"/>
          <c:showSerName val="0"/>
          <c:showPercent val="0"/>
          <c:showBubbleSize val="0"/>
        </c:dLbls>
        <c:gapWidth val="75"/>
        <c:shape val="cylinder"/>
        <c:axId val="405396864"/>
        <c:axId val="352531584"/>
        <c:axId val="0"/>
      </c:bar3DChart>
      <c:catAx>
        <c:axId val="405396864"/>
        <c:scaling>
          <c:orientation val="minMax"/>
        </c:scaling>
        <c:delete val="0"/>
        <c:axPos val="l"/>
        <c:majorTickMark val="none"/>
        <c:minorTickMark val="none"/>
        <c:tickLblPos val="nextTo"/>
        <c:txPr>
          <a:bodyPr/>
          <a:lstStyle/>
          <a:p>
            <a:pPr>
              <a:defRPr sz="1050"/>
            </a:pPr>
            <a:endParaRPr lang="ru-RU"/>
          </a:p>
        </c:txPr>
        <c:crossAx val="352531584"/>
        <c:crosses val="autoZero"/>
        <c:auto val="1"/>
        <c:lblAlgn val="ctr"/>
        <c:lblOffset val="100"/>
        <c:noMultiLvlLbl val="0"/>
      </c:catAx>
      <c:valAx>
        <c:axId val="352531584"/>
        <c:scaling>
          <c:orientation val="minMax"/>
        </c:scaling>
        <c:delete val="1"/>
        <c:axPos val="b"/>
        <c:numFmt formatCode="#,##0.00" sourceLinked="1"/>
        <c:majorTickMark val="none"/>
        <c:minorTickMark val="none"/>
        <c:tickLblPos val="nextTo"/>
        <c:crossAx val="405396864"/>
        <c:crosses val="autoZero"/>
        <c:crossBetween val="between"/>
      </c:valAx>
    </c:plotArea>
    <c:legend>
      <c:legendPos val="b"/>
      <c:layout>
        <c:manualLayout>
          <c:xMode val="edge"/>
          <c:yMode val="edge"/>
          <c:x val="0.68031289655185456"/>
          <c:y val="0.18139836187075042"/>
          <c:w val="0.31968705756340465"/>
          <c:h val="0.28216243946751013"/>
        </c:manualLayout>
      </c:layout>
      <c:overlay val="0"/>
      <c:spPr>
        <a:ln>
          <a:noFill/>
        </a:ln>
      </c:spPr>
      <c:txPr>
        <a:bodyPr/>
        <a:lstStyle/>
        <a:p>
          <a:pPr>
            <a:defRPr sz="1400" b="1"/>
          </a:pPr>
          <a:endParaRPr lang="ru-RU"/>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12"/>
    </mc:Choice>
    <mc:Fallback>
      <c:style val="12"/>
    </mc:Fallback>
  </mc:AlternateContent>
  <c:chart>
    <c:autoTitleDeleted val="0"/>
    <c:plotArea>
      <c:layout>
        <c:manualLayout>
          <c:layoutTarget val="inner"/>
          <c:xMode val="edge"/>
          <c:yMode val="edge"/>
          <c:x val="6.6503581768225573E-2"/>
          <c:y val="1.6852604223461926E-2"/>
          <c:w val="0.71494414057352806"/>
          <c:h val="0.86562152629175271"/>
        </c:manualLayout>
      </c:layout>
      <c:barChart>
        <c:barDir val="col"/>
        <c:grouping val="stacked"/>
        <c:varyColors val="0"/>
        <c:ser>
          <c:idx val="0"/>
          <c:order val="0"/>
          <c:tx>
            <c:strRef>
              <c:f>Лист1!$B$1</c:f>
              <c:strCache>
                <c:ptCount val="1"/>
                <c:pt idx="0">
                  <c:v>налоговые доходы</c:v>
                </c:pt>
              </c:strCache>
            </c:strRef>
          </c:tx>
          <c:spPr>
            <a:solidFill>
              <a:srgbClr val="00B050"/>
            </a:solidFill>
            <a:ln>
              <a:solidFill>
                <a:schemeClr val="tx1"/>
              </a:solidFill>
            </a:ln>
          </c:spPr>
          <c:invertIfNegative val="0"/>
          <c:dLbls>
            <c:spPr>
              <a:noFill/>
              <a:ln>
                <a:noFill/>
              </a:ln>
              <a:effectLst/>
            </c:spPr>
            <c:txPr>
              <a:bodyPr/>
              <a:lstStyle/>
              <a:p>
                <a:pPr>
                  <a:defRPr sz="1100" b="1"/>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Лист1!$A$2:$A$5</c:f>
              <c:strCache>
                <c:ptCount val="4"/>
                <c:pt idx="0">
                  <c:v>2020 год</c:v>
                </c:pt>
                <c:pt idx="1">
                  <c:v>2021 год</c:v>
                </c:pt>
                <c:pt idx="2">
                  <c:v>2022 год</c:v>
                </c:pt>
                <c:pt idx="3">
                  <c:v>2023 год</c:v>
                </c:pt>
              </c:strCache>
            </c:strRef>
          </c:cat>
          <c:val>
            <c:numRef>
              <c:f>Лист1!$B$2:$B$5</c:f>
              <c:numCache>
                <c:formatCode>#,##0</c:formatCode>
                <c:ptCount val="4"/>
                <c:pt idx="0">
                  <c:v>1608674.1</c:v>
                </c:pt>
                <c:pt idx="1">
                  <c:v>1582864.6</c:v>
                </c:pt>
                <c:pt idx="2">
                  <c:v>1630146.5</c:v>
                </c:pt>
                <c:pt idx="3">
                  <c:v>1554519.8</c:v>
                </c:pt>
              </c:numCache>
            </c:numRef>
          </c:val>
          <c:extLst xmlns:c16r2="http://schemas.microsoft.com/office/drawing/2015/06/chart">
            <c:ext xmlns:c16="http://schemas.microsoft.com/office/drawing/2014/chart" uri="{C3380CC4-5D6E-409C-BE32-E72D297353CC}">
              <c16:uniqueId val="{00000000-D034-4350-9591-0A2B090D2B6D}"/>
            </c:ext>
          </c:extLst>
        </c:ser>
        <c:ser>
          <c:idx val="1"/>
          <c:order val="1"/>
          <c:tx>
            <c:strRef>
              <c:f>Лист1!$C$1</c:f>
              <c:strCache>
                <c:ptCount val="1"/>
                <c:pt idx="0">
                  <c:v>неналоговые доходы</c:v>
                </c:pt>
              </c:strCache>
            </c:strRef>
          </c:tx>
          <c:spPr>
            <a:solidFill>
              <a:schemeClr val="accent5">
                <a:lumMod val="60000"/>
                <a:lumOff val="40000"/>
              </a:schemeClr>
            </a:solidFill>
            <a:ln>
              <a:solidFill>
                <a:schemeClr val="tx1"/>
              </a:solidFill>
            </a:ln>
          </c:spPr>
          <c:invertIfNegative val="0"/>
          <c:dPt>
            <c:idx val="0"/>
            <c:invertIfNegative val="0"/>
            <c:bubble3D val="0"/>
            <c:spPr>
              <a:solidFill>
                <a:schemeClr val="accent5">
                  <a:lumMod val="60000"/>
                  <a:lumOff val="40000"/>
                </a:schemeClr>
              </a:solidFill>
              <a:ln>
                <a:solidFill>
                  <a:schemeClr val="accent2">
                    <a:lumMod val="40000"/>
                    <a:lumOff val="60000"/>
                  </a:schemeClr>
                </a:solidFill>
              </a:ln>
            </c:spPr>
            <c:extLst xmlns:c16r2="http://schemas.microsoft.com/office/drawing/2015/06/chart">
              <c:ext xmlns:c16="http://schemas.microsoft.com/office/drawing/2014/chart" uri="{C3380CC4-5D6E-409C-BE32-E72D297353CC}">
                <c16:uniqueId val="{00000002-D034-4350-9591-0A2B090D2B6D}"/>
              </c:ext>
            </c:extLst>
          </c:dPt>
          <c:dLbls>
            <c:spPr>
              <a:noFill/>
              <a:ln>
                <a:noFill/>
              </a:ln>
              <a:effectLst/>
            </c:spPr>
            <c:txPr>
              <a:bodyPr/>
              <a:lstStyle/>
              <a:p>
                <a:pPr>
                  <a:defRPr sz="1100" b="1"/>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Лист1!$A$2:$A$5</c:f>
              <c:strCache>
                <c:ptCount val="4"/>
                <c:pt idx="0">
                  <c:v>2020 год</c:v>
                </c:pt>
                <c:pt idx="1">
                  <c:v>2021 год</c:v>
                </c:pt>
                <c:pt idx="2">
                  <c:v>2022 год</c:v>
                </c:pt>
                <c:pt idx="3">
                  <c:v>2023 год</c:v>
                </c:pt>
              </c:strCache>
            </c:strRef>
          </c:cat>
          <c:val>
            <c:numRef>
              <c:f>Лист1!$C$2:$C$5</c:f>
              <c:numCache>
                <c:formatCode>#,##0</c:formatCode>
                <c:ptCount val="4"/>
                <c:pt idx="0">
                  <c:v>176969.3</c:v>
                </c:pt>
                <c:pt idx="1">
                  <c:v>164627.70000000001</c:v>
                </c:pt>
                <c:pt idx="2">
                  <c:v>162709</c:v>
                </c:pt>
                <c:pt idx="3">
                  <c:v>159581.4</c:v>
                </c:pt>
              </c:numCache>
            </c:numRef>
          </c:val>
          <c:extLst xmlns:c16r2="http://schemas.microsoft.com/office/drawing/2015/06/chart">
            <c:ext xmlns:c16="http://schemas.microsoft.com/office/drawing/2014/chart" uri="{C3380CC4-5D6E-409C-BE32-E72D297353CC}">
              <c16:uniqueId val="{00000003-D034-4350-9591-0A2B090D2B6D}"/>
            </c:ext>
          </c:extLst>
        </c:ser>
        <c:ser>
          <c:idx val="2"/>
          <c:order val="2"/>
          <c:tx>
            <c:strRef>
              <c:f>Лист1!$D$1</c:f>
              <c:strCache>
                <c:ptCount val="1"/>
                <c:pt idx="0">
                  <c:v>безвозмездные поступления</c:v>
                </c:pt>
              </c:strCache>
            </c:strRef>
          </c:tx>
          <c:spPr>
            <a:solidFill>
              <a:srgbClr val="FFFF66"/>
            </a:solidFill>
            <a:ln>
              <a:solidFill>
                <a:schemeClr val="tx1"/>
              </a:solidFill>
            </a:ln>
          </c:spPr>
          <c:invertIfNegative val="0"/>
          <c:dLbls>
            <c:spPr>
              <a:noFill/>
              <a:ln>
                <a:noFill/>
              </a:ln>
              <a:effectLst/>
            </c:spPr>
            <c:txPr>
              <a:bodyPr/>
              <a:lstStyle/>
              <a:p>
                <a:pPr>
                  <a:defRPr sz="1100" b="1"/>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Лист1!$A$2:$A$5</c:f>
              <c:strCache>
                <c:ptCount val="4"/>
                <c:pt idx="0">
                  <c:v>2020 год</c:v>
                </c:pt>
                <c:pt idx="1">
                  <c:v>2021 год</c:v>
                </c:pt>
                <c:pt idx="2">
                  <c:v>2022 год</c:v>
                </c:pt>
                <c:pt idx="3">
                  <c:v>2023 год</c:v>
                </c:pt>
              </c:strCache>
            </c:strRef>
          </c:cat>
          <c:val>
            <c:numRef>
              <c:f>Лист1!$D$2:$D$5</c:f>
              <c:numCache>
                <c:formatCode>#,##0</c:formatCode>
                <c:ptCount val="4"/>
                <c:pt idx="0">
                  <c:v>2721257.5</c:v>
                </c:pt>
                <c:pt idx="1">
                  <c:v>3639610.9</c:v>
                </c:pt>
                <c:pt idx="2">
                  <c:v>3067592.3</c:v>
                </c:pt>
                <c:pt idx="3">
                  <c:v>2888496.9</c:v>
                </c:pt>
              </c:numCache>
            </c:numRef>
          </c:val>
          <c:extLst xmlns:c16r2="http://schemas.microsoft.com/office/drawing/2015/06/chart">
            <c:ext xmlns:c16="http://schemas.microsoft.com/office/drawing/2014/chart" uri="{C3380CC4-5D6E-409C-BE32-E72D297353CC}">
              <c16:uniqueId val="{00000004-D034-4350-9591-0A2B090D2B6D}"/>
            </c:ext>
          </c:extLst>
        </c:ser>
        <c:dLbls>
          <c:showLegendKey val="0"/>
          <c:showVal val="0"/>
          <c:showCatName val="0"/>
          <c:showSerName val="0"/>
          <c:showPercent val="0"/>
          <c:showBubbleSize val="0"/>
        </c:dLbls>
        <c:gapWidth val="150"/>
        <c:overlap val="100"/>
        <c:axId val="408165760"/>
        <c:axId val="409644416"/>
      </c:barChart>
      <c:catAx>
        <c:axId val="408165760"/>
        <c:scaling>
          <c:orientation val="minMax"/>
        </c:scaling>
        <c:delete val="0"/>
        <c:axPos val="b"/>
        <c:numFmt formatCode="General" sourceLinked="1"/>
        <c:majorTickMark val="out"/>
        <c:minorTickMark val="none"/>
        <c:tickLblPos val="nextTo"/>
        <c:crossAx val="409644416"/>
        <c:crosses val="autoZero"/>
        <c:auto val="1"/>
        <c:lblAlgn val="ctr"/>
        <c:lblOffset val="100"/>
        <c:noMultiLvlLbl val="0"/>
      </c:catAx>
      <c:valAx>
        <c:axId val="409644416"/>
        <c:scaling>
          <c:orientation val="minMax"/>
        </c:scaling>
        <c:delete val="1"/>
        <c:axPos val="l"/>
        <c:numFmt formatCode="#,##0" sourceLinked="1"/>
        <c:majorTickMark val="out"/>
        <c:minorTickMark val="none"/>
        <c:tickLblPos val="nextTo"/>
        <c:crossAx val="408165760"/>
        <c:crosses val="autoZero"/>
        <c:crossBetween val="between"/>
      </c:valAx>
      <c:spPr>
        <a:noFill/>
        <a:ln w="25400">
          <a:noFill/>
        </a:ln>
      </c:spPr>
    </c:plotArea>
    <c:legend>
      <c:legendPos val="r"/>
      <c:layout>
        <c:manualLayout>
          <c:xMode val="edge"/>
          <c:yMode val="edge"/>
          <c:x val="0.75864948245713126"/>
          <c:y val="3.6605639991924059E-2"/>
          <c:w val="0.24003203658977199"/>
          <c:h val="0.37153465693953941"/>
        </c:manualLayout>
      </c:layout>
      <c:overlay val="0"/>
      <c:txPr>
        <a:bodyPr/>
        <a:lstStyle/>
        <a:p>
          <a:pPr>
            <a:defRPr sz="1390" baseline="0"/>
          </a:pPr>
          <a:endParaRPr lang="ru-RU"/>
        </a:p>
      </c:txPr>
    </c:legend>
    <c:plotVisOnly val="1"/>
    <c:dispBlanksAs val="gap"/>
    <c:showDLblsOverMax val="0"/>
  </c:chart>
  <c:txPr>
    <a:bodyPr/>
    <a:lstStyle/>
    <a:p>
      <a:pPr>
        <a:defRPr sz="1800"/>
      </a:pPr>
      <a:endParaRPr lang="ru-RU"/>
    </a:p>
  </c:txPr>
  <c:externalData r:id="rId1">
    <c:autoUpdate val="0"/>
  </c:externalData>
  <c:userShapes r:id="rId2"/>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120"/>
      <c:rAngAx val="1"/>
    </c:view3D>
    <c:floor>
      <c:thickness val="0"/>
      <c:spPr>
        <a:noFill/>
        <a:ln w="9525">
          <a:noFill/>
        </a:ln>
        <a:scene3d>
          <a:camera prst="orthographicFront"/>
          <a:lightRig rig="threePt" dir="t"/>
        </a:scene3d>
        <a:sp3d>
          <a:contourClr>
            <a:srgbClr val="000000"/>
          </a:contourClr>
        </a:sp3d>
      </c:spPr>
    </c:floor>
    <c:sideWall>
      <c:thickness val="0"/>
    </c:sideWall>
    <c:backWall>
      <c:thickness val="0"/>
    </c:backWall>
    <c:plotArea>
      <c:layout>
        <c:manualLayout>
          <c:layoutTarget val="inner"/>
          <c:xMode val="edge"/>
          <c:yMode val="edge"/>
          <c:x val="6.5898597245808668E-2"/>
          <c:y val="8.6906607800421531E-2"/>
          <c:w val="0.77495043540135755"/>
          <c:h val="0.80032130085385034"/>
        </c:manualLayout>
      </c:layout>
      <c:bar3DChart>
        <c:barDir val="col"/>
        <c:grouping val="clustered"/>
        <c:varyColors val="0"/>
        <c:ser>
          <c:idx val="0"/>
          <c:order val="0"/>
          <c:tx>
            <c:strRef>
              <c:f>Лист1!$C$3</c:f>
              <c:strCache>
                <c:ptCount val="1"/>
                <c:pt idx="0">
                  <c:v>2016</c:v>
                </c:pt>
              </c:strCache>
            </c:strRef>
          </c:tx>
          <c:invertIfNegative val="0"/>
          <c:cat>
            <c:strRef>
              <c:f>Лист1!$B$4:$B$4</c:f>
              <c:strCache>
                <c:ptCount val="1"/>
                <c:pt idx="0">
                  <c:v>«Развитие жилищно-коммунального хозяйства, градостроительства, строительства и архитектуры»</c:v>
                </c:pt>
              </c:strCache>
            </c:strRef>
          </c:cat>
          <c:val>
            <c:numRef>
              <c:f>Лист1!$C$4:$C$4</c:f>
            </c:numRef>
          </c:val>
          <c:shape val="box"/>
        </c:ser>
        <c:ser>
          <c:idx val="1"/>
          <c:order val="1"/>
          <c:tx>
            <c:strRef>
              <c:f>Лист1!$D$3</c:f>
              <c:strCache>
                <c:ptCount val="1"/>
                <c:pt idx="0">
                  <c:v>2017 год</c:v>
                </c:pt>
              </c:strCache>
            </c:strRef>
          </c:tx>
          <c:invertIfNegative val="0"/>
          <c:cat>
            <c:strRef>
              <c:f>Лист1!$B$4:$B$4</c:f>
              <c:strCache>
                <c:ptCount val="1"/>
                <c:pt idx="0">
                  <c:v>«Развитие жилищно-коммунального хозяйства, градостроительства, строительства и архитектуры»</c:v>
                </c:pt>
              </c:strCache>
            </c:strRef>
          </c:cat>
          <c:val>
            <c:numRef>
              <c:f>Лист1!$D$4:$D$4</c:f>
            </c:numRef>
          </c:val>
          <c:shape val="box"/>
        </c:ser>
        <c:ser>
          <c:idx val="2"/>
          <c:order val="2"/>
          <c:tx>
            <c:strRef>
              <c:f>Лист1!$E$3</c:f>
              <c:strCache>
                <c:ptCount val="1"/>
                <c:pt idx="0">
                  <c:v>2020 год - 1 084,97 млн.руб.</c:v>
                </c:pt>
              </c:strCache>
            </c:strRef>
          </c:tx>
          <c:invertIfNegative val="0"/>
          <c:dLbls>
            <c:txPr>
              <a:bodyPr/>
              <a:lstStyle/>
              <a:p>
                <a:pPr>
                  <a:defRPr sz="1050" b="1"/>
                </a:pPr>
                <a:endParaRPr lang="ru-RU"/>
              </a:p>
            </c:txPr>
            <c:showLegendKey val="0"/>
            <c:showVal val="1"/>
            <c:showCatName val="0"/>
            <c:showSerName val="0"/>
            <c:showPercent val="0"/>
            <c:showBubbleSize val="0"/>
            <c:showLeaderLines val="0"/>
          </c:dLbls>
          <c:cat>
            <c:strRef>
              <c:f>Лист1!$B$4:$B$4</c:f>
              <c:strCache>
                <c:ptCount val="1"/>
                <c:pt idx="0">
                  <c:v>«Развитие жилищно-коммунального хозяйства, градостроительства, строительства и архитектуры»</c:v>
                </c:pt>
              </c:strCache>
            </c:strRef>
          </c:cat>
          <c:val>
            <c:numRef>
              <c:f>Лист1!$E$4:$E$4</c:f>
            </c:numRef>
          </c:val>
        </c:ser>
        <c:ser>
          <c:idx val="3"/>
          <c:order val="3"/>
          <c:tx>
            <c:strRef>
              <c:f>Лист1!$F$3</c:f>
              <c:strCache>
                <c:ptCount val="1"/>
              </c:strCache>
            </c:strRef>
          </c:tx>
          <c:invertIfNegative val="0"/>
          <c:cat>
            <c:strRef>
              <c:f>Лист1!$B$4:$B$4</c:f>
              <c:strCache>
                <c:ptCount val="1"/>
                <c:pt idx="0">
                  <c:v>«Развитие жилищно-коммунального хозяйства, градостроительства, строительства и архитектуры»</c:v>
                </c:pt>
              </c:strCache>
            </c:strRef>
          </c:cat>
          <c:val>
            <c:numRef>
              <c:f>Лист1!$F$4:$F$4</c:f>
            </c:numRef>
          </c:val>
          <c:shape val="box"/>
        </c:ser>
        <c:ser>
          <c:idx val="4"/>
          <c:order val="4"/>
          <c:tx>
            <c:strRef>
              <c:f>Лист1!$G$3</c:f>
              <c:strCache>
                <c:ptCount val="1"/>
                <c:pt idx="0">
                  <c:v>2020</c:v>
                </c:pt>
              </c:strCache>
            </c:strRef>
          </c:tx>
          <c:spPr>
            <a:solidFill>
              <a:schemeClr val="accent3">
                <a:lumMod val="75000"/>
              </a:schemeClr>
            </a:solidFill>
            <a:ln>
              <a:noFill/>
            </a:ln>
            <a:scene3d>
              <a:camera prst="orthographicFront"/>
              <a:lightRig rig="threePt" dir="t"/>
            </a:scene3d>
            <a:sp3d>
              <a:bevelT prst="angle"/>
              <a:bevelB prst="angle"/>
            </a:sp3d>
          </c:spPr>
          <c:invertIfNegative val="0"/>
          <c:dLbls>
            <c:dLbl>
              <c:idx val="0"/>
              <c:layout>
                <c:manualLayout>
                  <c:x val="1.7253402104257919E-2"/>
                  <c:y val="-4.4957521453439578E-2"/>
                </c:manualLayout>
              </c:layout>
              <c:showLegendKey val="0"/>
              <c:showVal val="1"/>
              <c:showCatName val="0"/>
              <c:showSerName val="0"/>
              <c:showPercent val="0"/>
              <c:showBubbleSize val="0"/>
            </c:dLbl>
            <c:txPr>
              <a:bodyPr/>
              <a:lstStyle/>
              <a:p>
                <a:pPr>
                  <a:defRPr sz="1200" b="1"/>
                </a:pPr>
                <a:endParaRPr lang="ru-RU"/>
              </a:p>
            </c:txPr>
            <c:showLegendKey val="0"/>
            <c:showVal val="1"/>
            <c:showCatName val="0"/>
            <c:showSerName val="0"/>
            <c:showPercent val="0"/>
            <c:showBubbleSize val="0"/>
            <c:showLeaderLines val="0"/>
          </c:dLbls>
          <c:cat>
            <c:strRef>
              <c:f>Лист1!$B$4:$B$4</c:f>
              <c:strCache>
                <c:ptCount val="1"/>
                <c:pt idx="0">
                  <c:v>«Развитие жилищно-коммунального хозяйства, градостроительства, строительства и архитектуры»</c:v>
                </c:pt>
              </c:strCache>
            </c:strRef>
          </c:cat>
          <c:val>
            <c:numRef>
              <c:f>Лист1!$G$4:$G$4</c:f>
              <c:numCache>
                <c:formatCode>#,##0.00</c:formatCode>
                <c:ptCount val="1"/>
                <c:pt idx="0">
                  <c:v>35323.9</c:v>
                </c:pt>
              </c:numCache>
            </c:numRef>
          </c:val>
        </c:ser>
        <c:ser>
          <c:idx val="5"/>
          <c:order val="5"/>
          <c:tx>
            <c:strRef>
              <c:f>Лист1!$H$3</c:f>
              <c:strCache>
                <c:ptCount val="1"/>
                <c:pt idx="0">
                  <c:v>2021</c:v>
                </c:pt>
              </c:strCache>
            </c:strRef>
          </c:tx>
          <c:spPr>
            <a:solidFill>
              <a:schemeClr val="accent3">
                <a:lumMod val="60000"/>
                <a:lumOff val="40000"/>
              </a:schemeClr>
            </a:solidFill>
            <a:ln w="6350" cap="flat">
              <a:noFill/>
              <a:miter lim="800000"/>
            </a:ln>
            <a:effectLst>
              <a:reflection blurRad="38100" stA="26000" endPos="23000" dist="25400" dir="5400000" sy="-100000" rotWithShape="0"/>
            </a:effectLst>
            <a:scene3d>
              <a:camera prst="orthographicFront"/>
              <a:lightRig rig="balanced" dir="tr"/>
            </a:scene3d>
            <a:sp3d prstMaterial="plastic">
              <a:bevelT prst="angle"/>
              <a:contourClr>
                <a:srgbClr val="000000"/>
              </a:contourClr>
            </a:sp3d>
          </c:spPr>
          <c:invertIfNegative val="0"/>
          <c:dLbls>
            <c:dLbl>
              <c:idx val="0"/>
              <c:layout>
                <c:manualLayout>
                  <c:x val="6.4621809160684274E-2"/>
                  <c:y val="-4.0944915089755757E-2"/>
                </c:manualLayout>
              </c:layout>
              <c:showLegendKey val="0"/>
              <c:showVal val="1"/>
              <c:showCatName val="0"/>
              <c:showSerName val="0"/>
              <c:showPercent val="0"/>
              <c:showBubbleSize val="0"/>
            </c:dLbl>
            <c:txPr>
              <a:bodyPr/>
              <a:lstStyle/>
              <a:p>
                <a:pPr algn="ctr">
                  <a:defRPr lang="ru-RU" sz="1200" b="1" i="0" u="none" strike="noStrike" kern="1200" baseline="0">
                    <a:solidFill>
                      <a:prstClr val="black"/>
                    </a:solidFill>
                    <a:latin typeface="+mn-lt"/>
                    <a:ea typeface="+mn-ea"/>
                    <a:cs typeface="+mn-cs"/>
                  </a:defRPr>
                </a:pPr>
                <a:endParaRPr lang="ru-RU"/>
              </a:p>
            </c:txPr>
            <c:showLegendKey val="0"/>
            <c:showVal val="1"/>
            <c:showCatName val="0"/>
            <c:showSerName val="0"/>
            <c:showPercent val="0"/>
            <c:showBubbleSize val="0"/>
            <c:showLeaderLines val="0"/>
          </c:dLbls>
          <c:cat>
            <c:strRef>
              <c:f>Лист1!$B$4:$B$4</c:f>
              <c:strCache>
                <c:ptCount val="1"/>
                <c:pt idx="0">
                  <c:v>«Развитие жилищно-коммунального хозяйства, градостроительства, строительства и архитектуры»</c:v>
                </c:pt>
              </c:strCache>
            </c:strRef>
          </c:cat>
          <c:val>
            <c:numRef>
              <c:f>Лист1!$H$4:$H$4</c:f>
              <c:numCache>
                <c:formatCode>#,##0.00</c:formatCode>
                <c:ptCount val="1"/>
                <c:pt idx="0">
                  <c:v>38217.21</c:v>
                </c:pt>
              </c:numCache>
            </c:numRef>
          </c:val>
        </c:ser>
        <c:ser>
          <c:idx val="6"/>
          <c:order val="6"/>
          <c:tx>
            <c:strRef>
              <c:f>Лист1!$I$3</c:f>
              <c:strCache>
                <c:ptCount val="1"/>
                <c:pt idx="0">
                  <c:v>2022</c:v>
                </c:pt>
              </c:strCache>
            </c:strRef>
          </c:tx>
          <c:spPr>
            <a:solidFill>
              <a:schemeClr val="accent5">
                <a:lumMod val="60000"/>
                <a:lumOff val="40000"/>
              </a:schemeClr>
            </a:solidFill>
            <a:ln>
              <a:noFill/>
            </a:ln>
            <a:effectLst>
              <a:reflection blurRad="38100" stA="26000" endPos="23000" dist="25400" dir="5400000" sy="-100000" rotWithShape="0"/>
            </a:effectLst>
            <a:scene3d>
              <a:camera prst="orthographicFront"/>
              <a:lightRig rig="balanced" dir="tr"/>
            </a:scene3d>
            <a:sp3d prstMaterial="plastic">
              <a:bevelT w="50800" prst="angle"/>
              <a:contourClr>
                <a:srgbClr val="000000"/>
              </a:contourClr>
            </a:sp3d>
          </c:spPr>
          <c:invertIfNegative val="0"/>
          <c:dLbls>
            <c:dLbl>
              <c:idx val="0"/>
              <c:layout>
                <c:manualLayout>
                  <c:x val="6.8481457143059754E-2"/>
                  <c:y val="-5.1332147833640977E-2"/>
                </c:manualLayout>
              </c:layout>
              <c:spPr>
                <a:noFill/>
              </c:spPr>
              <c:txPr>
                <a:bodyPr/>
                <a:lstStyle/>
                <a:p>
                  <a:pPr algn="ctr">
                    <a:defRPr lang="ru-RU" sz="1200" b="1" i="0" u="none" strike="noStrike" kern="1200" baseline="0">
                      <a:solidFill>
                        <a:prstClr val="black"/>
                      </a:solidFill>
                      <a:latin typeface="+mn-lt"/>
                      <a:ea typeface="+mn-ea"/>
                      <a:cs typeface="+mn-cs"/>
                    </a:defRPr>
                  </a:pPr>
                  <a:endParaRPr lang="ru-RU"/>
                </a:p>
              </c:txPr>
              <c:showLegendKey val="0"/>
              <c:showVal val="1"/>
              <c:showCatName val="0"/>
              <c:showSerName val="0"/>
              <c:showPercent val="0"/>
              <c:showBubbleSize val="0"/>
            </c:dLbl>
            <c:txPr>
              <a:bodyPr/>
              <a:lstStyle/>
              <a:p>
                <a:pPr algn="ctr">
                  <a:defRPr lang="ru-RU" sz="1200" b="1" i="0" u="none" strike="noStrike" kern="1200" baseline="0">
                    <a:solidFill>
                      <a:prstClr val="black"/>
                    </a:solidFill>
                    <a:latin typeface="+mn-lt"/>
                    <a:ea typeface="+mn-ea"/>
                    <a:cs typeface="+mn-cs"/>
                  </a:defRPr>
                </a:pPr>
                <a:endParaRPr lang="ru-RU"/>
              </a:p>
            </c:txPr>
            <c:showLegendKey val="0"/>
            <c:showVal val="1"/>
            <c:showCatName val="0"/>
            <c:showSerName val="0"/>
            <c:showPercent val="0"/>
            <c:showBubbleSize val="0"/>
            <c:showLeaderLines val="0"/>
          </c:dLbls>
          <c:cat>
            <c:strRef>
              <c:f>Лист1!$B$4:$B$4</c:f>
              <c:strCache>
                <c:ptCount val="1"/>
                <c:pt idx="0">
                  <c:v>«Развитие жилищно-коммунального хозяйства, градостроительства, строительства и архитектуры»</c:v>
                </c:pt>
              </c:strCache>
            </c:strRef>
          </c:cat>
          <c:val>
            <c:numRef>
              <c:f>Лист1!$I$4:$I$4</c:f>
              <c:numCache>
                <c:formatCode>#,##0.00</c:formatCode>
                <c:ptCount val="1"/>
                <c:pt idx="0">
                  <c:v>28960.73</c:v>
                </c:pt>
              </c:numCache>
            </c:numRef>
          </c:val>
        </c:ser>
        <c:ser>
          <c:idx val="7"/>
          <c:order val="7"/>
          <c:tx>
            <c:strRef>
              <c:f>Лист1!$J$3</c:f>
              <c:strCache>
                <c:ptCount val="1"/>
                <c:pt idx="0">
                  <c:v>2023</c:v>
                </c:pt>
              </c:strCache>
            </c:strRef>
          </c:tx>
          <c:spPr>
            <a:solidFill>
              <a:schemeClr val="accent6">
                <a:lumMod val="60000"/>
                <a:lumOff val="40000"/>
              </a:schemeClr>
            </a:solidFill>
            <a:ln w="15875" cap="flat" cmpd="sng" algn="ctr">
              <a:noFill/>
              <a:prstDash val="solid"/>
            </a:ln>
            <a:effectLst/>
            <a:scene3d>
              <a:camera prst="orthographicFront"/>
              <a:lightRig rig="threePt" dir="t"/>
            </a:scene3d>
            <a:sp3d>
              <a:bevelT prst="angle"/>
              <a:contourClr>
                <a:srgbClr val="000000"/>
              </a:contourClr>
            </a:sp3d>
          </c:spPr>
          <c:invertIfNegative val="0"/>
          <c:dPt>
            <c:idx val="0"/>
            <c:invertIfNegative val="0"/>
            <c:bubble3D val="0"/>
          </c:dPt>
          <c:dLbls>
            <c:dLbl>
              <c:idx val="0"/>
              <c:layout>
                <c:manualLayout>
                  <c:x val="8.550535728588296E-2"/>
                  <c:y val="-4.0782115240207542E-2"/>
                </c:manualLayout>
              </c:layout>
              <c:showLegendKey val="0"/>
              <c:showVal val="1"/>
              <c:showCatName val="0"/>
              <c:showSerName val="0"/>
              <c:showPercent val="0"/>
              <c:showBubbleSize val="0"/>
            </c:dLbl>
            <c:txPr>
              <a:bodyPr/>
              <a:lstStyle/>
              <a:p>
                <a:pPr algn="ctr">
                  <a:defRPr lang="ru-RU" sz="1200" b="1" i="0" u="none" strike="noStrike" kern="1200" baseline="0">
                    <a:solidFill>
                      <a:prstClr val="black"/>
                    </a:solidFill>
                    <a:latin typeface="+mn-lt"/>
                    <a:ea typeface="+mn-ea"/>
                    <a:cs typeface="+mn-cs"/>
                  </a:defRPr>
                </a:pPr>
                <a:endParaRPr lang="ru-RU"/>
              </a:p>
            </c:txPr>
            <c:showLegendKey val="0"/>
            <c:showVal val="1"/>
            <c:showCatName val="0"/>
            <c:showSerName val="0"/>
            <c:showPercent val="0"/>
            <c:showBubbleSize val="0"/>
            <c:showLeaderLines val="0"/>
          </c:dLbls>
          <c:cat>
            <c:strRef>
              <c:f>Лист1!$B$4:$B$4</c:f>
              <c:strCache>
                <c:ptCount val="1"/>
                <c:pt idx="0">
                  <c:v>«Развитие жилищно-коммунального хозяйства, градостроительства, строительства и архитектуры»</c:v>
                </c:pt>
              </c:strCache>
            </c:strRef>
          </c:cat>
          <c:val>
            <c:numRef>
              <c:f>Лист1!$J$4:$J$4</c:f>
              <c:numCache>
                <c:formatCode>#,##0.00</c:formatCode>
                <c:ptCount val="1"/>
                <c:pt idx="0">
                  <c:v>28258</c:v>
                </c:pt>
              </c:numCache>
            </c:numRef>
          </c:val>
        </c:ser>
        <c:dLbls>
          <c:showLegendKey val="0"/>
          <c:showVal val="1"/>
          <c:showCatName val="0"/>
          <c:showSerName val="0"/>
          <c:showPercent val="0"/>
          <c:showBubbleSize val="0"/>
        </c:dLbls>
        <c:gapWidth val="133"/>
        <c:shape val="cylinder"/>
        <c:axId val="418395264"/>
        <c:axId val="418396800"/>
        <c:axId val="0"/>
      </c:bar3DChart>
      <c:catAx>
        <c:axId val="418395264"/>
        <c:scaling>
          <c:orientation val="minMax"/>
        </c:scaling>
        <c:delete val="1"/>
        <c:axPos val="b"/>
        <c:majorTickMark val="none"/>
        <c:minorTickMark val="none"/>
        <c:tickLblPos val="nextTo"/>
        <c:crossAx val="418396800"/>
        <c:crosses val="autoZero"/>
        <c:auto val="1"/>
        <c:lblAlgn val="ctr"/>
        <c:lblOffset val="100"/>
        <c:noMultiLvlLbl val="0"/>
      </c:catAx>
      <c:valAx>
        <c:axId val="418396800"/>
        <c:scaling>
          <c:orientation val="minMax"/>
        </c:scaling>
        <c:delete val="1"/>
        <c:axPos val="l"/>
        <c:numFmt formatCode="#,##0.00" sourceLinked="1"/>
        <c:majorTickMark val="none"/>
        <c:minorTickMark val="none"/>
        <c:tickLblPos val="nextTo"/>
        <c:crossAx val="418395264"/>
        <c:crosses val="autoZero"/>
        <c:crossBetween val="between"/>
      </c:valAx>
    </c:plotArea>
    <c:legend>
      <c:legendPos val="b"/>
      <c:legendEntry>
        <c:idx val="1"/>
        <c:txPr>
          <a:bodyPr/>
          <a:lstStyle/>
          <a:p>
            <a:pPr>
              <a:defRPr lang="ru-RU" sz="1400" b="1" i="0" u="none" strike="noStrike" kern="1200" baseline="0">
                <a:solidFill>
                  <a:prstClr val="black"/>
                </a:solidFill>
                <a:latin typeface="+mn-lt"/>
                <a:ea typeface="+mn-ea"/>
                <a:cs typeface="+mn-cs"/>
              </a:defRPr>
            </a:pPr>
            <a:endParaRPr lang="ru-RU"/>
          </a:p>
        </c:txPr>
      </c:legendEntry>
      <c:layout>
        <c:manualLayout>
          <c:xMode val="edge"/>
          <c:yMode val="edge"/>
          <c:x val="0.12693695409504763"/>
          <c:y val="0.89841970054857023"/>
          <c:w val="0.47750057101779275"/>
          <c:h val="4.4320033563768318E-2"/>
        </c:manualLayout>
      </c:layout>
      <c:overlay val="0"/>
      <c:txPr>
        <a:bodyPr/>
        <a:lstStyle/>
        <a:p>
          <a:pPr>
            <a:defRPr sz="1400" b="1"/>
          </a:pPr>
          <a:endParaRPr lang="ru-RU"/>
        </a:p>
      </c:txPr>
    </c:legend>
    <c:plotVisOnly val="1"/>
    <c:dispBlanksAs val="gap"/>
    <c:showDLblsOverMax val="0"/>
  </c:chart>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0"/>
      <c:rotY val="0"/>
      <c:rAngAx val="0"/>
      <c:perspective val="30"/>
    </c:view3D>
    <c:floor>
      <c:thickness val="0"/>
    </c:floor>
    <c:sideWall>
      <c:thickness val="0"/>
      <c:spPr>
        <a:ln w="25400">
          <a:noFill/>
        </a:ln>
      </c:spPr>
    </c:sideWall>
    <c:backWall>
      <c:thickness val="0"/>
      <c:spPr>
        <a:ln w="25400">
          <a:noFill/>
        </a:ln>
      </c:spPr>
    </c:backWall>
    <c:plotArea>
      <c:layout>
        <c:manualLayout>
          <c:layoutTarget val="inner"/>
          <c:xMode val="edge"/>
          <c:yMode val="edge"/>
          <c:x val="0.14529013491148002"/>
          <c:y val="7.8867967209488188E-2"/>
          <c:w val="0.85470986508851998"/>
          <c:h val="0.62626276487187049"/>
        </c:manualLayout>
      </c:layout>
      <c:bar3DChart>
        <c:barDir val="col"/>
        <c:grouping val="standard"/>
        <c:varyColors val="0"/>
        <c:ser>
          <c:idx val="0"/>
          <c:order val="0"/>
          <c:tx>
            <c:strRef>
              <c:f>Лист1!$B$1</c:f>
              <c:strCache>
                <c:ptCount val="1"/>
                <c:pt idx="0">
                  <c:v>Удельный вес муниципальнгого долга в налоговых и неналоговых доходах (без доп. Норм. По НДФЛ</c:v>
                </c:pt>
              </c:strCache>
            </c:strRef>
          </c:tx>
          <c:spPr>
            <a:solidFill>
              <a:schemeClr val="accent6">
                <a:lumMod val="40000"/>
                <a:lumOff val="60000"/>
              </a:schemeClr>
            </a:solidFill>
            <a:ln w="82550">
              <a:solidFill>
                <a:srgbClr val="FF9933"/>
              </a:solidFill>
            </a:ln>
          </c:spPr>
          <c:invertIfNegative val="0"/>
          <c:dLbls>
            <c:dLbl>
              <c:idx val="0"/>
              <c:layout>
                <c:manualLayout>
                  <c:x val="1.9370580269822961E-2"/>
                  <c:y val="-2.5761775617691308E-2"/>
                </c:manualLayout>
              </c:layout>
              <c:tx>
                <c:rich>
                  <a:bodyPr/>
                  <a:lstStyle/>
                  <a:p>
                    <a:r>
                      <a:rPr lang="ru-RU" sz="1400" baseline="0" dirty="0" smtClean="0"/>
                      <a:t>59,7%</a:t>
                    </a:r>
                    <a:endParaRPr lang="en-US" sz="1600" dirty="0"/>
                  </a:p>
                </c:rich>
              </c:tx>
              <c:showLegendKey val="0"/>
              <c:showVal val="1"/>
              <c:showCatName val="0"/>
              <c:showSerName val="0"/>
              <c:showPercent val="0"/>
              <c:showBubbleSize val="0"/>
            </c:dLbl>
            <c:dLbl>
              <c:idx val="1"/>
              <c:delete val="1"/>
            </c:dLbl>
            <c:dLbl>
              <c:idx val="2"/>
              <c:layout>
                <c:manualLayout>
                  <c:x val="-0.21460855609609308"/>
                  <c:y val="2.2375274550261514E-2"/>
                </c:manualLayout>
              </c:layout>
              <c:tx>
                <c:rich>
                  <a:bodyPr/>
                  <a:lstStyle/>
                  <a:p>
                    <a:pPr algn="ctr" rtl="0">
                      <a:defRPr lang="en-US" sz="1400" b="1" i="0" u="none" strike="noStrike" kern="1200" baseline="0">
                        <a:solidFill>
                          <a:schemeClr val="tx1"/>
                        </a:solidFill>
                        <a:latin typeface="+mn-lt"/>
                        <a:ea typeface="+mn-ea"/>
                        <a:cs typeface="+mn-cs"/>
                      </a:defRPr>
                    </a:pPr>
                    <a:r>
                      <a:rPr lang="ru-RU" sz="1400" baseline="0" dirty="0" smtClean="0"/>
                      <a:t>57,6</a:t>
                    </a:r>
                    <a:r>
                      <a:rPr lang="en-US" sz="1400" baseline="0" dirty="0" smtClean="0"/>
                      <a:t>%</a:t>
                    </a:r>
                    <a:endParaRPr lang="en-US" sz="1600" dirty="0"/>
                  </a:p>
                </c:rich>
              </c:tx>
              <c:spPr/>
              <c:showLegendKey val="0"/>
              <c:showVal val="1"/>
              <c:showCatName val="0"/>
              <c:showSerName val="0"/>
              <c:showPercent val="0"/>
              <c:showBubbleSize val="0"/>
            </c:dLbl>
            <c:dLbl>
              <c:idx val="3"/>
              <c:layout>
                <c:manualLayout>
                  <c:x val="-0.22702893826169809"/>
                  <c:y val="-2.9208987534316184E-2"/>
                </c:manualLayout>
              </c:layout>
              <c:tx>
                <c:rich>
                  <a:bodyPr/>
                  <a:lstStyle/>
                  <a:p>
                    <a:pPr algn="ctr" rtl="0">
                      <a:defRPr lang="en-US" sz="1400" b="1" i="0" u="none" strike="noStrike" kern="1200" baseline="0">
                        <a:solidFill>
                          <a:schemeClr val="tx1"/>
                        </a:solidFill>
                        <a:latin typeface="+mn-lt"/>
                        <a:ea typeface="+mn-ea"/>
                        <a:cs typeface="+mn-cs"/>
                      </a:defRPr>
                    </a:pPr>
                    <a:r>
                      <a:rPr lang="ru-RU" sz="1400" baseline="0" dirty="0" smtClean="0"/>
                      <a:t>74</a:t>
                    </a:r>
                    <a:r>
                      <a:rPr lang="en-US" sz="1400" baseline="0" dirty="0" smtClean="0"/>
                      <a:t>,</a:t>
                    </a:r>
                    <a:r>
                      <a:rPr lang="ru-RU" sz="1400" baseline="0" dirty="0" smtClean="0"/>
                      <a:t>3</a:t>
                    </a:r>
                    <a:r>
                      <a:rPr lang="en-US" sz="1400" baseline="0" dirty="0" smtClean="0"/>
                      <a:t>%</a:t>
                    </a:r>
                    <a:endParaRPr lang="en-US" sz="1600" baseline="0" dirty="0"/>
                  </a:p>
                </c:rich>
              </c:tx>
              <c:spPr/>
              <c:showLegendKey val="0"/>
              <c:showVal val="1"/>
              <c:showCatName val="0"/>
              <c:showSerName val="0"/>
              <c:showPercent val="0"/>
              <c:showBubbleSize val="0"/>
            </c:dLbl>
            <c:dLbl>
              <c:idx val="4"/>
              <c:layout>
                <c:manualLayout>
                  <c:x val="-0.15177926007656697"/>
                  <c:y val="3.3703253685689147E-2"/>
                </c:manualLayout>
              </c:layout>
              <c:tx>
                <c:rich>
                  <a:bodyPr/>
                  <a:lstStyle/>
                  <a:p>
                    <a:r>
                      <a:rPr lang="ru-RU" sz="1400" baseline="0" dirty="0" smtClean="0"/>
                      <a:t>73</a:t>
                    </a:r>
                    <a:r>
                      <a:rPr lang="en-US" sz="1400" baseline="0" dirty="0" smtClean="0"/>
                      <a:t>,</a:t>
                    </a:r>
                    <a:r>
                      <a:rPr lang="ru-RU" sz="1400" baseline="0" dirty="0" smtClean="0"/>
                      <a:t>1</a:t>
                    </a:r>
                    <a:r>
                      <a:rPr lang="en-US" sz="1400" baseline="0" dirty="0" smtClean="0"/>
                      <a:t>%</a:t>
                    </a:r>
                    <a:endParaRPr lang="en-US" dirty="0"/>
                  </a:p>
                </c:rich>
              </c:tx>
              <c:showLegendKey val="0"/>
              <c:showVal val="1"/>
              <c:showCatName val="0"/>
              <c:showSerName val="0"/>
              <c:showPercent val="0"/>
              <c:showBubbleSize val="0"/>
            </c:dLbl>
            <c:dLbl>
              <c:idx val="5"/>
              <c:layout>
                <c:manualLayout>
                  <c:x val="-0.15162779811759211"/>
                  <c:y val="-7.5157536337106604E-2"/>
                </c:manualLayout>
              </c:layout>
              <c:tx>
                <c:rich>
                  <a:bodyPr/>
                  <a:lstStyle/>
                  <a:p>
                    <a:r>
                      <a:rPr lang="ru-RU" sz="1400" baseline="0" dirty="0" smtClean="0"/>
                      <a:t>78</a:t>
                    </a:r>
                    <a:r>
                      <a:rPr lang="en-US" sz="1400" baseline="0" dirty="0" smtClean="0"/>
                      <a:t>,9</a:t>
                    </a:r>
                    <a:r>
                      <a:rPr lang="en-US" sz="1400" baseline="0" dirty="0"/>
                      <a:t>%</a:t>
                    </a:r>
                  </a:p>
                </c:rich>
              </c:tx>
              <c:showLegendKey val="0"/>
              <c:showVal val="1"/>
              <c:showCatName val="0"/>
              <c:showSerName val="0"/>
              <c:showPercent val="0"/>
              <c:showBubbleSize val="0"/>
            </c:dLbl>
            <c:txPr>
              <a:bodyPr/>
              <a:lstStyle/>
              <a:p>
                <a:pPr>
                  <a:defRPr sz="1400" b="1" baseline="0">
                    <a:solidFill>
                      <a:schemeClr val="tx1"/>
                    </a:solidFill>
                  </a:defRPr>
                </a:pPr>
                <a:endParaRPr lang="ru-RU"/>
              </a:p>
            </c:txPr>
            <c:showLegendKey val="0"/>
            <c:showVal val="1"/>
            <c:showCatName val="0"/>
            <c:showSerName val="0"/>
            <c:showPercent val="0"/>
            <c:showBubbleSize val="0"/>
            <c:showLeaderLines val="0"/>
          </c:dLbls>
          <c:cat>
            <c:strRef>
              <c:f>Лист1!$A$2:$A$5</c:f>
              <c:strCache>
                <c:ptCount val="4"/>
                <c:pt idx="0">
                  <c:v>прогноз 2020</c:v>
                </c:pt>
                <c:pt idx="1">
                  <c:v>проект 2021</c:v>
                </c:pt>
                <c:pt idx="2">
                  <c:v>проект 2022</c:v>
                </c:pt>
                <c:pt idx="3">
                  <c:v>проект 2023</c:v>
                </c:pt>
              </c:strCache>
            </c:strRef>
          </c:cat>
          <c:val>
            <c:numRef>
              <c:f>Лист1!$B$2:$B$5</c:f>
              <c:numCache>
                <c:formatCode>0.00%</c:formatCode>
                <c:ptCount val="4"/>
                <c:pt idx="0">
                  <c:v>0.74270000000000003</c:v>
                </c:pt>
                <c:pt idx="1">
                  <c:v>0.73140000000000005</c:v>
                </c:pt>
                <c:pt idx="2">
                  <c:v>0.78869999999999996</c:v>
                </c:pt>
                <c:pt idx="3">
                  <c:v>0.77290000000000003</c:v>
                </c:pt>
              </c:numCache>
            </c:numRef>
          </c:val>
        </c:ser>
        <c:ser>
          <c:idx val="1"/>
          <c:order val="1"/>
          <c:tx>
            <c:strRef>
              <c:f>Лист1!$C$1</c:f>
              <c:strCache>
                <c:ptCount val="1"/>
                <c:pt idx="0">
                  <c:v>Ряд 2</c:v>
                </c:pt>
              </c:strCache>
            </c:strRef>
          </c:tx>
          <c:invertIfNegative val="0"/>
          <c:cat>
            <c:strRef>
              <c:f>Лист1!$A$2:$A$5</c:f>
              <c:strCache>
                <c:ptCount val="4"/>
                <c:pt idx="0">
                  <c:v>прогноз 2020</c:v>
                </c:pt>
                <c:pt idx="1">
                  <c:v>проект 2021</c:v>
                </c:pt>
                <c:pt idx="2">
                  <c:v>проект 2022</c:v>
                </c:pt>
                <c:pt idx="3">
                  <c:v>проект 2023</c:v>
                </c:pt>
              </c:strCache>
            </c:strRef>
          </c:cat>
          <c:val>
            <c:numRef>
              <c:f>Лист1!$C$2:$C$5</c:f>
            </c:numRef>
          </c:val>
          <c:shape val="box"/>
        </c:ser>
        <c:ser>
          <c:idx val="2"/>
          <c:order val="2"/>
          <c:tx>
            <c:strRef>
              <c:f>Лист1!$D$1</c:f>
              <c:strCache>
                <c:ptCount val="1"/>
                <c:pt idx="0">
                  <c:v>Ряд 3</c:v>
                </c:pt>
              </c:strCache>
            </c:strRef>
          </c:tx>
          <c:invertIfNegative val="0"/>
          <c:cat>
            <c:strRef>
              <c:f>Лист1!$A$2:$A$5</c:f>
              <c:strCache>
                <c:ptCount val="4"/>
                <c:pt idx="0">
                  <c:v>прогноз 2020</c:v>
                </c:pt>
                <c:pt idx="1">
                  <c:v>проект 2021</c:v>
                </c:pt>
                <c:pt idx="2">
                  <c:v>проект 2022</c:v>
                </c:pt>
                <c:pt idx="3">
                  <c:v>проект 2023</c:v>
                </c:pt>
              </c:strCache>
            </c:strRef>
          </c:cat>
          <c:val>
            <c:numRef>
              <c:f>Лист1!$D$2:$D$5</c:f>
            </c:numRef>
          </c:val>
          <c:shape val="box"/>
        </c:ser>
        <c:dLbls>
          <c:showLegendKey val="0"/>
          <c:showVal val="0"/>
          <c:showCatName val="0"/>
          <c:showSerName val="0"/>
          <c:showPercent val="0"/>
          <c:showBubbleSize val="0"/>
        </c:dLbls>
        <c:gapWidth val="150"/>
        <c:shape val="cylinder"/>
        <c:axId val="352517504"/>
        <c:axId val="353687424"/>
        <c:axId val="102742656"/>
      </c:bar3DChart>
      <c:catAx>
        <c:axId val="352517504"/>
        <c:scaling>
          <c:orientation val="minMax"/>
        </c:scaling>
        <c:delete val="0"/>
        <c:axPos val="b"/>
        <c:numFmt formatCode="General" sourceLinked="1"/>
        <c:majorTickMark val="out"/>
        <c:minorTickMark val="none"/>
        <c:tickLblPos val="nextTo"/>
        <c:txPr>
          <a:bodyPr/>
          <a:lstStyle/>
          <a:p>
            <a:pPr>
              <a:defRPr sz="1200" b="0" baseline="0">
                <a:solidFill>
                  <a:srgbClr val="002060"/>
                </a:solidFill>
              </a:defRPr>
            </a:pPr>
            <a:endParaRPr lang="ru-RU"/>
          </a:p>
        </c:txPr>
        <c:crossAx val="353687424"/>
        <c:crosses val="autoZero"/>
        <c:auto val="1"/>
        <c:lblAlgn val="ctr"/>
        <c:lblOffset val="100"/>
        <c:noMultiLvlLbl val="0"/>
      </c:catAx>
      <c:valAx>
        <c:axId val="353687424"/>
        <c:scaling>
          <c:orientation val="minMax"/>
          <c:max val="0.8"/>
          <c:min val="0.5"/>
        </c:scaling>
        <c:delete val="1"/>
        <c:axPos val="l"/>
        <c:numFmt formatCode="0.00%" sourceLinked="1"/>
        <c:majorTickMark val="out"/>
        <c:minorTickMark val="none"/>
        <c:tickLblPos val="nextTo"/>
        <c:crossAx val="352517504"/>
        <c:crosses val="autoZero"/>
        <c:crossBetween val="between"/>
      </c:valAx>
      <c:serAx>
        <c:axId val="102742656"/>
        <c:scaling>
          <c:orientation val="minMax"/>
        </c:scaling>
        <c:delete val="1"/>
        <c:axPos val="b"/>
        <c:majorTickMark val="out"/>
        <c:minorTickMark val="none"/>
        <c:tickLblPos val="nextTo"/>
        <c:crossAx val="353687424"/>
        <c:crosses val="autoZero"/>
      </c:serAx>
    </c:plotArea>
    <c:plotVisOnly val="1"/>
    <c:dispBlanksAs val="gap"/>
    <c:showDLblsOverMax val="0"/>
  </c:chart>
  <c:txPr>
    <a:bodyPr/>
    <a:lstStyle/>
    <a:p>
      <a:pPr>
        <a:defRPr sz="1800"/>
      </a:pPr>
      <a:endParaRPr lang="ru-RU"/>
    </a:p>
  </c:txPr>
  <c:externalData r:id="rId1">
    <c:autoUpdate val="0"/>
  </c:externalData>
  <c:userShapes r:id="rId2"/>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2278707521939042E-3"/>
          <c:y val="2.1122415877790558E-2"/>
          <c:w val="0.5594134452898335"/>
          <c:h val="0.86786786786786752"/>
        </c:manualLayout>
      </c:layout>
      <c:lineChart>
        <c:grouping val="standard"/>
        <c:varyColors val="0"/>
        <c:dLbls>
          <c:showLegendKey val="0"/>
          <c:showVal val="0"/>
          <c:showCatName val="0"/>
          <c:showSerName val="0"/>
          <c:showPercent val="0"/>
          <c:showBubbleSize val="0"/>
        </c:dLbls>
        <c:marker val="1"/>
        <c:smooth val="0"/>
        <c:axId val="354817920"/>
        <c:axId val="374935936"/>
      </c:lineChart>
      <c:catAx>
        <c:axId val="354817920"/>
        <c:scaling>
          <c:orientation val="minMax"/>
        </c:scaling>
        <c:delete val="1"/>
        <c:axPos val="b"/>
        <c:majorTickMark val="out"/>
        <c:minorTickMark val="none"/>
        <c:tickLblPos val="nextTo"/>
        <c:crossAx val="374935936"/>
        <c:crosses val="autoZero"/>
        <c:auto val="1"/>
        <c:lblAlgn val="ctr"/>
        <c:lblOffset val="100"/>
        <c:noMultiLvlLbl val="0"/>
      </c:catAx>
      <c:valAx>
        <c:axId val="374935936"/>
        <c:scaling>
          <c:orientation val="minMax"/>
        </c:scaling>
        <c:delete val="1"/>
        <c:axPos val="l"/>
        <c:numFmt formatCode="0.00%" sourceLinked="1"/>
        <c:majorTickMark val="out"/>
        <c:minorTickMark val="none"/>
        <c:tickLblPos val="nextTo"/>
        <c:crossAx val="354817920"/>
        <c:crosses val="autoZero"/>
        <c:crossBetween val="between"/>
      </c:valAx>
    </c:plotArea>
    <c:plotVisOnly val="1"/>
    <c:dispBlanksAs val="gap"/>
    <c:showDLblsOverMax val="0"/>
  </c:chart>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4.7730723932981084E-2"/>
          <c:y val="0.34187513139455389"/>
          <c:w val="0.93944330857044867"/>
          <c:h val="0.22566578648566071"/>
        </c:manualLayout>
      </c:layout>
      <c:lineChart>
        <c:grouping val="stacked"/>
        <c:varyColors val="0"/>
        <c:ser>
          <c:idx val="0"/>
          <c:order val="0"/>
          <c:tx>
            <c:strRef>
              <c:f>Лист1!$B$1</c:f>
              <c:strCache>
                <c:ptCount val="1"/>
                <c:pt idx="0">
                  <c:v>Ряд 1</c:v>
                </c:pt>
              </c:strCache>
            </c:strRef>
          </c:tx>
          <c:spPr>
            <a:ln w="63500">
              <a:solidFill>
                <a:schemeClr val="accent2">
                  <a:lumMod val="50000"/>
                </a:schemeClr>
              </a:solidFill>
            </a:ln>
          </c:spPr>
          <c:marker>
            <c:symbol val="diamond"/>
            <c:size val="14"/>
            <c:spPr>
              <a:solidFill>
                <a:schemeClr val="accent2">
                  <a:lumMod val="50000"/>
                </a:schemeClr>
              </a:solidFill>
              <a:ln w="15875">
                <a:solidFill>
                  <a:schemeClr val="accent2">
                    <a:lumMod val="50000"/>
                  </a:schemeClr>
                </a:solidFill>
              </a:ln>
            </c:spPr>
          </c:marker>
          <c:dLbls>
            <c:dLbl>
              <c:idx val="0"/>
              <c:layout>
                <c:manualLayout>
                  <c:x val="-3.1828029560020642E-2"/>
                  <c:y val="-9.7364203993331955E-2"/>
                </c:manualLayout>
              </c:layout>
              <c:tx>
                <c:rich>
                  <a:bodyPr/>
                  <a:lstStyle/>
                  <a:p>
                    <a:r>
                      <a:rPr lang="en-US" sz="1400" b="1" i="0" baseline="0" dirty="0" smtClean="0"/>
                      <a:t>8</a:t>
                    </a:r>
                    <a:r>
                      <a:rPr lang="ru-RU" sz="1400" b="1" i="0" baseline="0" dirty="0" smtClean="0"/>
                      <a:t>20</a:t>
                    </a:r>
                    <a:endParaRPr lang="en-US" dirty="0"/>
                  </a:p>
                </c:rich>
              </c:tx>
              <c:showLegendKey val="0"/>
              <c:showVal val="1"/>
              <c:showCatName val="0"/>
              <c:showSerName val="0"/>
              <c:showPercent val="0"/>
              <c:showBubbleSize val="0"/>
            </c:dLbl>
            <c:dLbl>
              <c:idx val="1"/>
              <c:layout>
                <c:manualLayout>
                  <c:x val="-3.6053837978147825E-2"/>
                  <c:y val="-0.10585211041048646"/>
                </c:manualLayout>
              </c:layout>
              <c:showLegendKey val="0"/>
              <c:showVal val="1"/>
              <c:showCatName val="0"/>
              <c:showSerName val="0"/>
              <c:showPercent val="0"/>
              <c:showBubbleSize val="0"/>
            </c:dLbl>
            <c:dLbl>
              <c:idx val="2"/>
              <c:layout>
                <c:manualLayout>
                  <c:x val="-5.0578621492886583E-2"/>
                  <c:y val="-0.11127993985366318"/>
                </c:manualLayout>
              </c:layout>
              <c:showLegendKey val="0"/>
              <c:showVal val="1"/>
              <c:showCatName val="0"/>
              <c:showSerName val="0"/>
              <c:showPercent val="0"/>
              <c:showBubbleSize val="0"/>
            </c:dLbl>
            <c:dLbl>
              <c:idx val="3"/>
              <c:layout>
                <c:manualLayout>
                  <c:x val="-4.9550055361731474E-2"/>
                  <c:y val="-0.12643722050540676"/>
                </c:manualLayout>
              </c:layout>
              <c:tx>
                <c:rich>
                  <a:bodyPr/>
                  <a:lstStyle/>
                  <a:p>
                    <a:r>
                      <a:rPr lang="en-US" dirty="0"/>
                      <a:t>1 </a:t>
                    </a:r>
                    <a:r>
                      <a:rPr lang="en-US" dirty="0" smtClean="0"/>
                      <a:t>132</a:t>
                    </a:r>
                    <a:endParaRPr lang="en-US" dirty="0"/>
                  </a:p>
                </c:rich>
              </c:tx>
              <c:showLegendKey val="0"/>
              <c:showVal val="1"/>
              <c:showCatName val="0"/>
              <c:showSerName val="0"/>
              <c:showPercent val="0"/>
              <c:showBubbleSize val="0"/>
            </c:dLbl>
            <c:dLbl>
              <c:idx val="4"/>
              <c:layout>
                <c:manualLayout>
                  <c:x val="-6.2112812970334177E-2"/>
                  <c:y val="-9.7396140535422934E-2"/>
                </c:manualLayout>
              </c:layout>
              <c:tx>
                <c:rich>
                  <a:bodyPr/>
                  <a:lstStyle/>
                  <a:p>
                    <a:r>
                      <a:rPr lang="en-US" dirty="0"/>
                      <a:t>1 </a:t>
                    </a:r>
                    <a:r>
                      <a:rPr lang="en-US" dirty="0" smtClean="0"/>
                      <a:t>266</a:t>
                    </a:r>
                    <a:endParaRPr lang="en-US" dirty="0"/>
                  </a:p>
                </c:rich>
              </c:tx>
              <c:showLegendKey val="0"/>
              <c:showVal val="1"/>
              <c:showCatName val="0"/>
              <c:showSerName val="0"/>
              <c:showPercent val="0"/>
              <c:showBubbleSize val="0"/>
            </c:dLbl>
            <c:dLbl>
              <c:idx val="5"/>
              <c:layout>
                <c:manualLayout>
                  <c:x val="-5.0315522698309897E-2"/>
                  <c:y val="-0.15160923490295791"/>
                </c:manualLayout>
              </c:layout>
              <c:tx>
                <c:rich>
                  <a:bodyPr/>
                  <a:lstStyle/>
                  <a:p>
                    <a:r>
                      <a:rPr lang="en-US" dirty="0"/>
                      <a:t>1 </a:t>
                    </a:r>
                    <a:r>
                      <a:rPr lang="en-US" dirty="0" smtClean="0"/>
                      <a:t>336</a:t>
                    </a:r>
                    <a:endParaRPr lang="en-US" dirty="0"/>
                  </a:p>
                </c:rich>
              </c:tx>
              <c:showLegendKey val="0"/>
              <c:showVal val="1"/>
              <c:showCatName val="0"/>
              <c:showSerName val="0"/>
              <c:showPercent val="0"/>
              <c:showBubbleSize val="0"/>
            </c:dLbl>
            <c:txPr>
              <a:bodyPr/>
              <a:lstStyle/>
              <a:p>
                <a:pPr>
                  <a:defRPr sz="1400" b="1" i="0" baseline="0"/>
                </a:pPr>
                <a:endParaRPr lang="ru-RU"/>
              </a:p>
            </c:txPr>
            <c:showLegendKey val="0"/>
            <c:showVal val="1"/>
            <c:showCatName val="0"/>
            <c:showSerName val="0"/>
            <c:showPercent val="0"/>
            <c:showBubbleSize val="0"/>
            <c:showLeaderLines val="0"/>
          </c:dLbls>
          <c:cat>
            <c:strRef>
              <c:f>Лист1!$A$2:$A$5</c:f>
              <c:strCache>
                <c:ptCount val="4"/>
                <c:pt idx="0">
                  <c:v>на 01.01.2020 г.</c:v>
                </c:pt>
                <c:pt idx="1">
                  <c:v>на 01.01.2021 г.</c:v>
                </c:pt>
                <c:pt idx="2">
                  <c:v>на 01.01.2022 г.</c:v>
                </c:pt>
                <c:pt idx="3">
                  <c:v>на 01.01.2023 г.</c:v>
                </c:pt>
              </c:strCache>
            </c:strRef>
          </c:cat>
          <c:val>
            <c:numRef>
              <c:f>Лист1!$B$2:$B$5</c:f>
              <c:numCache>
                <c:formatCode>#,##0</c:formatCode>
                <c:ptCount val="4"/>
                <c:pt idx="0" formatCode="General">
                  <c:v>995</c:v>
                </c:pt>
                <c:pt idx="1">
                  <c:v>1132</c:v>
                </c:pt>
                <c:pt idx="2">
                  <c:v>1266</c:v>
                </c:pt>
                <c:pt idx="3" formatCode="#,##0.0">
                  <c:v>1132</c:v>
                </c:pt>
              </c:numCache>
            </c:numRef>
          </c:val>
          <c:smooth val="0"/>
        </c:ser>
        <c:dLbls>
          <c:showLegendKey val="0"/>
          <c:showVal val="0"/>
          <c:showCatName val="0"/>
          <c:showSerName val="0"/>
          <c:showPercent val="0"/>
          <c:showBubbleSize val="0"/>
        </c:dLbls>
        <c:marker val="1"/>
        <c:smooth val="0"/>
        <c:axId val="407455232"/>
        <c:axId val="407457152"/>
      </c:lineChart>
      <c:catAx>
        <c:axId val="407455232"/>
        <c:scaling>
          <c:orientation val="minMax"/>
        </c:scaling>
        <c:delete val="0"/>
        <c:axPos val="b"/>
        <c:majorTickMark val="out"/>
        <c:minorTickMark val="none"/>
        <c:tickLblPos val="nextTo"/>
        <c:txPr>
          <a:bodyPr/>
          <a:lstStyle/>
          <a:p>
            <a:pPr>
              <a:defRPr sz="1000" b="0" i="0" baseline="0"/>
            </a:pPr>
            <a:endParaRPr lang="ru-RU"/>
          </a:p>
        </c:txPr>
        <c:crossAx val="407457152"/>
        <c:crosses val="autoZero"/>
        <c:auto val="1"/>
        <c:lblAlgn val="ctr"/>
        <c:lblOffset val="100"/>
        <c:noMultiLvlLbl val="0"/>
      </c:catAx>
      <c:valAx>
        <c:axId val="407457152"/>
        <c:scaling>
          <c:orientation val="minMax"/>
        </c:scaling>
        <c:delete val="1"/>
        <c:axPos val="l"/>
        <c:numFmt formatCode="General" sourceLinked="1"/>
        <c:majorTickMark val="out"/>
        <c:minorTickMark val="none"/>
        <c:tickLblPos val="nextTo"/>
        <c:crossAx val="407455232"/>
        <c:crosses val="autoZero"/>
        <c:crossBetween val="between"/>
      </c:valAx>
      <c:spPr>
        <a:ln w="41275"/>
      </c:spPr>
    </c:plotArea>
    <c:plotVisOnly val="1"/>
    <c:dispBlanksAs val="zero"/>
    <c:showDLblsOverMax val="0"/>
  </c:chart>
  <c:txPr>
    <a:bodyPr/>
    <a:lstStyle/>
    <a:p>
      <a:pPr>
        <a:defRPr sz="1800"/>
      </a:pPr>
      <a:endParaRPr lang="ru-RU"/>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5"/>
    </mc:Choice>
    <mc:Fallback>
      <c:style val="25"/>
    </mc:Fallback>
  </mc:AlternateContent>
  <c:chart>
    <c:autoTitleDeleted val="1"/>
    <c:plotArea>
      <c:layout/>
      <c:pieChart>
        <c:varyColors val="1"/>
        <c:ser>
          <c:idx val="0"/>
          <c:order val="0"/>
          <c:tx>
            <c:strRef>
              <c:f>Лист1!$B$1</c:f>
              <c:strCache>
                <c:ptCount val="1"/>
                <c:pt idx="0">
                  <c:v>Средства краевого бюджета
</c:v>
                </c:pt>
              </c:strCache>
            </c:strRef>
          </c:tx>
          <c:explosion val="5"/>
          <c:dPt>
            <c:idx val="0"/>
            <c:bubble3D val="0"/>
            <c:spPr>
              <a:solidFill>
                <a:schemeClr val="tx2">
                  <a:lumMod val="60000"/>
                  <a:lumOff val="40000"/>
                </a:schemeClr>
              </a:solidFill>
            </c:spPr>
            <c:extLst xmlns:c16r2="http://schemas.microsoft.com/office/drawing/2015/06/chart">
              <c:ext xmlns:c16="http://schemas.microsoft.com/office/drawing/2014/chart" uri="{C3380CC4-5D6E-409C-BE32-E72D297353CC}">
                <c16:uniqueId val="{00000001-C560-477B-A070-CA814C01176F}"/>
              </c:ext>
            </c:extLst>
          </c:dPt>
          <c:dPt>
            <c:idx val="1"/>
            <c:bubble3D val="0"/>
            <c:spPr>
              <a:solidFill>
                <a:schemeClr val="bg2"/>
              </a:solidFill>
            </c:spPr>
            <c:extLst xmlns:c16r2="http://schemas.microsoft.com/office/drawing/2015/06/chart">
              <c:ext xmlns:c16="http://schemas.microsoft.com/office/drawing/2014/chart" uri="{C3380CC4-5D6E-409C-BE32-E72D297353CC}">
                <c16:uniqueId val="{00000003-C560-477B-A070-CA814C01176F}"/>
              </c:ext>
            </c:extLst>
          </c:dPt>
          <c:dPt>
            <c:idx val="2"/>
            <c:bubble3D val="0"/>
            <c:spPr>
              <a:solidFill>
                <a:schemeClr val="bg2">
                  <a:lumMod val="50000"/>
                </a:schemeClr>
              </a:solidFill>
            </c:spPr>
            <c:extLst xmlns:c16r2="http://schemas.microsoft.com/office/drawing/2015/06/chart">
              <c:ext xmlns:c16="http://schemas.microsoft.com/office/drawing/2014/chart" uri="{C3380CC4-5D6E-409C-BE32-E72D297353CC}">
                <c16:uniqueId val="{00000005-C560-477B-A070-CA814C01176F}"/>
              </c:ext>
            </c:extLst>
          </c:dPt>
          <c:dLbls>
            <c:dLbl>
              <c:idx val="0"/>
              <c:layout/>
              <c:tx>
                <c:rich>
                  <a:bodyPr/>
                  <a:lstStyle/>
                  <a:p>
                    <a:r>
                      <a:rPr lang="en-US" sz="1200" smtClean="0"/>
                      <a:t>1989</a:t>
                    </a:r>
                    <a:endParaRPr lang="en-US"/>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1-C560-477B-A070-CA814C01176F}"/>
                </c:ext>
              </c:extLst>
            </c:dLbl>
            <c:dLbl>
              <c:idx val="2"/>
              <c:layout/>
              <c:tx>
                <c:rich>
                  <a:bodyPr/>
                  <a:lstStyle/>
                  <a:p>
                    <a:r>
                      <a:rPr lang="en-US" sz="1200" smtClean="0"/>
                      <a:t>1633</a:t>
                    </a:r>
                    <a:endParaRPr lang="en-US"/>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5-C560-477B-A070-CA814C01176F}"/>
                </c:ext>
              </c:extLst>
            </c:dLbl>
            <c:spPr>
              <a:noFill/>
              <a:ln>
                <a:noFill/>
              </a:ln>
              <a:effectLst/>
            </c:spPr>
            <c:txPr>
              <a:bodyPr/>
              <a:lstStyle/>
              <a:p>
                <a:pPr>
                  <a:defRPr sz="1200"/>
                </a:pPr>
                <a:endParaRPr lang="ru-RU"/>
              </a:p>
            </c:txPr>
            <c:showLegendKey val="0"/>
            <c:showVal val="1"/>
            <c:showCatName val="0"/>
            <c:showSerName val="0"/>
            <c:showPercent val="0"/>
            <c:showBubbleSize val="0"/>
            <c:showLeaderLines val="1"/>
            <c:extLst xmlns:c16r2="http://schemas.microsoft.com/office/drawing/2015/06/chart">
              <c:ext xmlns:c15="http://schemas.microsoft.com/office/drawing/2012/chart" uri="{CE6537A1-D6FC-4f65-9D91-7224C49458BB}">
                <c15:layout/>
              </c:ext>
            </c:extLst>
          </c:dLbls>
          <c:cat>
            <c:strRef>
              <c:f>Лист1!$A$2:$A$4</c:f>
              <c:strCache>
                <c:ptCount val="3"/>
                <c:pt idx="0">
                  <c:v>Средства краевого бюджета
</c:v>
                </c:pt>
                <c:pt idx="1">
                  <c:v>Другие источники</c:v>
                </c:pt>
                <c:pt idx="2">
                  <c:v>Средства местного бюджета</c:v>
                </c:pt>
              </c:strCache>
            </c:strRef>
          </c:cat>
          <c:val>
            <c:numRef>
              <c:f>Лист1!$B$2:$B$4</c:f>
              <c:numCache>
                <c:formatCode>General</c:formatCode>
                <c:ptCount val="3"/>
                <c:pt idx="0">
                  <c:v>1988.6</c:v>
                </c:pt>
                <c:pt idx="1">
                  <c:v>510</c:v>
                </c:pt>
                <c:pt idx="2">
                  <c:v>1632.7</c:v>
                </c:pt>
              </c:numCache>
            </c:numRef>
          </c:val>
          <c:extLst xmlns:c16r2="http://schemas.microsoft.com/office/drawing/2015/06/chart">
            <c:ext xmlns:c16="http://schemas.microsoft.com/office/drawing/2014/chart" uri="{C3380CC4-5D6E-409C-BE32-E72D297353CC}">
              <c16:uniqueId val="{00000006-C560-477B-A070-CA814C01176F}"/>
            </c:ext>
          </c:extLst>
        </c:ser>
        <c:dLbls>
          <c:showLegendKey val="0"/>
          <c:showVal val="0"/>
          <c:showCatName val="0"/>
          <c:showSerName val="0"/>
          <c:showPercent val="0"/>
          <c:showBubbleSize val="0"/>
          <c:showLeaderLines val="1"/>
        </c:dLbls>
        <c:firstSliceAng val="0"/>
      </c:pieChart>
    </c:plotArea>
    <c:legend>
      <c:legendPos val="r"/>
      <c:legendEntry>
        <c:idx val="0"/>
        <c:txPr>
          <a:bodyPr/>
          <a:lstStyle/>
          <a:p>
            <a:pPr>
              <a:defRPr sz="800"/>
            </a:pPr>
            <a:endParaRPr lang="ru-RU"/>
          </a:p>
        </c:txPr>
      </c:legendEntry>
      <c:layout>
        <c:manualLayout>
          <c:xMode val="edge"/>
          <c:yMode val="edge"/>
          <c:x val="0.57184988786419366"/>
          <c:y val="2.348898164258275E-2"/>
          <c:w val="0.41998512699024027"/>
          <c:h val="0.42948151497946291"/>
        </c:manualLayout>
      </c:layout>
      <c:overlay val="0"/>
      <c:txPr>
        <a:bodyPr/>
        <a:lstStyle/>
        <a:p>
          <a:pPr>
            <a:defRPr sz="800"/>
          </a:pPr>
          <a:endParaRPr lang="ru-RU"/>
        </a:p>
      </c:txPr>
    </c:legend>
    <c:plotVisOnly val="1"/>
    <c:dispBlanksAs val="zero"/>
    <c:showDLblsOverMax val="0"/>
  </c:chart>
  <c:spPr>
    <a:scene3d>
      <a:camera prst="orthographicFront"/>
      <a:lightRig rig="threePt" dir="t"/>
    </a:scene3d>
    <a:sp3d prstMaterial="matte">
      <a:bevelT w="127000" h="63500"/>
    </a:sp3d>
  </c:spPr>
  <c:txPr>
    <a:bodyPr/>
    <a:lstStyle/>
    <a:p>
      <a:pPr>
        <a:defRPr sz="1800"/>
      </a:pPr>
      <a:endParaRPr lang="ru-RU"/>
    </a:p>
  </c:tx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5"/>
    </mc:Choice>
    <mc:Fallback>
      <c:style val="25"/>
    </mc:Fallback>
  </mc:AlternateContent>
  <c:chart>
    <c:autoTitleDeleted val="1"/>
    <c:plotArea>
      <c:layout/>
      <c:pieChart>
        <c:varyColors val="1"/>
        <c:ser>
          <c:idx val="0"/>
          <c:order val="0"/>
          <c:tx>
            <c:strRef>
              <c:f>Лист1!$B$1</c:f>
              <c:strCache>
                <c:ptCount val="1"/>
                <c:pt idx="0">
                  <c:v>Средства краевого бюджета
</c:v>
                </c:pt>
              </c:strCache>
            </c:strRef>
          </c:tx>
          <c:explosion val="7"/>
          <c:dPt>
            <c:idx val="0"/>
            <c:bubble3D val="0"/>
            <c:spPr>
              <a:solidFill>
                <a:schemeClr val="tx2">
                  <a:lumMod val="60000"/>
                  <a:lumOff val="40000"/>
                </a:schemeClr>
              </a:solidFill>
            </c:spPr>
            <c:extLst xmlns:c16r2="http://schemas.microsoft.com/office/drawing/2015/06/chart">
              <c:ext xmlns:c16="http://schemas.microsoft.com/office/drawing/2014/chart" uri="{C3380CC4-5D6E-409C-BE32-E72D297353CC}">
                <c16:uniqueId val="{00000001-EA4E-4F69-964B-362DB52BF151}"/>
              </c:ext>
            </c:extLst>
          </c:dPt>
          <c:dPt>
            <c:idx val="1"/>
            <c:bubble3D val="0"/>
            <c:spPr>
              <a:solidFill>
                <a:schemeClr val="bg2"/>
              </a:solidFill>
            </c:spPr>
            <c:extLst xmlns:c16r2="http://schemas.microsoft.com/office/drawing/2015/06/chart">
              <c:ext xmlns:c16="http://schemas.microsoft.com/office/drawing/2014/chart" uri="{C3380CC4-5D6E-409C-BE32-E72D297353CC}">
                <c16:uniqueId val="{00000003-EA4E-4F69-964B-362DB52BF151}"/>
              </c:ext>
            </c:extLst>
          </c:dPt>
          <c:dPt>
            <c:idx val="2"/>
            <c:bubble3D val="0"/>
            <c:spPr>
              <a:solidFill>
                <a:schemeClr val="bg2">
                  <a:lumMod val="50000"/>
                </a:schemeClr>
              </a:solidFill>
            </c:spPr>
            <c:extLst xmlns:c16r2="http://schemas.microsoft.com/office/drawing/2015/06/chart">
              <c:ext xmlns:c16="http://schemas.microsoft.com/office/drawing/2014/chart" uri="{C3380CC4-5D6E-409C-BE32-E72D297353CC}">
                <c16:uniqueId val="{00000005-EA4E-4F69-964B-362DB52BF151}"/>
              </c:ext>
            </c:extLst>
          </c:dPt>
          <c:dLbls>
            <c:dLbl>
              <c:idx val="0"/>
              <c:layout>
                <c:manualLayout>
                  <c:x val="-0.18764972891904519"/>
                  <c:y val="-0.14308856989100829"/>
                </c:manualLayout>
              </c:layout>
              <c:spPr/>
              <c:txPr>
                <a:bodyPr/>
                <a:lstStyle/>
                <a:p>
                  <a:pPr>
                    <a:defRPr sz="1200"/>
                  </a:pPr>
                  <a:endParaRPr lang="ru-RU"/>
                </a:p>
              </c:txPr>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1-EA4E-4F69-964B-362DB52BF151}"/>
                </c:ext>
              </c:extLst>
            </c:dLbl>
            <c:dLbl>
              <c:idx val="1"/>
              <c:layout>
                <c:manualLayout>
                  <c:x val="0.14265079777275858"/>
                  <c:y val="-9.0894083117207605E-2"/>
                </c:manualLayout>
              </c:layout>
              <c:showLegendKey val="0"/>
              <c:showVal val="1"/>
              <c:showCatName val="0"/>
              <c:showSerName val="0"/>
              <c:showPercent val="0"/>
              <c:showBubbleSize val="0"/>
            </c:dLbl>
            <c:dLbl>
              <c:idx val="2"/>
              <c:layout>
                <c:manualLayout>
                  <c:x val="0.16853169361303158"/>
                  <c:y val="0.12733682522794187"/>
                </c:manualLayout>
              </c:layout>
              <c:tx>
                <c:rich>
                  <a:bodyPr/>
                  <a:lstStyle/>
                  <a:p>
                    <a:pPr>
                      <a:defRPr sz="1200"/>
                    </a:pPr>
                    <a:r>
                      <a:rPr lang="en-US" sz="1200" dirty="0" smtClean="0"/>
                      <a:t>2347</a:t>
                    </a:r>
                    <a:endParaRPr lang="en-US" dirty="0"/>
                  </a:p>
                </c:rich>
              </c:tx>
              <c:spPr/>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5-EA4E-4F69-964B-362DB52BF151}"/>
                </c:ext>
              </c:extLst>
            </c:dLbl>
            <c:spPr>
              <a:noFill/>
              <a:ln>
                <a:noFill/>
              </a:ln>
              <a:effectLst/>
            </c:spPr>
            <c:txPr>
              <a:bodyPr/>
              <a:lstStyle/>
              <a:p>
                <a:pPr>
                  <a:defRPr sz="1200"/>
                </a:pPr>
                <a:endParaRPr lang="ru-RU"/>
              </a:p>
            </c:txPr>
            <c:showLegendKey val="0"/>
            <c:showVal val="1"/>
            <c:showCatName val="0"/>
            <c:showSerName val="0"/>
            <c:showPercent val="0"/>
            <c:showBubbleSize val="0"/>
            <c:showLeaderLines val="1"/>
            <c:extLst xmlns:c16r2="http://schemas.microsoft.com/office/drawing/2015/06/chart">
              <c:ext xmlns:c15="http://schemas.microsoft.com/office/drawing/2012/chart" uri="{CE6537A1-D6FC-4f65-9D91-7224C49458BB}">
                <c15:layout/>
              </c:ext>
            </c:extLst>
          </c:dLbls>
          <c:cat>
            <c:strRef>
              <c:f>Лист1!$A$2:$A$4</c:f>
              <c:strCache>
                <c:ptCount val="3"/>
                <c:pt idx="0">
                  <c:v>Средства краевого бюджета
</c:v>
                </c:pt>
                <c:pt idx="1">
                  <c:v>Другие источники</c:v>
                </c:pt>
                <c:pt idx="2">
                  <c:v>Средства местного бюджета</c:v>
                </c:pt>
              </c:strCache>
            </c:strRef>
          </c:cat>
          <c:val>
            <c:numRef>
              <c:f>Лист1!$B$2:$B$4</c:f>
              <c:numCache>
                <c:formatCode>General</c:formatCode>
                <c:ptCount val="3"/>
                <c:pt idx="0">
                  <c:v>3985</c:v>
                </c:pt>
                <c:pt idx="1">
                  <c:v>502</c:v>
                </c:pt>
                <c:pt idx="2">
                  <c:v>1901</c:v>
                </c:pt>
              </c:numCache>
            </c:numRef>
          </c:val>
          <c:extLst xmlns:c16r2="http://schemas.microsoft.com/office/drawing/2015/06/chart">
            <c:ext xmlns:c16="http://schemas.microsoft.com/office/drawing/2014/chart" uri="{C3380CC4-5D6E-409C-BE32-E72D297353CC}">
              <c16:uniqueId val="{00000006-EA4E-4F69-964B-362DB52BF151}"/>
            </c:ext>
          </c:extLst>
        </c:ser>
        <c:dLbls>
          <c:showLegendKey val="0"/>
          <c:showVal val="0"/>
          <c:showCatName val="0"/>
          <c:showSerName val="0"/>
          <c:showPercent val="0"/>
          <c:showBubbleSize val="0"/>
          <c:showLeaderLines val="1"/>
        </c:dLbls>
        <c:firstSliceAng val="0"/>
      </c:pieChart>
    </c:plotArea>
    <c:plotVisOnly val="1"/>
    <c:dispBlanksAs val="zero"/>
    <c:showDLblsOverMax val="0"/>
  </c:chart>
  <c:spPr>
    <a:scene3d>
      <a:camera prst="orthographicFront"/>
      <a:lightRig rig="threePt" dir="t"/>
    </a:scene3d>
    <a:sp3d prstMaterial="matte">
      <a:bevelT w="127000" h="63500"/>
    </a:sp3d>
  </c:spPr>
  <c:txPr>
    <a:bodyPr/>
    <a:lstStyle/>
    <a:p>
      <a:pPr>
        <a:defRPr sz="1800"/>
      </a:pPr>
      <a:endParaRPr lang="ru-RU"/>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1"/>
    </c:view3D>
    <c:floor>
      <c:thickness val="0"/>
    </c:floor>
    <c:sideWall>
      <c:thickness val="0"/>
    </c:sideWall>
    <c:backWall>
      <c:thickness val="0"/>
    </c:backWall>
    <c:plotArea>
      <c:layout>
        <c:manualLayout>
          <c:layoutTarget val="inner"/>
          <c:xMode val="edge"/>
          <c:yMode val="edge"/>
          <c:x val="2.7457365413704075E-2"/>
          <c:y val="1.7597869835660283E-2"/>
          <c:w val="0.97254263458629597"/>
          <c:h val="0.69966449359602789"/>
        </c:manualLayout>
      </c:layout>
      <c:bar3DChart>
        <c:barDir val="col"/>
        <c:grouping val="clustered"/>
        <c:varyColors val="0"/>
        <c:ser>
          <c:idx val="0"/>
          <c:order val="0"/>
          <c:tx>
            <c:strRef>
              <c:f>Лист1!$B$1</c:f>
              <c:strCache>
                <c:ptCount val="1"/>
                <c:pt idx="0">
                  <c:v>Оценка</c:v>
                </c:pt>
              </c:strCache>
            </c:strRef>
          </c:tx>
          <c:invertIfNegative val="0"/>
          <c:dPt>
            <c:idx val="0"/>
            <c:invertIfNegative val="0"/>
            <c:bubble3D val="0"/>
            <c:spPr>
              <a:solidFill>
                <a:schemeClr val="accent4">
                  <a:lumMod val="50000"/>
                </a:schemeClr>
              </a:solidFill>
            </c:spPr>
          </c:dPt>
          <c:dPt>
            <c:idx val="1"/>
            <c:invertIfNegative val="0"/>
            <c:bubble3D val="0"/>
            <c:spPr>
              <a:solidFill>
                <a:schemeClr val="tx2">
                  <a:lumMod val="60000"/>
                  <a:lumOff val="40000"/>
                </a:schemeClr>
              </a:solidFill>
            </c:spPr>
          </c:dPt>
          <c:dPt>
            <c:idx val="2"/>
            <c:invertIfNegative val="0"/>
            <c:bubble3D val="0"/>
            <c:spPr>
              <a:solidFill>
                <a:srgbClr val="FF0000"/>
              </a:solidFill>
              <a:ln>
                <a:solidFill>
                  <a:schemeClr val="tx1"/>
                </a:solidFill>
              </a:ln>
            </c:spPr>
          </c:dPt>
          <c:dPt>
            <c:idx val="3"/>
            <c:invertIfNegative val="0"/>
            <c:bubble3D val="0"/>
            <c:spPr>
              <a:solidFill>
                <a:srgbClr val="E775E7"/>
              </a:solidFill>
            </c:spPr>
          </c:dPt>
          <c:dPt>
            <c:idx val="4"/>
            <c:invertIfNegative val="0"/>
            <c:bubble3D val="0"/>
            <c:spPr>
              <a:solidFill>
                <a:srgbClr val="FFFF99"/>
              </a:solidFill>
            </c:spPr>
          </c:dPt>
          <c:dPt>
            <c:idx val="5"/>
            <c:invertIfNegative val="0"/>
            <c:bubble3D val="0"/>
            <c:spPr>
              <a:solidFill>
                <a:srgbClr val="92D050"/>
              </a:solidFill>
            </c:spPr>
          </c:dPt>
          <c:dPt>
            <c:idx val="6"/>
            <c:invertIfNegative val="0"/>
            <c:bubble3D val="0"/>
            <c:spPr>
              <a:solidFill>
                <a:srgbClr val="00B0F0"/>
              </a:solidFill>
            </c:spPr>
          </c:dPt>
          <c:dLbls>
            <c:dLbl>
              <c:idx val="1"/>
              <c:spPr/>
              <c:txPr>
                <a:bodyPr rot="0" vert="horz"/>
                <a:lstStyle/>
                <a:p>
                  <a:pPr>
                    <a:defRPr sz="1400" b="1">
                      <a:solidFill>
                        <a:srgbClr val="FF0000"/>
                      </a:solidFill>
                    </a:defRPr>
                  </a:pPr>
                  <a:endParaRPr lang="ru-RU"/>
                </a:p>
              </c:txPr>
              <c:showLegendKey val="0"/>
              <c:showVal val="1"/>
              <c:showCatName val="0"/>
              <c:showSerName val="0"/>
              <c:showPercent val="0"/>
              <c:showBubbleSize val="0"/>
            </c:dLbl>
            <c:dLbl>
              <c:idx val="2"/>
              <c:layout>
                <c:manualLayout>
                  <c:x val="9.698640315291239E-3"/>
                  <c:y val="-4.8135198908247218E-3"/>
                </c:manualLayout>
              </c:layout>
              <c:tx>
                <c:rich>
                  <a:bodyPr/>
                  <a:lstStyle/>
                  <a:p>
                    <a:r>
                      <a:rPr lang="ru-RU" b="1" dirty="0" smtClean="0">
                        <a:solidFill>
                          <a:schemeClr val="tx1"/>
                        </a:solidFill>
                      </a:rPr>
                      <a:t>60,55</a:t>
                    </a:r>
                    <a:endParaRPr lang="en-US" b="1" dirty="0">
                      <a:solidFill>
                        <a:schemeClr val="tx1"/>
                      </a:solidFill>
                    </a:endParaRPr>
                  </a:p>
                </c:rich>
              </c:tx>
              <c:showLegendKey val="0"/>
              <c:showVal val="1"/>
              <c:showCatName val="0"/>
              <c:showSerName val="0"/>
              <c:showPercent val="0"/>
              <c:showBubbleSize val="0"/>
            </c:dLbl>
            <c:txPr>
              <a:bodyPr rot="0" vert="horz"/>
              <a:lstStyle/>
              <a:p>
                <a:pPr>
                  <a:defRPr sz="1400" b="1">
                    <a:solidFill>
                      <a:schemeClr val="tx1"/>
                    </a:solidFill>
                  </a:defRPr>
                </a:pPr>
                <a:endParaRPr lang="ru-RU"/>
              </a:p>
            </c:txPr>
            <c:showLegendKey val="0"/>
            <c:showVal val="1"/>
            <c:showCatName val="0"/>
            <c:showSerName val="0"/>
            <c:showPercent val="0"/>
            <c:showBubbleSize val="0"/>
            <c:showLeaderLines val="0"/>
          </c:dLbls>
          <c:cat>
            <c:strRef>
              <c:f>Лист1!$A$2:$A$8</c:f>
              <c:strCache>
                <c:ptCount val="7"/>
                <c:pt idx="0">
                  <c:v>г.Невинномысск</c:v>
                </c:pt>
                <c:pt idx="1">
                  <c:v>г.Пятигорск</c:v>
                </c:pt>
                <c:pt idx="2">
                  <c:v>г.Железноводск</c:v>
                </c:pt>
                <c:pt idx="3">
                  <c:v>г.Ессентуки</c:v>
                </c:pt>
                <c:pt idx="4">
                  <c:v>г.Ставрополь</c:v>
                </c:pt>
                <c:pt idx="5">
                  <c:v>г.Лермонтов</c:v>
                </c:pt>
                <c:pt idx="6">
                  <c:v>г.Кисловодск</c:v>
                </c:pt>
              </c:strCache>
            </c:strRef>
          </c:cat>
          <c:val>
            <c:numRef>
              <c:f>Лист1!$B$2:$B$8</c:f>
              <c:numCache>
                <c:formatCode>General</c:formatCode>
                <c:ptCount val="7"/>
                <c:pt idx="0">
                  <c:v>69.23</c:v>
                </c:pt>
                <c:pt idx="1">
                  <c:v>64.540000000000006</c:v>
                </c:pt>
                <c:pt idx="2">
                  <c:v>60.55</c:v>
                </c:pt>
                <c:pt idx="3">
                  <c:v>58.91</c:v>
                </c:pt>
                <c:pt idx="4">
                  <c:v>58.62</c:v>
                </c:pt>
                <c:pt idx="5">
                  <c:v>58.59</c:v>
                </c:pt>
                <c:pt idx="6">
                  <c:v>49.99</c:v>
                </c:pt>
              </c:numCache>
            </c:numRef>
          </c:val>
        </c:ser>
        <c:dLbls>
          <c:showLegendKey val="0"/>
          <c:showVal val="1"/>
          <c:showCatName val="0"/>
          <c:showSerName val="0"/>
          <c:showPercent val="0"/>
          <c:showBubbleSize val="0"/>
        </c:dLbls>
        <c:gapWidth val="150"/>
        <c:shape val="cylinder"/>
        <c:axId val="479531776"/>
        <c:axId val="479533312"/>
        <c:axId val="0"/>
      </c:bar3DChart>
      <c:catAx>
        <c:axId val="479531776"/>
        <c:scaling>
          <c:orientation val="minMax"/>
        </c:scaling>
        <c:delete val="0"/>
        <c:axPos val="b"/>
        <c:majorTickMark val="none"/>
        <c:minorTickMark val="none"/>
        <c:tickLblPos val="nextTo"/>
        <c:txPr>
          <a:bodyPr rot="-5400000" vert="horz"/>
          <a:lstStyle/>
          <a:p>
            <a:pPr>
              <a:defRPr sz="1100" b="1"/>
            </a:pPr>
            <a:endParaRPr lang="ru-RU"/>
          </a:p>
        </c:txPr>
        <c:crossAx val="479533312"/>
        <c:crosses val="autoZero"/>
        <c:auto val="1"/>
        <c:lblAlgn val="ctr"/>
        <c:lblOffset val="100"/>
        <c:noMultiLvlLbl val="0"/>
      </c:catAx>
      <c:valAx>
        <c:axId val="479533312"/>
        <c:scaling>
          <c:orientation val="minMax"/>
        </c:scaling>
        <c:delete val="1"/>
        <c:axPos val="l"/>
        <c:numFmt formatCode="General" sourceLinked="1"/>
        <c:majorTickMark val="none"/>
        <c:minorTickMark val="none"/>
        <c:tickLblPos val="nextTo"/>
        <c:crossAx val="479531776"/>
        <c:crosses val="autoZero"/>
        <c:crossBetween val="between"/>
      </c:valAx>
    </c:plotArea>
    <c:plotVisOnly val="1"/>
    <c:dispBlanksAs val="gap"/>
    <c:showDLblsOverMax val="0"/>
  </c:chart>
  <c:txPr>
    <a:bodyPr/>
    <a:lstStyle/>
    <a:p>
      <a:pPr>
        <a:defRPr sz="1800"/>
      </a:pPr>
      <a:endParaRPr lang="ru-RU"/>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0"/>
      <c:perspective val="30"/>
    </c:view3D>
    <c:floor>
      <c:thickness val="0"/>
    </c:floor>
    <c:sideWall>
      <c:thickness val="0"/>
      <c:spPr>
        <a:noFill/>
        <a:ln w="25400">
          <a:noFill/>
        </a:ln>
      </c:spPr>
    </c:sideWall>
    <c:backWall>
      <c:thickness val="0"/>
      <c:spPr>
        <a:noFill/>
        <a:ln w="25400">
          <a:noFill/>
        </a:ln>
      </c:spPr>
    </c:backWall>
    <c:plotArea>
      <c:layout>
        <c:manualLayout>
          <c:layoutTarget val="inner"/>
          <c:xMode val="edge"/>
          <c:yMode val="edge"/>
          <c:x val="5.0094862533661369E-2"/>
          <c:y val="0.10858700227152233"/>
          <c:w val="0.69059478400107221"/>
          <c:h val="0.72277547547989329"/>
        </c:manualLayout>
      </c:layout>
      <c:bar3DChart>
        <c:barDir val="col"/>
        <c:grouping val="stacked"/>
        <c:varyColors val="0"/>
        <c:ser>
          <c:idx val="0"/>
          <c:order val="0"/>
          <c:tx>
            <c:strRef>
              <c:f>Лист1!$B$1</c:f>
              <c:strCache>
                <c:ptCount val="1"/>
                <c:pt idx="0">
                  <c:v>Налоговые и неналоговые доходы</c:v>
                </c:pt>
              </c:strCache>
            </c:strRef>
          </c:tx>
          <c:spPr>
            <a:solidFill>
              <a:srgbClr val="92D050"/>
            </a:solidFill>
            <a:ln>
              <a:solidFill>
                <a:schemeClr val="tx1"/>
              </a:solidFill>
            </a:ln>
          </c:spPr>
          <c:invertIfNegative val="0"/>
          <c:cat>
            <c:strRef>
              <c:f>Лист1!$A$2:$A$4</c:f>
              <c:strCache>
                <c:ptCount val="3"/>
                <c:pt idx="0">
                  <c:v>2019 год</c:v>
                </c:pt>
                <c:pt idx="1">
                  <c:v>2020 год</c:v>
                </c:pt>
                <c:pt idx="2">
                  <c:v>2021 год</c:v>
                </c:pt>
              </c:strCache>
            </c:strRef>
          </c:cat>
          <c:val>
            <c:numRef>
              <c:f>Лист1!$B$2:$B$4</c:f>
              <c:numCache>
                <c:formatCode>General</c:formatCode>
                <c:ptCount val="3"/>
                <c:pt idx="0">
                  <c:v>1510</c:v>
                </c:pt>
                <c:pt idx="1">
                  <c:v>1854</c:v>
                </c:pt>
                <c:pt idx="2">
                  <c:v>1747</c:v>
                </c:pt>
              </c:numCache>
            </c:numRef>
          </c:val>
          <c:extLst xmlns:c16r2="http://schemas.microsoft.com/office/drawing/2015/06/chart">
            <c:ext xmlns:c16="http://schemas.microsoft.com/office/drawing/2014/chart" uri="{C3380CC4-5D6E-409C-BE32-E72D297353CC}">
              <c16:uniqueId val="{00000000-AACD-40FE-BF0E-875E138EB9D8}"/>
            </c:ext>
          </c:extLst>
        </c:ser>
        <c:ser>
          <c:idx val="1"/>
          <c:order val="1"/>
          <c:tx>
            <c:strRef>
              <c:f>Лист1!$C$1</c:f>
              <c:strCache>
                <c:ptCount val="1"/>
                <c:pt idx="0">
                  <c:v>Безвозмездные поступления</c:v>
                </c:pt>
              </c:strCache>
            </c:strRef>
          </c:tx>
          <c:spPr>
            <a:solidFill>
              <a:srgbClr val="FFFF00"/>
            </a:solidFill>
            <a:ln>
              <a:solidFill>
                <a:schemeClr val="tx1"/>
              </a:solidFill>
            </a:ln>
          </c:spPr>
          <c:invertIfNegative val="0"/>
          <c:dPt>
            <c:idx val="0"/>
            <c:invertIfNegative val="0"/>
            <c:bubble3D val="0"/>
            <c:extLst xmlns:c16r2="http://schemas.microsoft.com/office/drawing/2015/06/chart">
              <c:ext xmlns:c16="http://schemas.microsoft.com/office/drawing/2014/chart" uri="{C3380CC4-5D6E-409C-BE32-E72D297353CC}">
                <c16:uniqueId val="{00000002-AACD-40FE-BF0E-875E138EB9D8}"/>
              </c:ext>
            </c:extLst>
          </c:dPt>
          <c:dPt>
            <c:idx val="1"/>
            <c:invertIfNegative val="0"/>
            <c:bubble3D val="0"/>
            <c:extLst xmlns:c16r2="http://schemas.microsoft.com/office/drawing/2015/06/chart">
              <c:ext xmlns:c16="http://schemas.microsoft.com/office/drawing/2014/chart" uri="{C3380CC4-5D6E-409C-BE32-E72D297353CC}">
                <c16:uniqueId val="{00000004-AACD-40FE-BF0E-875E138EB9D8}"/>
              </c:ext>
            </c:extLst>
          </c:dPt>
          <c:cat>
            <c:strRef>
              <c:f>Лист1!$A$2:$A$4</c:f>
              <c:strCache>
                <c:ptCount val="3"/>
                <c:pt idx="0">
                  <c:v>2019 год</c:v>
                </c:pt>
                <c:pt idx="1">
                  <c:v>2020 год</c:v>
                </c:pt>
                <c:pt idx="2">
                  <c:v>2021 год</c:v>
                </c:pt>
              </c:strCache>
            </c:strRef>
          </c:cat>
          <c:val>
            <c:numRef>
              <c:f>Лист1!$C$2:$C$4</c:f>
              <c:numCache>
                <c:formatCode>General</c:formatCode>
                <c:ptCount val="3"/>
                <c:pt idx="0">
                  <c:v>3511</c:v>
                </c:pt>
                <c:pt idx="1">
                  <c:v>3652</c:v>
                </c:pt>
                <c:pt idx="2">
                  <c:v>3640</c:v>
                </c:pt>
              </c:numCache>
            </c:numRef>
          </c:val>
          <c:extLst xmlns:c16r2="http://schemas.microsoft.com/office/drawing/2015/06/chart">
            <c:ext xmlns:c16="http://schemas.microsoft.com/office/drawing/2014/chart" uri="{C3380CC4-5D6E-409C-BE32-E72D297353CC}">
              <c16:uniqueId val="{00000005-AACD-40FE-BF0E-875E138EB9D8}"/>
            </c:ext>
          </c:extLst>
        </c:ser>
        <c:dLbls>
          <c:showLegendKey val="0"/>
          <c:showVal val="0"/>
          <c:showCatName val="0"/>
          <c:showSerName val="0"/>
          <c:showPercent val="0"/>
          <c:showBubbleSize val="0"/>
        </c:dLbls>
        <c:gapWidth val="150"/>
        <c:shape val="box"/>
        <c:axId val="436171520"/>
        <c:axId val="436173056"/>
        <c:axId val="0"/>
      </c:bar3DChart>
      <c:catAx>
        <c:axId val="436171520"/>
        <c:scaling>
          <c:orientation val="minMax"/>
        </c:scaling>
        <c:delete val="0"/>
        <c:axPos val="b"/>
        <c:numFmt formatCode="General" sourceLinked="0"/>
        <c:majorTickMark val="out"/>
        <c:minorTickMark val="none"/>
        <c:tickLblPos val="nextTo"/>
        <c:crossAx val="436173056"/>
        <c:crosses val="autoZero"/>
        <c:auto val="1"/>
        <c:lblAlgn val="ctr"/>
        <c:lblOffset val="100"/>
        <c:noMultiLvlLbl val="0"/>
      </c:catAx>
      <c:valAx>
        <c:axId val="436173056"/>
        <c:scaling>
          <c:orientation val="minMax"/>
        </c:scaling>
        <c:delete val="1"/>
        <c:axPos val="l"/>
        <c:numFmt formatCode="General" sourceLinked="1"/>
        <c:majorTickMark val="out"/>
        <c:minorTickMark val="none"/>
        <c:tickLblPos val="nextTo"/>
        <c:crossAx val="436171520"/>
        <c:crosses val="autoZero"/>
        <c:crossBetween val="between"/>
      </c:valAx>
    </c:plotArea>
    <c:legend>
      <c:legendPos val="r"/>
      <c:layout>
        <c:manualLayout>
          <c:xMode val="edge"/>
          <c:yMode val="edge"/>
          <c:x val="0.65145841694148299"/>
          <c:y val="7.5565339000463833E-2"/>
          <c:w val="0.26745837041173015"/>
          <c:h val="0.48334239970091036"/>
        </c:manualLayout>
      </c:layout>
      <c:overlay val="0"/>
      <c:txPr>
        <a:bodyPr/>
        <a:lstStyle/>
        <a:p>
          <a:pPr>
            <a:defRPr sz="1200"/>
          </a:pPr>
          <a:endParaRPr lang="ru-RU"/>
        </a:p>
      </c:txPr>
    </c:legend>
    <c:plotVisOnly val="1"/>
    <c:dispBlanksAs val="gap"/>
    <c:showDLblsOverMax val="0"/>
  </c:chart>
  <c:txPr>
    <a:bodyPr/>
    <a:lstStyle/>
    <a:p>
      <a:pPr>
        <a:defRPr sz="1600" b="1"/>
      </a:pPr>
      <a:endParaRPr lang="ru-RU"/>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ru-RU" sz="1600" dirty="0" smtClean="0">
                <a:solidFill>
                  <a:srgbClr val="FF0000"/>
                </a:solidFill>
              </a:rPr>
              <a:t>Налог на доходы физических</a:t>
            </a:r>
            <a:r>
              <a:rPr lang="ru-RU" sz="1600" baseline="0" dirty="0" smtClean="0">
                <a:solidFill>
                  <a:srgbClr val="FF0000"/>
                </a:solidFill>
              </a:rPr>
              <a:t> лиц</a:t>
            </a:r>
            <a:endParaRPr lang="ru-RU" sz="1600" dirty="0">
              <a:solidFill>
                <a:srgbClr val="FF0000"/>
              </a:solidFill>
            </a:endParaRPr>
          </a:p>
        </c:rich>
      </c:tx>
      <c:layout>
        <c:manualLayout>
          <c:xMode val="edge"/>
          <c:yMode val="edge"/>
          <c:x val="5.2564196518411245E-2"/>
          <c:y val="1.4454045480459653E-2"/>
        </c:manualLayout>
      </c:layout>
      <c:overlay val="0"/>
    </c:title>
    <c:autoTitleDeleted val="0"/>
    <c:view3D>
      <c:rotX val="20"/>
      <c:rotY val="20"/>
      <c:rAngAx val="0"/>
      <c:perspective val="30"/>
    </c:view3D>
    <c:floor>
      <c:thickness val="0"/>
    </c:floor>
    <c:sideWall>
      <c:thickness val="0"/>
      <c:spPr>
        <a:noFill/>
        <a:ln w="25400">
          <a:noFill/>
        </a:ln>
      </c:spPr>
    </c:sideWall>
    <c:backWall>
      <c:thickness val="0"/>
      <c:spPr>
        <a:noFill/>
        <a:ln w="25400">
          <a:noFill/>
        </a:ln>
      </c:spPr>
    </c:backWall>
    <c:plotArea>
      <c:layout>
        <c:manualLayout>
          <c:layoutTarget val="inner"/>
          <c:xMode val="edge"/>
          <c:yMode val="edge"/>
          <c:x val="4.4185583919317407E-2"/>
          <c:y val="9.9304408301199049E-2"/>
          <c:w val="0.69059478400107221"/>
          <c:h val="0.72277547547989329"/>
        </c:manualLayout>
      </c:layout>
      <c:bar3DChart>
        <c:barDir val="col"/>
        <c:grouping val="stacked"/>
        <c:varyColors val="0"/>
        <c:ser>
          <c:idx val="0"/>
          <c:order val="0"/>
          <c:tx>
            <c:strRef>
              <c:f>Лист1!$B$1</c:f>
              <c:strCache>
                <c:ptCount val="1"/>
                <c:pt idx="0">
                  <c:v>Налоговые и неналоговые доходы</c:v>
                </c:pt>
              </c:strCache>
            </c:strRef>
          </c:tx>
          <c:spPr>
            <a:solidFill>
              <a:srgbClr val="92D050"/>
            </a:solidFill>
            <a:ln>
              <a:solidFill>
                <a:schemeClr val="tx1"/>
              </a:solidFill>
            </a:ln>
          </c:spPr>
          <c:invertIfNegative val="0"/>
          <c:cat>
            <c:strRef>
              <c:f>Лист1!$A$2:$A$4</c:f>
              <c:strCache>
                <c:ptCount val="3"/>
                <c:pt idx="0">
                  <c:v>2019 год</c:v>
                </c:pt>
                <c:pt idx="1">
                  <c:v>2020 год</c:v>
                </c:pt>
                <c:pt idx="2">
                  <c:v>2021 год</c:v>
                </c:pt>
              </c:strCache>
            </c:strRef>
          </c:cat>
          <c:val>
            <c:numRef>
              <c:f>Лист1!$B$2:$B$4</c:f>
              <c:numCache>
                <c:formatCode>General</c:formatCode>
                <c:ptCount val="3"/>
                <c:pt idx="0">
                  <c:v>783</c:v>
                </c:pt>
                <c:pt idx="1">
                  <c:v>1081</c:v>
                </c:pt>
                <c:pt idx="2">
                  <c:v>994</c:v>
                </c:pt>
              </c:numCache>
            </c:numRef>
          </c:val>
          <c:extLst xmlns:c16r2="http://schemas.microsoft.com/office/drawing/2015/06/chart">
            <c:ext xmlns:c16="http://schemas.microsoft.com/office/drawing/2014/chart" uri="{C3380CC4-5D6E-409C-BE32-E72D297353CC}">
              <c16:uniqueId val="{00000000-AACD-40FE-BF0E-875E138EB9D8}"/>
            </c:ext>
          </c:extLst>
        </c:ser>
        <c:dLbls>
          <c:showLegendKey val="0"/>
          <c:showVal val="0"/>
          <c:showCatName val="0"/>
          <c:showSerName val="0"/>
          <c:showPercent val="0"/>
          <c:showBubbleSize val="0"/>
        </c:dLbls>
        <c:gapWidth val="150"/>
        <c:shape val="box"/>
        <c:axId val="138989568"/>
        <c:axId val="138991104"/>
        <c:axId val="0"/>
      </c:bar3DChart>
      <c:catAx>
        <c:axId val="138989568"/>
        <c:scaling>
          <c:orientation val="minMax"/>
        </c:scaling>
        <c:delete val="0"/>
        <c:axPos val="b"/>
        <c:numFmt formatCode="General" sourceLinked="0"/>
        <c:majorTickMark val="out"/>
        <c:minorTickMark val="none"/>
        <c:tickLblPos val="nextTo"/>
        <c:crossAx val="138991104"/>
        <c:crosses val="autoZero"/>
        <c:auto val="1"/>
        <c:lblAlgn val="ctr"/>
        <c:lblOffset val="100"/>
        <c:noMultiLvlLbl val="0"/>
      </c:catAx>
      <c:valAx>
        <c:axId val="138991104"/>
        <c:scaling>
          <c:orientation val="minMax"/>
        </c:scaling>
        <c:delete val="1"/>
        <c:axPos val="l"/>
        <c:numFmt formatCode="General" sourceLinked="1"/>
        <c:majorTickMark val="out"/>
        <c:minorTickMark val="none"/>
        <c:tickLblPos val="nextTo"/>
        <c:crossAx val="138989568"/>
        <c:crosses val="autoZero"/>
        <c:crossBetween val="between"/>
      </c:valAx>
    </c:plotArea>
    <c:plotVisOnly val="1"/>
    <c:dispBlanksAs val="gap"/>
    <c:showDLblsOverMax val="0"/>
  </c:chart>
  <c:txPr>
    <a:bodyPr/>
    <a:lstStyle/>
    <a:p>
      <a:pPr>
        <a:defRPr sz="1600" b="1"/>
      </a:pPr>
      <a:endParaRPr lang="ru-RU"/>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10"/>
    </mc:Choice>
    <mc:Fallback>
      <c:style val="10"/>
    </mc:Fallback>
  </mc:AlternateContent>
  <c:chart>
    <c:title>
      <c:tx>
        <c:rich>
          <a:bodyPr/>
          <a:lstStyle/>
          <a:p>
            <a:pPr>
              <a:defRPr/>
            </a:pPr>
            <a:r>
              <a:rPr lang="ru-RU" dirty="0"/>
              <a:t>Всего 1 </a:t>
            </a:r>
            <a:r>
              <a:rPr lang="ru-RU" dirty="0" smtClean="0"/>
              <a:t>509</a:t>
            </a:r>
            <a:r>
              <a:rPr lang="ru-RU" baseline="0" dirty="0" smtClean="0"/>
              <a:t> 670,0</a:t>
            </a:r>
            <a:r>
              <a:rPr lang="ru-RU" dirty="0" smtClean="0"/>
              <a:t> </a:t>
            </a:r>
            <a:r>
              <a:rPr lang="ru-RU" dirty="0"/>
              <a:t>тыс. руб.</a:t>
            </a:r>
          </a:p>
        </c:rich>
      </c:tx>
      <c:layout>
        <c:manualLayout>
          <c:xMode val="edge"/>
          <c:yMode val="edge"/>
          <c:x val="1.7658965349120988E-2"/>
          <c:y val="0.91875151586454895"/>
        </c:manualLayout>
      </c:layout>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8.1513711591243959E-2"/>
          <c:y val="0.20200079866575837"/>
          <c:w val="0.83084438705353325"/>
          <c:h val="0.72208837001714787"/>
        </c:manualLayout>
      </c:layout>
      <c:pie3DChart>
        <c:varyColors val="1"/>
        <c:ser>
          <c:idx val="0"/>
          <c:order val="0"/>
          <c:tx>
            <c:strRef>
              <c:f>Лист1!$B$1</c:f>
              <c:strCache>
                <c:ptCount val="1"/>
                <c:pt idx="0">
                  <c:v>1 785 643,40</c:v>
                </c:pt>
              </c:strCache>
            </c:strRef>
          </c:tx>
          <c:explosion val="16"/>
          <c:dPt>
            <c:idx val="2"/>
            <c:bubble3D val="0"/>
            <c:extLst xmlns:c16r2="http://schemas.microsoft.com/office/drawing/2015/06/chart">
              <c:ext xmlns:c16="http://schemas.microsoft.com/office/drawing/2014/chart" uri="{C3380CC4-5D6E-409C-BE32-E72D297353CC}">
                <c16:uniqueId val="{00000000-24A3-41EB-BD07-978A89AF3D50}"/>
              </c:ext>
            </c:extLst>
          </c:dPt>
          <c:dPt>
            <c:idx val="3"/>
            <c:bubble3D val="0"/>
            <c:explosion val="30"/>
            <c:extLst xmlns:c16r2="http://schemas.microsoft.com/office/drawing/2015/06/chart">
              <c:ext xmlns:c16="http://schemas.microsoft.com/office/drawing/2014/chart" uri="{C3380CC4-5D6E-409C-BE32-E72D297353CC}">
                <c16:uniqueId val="{00000001-24A3-41EB-BD07-978A89AF3D50}"/>
              </c:ext>
            </c:extLst>
          </c:dPt>
          <c:cat>
            <c:strRef>
              <c:f>Лист1!$A$2:$A$8</c:f>
              <c:strCache>
                <c:ptCount val="7"/>
                <c:pt idx="0">
                  <c:v>налог на им. ФЛ</c:v>
                </c:pt>
                <c:pt idx="1">
                  <c:v>114</c:v>
                </c:pt>
                <c:pt idx="2">
                  <c:v>111</c:v>
                </c:pt>
                <c:pt idx="3">
                  <c:v>НДФЛ</c:v>
                </c:pt>
                <c:pt idx="4">
                  <c:v>105</c:v>
                </c:pt>
                <c:pt idx="5">
                  <c:v>другие доходы</c:v>
                </c:pt>
                <c:pt idx="6">
                  <c:v>зем. Налог</c:v>
                </c:pt>
              </c:strCache>
            </c:strRef>
          </c:cat>
          <c:val>
            <c:numRef>
              <c:f>Лист1!$B$2:$B$8</c:f>
              <c:numCache>
                <c:formatCode>General</c:formatCode>
                <c:ptCount val="7"/>
                <c:pt idx="0">
                  <c:v>10</c:v>
                </c:pt>
                <c:pt idx="1">
                  <c:v>2</c:v>
                </c:pt>
                <c:pt idx="2">
                  <c:v>6</c:v>
                </c:pt>
                <c:pt idx="3">
                  <c:v>52</c:v>
                </c:pt>
                <c:pt idx="4">
                  <c:v>13</c:v>
                </c:pt>
                <c:pt idx="5">
                  <c:v>6</c:v>
                </c:pt>
                <c:pt idx="6">
                  <c:v>11</c:v>
                </c:pt>
              </c:numCache>
            </c:numRef>
          </c:val>
          <c:extLst xmlns:c16r2="http://schemas.microsoft.com/office/drawing/2015/06/chart">
            <c:ext xmlns:c16="http://schemas.microsoft.com/office/drawing/2014/chart" uri="{C3380CC4-5D6E-409C-BE32-E72D297353CC}">
              <c16:uniqueId val="{00000002-24A3-41EB-BD07-978A89AF3D50}"/>
            </c:ext>
          </c:extLst>
        </c:ser>
        <c:dLbls>
          <c:showLegendKey val="0"/>
          <c:showVal val="0"/>
          <c:showCatName val="0"/>
          <c:showSerName val="0"/>
          <c:showPercent val="0"/>
          <c:showBubbleSize val="0"/>
          <c:showLeaderLines val="1"/>
        </c:dLbls>
      </c:pie3DChart>
    </c:plotArea>
    <c:plotVisOnly val="1"/>
    <c:dispBlanksAs val="gap"/>
    <c:showDLblsOverMax val="0"/>
  </c:chart>
  <c:txPr>
    <a:bodyPr/>
    <a:lstStyle/>
    <a:p>
      <a:pPr>
        <a:defRPr sz="1800"/>
      </a:pPr>
      <a:endParaRPr lang="ru-RU"/>
    </a:p>
  </c:txPr>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10"/>
    </mc:Choice>
    <mc:Fallback>
      <c:style val="10"/>
    </mc:Fallback>
  </mc:AlternateContent>
  <c:chart>
    <c:title>
      <c:tx>
        <c:rich>
          <a:bodyPr/>
          <a:lstStyle/>
          <a:p>
            <a:pPr>
              <a:defRPr/>
            </a:pPr>
            <a:r>
              <a:rPr lang="ru-RU" dirty="0"/>
              <a:t>Всего 1 </a:t>
            </a:r>
            <a:r>
              <a:rPr lang="ru-RU" dirty="0" smtClean="0"/>
              <a:t>785</a:t>
            </a:r>
            <a:r>
              <a:rPr lang="ru-RU" baseline="0" dirty="0" smtClean="0"/>
              <a:t> 643,4</a:t>
            </a:r>
            <a:r>
              <a:rPr lang="ru-RU" dirty="0" smtClean="0"/>
              <a:t> </a:t>
            </a:r>
            <a:r>
              <a:rPr lang="ru-RU" dirty="0"/>
              <a:t>тыс. руб.</a:t>
            </a:r>
          </a:p>
        </c:rich>
      </c:tx>
      <c:layout>
        <c:manualLayout>
          <c:xMode val="edge"/>
          <c:yMode val="edge"/>
          <c:x val="1.7658965349120988E-2"/>
          <c:y val="0.91875151586454895"/>
        </c:manualLayout>
      </c:layout>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8.1513711591243959E-2"/>
          <c:y val="0.20200079866575837"/>
          <c:w val="0.83084438705353325"/>
          <c:h val="0.72208837001714787"/>
        </c:manualLayout>
      </c:layout>
      <c:pie3DChart>
        <c:varyColors val="1"/>
        <c:ser>
          <c:idx val="0"/>
          <c:order val="0"/>
          <c:tx>
            <c:strRef>
              <c:f>Лист1!$B$1</c:f>
              <c:strCache>
                <c:ptCount val="1"/>
                <c:pt idx="0">
                  <c:v>1 785 643,40</c:v>
                </c:pt>
              </c:strCache>
            </c:strRef>
          </c:tx>
          <c:explosion val="16"/>
          <c:dPt>
            <c:idx val="2"/>
            <c:bubble3D val="0"/>
            <c:extLst xmlns:c16r2="http://schemas.microsoft.com/office/drawing/2015/06/chart">
              <c:ext xmlns:c16="http://schemas.microsoft.com/office/drawing/2014/chart" uri="{C3380CC4-5D6E-409C-BE32-E72D297353CC}">
                <c16:uniqueId val="{00000000-38B8-4F52-9BDA-94B75A274581}"/>
              </c:ext>
            </c:extLst>
          </c:dPt>
          <c:dPt>
            <c:idx val="3"/>
            <c:bubble3D val="0"/>
            <c:explosion val="30"/>
            <c:extLst xmlns:c16r2="http://schemas.microsoft.com/office/drawing/2015/06/chart">
              <c:ext xmlns:c16="http://schemas.microsoft.com/office/drawing/2014/chart" uri="{C3380CC4-5D6E-409C-BE32-E72D297353CC}">
                <c16:uniqueId val="{00000001-38B8-4F52-9BDA-94B75A274581}"/>
              </c:ext>
            </c:extLst>
          </c:dPt>
          <c:cat>
            <c:strRef>
              <c:f>Лист1!$A$2:$A$8</c:f>
              <c:strCache>
                <c:ptCount val="7"/>
                <c:pt idx="0">
                  <c:v>налог на им. ФЛ</c:v>
                </c:pt>
                <c:pt idx="1">
                  <c:v>114</c:v>
                </c:pt>
                <c:pt idx="2">
                  <c:v>111</c:v>
                </c:pt>
                <c:pt idx="3">
                  <c:v>НДФЛ</c:v>
                </c:pt>
                <c:pt idx="4">
                  <c:v>105</c:v>
                </c:pt>
                <c:pt idx="5">
                  <c:v>другие доходы</c:v>
                </c:pt>
                <c:pt idx="6">
                  <c:v>зем. Налог</c:v>
                </c:pt>
              </c:strCache>
            </c:strRef>
          </c:cat>
          <c:val>
            <c:numRef>
              <c:f>Лист1!$B$2:$B$8</c:f>
              <c:numCache>
                <c:formatCode>General</c:formatCode>
                <c:ptCount val="7"/>
                <c:pt idx="0">
                  <c:v>8</c:v>
                </c:pt>
                <c:pt idx="1">
                  <c:v>2</c:v>
                </c:pt>
                <c:pt idx="2">
                  <c:v>6</c:v>
                </c:pt>
                <c:pt idx="3">
                  <c:v>59</c:v>
                </c:pt>
                <c:pt idx="4">
                  <c:v>10</c:v>
                </c:pt>
                <c:pt idx="5">
                  <c:v>5</c:v>
                </c:pt>
                <c:pt idx="6">
                  <c:v>10</c:v>
                </c:pt>
              </c:numCache>
            </c:numRef>
          </c:val>
          <c:extLst xmlns:c16r2="http://schemas.microsoft.com/office/drawing/2015/06/chart">
            <c:ext xmlns:c16="http://schemas.microsoft.com/office/drawing/2014/chart" uri="{C3380CC4-5D6E-409C-BE32-E72D297353CC}">
              <c16:uniqueId val="{00000002-38B8-4F52-9BDA-94B75A274581}"/>
            </c:ext>
          </c:extLst>
        </c:ser>
        <c:dLbls>
          <c:showLegendKey val="0"/>
          <c:showVal val="0"/>
          <c:showCatName val="0"/>
          <c:showSerName val="0"/>
          <c:showPercent val="0"/>
          <c:showBubbleSize val="0"/>
          <c:showLeaderLines val="1"/>
        </c:dLbls>
      </c:pie3DChart>
    </c:plotArea>
    <c:plotVisOnly val="1"/>
    <c:dispBlanksAs val="gap"/>
    <c:showDLblsOverMax val="0"/>
  </c:chart>
  <c:txPr>
    <a:bodyPr/>
    <a:lstStyle/>
    <a:p>
      <a:pPr>
        <a:defRPr sz="1800"/>
      </a:pPr>
      <a:endParaRPr lang="ru-RU"/>
    </a:p>
  </c:txPr>
  <c:externalData r:id="rId1">
    <c:autoUpdate val="0"/>
  </c:externalData>
  <c:userShapes r:id="rId2"/>
</c:chartSpace>
</file>

<file path=ppt/charts/chart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10"/>
    </mc:Choice>
    <mc:Fallback>
      <c:style val="10"/>
    </mc:Fallback>
  </mc:AlternateContent>
  <c:chart>
    <c:title>
      <c:tx>
        <c:rich>
          <a:bodyPr/>
          <a:lstStyle/>
          <a:p>
            <a:pPr>
              <a:defRPr/>
            </a:pPr>
            <a:r>
              <a:rPr lang="ru-RU" dirty="0"/>
              <a:t>Всего </a:t>
            </a:r>
            <a:r>
              <a:rPr lang="ru-RU" dirty="0" smtClean="0"/>
              <a:t>1 747 492,5 </a:t>
            </a:r>
            <a:r>
              <a:rPr lang="ru-RU" dirty="0"/>
              <a:t>тыс. руб.</a:t>
            </a:r>
          </a:p>
        </c:rich>
      </c:tx>
      <c:layout>
        <c:manualLayout>
          <c:xMode val="edge"/>
          <c:yMode val="edge"/>
          <c:x val="1.0130640755015791E-3"/>
          <c:y val="0.92011445412373438"/>
        </c:manualLayout>
      </c:layout>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2.4548198348331662E-2"/>
          <c:y val="0.12139722570508039"/>
          <c:w val="0.96604938271604934"/>
          <c:h val="0.83903182593406089"/>
        </c:manualLayout>
      </c:layout>
      <c:pie3DChart>
        <c:varyColors val="1"/>
        <c:ser>
          <c:idx val="0"/>
          <c:order val="0"/>
          <c:tx>
            <c:strRef>
              <c:f>Лист1!$B$1</c:f>
              <c:strCache>
                <c:ptCount val="1"/>
                <c:pt idx="0">
                  <c:v>1 747 492,50</c:v>
                </c:pt>
              </c:strCache>
            </c:strRef>
          </c:tx>
          <c:dPt>
            <c:idx val="0"/>
            <c:bubble3D val="0"/>
            <c:explosion val="9"/>
            <c:extLst xmlns:c16r2="http://schemas.microsoft.com/office/drawing/2015/06/chart">
              <c:ext xmlns:c16="http://schemas.microsoft.com/office/drawing/2014/chart" uri="{C3380CC4-5D6E-409C-BE32-E72D297353CC}">
                <c16:uniqueId val="{00000000-6D79-427C-A396-BEF05A7DC5F5}"/>
              </c:ext>
            </c:extLst>
          </c:dPt>
          <c:dPt>
            <c:idx val="1"/>
            <c:bubble3D val="0"/>
            <c:explosion val="7"/>
            <c:extLst xmlns:c16r2="http://schemas.microsoft.com/office/drawing/2015/06/chart">
              <c:ext xmlns:c16="http://schemas.microsoft.com/office/drawing/2014/chart" uri="{C3380CC4-5D6E-409C-BE32-E72D297353CC}">
                <c16:uniqueId val="{00000001-6D79-427C-A396-BEF05A7DC5F5}"/>
              </c:ext>
            </c:extLst>
          </c:dPt>
          <c:dPt>
            <c:idx val="2"/>
            <c:bubble3D val="0"/>
            <c:explosion val="14"/>
            <c:extLst xmlns:c16r2="http://schemas.microsoft.com/office/drawing/2015/06/chart">
              <c:ext xmlns:c16="http://schemas.microsoft.com/office/drawing/2014/chart" uri="{C3380CC4-5D6E-409C-BE32-E72D297353CC}">
                <c16:uniqueId val="{00000002-6D79-427C-A396-BEF05A7DC5F5}"/>
              </c:ext>
            </c:extLst>
          </c:dPt>
          <c:dPt>
            <c:idx val="3"/>
            <c:bubble3D val="0"/>
            <c:explosion val="50"/>
            <c:extLst xmlns:c16r2="http://schemas.microsoft.com/office/drawing/2015/06/chart">
              <c:ext xmlns:c16="http://schemas.microsoft.com/office/drawing/2014/chart" uri="{C3380CC4-5D6E-409C-BE32-E72D297353CC}">
                <c16:uniqueId val="{00000003-6D79-427C-A396-BEF05A7DC5F5}"/>
              </c:ext>
            </c:extLst>
          </c:dPt>
          <c:dPt>
            <c:idx val="4"/>
            <c:bubble3D val="0"/>
            <c:explosion val="7"/>
            <c:extLst xmlns:c16r2="http://schemas.microsoft.com/office/drawing/2015/06/chart">
              <c:ext xmlns:c16="http://schemas.microsoft.com/office/drawing/2014/chart" uri="{C3380CC4-5D6E-409C-BE32-E72D297353CC}">
                <c16:uniqueId val="{00000004-6D79-427C-A396-BEF05A7DC5F5}"/>
              </c:ext>
            </c:extLst>
          </c:dPt>
          <c:dPt>
            <c:idx val="5"/>
            <c:bubble3D val="0"/>
            <c:explosion val="6"/>
            <c:extLst xmlns:c16r2="http://schemas.microsoft.com/office/drawing/2015/06/chart">
              <c:ext xmlns:c16="http://schemas.microsoft.com/office/drawing/2014/chart" uri="{C3380CC4-5D6E-409C-BE32-E72D297353CC}">
                <c16:uniqueId val="{00000005-6D79-427C-A396-BEF05A7DC5F5}"/>
              </c:ext>
            </c:extLst>
          </c:dPt>
          <c:dPt>
            <c:idx val="6"/>
            <c:bubble3D val="0"/>
            <c:explosion val="8"/>
            <c:extLst xmlns:c16r2="http://schemas.microsoft.com/office/drawing/2015/06/chart">
              <c:ext xmlns:c16="http://schemas.microsoft.com/office/drawing/2014/chart" uri="{C3380CC4-5D6E-409C-BE32-E72D297353CC}">
                <c16:uniqueId val="{00000006-6D79-427C-A396-BEF05A7DC5F5}"/>
              </c:ext>
            </c:extLst>
          </c:dPt>
          <c:cat>
            <c:strRef>
              <c:f>Лист1!$A$2:$A$8</c:f>
              <c:strCache>
                <c:ptCount val="7"/>
                <c:pt idx="0">
                  <c:v>налог на им-во ФЛ</c:v>
                </c:pt>
                <c:pt idx="1">
                  <c:v>Доходы от прод. Мат акт.</c:v>
                </c:pt>
                <c:pt idx="2">
                  <c:v>дох от использ. Им-ва</c:v>
                </c:pt>
                <c:pt idx="3">
                  <c:v>НДФЛ</c:v>
                </c:pt>
                <c:pt idx="4">
                  <c:v>совокупн. Доход</c:v>
                </c:pt>
                <c:pt idx="5">
                  <c:v>другие доходы</c:v>
                </c:pt>
                <c:pt idx="6">
                  <c:v>зем. налог</c:v>
                </c:pt>
              </c:strCache>
            </c:strRef>
          </c:cat>
          <c:val>
            <c:numRef>
              <c:f>Лист1!$B$2:$B$8</c:f>
              <c:numCache>
                <c:formatCode>General</c:formatCode>
                <c:ptCount val="7"/>
                <c:pt idx="0">
                  <c:v>9</c:v>
                </c:pt>
                <c:pt idx="1">
                  <c:v>1</c:v>
                </c:pt>
                <c:pt idx="2">
                  <c:v>6</c:v>
                </c:pt>
                <c:pt idx="3">
                  <c:v>57</c:v>
                </c:pt>
                <c:pt idx="4">
                  <c:v>11</c:v>
                </c:pt>
                <c:pt idx="5">
                  <c:v>6</c:v>
                </c:pt>
                <c:pt idx="6">
                  <c:v>10</c:v>
                </c:pt>
              </c:numCache>
            </c:numRef>
          </c:val>
          <c:extLst xmlns:c16r2="http://schemas.microsoft.com/office/drawing/2015/06/chart">
            <c:ext xmlns:c16="http://schemas.microsoft.com/office/drawing/2014/chart" uri="{C3380CC4-5D6E-409C-BE32-E72D297353CC}">
              <c16:uniqueId val="{00000007-6D79-427C-A396-BEF05A7DC5F5}"/>
            </c:ext>
          </c:extLst>
        </c:ser>
        <c:dLbls>
          <c:showLegendKey val="0"/>
          <c:showVal val="0"/>
          <c:showCatName val="0"/>
          <c:showSerName val="0"/>
          <c:showPercent val="0"/>
          <c:showBubbleSize val="0"/>
          <c:showLeaderLines val="1"/>
        </c:dLbls>
      </c:pie3DChart>
    </c:plotArea>
    <c:plotVisOnly val="1"/>
    <c:dispBlanksAs val="gap"/>
    <c:showDLblsOverMax val="0"/>
  </c:chart>
  <c:txPr>
    <a:bodyPr/>
    <a:lstStyle/>
    <a:p>
      <a:pPr>
        <a:defRPr sz="1800"/>
      </a:pPr>
      <a:endParaRPr lang="ru-RU"/>
    </a:p>
  </c:txPr>
  <c:externalData r:id="rId1">
    <c:autoUpdate val="0"/>
  </c:externalData>
  <c:userShapes r:id="rId2"/>
</c:chartSpace>
</file>

<file path=ppt/charts/chart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0"/>
    <c:view3D>
      <c:rotX val="15"/>
      <c:rotY val="20"/>
      <c:rAngAx val="1"/>
    </c:view3D>
    <c:floor>
      <c:thickness val="0"/>
    </c:floor>
    <c:sideWall>
      <c:thickness val="0"/>
      <c:spPr>
        <a:noFill/>
        <a:ln w="25400">
          <a:noFill/>
        </a:ln>
      </c:spPr>
    </c:sideWall>
    <c:backWall>
      <c:thickness val="0"/>
      <c:spPr>
        <a:noFill/>
        <a:ln w="25400">
          <a:noFill/>
        </a:ln>
      </c:spPr>
    </c:backWall>
    <c:plotArea>
      <c:layout>
        <c:manualLayout>
          <c:layoutTarget val="inner"/>
          <c:xMode val="edge"/>
          <c:yMode val="edge"/>
          <c:x val="1.8160469410580107E-2"/>
          <c:y val="7.2437095253448044E-4"/>
          <c:w val="0.63737760755340911"/>
          <c:h val="0.95147848225248211"/>
        </c:manualLayout>
      </c:layout>
      <c:bar3DChart>
        <c:barDir val="col"/>
        <c:grouping val="stacked"/>
        <c:varyColors val="0"/>
        <c:ser>
          <c:idx val="0"/>
          <c:order val="0"/>
          <c:tx>
            <c:strRef>
              <c:f>Лист1!$B$1</c:f>
              <c:strCache>
                <c:ptCount val="1"/>
                <c:pt idx="0">
                  <c:v>Налог на доходы физических лиц (НДФЛ)</c:v>
                </c:pt>
              </c:strCache>
            </c:strRef>
          </c:tx>
          <c:spPr>
            <a:ln>
              <a:solidFill>
                <a:schemeClr val="tx1"/>
              </a:solidFill>
            </a:ln>
          </c:spPr>
          <c:invertIfNegative val="0"/>
          <c:dLbls>
            <c:dLbl>
              <c:idx val="0"/>
              <c:layout>
                <c:manualLayout>
                  <c:x val="9.0778312213675612E-3"/>
                  <c:y val="-2.2055235339780064E-3"/>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0278-4307-99E0-3417B6CDEAB9}"/>
                </c:ext>
              </c:extLst>
            </c:dLbl>
            <c:dLbl>
              <c:idx val="1"/>
              <c:layout>
                <c:manualLayout>
                  <c:x val="3.8565783733965687E-3"/>
                  <c:y val="1.9940185154240005E-3"/>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0278-4307-99E0-3417B6CDEAB9}"/>
                </c:ext>
              </c:extLst>
            </c:dLbl>
            <c:dLbl>
              <c:idx val="2"/>
              <c:layout>
                <c:manualLayout>
                  <c:x val="5.2067446612418123E-3"/>
                  <c:y val="2.4171074874377026E-3"/>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0278-4307-99E0-3417B6CDEAB9}"/>
                </c:ext>
              </c:extLst>
            </c:dLbl>
            <c:dLbl>
              <c:idx val="3"/>
              <c:layout>
                <c:manualLayout>
                  <c:x val="5.2067446612418123E-3"/>
                  <c:y val="-2.4171074874377026E-3"/>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0278-4307-99E0-3417B6CDEAB9}"/>
                </c:ext>
              </c:extLst>
            </c:dLbl>
            <c:spPr>
              <a:noFill/>
              <a:ln>
                <a:noFill/>
              </a:ln>
              <a:effectLst/>
            </c:spPr>
            <c:txPr>
              <a:bodyPr/>
              <a:lstStyle/>
              <a:p>
                <a:pPr algn="ctr">
                  <a:defRPr lang="ru-RU" sz="1100" b="1" i="0" u="none" strike="noStrike" kern="1200" baseline="0">
                    <a:solidFill>
                      <a:prstClr val="white"/>
                    </a:solidFill>
                    <a:latin typeface="+mn-lt"/>
                    <a:ea typeface="+mn-ea"/>
                    <a:cs typeface="+mn-cs"/>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Лист1!$A$2:$A$5</c:f>
              <c:strCache>
                <c:ptCount val="4"/>
                <c:pt idx="0">
                  <c:v>2020 г.                                  </c:v>
                </c:pt>
                <c:pt idx="1">
                  <c:v>2021 г.                                  </c:v>
                </c:pt>
                <c:pt idx="2">
                  <c:v>2022 г.                                  </c:v>
                </c:pt>
                <c:pt idx="3">
                  <c:v>2023 г.                                  </c:v>
                </c:pt>
              </c:strCache>
            </c:strRef>
          </c:cat>
          <c:val>
            <c:numRef>
              <c:f>Лист1!$B$2:$B$5</c:f>
              <c:numCache>
                <c:formatCode>#,##0</c:formatCode>
                <c:ptCount val="4"/>
                <c:pt idx="0">
                  <c:v>1059986.1000000001</c:v>
                </c:pt>
                <c:pt idx="1">
                  <c:v>993654.5</c:v>
                </c:pt>
                <c:pt idx="2">
                  <c:v>1057878</c:v>
                </c:pt>
                <c:pt idx="3">
                  <c:v>955571</c:v>
                </c:pt>
              </c:numCache>
            </c:numRef>
          </c:val>
          <c:extLst xmlns:c16r2="http://schemas.microsoft.com/office/drawing/2015/06/chart">
            <c:ext xmlns:c16="http://schemas.microsoft.com/office/drawing/2014/chart" uri="{C3380CC4-5D6E-409C-BE32-E72D297353CC}">
              <c16:uniqueId val="{00000004-0278-4307-99E0-3417B6CDEAB9}"/>
            </c:ext>
          </c:extLst>
        </c:ser>
        <c:ser>
          <c:idx val="1"/>
          <c:order val="1"/>
          <c:tx>
            <c:strRef>
              <c:f>Лист1!$C$1</c:f>
              <c:strCache>
                <c:ptCount val="1"/>
                <c:pt idx="0">
                  <c:v>Доходы от использования имущества,
находящегося в муниципальной собственности</c:v>
                </c:pt>
              </c:strCache>
            </c:strRef>
          </c:tx>
          <c:spPr>
            <a:solidFill>
              <a:schemeClr val="accent6">
                <a:lumMod val="40000"/>
                <a:lumOff val="60000"/>
              </a:schemeClr>
            </a:solidFill>
          </c:spPr>
          <c:invertIfNegative val="0"/>
          <c:dLbls>
            <c:spPr>
              <a:noFill/>
              <a:ln>
                <a:noFill/>
              </a:ln>
              <a:effectLst/>
            </c:spPr>
            <c:txPr>
              <a:bodyPr/>
              <a:lstStyle/>
              <a:p>
                <a:pPr algn="ctr">
                  <a:defRPr lang="ru-RU" sz="1100" b="1" i="0" u="none" strike="noStrike" kern="1200" baseline="0">
                    <a:solidFill>
                      <a:prstClr val="black"/>
                    </a:solidFill>
                    <a:latin typeface="+mn-lt"/>
                    <a:ea typeface="+mn-ea"/>
                    <a:cs typeface="+mn-cs"/>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Лист1!$A$2:$A$5</c:f>
              <c:strCache>
                <c:ptCount val="4"/>
                <c:pt idx="0">
                  <c:v>2020 г.                                  </c:v>
                </c:pt>
                <c:pt idx="1">
                  <c:v>2021 г.                                  </c:v>
                </c:pt>
                <c:pt idx="2">
                  <c:v>2022 г.                                  </c:v>
                </c:pt>
                <c:pt idx="3">
                  <c:v>2023 г.                                  </c:v>
                </c:pt>
              </c:strCache>
            </c:strRef>
          </c:cat>
          <c:val>
            <c:numRef>
              <c:f>Лист1!$C$2:$C$5</c:f>
              <c:numCache>
                <c:formatCode>#,##0</c:formatCode>
                <c:ptCount val="4"/>
                <c:pt idx="0">
                  <c:v>115276.1</c:v>
                </c:pt>
                <c:pt idx="1">
                  <c:v>111301</c:v>
                </c:pt>
                <c:pt idx="2">
                  <c:v>109996</c:v>
                </c:pt>
                <c:pt idx="3">
                  <c:v>113817</c:v>
                </c:pt>
              </c:numCache>
            </c:numRef>
          </c:val>
          <c:extLst xmlns:c16r2="http://schemas.microsoft.com/office/drawing/2015/06/chart">
            <c:ext xmlns:c16="http://schemas.microsoft.com/office/drawing/2014/chart" uri="{C3380CC4-5D6E-409C-BE32-E72D297353CC}">
              <c16:uniqueId val="{00000005-0278-4307-99E0-3417B6CDEAB9}"/>
            </c:ext>
          </c:extLst>
        </c:ser>
        <c:ser>
          <c:idx val="2"/>
          <c:order val="2"/>
          <c:tx>
            <c:strRef>
              <c:f>Лист1!$D$1</c:f>
              <c:strCache>
                <c:ptCount val="1"/>
                <c:pt idx="0">
                  <c:v>Налоги на совокупный доход</c:v>
                </c:pt>
              </c:strCache>
            </c:strRef>
          </c:tx>
          <c:spPr>
            <a:solidFill>
              <a:schemeClr val="accent3">
                <a:lumMod val="50000"/>
              </a:schemeClr>
            </a:solidFill>
            <a:ln>
              <a:solidFill>
                <a:schemeClr val="tx1"/>
              </a:solidFill>
            </a:ln>
          </c:spPr>
          <c:invertIfNegative val="0"/>
          <c:dLbls>
            <c:spPr>
              <a:noFill/>
              <a:ln>
                <a:noFill/>
              </a:ln>
              <a:effectLst/>
            </c:spPr>
            <c:txPr>
              <a:bodyPr/>
              <a:lstStyle/>
              <a:p>
                <a:pPr algn="ctr">
                  <a:defRPr lang="ru-RU" sz="1100" b="1" i="0" u="none" strike="noStrike" kern="1200" baseline="0">
                    <a:solidFill>
                      <a:prstClr val="white"/>
                    </a:solidFill>
                    <a:latin typeface="+mn-lt"/>
                    <a:ea typeface="+mn-ea"/>
                    <a:cs typeface="+mn-cs"/>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Лист1!$A$2:$A$5</c:f>
              <c:strCache>
                <c:ptCount val="4"/>
                <c:pt idx="0">
                  <c:v>2020 г.                                  </c:v>
                </c:pt>
                <c:pt idx="1">
                  <c:v>2021 г.                                  </c:v>
                </c:pt>
                <c:pt idx="2">
                  <c:v>2022 г.                                  </c:v>
                </c:pt>
                <c:pt idx="3">
                  <c:v>2023 г.                                  </c:v>
                </c:pt>
              </c:strCache>
            </c:strRef>
          </c:cat>
          <c:val>
            <c:numRef>
              <c:f>Лист1!$D$2:$D$5</c:f>
              <c:numCache>
                <c:formatCode>#,##0</c:formatCode>
                <c:ptCount val="4"/>
                <c:pt idx="0">
                  <c:v>175133</c:v>
                </c:pt>
                <c:pt idx="1">
                  <c:v>199498.6</c:v>
                </c:pt>
                <c:pt idx="2">
                  <c:v>170272</c:v>
                </c:pt>
                <c:pt idx="3">
                  <c:v>182991</c:v>
                </c:pt>
              </c:numCache>
            </c:numRef>
          </c:val>
          <c:extLst xmlns:c16r2="http://schemas.microsoft.com/office/drawing/2015/06/chart">
            <c:ext xmlns:c16="http://schemas.microsoft.com/office/drawing/2014/chart" uri="{C3380CC4-5D6E-409C-BE32-E72D297353CC}">
              <c16:uniqueId val="{00000006-0278-4307-99E0-3417B6CDEAB9}"/>
            </c:ext>
          </c:extLst>
        </c:ser>
        <c:ser>
          <c:idx val="3"/>
          <c:order val="3"/>
          <c:tx>
            <c:strRef>
              <c:f>Лист1!$E$1</c:f>
              <c:strCache>
                <c:ptCount val="1"/>
                <c:pt idx="0">
                  <c:v>Земельный налог</c:v>
                </c:pt>
              </c:strCache>
            </c:strRef>
          </c:tx>
          <c:spPr>
            <a:solidFill>
              <a:srgbClr val="FFFFCC"/>
            </a:solidFill>
          </c:spPr>
          <c:invertIfNegative val="0"/>
          <c:dLbls>
            <c:spPr>
              <a:noFill/>
              <a:ln>
                <a:noFill/>
              </a:ln>
              <a:effectLst/>
            </c:spPr>
            <c:txPr>
              <a:bodyPr/>
              <a:lstStyle/>
              <a:p>
                <a:pPr algn="ctr">
                  <a:defRPr lang="ru-RU" sz="1100" b="1" i="0" u="none" strike="noStrike" kern="1200" baseline="0">
                    <a:solidFill>
                      <a:prstClr val="black"/>
                    </a:solidFill>
                    <a:latin typeface="+mn-lt"/>
                    <a:ea typeface="+mn-ea"/>
                    <a:cs typeface="+mn-cs"/>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Лист1!$A$2:$A$5</c:f>
              <c:strCache>
                <c:ptCount val="4"/>
                <c:pt idx="0">
                  <c:v>2020 г.                                  </c:v>
                </c:pt>
                <c:pt idx="1">
                  <c:v>2021 г.                                  </c:v>
                </c:pt>
                <c:pt idx="2">
                  <c:v>2022 г.                                  </c:v>
                </c:pt>
                <c:pt idx="3">
                  <c:v>2023 г.                                  </c:v>
                </c:pt>
              </c:strCache>
            </c:strRef>
          </c:cat>
          <c:val>
            <c:numRef>
              <c:f>Лист1!$E$2:$E$5</c:f>
              <c:numCache>
                <c:formatCode>#,##0</c:formatCode>
                <c:ptCount val="4"/>
                <c:pt idx="0">
                  <c:v>176565</c:v>
                </c:pt>
                <c:pt idx="1">
                  <c:v>173993.8</c:v>
                </c:pt>
                <c:pt idx="2">
                  <c:v>174370</c:v>
                </c:pt>
                <c:pt idx="3">
                  <c:v>176065</c:v>
                </c:pt>
              </c:numCache>
            </c:numRef>
          </c:val>
          <c:extLst xmlns:c16r2="http://schemas.microsoft.com/office/drawing/2015/06/chart">
            <c:ext xmlns:c16="http://schemas.microsoft.com/office/drawing/2014/chart" uri="{C3380CC4-5D6E-409C-BE32-E72D297353CC}">
              <c16:uniqueId val="{00000007-0278-4307-99E0-3417B6CDEAB9}"/>
            </c:ext>
          </c:extLst>
        </c:ser>
        <c:ser>
          <c:idx val="4"/>
          <c:order val="4"/>
          <c:tx>
            <c:strRef>
              <c:f>Лист1!$F$1</c:f>
              <c:strCache>
                <c:ptCount val="1"/>
                <c:pt idx="0">
                  <c:v>Другие доходы</c:v>
                </c:pt>
              </c:strCache>
            </c:strRef>
          </c:tx>
          <c:spPr>
            <a:ln>
              <a:solidFill>
                <a:schemeClr val="tx1"/>
              </a:solidFill>
            </a:ln>
          </c:spPr>
          <c:invertIfNegative val="0"/>
          <c:dLbls>
            <c:spPr>
              <a:noFill/>
              <a:ln>
                <a:noFill/>
              </a:ln>
              <a:effectLst/>
            </c:spPr>
            <c:txPr>
              <a:bodyPr/>
              <a:lstStyle/>
              <a:p>
                <a:pPr algn="ctr">
                  <a:defRPr lang="ru-RU" sz="1100" b="1" i="0" u="none" strike="noStrike" kern="1200" baseline="0">
                    <a:solidFill>
                      <a:prstClr val="white"/>
                    </a:solidFill>
                    <a:latin typeface="+mn-lt"/>
                    <a:ea typeface="+mn-ea"/>
                    <a:cs typeface="+mn-cs"/>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Лист1!$A$2:$A$5</c:f>
              <c:strCache>
                <c:ptCount val="4"/>
                <c:pt idx="0">
                  <c:v>2020 г.                                  </c:v>
                </c:pt>
                <c:pt idx="1">
                  <c:v>2021 г.                                  </c:v>
                </c:pt>
                <c:pt idx="2">
                  <c:v>2022 г.                                  </c:v>
                </c:pt>
                <c:pt idx="3">
                  <c:v>2023 г.                                  </c:v>
                </c:pt>
              </c:strCache>
            </c:strRef>
          </c:cat>
          <c:val>
            <c:numRef>
              <c:f>Лист1!$F$2:$F$5</c:f>
              <c:numCache>
                <c:formatCode>#,##0</c:formatCode>
                <c:ptCount val="4"/>
                <c:pt idx="0">
                  <c:v>81271</c:v>
                </c:pt>
                <c:pt idx="1">
                  <c:v>92861.3</c:v>
                </c:pt>
                <c:pt idx="2">
                  <c:v>96879</c:v>
                </c:pt>
                <c:pt idx="3">
                  <c:v>100887</c:v>
                </c:pt>
              </c:numCache>
            </c:numRef>
          </c:val>
          <c:extLst xmlns:c16r2="http://schemas.microsoft.com/office/drawing/2015/06/chart">
            <c:ext xmlns:c16="http://schemas.microsoft.com/office/drawing/2014/chart" uri="{C3380CC4-5D6E-409C-BE32-E72D297353CC}">
              <c16:uniqueId val="{00000008-0278-4307-99E0-3417B6CDEAB9}"/>
            </c:ext>
          </c:extLst>
        </c:ser>
        <c:ser>
          <c:idx val="5"/>
          <c:order val="5"/>
          <c:tx>
            <c:strRef>
              <c:f>Лист1!$G$1</c:f>
              <c:strCache>
                <c:ptCount val="1"/>
                <c:pt idx="0">
                  <c:v>Доходы от продажи материальных и нематериальных активов</c:v>
                </c:pt>
              </c:strCache>
            </c:strRef>
          </c:tx>
          <c:spPr>
            <a:solidFill>
              <a:schemeClr val="bg2"/>
            </a:solidFill>
          </c:spPr>
          <c:invertIfNegative val="0"/>
          <c:dLbls>
            <c:spPr>
              <a:noFill/>
              <a:ln>
                <a:noFill/>
              </a:ln>
              <a:effectLst/>
            </c:spPr>
            <c:txPr>
              <a:bodyPr/>
              <a:lstStyle/>
              <a:p>
                <a:pPr algn="ctr">
                  <a:defRPr lang="ru-RU" sz="1100" b="1" i="0" u="none" strike="noStrike" kern="1200" baseline="0">
                    <a:solidFill>
                      <a:prstClr val="black"/>
                    </a:solidFill>
                    <a:latin typeface="+mn-lt"/>
                    <a:ea typeface="+mn-ea"/>
                    <a:cs typeface="+mn-cs"/>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Лист1!$A$2:$A$5</c:f>
              <c:strCache>
                <c:ptCount val="4"/>
                <c:pt idx="0">
                  <c:v>2020 г.                                  </c:v>
                </c:pt>
                <c:pt idx="1">
                  <c:v>2021 г.                                  </c:v>
                </c:pt>
                <c:pt idx="2">
                  <c:v>2022 г.                                  </c:v>
                </c:pt>
                <c:pt idx="3">
                  <c:v>2023 г.                                  </c:v>
                </c:pt>
              </c:strCache>
            </c:strRef>
          </c:cat>
          <c:val>
            <c:numRef>
              <c:f>Лист1!$G$2:$G$5</c:f>
              <c:numCache>
                <c:formatCode>#,##0</c:formatCode>
                <c:ptCount val="4"/>
                <c:pt idx="0">
                  <c:v>36709.199999999997</c:v>
                </c:pt>
                <c:pt idx="1">
                  <c:v>21510.400000000001</c:v>
                </c:pt>
                <c:pt idx="2">
                  <c:v>21518</c:v>
                </c:pt>
                <c:pt idx="3">
                  <c:v>14568</c:v>
                </c:pt>
              </c:numCache>
            </c:numRef>
          </c:val>
          <c:extLst xmlns:c16r2="http://schemas.microsoft.com/office/drawing/2015/06/chart">
            <c:ext xmlns:c16="http://schemas.microsoft.com/office/drawing/2014/chart" uri="{C3380CC4-5D6E-409C-BE32-E72D297353CC}">
              <c16:uniqueId val="{00000009-0278-4307-99E0-3417B6CDEAB9}"/>
            </c:ext>
          </c:extLst>
        </c:ser>
        <c:ser>
          <c:idx val="6"/>
          <c:order val="6"/>
          <c:tx>
            <c:strRef>
              <c:f>Лист1!$H$1</c:f>
              <c:strCache>
                <c:ptCount val="1"/>
                <c:pt idx="0">
                  <c:v>Налог на имущество физических лиц</c:v>
                </c:pt>
              </c:strCache>
            </c:strRef>
          </c:tx>
          <c:spPr>
            <a:solidFill>
              <a:srgbClr val="FF0000"/>
            </a:solidFill>
            <a:ln>
              <a:solidFill>
                <a:schemeClr val="tx1"/>
              </a:solidFill>
            </a:ln>
          </c:spPr>
          <c:invertIfNegative val="0"/>
          <c:dLbls>
            <c:spPr>
              <a:noFill/>
              <a:ln>
                <a:noFill/>
              </a:ln>
              <a:effectLst/>
            </c:spPr>
            <c:txPr>
              <a:bodyPr/>
              <a:lstStyle/>
              <a:p>
                <a:pPr algn="ctr">
                  <a:defRPr lang="ru-RU" sz="1100" b="1" i="0" u="none" strike="noStrike" kern="1200" baseline="0">
                    <a:solidFill>
                      <a:prstClr val="white"/>
                    </a:solidFill>
                    <a:latin typeface="+mn-lt"/>
                    <a:ea typeface="+mn-ea"/>
                    <a:cs typeface="+mn-cs"/>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Лист1!$A$2:$A$5</c:f>
              <c:strCache>
                <c:ptCount val="4"/>
                <c:pt idx="0">
                  <c:v>2020 г.                                  </c:v>
                </c:pt>
                <c:pt idx="1">
                  <c:v>2021 г.                                  </c:v>
                </c:pt>
                <c:pt idx="2">
                  <c:v>2022 г.                                  </c:v>
                </c:pt>
                <c:pt idx="3">
                  <c:v>2023 г.                                  </c:v>
                </c:pt>
              </c:strCache>
            </c:strRef>
          </c:cat>
          <c:val>
            <c:numRef>
              <c:f>Лист1!$H$2:$H$5</c:f>
              <c:numCache>
                <c:formatCode>#,##0</c:formatCode>
                <c:ptCount val="4"/>
                <c:pt idx="0">
                  <c:v>140703</c:v>
                </c:pt>
                <c:pt idx="1">
                  <c:v>154672.9</c:v>
                </c:pt>
                <c:pt idx="2">
                  <c:v>161943</c:v>
                </c:pt>
                <c:pt idx="3">
                  <c:v>170202</c:v>
                </c:pt>
              </c:numCache>
            </c:numRef>
          </c:val>
          <c:extLst xmlns:c16r2="http://schemas.microsoft.com/office/drawing/2015/06/chart">
            <c:ext xmlns:c16="http://schemas.microsoft.com/office/drawing/2014/chart" uri="{C3380CC4-5D6E-409C-BE32-E72D297353CC}">
              <c16:uniqueId val="{0000000A-0278-4307-99E0-3417B6CDEAB9}"/>
            </c:ext>
          </c:extLst>
        </c:ser>
        <c:dLbls>
          <c:showLegendKey val="0"/>
          <c:showVal val="0"/>
          <c:showCatName val="0"/>
          <c:showSerName val="0"/>
          <c:showPercent val="0"/>
          <c:showBubbleSize val="0"/>
        </c:dLbls>
        <c:gapWidth val="150"/>
        <c:shape val="box"/>
        <c:axId val="170718336"/>
        <c:axId val="170719872"/>
        <c:axId val="0"/>
      </c:bar3DChart>
      <c:catAx>
        <c:axId val="170718336"/>
        <c:scaling>
          <c:orientation val="minMax"/>
        </c:scaling>
        <c:delete val="1"/>
        <c:axPos val="b"/>
        <c:numFmt formatCode="General" sourceLinked="1"/>
        <c:majorTickMark val="out"/>
        <c:minorTickMark val="none"/>
        <c:tickLblPos val="nextTo"/>
        <c:crossAx val="170719872"/>
        <c:crosses val="autoZero"/>
        <c:auto val="1"/>
        <c:lblAlgn val="ctr"/>
        <c:lblOffset val="100"/>
        <c:noMultiLvlLbl val="0"/>
      </c:catAx>
      <c:valAx>
        <c:axId val="170719872"/>
        <c:scaling>
          <c:orientation val="minMax"/>
        </c:scaling>
        <c:delete val="1"/>
        <c:axPos val="l"/>
        <c:numFmt formatCode="#,##0" sourceLinked="1"/>
        <c:majorTickMark val="out"/>
        <c:minorTickMark val="none"/>
        <c:tickLblPos val="nextTo"/>
        <c:crossAx val="170718336"/>
        <c:crosses val="autoZero"/>
        <c:crossBetween val="between"/>
      </c:valAx>
    </c:plotArea>
    <c:legend>
      <c:legendPos val="r"/>
      <c:layout>
        <c:manualLayout>
          <c:xMode val="edge"/>
          <c:yMode val="edge"/>
          <c:x val="0.6097446481224561"/>
          <c:y val="3.8665345568338103E-2"/>
          <c:w val="0.32753222031991552"/>
          <c:h val="0.78243558408545977"/>
        </c:manualLayout>
      </c:layout>
      <c:overlay val="0"/>
      <c:txPr>
        <a:bodyPr/>
        <a:lstStyle/>
        <a:p>
          <a:pPr>
            <a:defRPr sz="1200"/>
          </a:pPr>
          <a:endParaRPr lang="ru-RU"/>
        </a:p>
      </c:txPr>
    </c:legend>
    <c:plotVisOnly val="1"/>
    <c:dispBlanksAs val="gap"/>
    <c:showDLblsOverMax val="0"/>
  </c:chart>
  <c:txPr>
    <a:bodyPr/>
    <a:lstStyle/>
    <a:p>
      <a:pPr>
        <a:defRPr sz="1800"/>
      </a:pPr>
      <a:endParaRPr lang="ru-RU"/>
    </a:p>
  </c:txPr>
  <c:externalData r:id="rId1">
    <c:autoUpdate val="0"/>
  </c:externalData>
  <c:userShapes r:id="rId2"/>
</c:chartSpace>
</file>

<file path=ppt/charts/chart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12"/>
    </mc:Choice>
    <mc:Fallback>
      <c:style val="1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24830835510204471"/>
          <c:y val="1.4294224356497702E-2"/>
          <c:w val="0.6288170022893943"/>
          <c:h val="0.87631755156909585"/>
        </c:manualLayout>
      </c:layout>
      <c:bar3DChart>
        <c:barDir val="bar"/>
        <c:grouping val="clustered"/>
        <c:varyColors val="0"/>
        <c:ser>
          <c:idx val="0"/>
          <c:order val="0"/>
          <c:tx>
            <c:strRef>
              <c:f>Лист1!$B$1</c:f>
              <c:strCache>
                <c:ptCount val="1"/>
                <c:pt idx="0">
                  <c:v>2020 год</c:v>
                </c:pt>
              </c:strCache>
            </c:strRef>
          </c:tx>
          <c:spPr>
            <a:solidFill>
              <a:srgbClr val="007E39"/>
            </a:solidFill>
            <a:ln>
              <a:solidFill>
                <a:schemeClr val="tx1"/>
              </a:solidFill>
            </a:ln>
          </c:spPr>
          <c:invertIfNegative val="0"/>
          <c:cat>
            <c:strRef>
              <c:f>Лист1!$A$2:$A$9</c:f>
              <c:strCache>
                <c:ptCount val="8"/>
                <c:pt idx="0">
                  <c:v>ЕСХН</c:v>
                </c:pt>
                <c:pt idx="1">
                  <c:v>Патент</c:v>
                </c:pt>
                <c:pt idx="2">
                  <c:v>Акцизы</c:v>
                </c:pt>
                <c:pt idx="3">
                  <c:v>Государственная пошлина</c:v>
                </c:pt>
                <c:pt idx="4">
                  <c:v>Налог на имущество физических лиц</c:v>
                </c:pt>
                <c:pt idx="5">
                  <c:v>Земельный налог</c:v>
                </c:pt>
                <c:pt idx="6">
                  <c:v>ЕНВД</c:v>
                </c:pt>
                <c:pt idx="7">
                  <c:v>НДФЛ</c:v>
                </c:pt>
              </c:strCache>
            </c:strRef>
          </c:cat>
          <c:val>
            <c:numRef>
              <c:f>Лист1!$B$2:$B$9</c:f>
              <c:numCache>
                <c:formatCode>General</c:formatCode>
                <c:ptCount val="8"/>
                <c:pt idx="0">
                  <c:v>1399</c:v>
                </c:pt>
                <c:pt idx="1">
                  <c:v>16774</c:v>
                </c:pt>
                <c:pt idx="2">
                  <c:v>22563.1</c:v>
                </c:pt>
                <c:pt idx="3">
                  <c:v>33723.9</c:v>
                </c:pt>
                <c:pt idx="4">
                  <c:v>140703</c:v>
                </c:pt>
                <c:pt idx="5">
                  <c:v>176565</c:v>
                </c:pt>
                <c:pt idx="6">
                  <c:v>156960</c:v>
                </c:pt>
                <c:pt idx="7">
                  <c:v>1059986.1000000001</c:v>
                </c:pt>
              </c:numCache>
            </c:numRef>
          </c:val>
          <c:extLst xmlns:c16r2="http://schemas.microsoft.com/office/drawing/2015/06/chart">
            <c:ext xmlns:c16="http://schemas.microsoft.com/office/drawing/2014/chart" uri="{C3380CC4-5D6E-409C-BE32-E72D297353CC}">
              <c16:uniqueId val="{00000000-A024-4A32-8FCD-47DF072D3DDA}"/>
            </c:ext>
          </c:extLst>
        </c:ser>
        <c:ser>
          <c:idx val="1"/>
          <c:order val="1"/>
          <c:tx>
            <c:strRef>
              <c:f>Лист1!$C$1</c:f>
              <c:strCache>
                <c:ptCount val="1"/>
                <c:pt idx="0">
                  <c:v>2021 год</c:v>
                </c:pt>
              </c:strCache>
            </c:strRef>
          </c:tx>
          <c:spPr>
            <a:solidFill>
              <a:srgbClr val="FFFF00"/>
            </a:solidFill>
            <a:ln>
              <a:solidFill>
                <a:schemeClr val="tx1"/>
              </a:solidFill>
            </a:ln>
          </c:spPr>
          <c:invertIfNegative val="0"/>
          <c:cat>
            <c:strRef>
              <c:f>Лист1!$A$2:$A$9</c:f>
              <c:strCache>
                <c:ptCount val="8"/>
                <c:pt idx="0">
                  <c:v>ЕСХН</c:v>
                </c:pt>
                <c:pt idx="1">
                  <c:v>Патент</c:v>
                </c:pt>
                <c:pt idx="2">
                  <c:v>Акцизы</c:v>
                </c:pt>
                <c:pt idx="3">
                  <c:v>Государственная пошлина</c:v>
                </c:pt>
                <c:pt idx="4">
                  <c:v>Налог на имущество физических лиц</c:v>
                </c:pt>
                <c:pt idx="5">
                  <c:v>Земельный налог</c:v>
                </c:pt>
                <c:pt idx="6">
                  <c:v>ЕНВД</c:v>
                </c:pt>
                <c:pt idx="7">
                  <c:v>НДФЛ</c:v>
                </c:pt>
              </c:strCache>
            </c:strRef>
          </c:cat>
          <c:val>
            <c:numRef>
              <c:f>Лист1!$C$2:$C$9</c:f>
              <c:numCache>
                <c:formatCode>General</c:formatCode>
                <c:ptCount val="8"/>
                <c:pt idx="0">
                  <c:v>1305</c:v>
                </c:pt>
                <c:pt idx="1">
                  <c:v>19550.599999999999</c:v>
                </c:pt>
                <c:pt idx="2">
                  <c:v>23010.9</c:v>
                </c:pt>
                <c:pt idx="3">
                  <c:v>38033.9</c:v>
                </c:pt>
                <c:pt idx="4">
                  <c:v>154672.9</c:v>
                </c:pt>
                <c:pt idx="5">
                  <c:v>173993.8</c:v>
                </c:pt>
                <c:pt idx="6">
                  <c:v>45489</c:v>
                </c:pt>
                <c:pt idx="7">
                  <c:v>993654.5</c:v>
                </c:pt>
              </c:numCache>
            </c:numRef>
          </c:val>
          <c:extLst xmlns:c16r2="http://schemas.microsoft.com/office/drawing/2015/06/chart">
            <c:ext xmlns:c16="http://schemas.microsoft.com/office/drawing/2014/chart" uri="{C3380CC4-5D6E-409C-BE32-E72D297353CC}">
              <c16:uniqueId val="{00000001-A024-4A32-8FCD-47DF072D3DDA}"/>
            </c:ext>
          </c:extLst>
        </c:ser>
        <c:dLbls>
          <c:showLegendKey val="0"/>
          <c:showVal val="0"/>
          <c:showCatName val="0"/>
          <c:showSerName val="0"/>
          <c:showPercent val="0"/>
          <c:showBubbleSize val="0"/>
        </c:dLbls>
        <c:gapWidth val="36"/>
        <c:shape val="cylinder"/>
        <c:axId val="164001664"/>
        <c:axId val="164003200"/>
        <c:axId val="0"/>
      </c:bar3DChart>
      <c:catAx>
        <c:axId val="164001664"/>
        <c:scaling>
          <c:orientation val="minMax"/>
        </c:scaling>
        <c:delete val="0"/>
        <c:axPos val="l"/>
        <c:numFmt formatCode="General" sourceLinked="1"/>
        <c:majorTickMark val="out"/>
        <c:minorTickMark val="none"/>
        <c:tickLblPos val="nextTo"/>
        <c:txPr>
          <a:bodyPr/>
          <a:lstStyle/>
          <a:p>
            <a:pPr>
              <a:defRPr sz="1200"/>
            </a:pPr>
            <a:endParaRPr lang="ru-RU"/>
          </a:p>
        </c:txPr>
        <c:crossAx val="164003200"/>
        <c:crosses val="autoZero"/>
        <c:auto val="1"/>
        <c:lblAlgn val="ctr"/>
        <c:lblOffset val="100"/>
        <c:noMultiLvlLbl val="0"/>
      </c:catAx>
      <c:valAx>
        <c:axId val="164003200"/>
        <c:scaling>
          <c:orientation val="minMax"/>
        </c:scaling>
        <c:delete val="1"/>
        <c:axPos val="b"/>
        <c:numFmt formatCode="General" sourceLinked="1"/>
        <c:majorTickMark val="out"/>
        <c:minorTickMark val="none"/>
        <c:tickLblPos val="nextTo"/>
        <c:crossAx val="164001664"/>
        <c:crosses val="autoZero"/>
        <c:crossBetween val="between"/>
      </c:valAx>
    </c:plotArea>
    <c:legend>
      <c:legendPos val="r"/>
      <c:layout>
        <c:manualLayout>
          <c:xMode val="edge"/>
          <c:yMode val="edge"/>
          <c:x val="0.81099725861419003"/>
          <c:y val="0.16963813231278396"/>
          <c:w val="0.17451622184429647"/>
          <c:h val="0.42711705741615563"/>
        </c:manualLayout>
      </c:layout>
      <c:overlay val="0"/>
      <c:txPr>
        <a:bodyPr/>
        <a:lstStyle/>
        <a:p>
          <a:pPr>
            <a:defRPr b="1"/>
          </a:pPr>
          <a:endParaRPr lang="ru-RU"/>
        </a:p>
      </c:txPr>
    </c:legend>
    <c:plotVisOnly val="1"/>
    <c:dispBlanksAs val="gap"/>
    <c:showDLblsOverMax val="0"/>
  </c:chart>
  <c:txPr>
    <a:bodyPr/>
    <a:lstStyle/>
    <a:p>
      <a:pPr>
        <a:defRPr sz="1800"/>
      </a:pPr>
      <a:endParaRPr lang="ru-RU"/>
    </a:p>
  </c:txPr>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2F1180-CB94-45DD-9696-B23C581E613A}" type="doc">
      <dgm:prSet loTypeId="urn:microsoft.com/office/officeart/2005/8/layout/hierarchy6" loCatId="hierarchy" qsTypeId="urn:microsoft.com/office/officeart/2005/8/quickstyle/3d3" qsCatId="3D" csTypeId="urn:microsoft.com/office/officeart/2005/8/colors/accent2_5" csCatId="accent2" phldr="1"/>
      <dgm:spPr/>
      <dgm:t>
        <a:bodyPr/>
        <a:lstStyle/>
        <a:p>
          <a:endParaRPr lang="ru-RU"/>
        </a:p>
      </dgm:t>
    </dgm:pt>
    <dgm:pt modelId="{EF3BC446-A531-438F-8454-B8F917C5F9F1}">
      <dgm:prSet phldrT="[Текст]" custT="1">
        <dgm:style>
          <a:lnRef idx="1">
            <a:schemeClr val="accent3"/>
          </a:lnRef>
          <a:fillRef idx="2">
            <a:schemeClr val="accent3"/>
          </a:fillRef>
          <a:effectRef idx="1">
            <a:schemeClr val="accent3"/>
          </a:effectRef>
          <a:fontRef idx="minor">
            <a:schemeClr val="dk1"/>
          </a:fontRef>
        </dgm:style>
      </dgm:prSet>
      <dgm:spPr>
        <a:solidFill>
          <a:srgbClr val="FFFFCC"/>
        </a:solidFill>
        <a:ln>
          <a:solidFill>
            <a:schemeClr val="tx1"/>
          </a:solidFill>
        </a:ln>
      </dgm:spPr>
      <dgm:t>
        <a:bodyPr/>
        <a:lstStyle/>
        <a:p>
          <a:r>
            <a:rPr lang="ru-RU" sz="1600" b="1" dirty="0" smtClean="0">
              <a:solidFill>
                <a:schemeClr val="tx1"/>
              </a:solidFill>
            </a:rPr>
            <a:t>Доходы бюджета города</a:t>
          </a:r>
          <a:endParaRPr lang="ru-RU" sz="1600" b="1" dirty="0">
            <a:solidFill>
              <a:schemeClr val="tx1"/>
            </a:solidFill>
          </a:endParaRPr>
        </a:p>
      </dgm:t>
    </dgm:pt>
    <dgm:pt modelId="{230210D9-4C31-4984-B5B7-479A1DCA7D06}" type="parTrans" cxnId="{569CA6F4-2F57-49D7-A256-9C7CFD03966B}">
      <dgm:prSet/>
      <dgm:spPr/>
      <dgm:t>
        <a:bodyPr/>
        <a:lstStyle/>
        <a:p>
          <a:endParaRPr lang="ru-RU"/>
        </a:p>
      </dgm:t>
    </dgm:pt>
    <dgm:pt modelId="{BDF99E1D-C273-4C6E-9CE0-AFB65ECCC9D0}" type="sibTrans" cxnId="{569CA6F4-2F57-49D7-A256-9C7CFD03966B}">
      <dgm:prSet/>
      <dgm:spPr/>
      <dgm:t>
        <a:bodyPr/>
        <a:lstStyle/>
        <a:p>
          <a:endParaRPr lang="ru-RU"/>
        </a:p>
      </dgm:t>
    </dgm:pt>
    <dgm:pt modelId="{3062EFCA-A308-4448-B30C-4E380AE78917}">
      <dgm:prSet phldrT="[Текст]" custT="1"/>
      <dgm:spPr>
        <a:solidFill>
          <a:srgbClr val="FFFFCC">
            <a:alpha val="80000"/>
          </a:srgbClr>
        </a:solidFill>
      </dgm:spPr>
      <dgm:t>
        <a:bodyPr/>
        <a:lstStyle/>
        <a:p>
          <a:r>
            <a:rPr lang="ru-RU" sz="1400" b="1" dirty="0" smtClean="0">
              <a:solidFill>
                <a:schemeClr val="tx1"/>
              </a:solidFill>
            </a:rPr>
            <a:t>налоговые доходы</a:t>
          </a:r>
          <a:endParaRPr lang="ru-RU" sz="1400" b="1" dirty="0">
            <a:solidFill>
              <a:schemeClr val="tx1"/>
            </a:solidFill>
          </a:endParaRPr>
        </a:p>
      </dgm:t>
    </dgm:pt>
    <dgm:pt modelId="{02ED4327-E1BF-4F57-AA7D-B97F8F093050}" type="parTrans" cxnId="{C53C97CC-6236-410F-A430-5CAF22776F04}">
      <dgm:prSet>
        <dgm:style>
          <a:lnRef idx="2">
            <a:schemeClr val="dk1"/>
          </a:lnRef>
          <a:fillRef idx="0">
            <a:schemeClr val="dk1"/>
          </a:fillRef>
          <a:effectRef idx="1">
            <a:schemeClr val="dk1"/>
          </a:effectRef>
          <a:fontRef idx="minor">
            <a:schemeClr val="tx1"/>
          </a:fontRef>
        </dgm:style>
      </dgm:prSet>
      <dgm:spPr/>
      <dgm:t>
        <a:bodyPr/>
        <a:lstStyle/>
        <a:p>
          <a:endParaRPr lang="ru-RU" dirty="0"/>
        </a:p>
      </dgm:t>
    </dgm:pt>
    <dgm:pt modelId="{F667B02B-B89C-4747-8825-17154E9E7195}" type="sibTrans" cxnId="{C53C97CC-6236-410F-A430-5CAF22776F04}">
      <dgm:prSet/>
      <dgm:spPr/>
      <dgm:t>
        <a:bodyPr/>
        <a:lstStyle/>
        <a:p>
          <a:endParaRPr lang="ru-RU"/>
        </a:p>
      </dgm:t>
    </dgm:pt>
    <dgm:pt modelId="{398B7CA0-1258-401C-93F7-B77B4BAA47D3}">
      <dgm:prSet phldrT="[Текст]" custT="1"/>
      <dgm:spPr>
        <a:solidFill>
          <a:srgbClr val="FFFFCC">
            <a:alpha val="80000"/>
          </a:srgbClr>
        </a:solidFill>
      </dgm:spPr>
      <dgm:t>
        <a:bodyPr/>
        <a:lstStyle/>
        <a:p>
          <a:r>
            <a:rPr lang="ru-RU" sz="1400" b="1" dirty="0" smtClean="0">
              <a:solidFill>
                <a:schemeClr val="tx1"/>
              </a:solidFill>
            </a:rPr>
            <a:t>неналоговые доходы</a:t>
          </a:r>
          <a:endParaRPr lang="ru-RU" sz="1400" b="1" dirty="0">
            <a:solidFill>
              <a:schemeClr val="tx1"/>
            </a:solidFill>
          </a:endParaRPr>
        </a:p>
      </dgm:t>
    </dgm:pt>
    <dgm:pt modelId="{9EFBF06C-FC58-4FEE-88AD-D3C45448C69E}" type="parTrans" cxnId="{AB80C80F-2400-4208-9784-CBA773D17369}">
      <dgm:prSet>
        <dgm:style>
          <a:lnRef idx="2">
            <a:schemeClr val="dk1"/>
          </a:lnRef>
          <a:fillRef idx="0">
            <a:schemeClr val="dk1"/>
          </a:fillRef>
          <a:effectRef idx="1">
            <a:schemeClr val="dk1"/>
          </a:effectRef>
          <a:fontRef idx="minor">
            <a:schemeClr val="tx1"/>
          </a:fontRef>
        </dgm:style>
      </dgm:prSet>
      <dgm:spPr/>
      <dgm:t>
        <a:bodyPr/>
        <a:lstStyle/>
        <a:p>
          <a:endParaRPr lang="ru-RU" dirty="0"/>
        </a:p>
      </dgm:t>
    </dgm:pt>
    <dgm:pt modelId="{07F708BA-DE4D-4E08-8824-498A955D5CE5}" type="sibTrans" cxnId="{AB80C80F-2400-4208-9784-CBA773D17369}">
      <dgm:prSet/>
      <dgm:spPr/>
      <dgm:t>
        <a:bodyPr/>
        <a:lstStyle/>
        <a:p>
          <a:endParaRPr lang="ru-RU"/>
        </a:p>
      </dgm:t>
    </dgm:pt>
    <dgm:pt modelId="{656444A4-E465-4DA1-BF9B-83FCC213854E}">
      <dgm:prSet phldrT="[Текст]" custT="1"/>
      <dgm:spPr>
        <a:solidFill>
          <a:srgbClr val="FFFFCC">
            <a:alpha val="80000"/>
          </a:srgbClr>
        </a:solidFill>
      </dgm:spPr>
      <dgm:t>
        <a:bodyPr/>
        <a:lstStyle/>
        <a:p>
          <a:r>
            <a:rPr lang="ru-RU" sz="1400" b="1" dirty="0" smtClean="0">
              <a:solidFill>
                <a:schemeClr val="tx1"/>
              </a:solidFill>
            </a:rPr>
            <a:t>безвозмездные поступления</a:t>
          </a:r>
          <a:endParaRPr lang="ru-RU" sz="1400" b="1" dirty="0">
            <a:solidFill>
              <a:schemeClr val="tx1"/>
            </a:solidFill>
          </a:endParaRPr>
        </a:p>
      </dgm:t>
    </dgm:pt>
    <dgm:pt modelId="{B272CEF5-65A8-4C56-9FA5-05BC3EEDECA6}" type="parTrans" cxnId="{6273156D-73C4-42E6-B94D-0F8323EE95F1}">
      <dgm:prSet>
        <dgm:style>
          <a:lnRef idx="2">
            <a:schemeClr val="dk1"/>
          </a:lnRef>
          <a:fillRef idx="0">
            <a:schemeClr val="dk1"/>
          </a:fillRef>
          <a:effectRef idx="1">
            <a:schemeClr val="dk1"/>
          </a:effectRef>
          <a:fontRef idx="minor">
            <a:schemeClr val="tx1"/>
          </a:fontRef>
        </dgm:style>
      </dgm:prSet>
      <dgm:spPr/>
      <dgm:t>
        <a:bodyPr/>
        <a:lstStyle/>
        <a:p>
          <a:endParaRPr lang="ru-RU" dirty="0"/>
        </a:p>
      </dgm:t>
    </dgm:pt>
    <dgm:pt modelId="{49E13969-C09D-4D65-8435-219CE94F808C}" type="sibTrans" cxnId="{6273156D-73C4-42E6-B94D-0F8323EE95F1}">
      <dgm:prSet/>
      <dgm:spPr/>
      <dgm:t>
        <a:bodyPr/>
        <a:lstStyle/>
        <a:p>
          <a:endParaRPr lang="ru-RU"/>
        </a:p>
      </dgm:t>
    </dgm:pt>
    <dgm:pt modelId="{2F015054-0673-42EB-B816-6E4959293678}">
      <dgm:prSet custT="1"/>
      <dgm:spPr>
        <a:solidFill>
          <a:srgbClr val="FFFFCC">
            <a:alpha val="80000"/>
          </a:srgbClr>
        </a:solidFill>
      </dgm:spPr>
      <dgm:t>
        <a:bodyPr/>
        <a:lstStyle/>
        <a:p>
          <a:r>
            <a:rPr lang="ru-RU" sz="1300" b="1" dirty="0" smtClean="0">
              <a:solidFill>
                <a:schemeClr val="tx1"/>
              </a:solidFill>
            </a:rPr>
            <a:t>Доходы от предусмотренных налоговым законодательством РФ федеральных, региональных и местных налогов и сборов, специальных налоговых режимов</a:t>
          </a:r>
          <a:endParaRPr lang="ru-RU" sz="1300" b="1" dirty="0">
            <a:solidFill>
              <a:schemeClr val="tx1"/>
            </a:solidFill>
          </a:endParaRPr>
        </a:p>
      </dgm:t>
    </dgm:pt>
    <dgm:pt modelId="{0B6DA4F4-AC96-4AB7-8ADF-19E0A76DEF76}" type="parTrans" cxnId="{4BB6E460-3C83-4230-801B-8A9E0910B7A3}">
      <dgm:prSet>
        <dgm:style>
          <a:lnRef idx="2">
            <a:schemeClr val="dk1"/>
          </a:lnRef>
          <a:fillRef idx="0">
            <a:schemeClr val="dk1"/>
          </a:fillRef>
          <a:effectRef idx="1">
            <a:schemeClr val="dk1"/>
          </a:effectRef>
          <a:fontRef idx="minor">
            <a:schemeClr val="tx1"/>
          </a:fontRef>
        </dgm:style>
      </dgm:prSet>
      <dgm:spPr/>
      <dgm:t>
        <a:bodyPr/>
        <a:lstStyle/>
        <a:p>
          <a:endParaRPr lang="ru-RU" dirty="0"/>
        </a:p>
      </dgm:t>
    </dgm:pt>
    <dgm:pt modelId="{8525D2C3-DA59-421C-AC81-99DC2CF036EF}" type="sibTrans" cxnId="{4BB6E460-3C83-4230-801B-8A9E0910B7A3}">
      <dgm:prSet/>
      <dgm:spPr/>
      <dgm:t>
        <a:bodyPr/>
        <a:lstStyle/>
        <a:p>
          <a:endParaRPr lang="ru-RU"/>
        </a:p>
      </dgm:t>
    </dgm:pt>
    <dgm:pt modelId="{28C80732-3571-4E14-B01D-85D08407FBF0}">
      <dgm:prSet custT="1"/>
      <dgm:spPr>
        <a:solidFill>
          <a:srgbClr val="FFFFCC">
            <a:alpha val="80000"/>
          </a:srgbClr>
        </a:solidFill>
      </dgm:spPr>
      <dgm:t>
        <a:bodyPr/>
        <a:lstStyle/>
        <a:p>
          <a:r>
            <a:rPr lang="ru-RU" sz="1300" b="1" dirty="0" smtClean="0">
              <a:solidFill>
                <a:schemeClr val="tx1"/>
              </a:solidFill>
            </a:rPr>
            <a:t>Доходы от использования имущества, находящегося в муниципальной собственности, плата за негативное воздействие на окружающую среду, доходы от оказания платных услуг, доходы от продажи материальных и нематериальных активов, штрафы и прочее</a:t>
          </a:r>
          <a:endParaRPr lang="ru-RU" sz="1300" b="1" dirty="0">
            <a:solidFill>
              <a:schemeClr val="tx1"/>
            </a:solidFill>
          </a:endParaRPr>
        </a:p>
      </dgm:t>
    </dgm:pt>
    <dgm:pt modelId="{23DFCF98-13F3-4772-B845-7D69545461C8}" type="parTrans" cxnId="{3DB12340-F2BE-4B66-9582-37E54B738C5E}">
      <dgm:prSet>
        <dgm:style>
          <a:lnRef idx="2">
            <a:schemeClr val="dk1"/>
          </a:lnRef>
          <a:fillRef idx="0">
            <a:schemeClr val="dk1"/>
          </a:fillRef>
          <a:effectRef idx="1">
            <a:schemeClr val="dk1"/>
          </a:effectRef>
          <a:fontRef idx="minor">
            <a:schemeClr val="tx1"/>
          </a:fontRef>
        </dgm:style>
      </dgm:prSet>
      <dgm:spPr/>
      <dgm:t>
        <a:bodyPr/>
        <a:lstStyle/>
        <a:p>
          <a:endParaRPr lang="ru-RU" dirty="0"/>
        </a:p>
      </dgm:t>
    </dgm:pt>
    <dgm:pt modelId="{7E0B4100-CD5B-49AA-B22A-8F89D686CAE5}" type="sibTrans" cxnId="{3DB12340-F2BE-4B66-9582-37E54B738C5E}">
      <dgm:prSet/>
      <dgm:spPr/>
      <dgm:t>
        <a:bodyPr/>
        <a:lstStyle/>
        <a:p>
          <a:endParaRPr lang="ru-RU"/>
        </a:p>
      </dgm:t>
    </dgm:pt>
    <dgm:pt modelId="{C2E20B37-ACCA-4247-A3A5-5F7A97329BCA}">
      <dgm:prSet custT="1"/>
      <dgm:spPr>
        <a:solidFill>
          <a:srgbClr val="FFFFCC">
            <a:alpha val="80000"/>
          </a:srgbClr>
        </a:solidFill>
      </dgm:spPr>
      <dgm:t>
        <a:bodyPr/>
        <a:lstStyle/>
        <a:p>
          <a:r>
            <a:rPr lang="ru-RU" sz="1300" b="1" dirty="0" smtClean="0">
              <a:solidFill>
                <a:schemeClr val="tx1"/>
              </a:solidFill>
            </a:rPr>
            <a:t>Поступающие в бюджет денежные средства на безвозвратной и безвозмездной основе из федерального и краевого бюджета (дотации, субсидии, субвенции, иные межбюджетные трансферты), а также добровольные перечисления от физических и юридических лиц</a:t>
          </a:r>
          <a:endParaRPr lang="ru-RU" sz="1300" b="1" dirty="0">
            <a:solidFill>
              <a:schemeClr val="tx1"/>
            </a:solidFill>
          </a:endParaRPr>
        </a:p>
      </dgm:t>
    </dgm:pt>
    <dgm:pt modelId="{E3F19242-4237-4A58-A55B-6210BD4495F9}" type="parTrans" cxnId="{4CE6F9D5-FE7E-4FE9-A450-86DAFB19C637}">
      <dgm:prSet>
        <dgm:style>
          <a:lnRef idx="2">
            <a:schemeClr val="dk1"/>
          </a:lnRef>
          <a:fillRef idx="0">
            <a:schemeClr val="dk1"/>
          </a:fillRef>
          <a:effectRef idx="1">
            <a:schemeClr val="dk1"/>
          </a:effectRef>
          <a:fontRef idx="minor">
            <a:schemeClr val="tx1"/>
          </a:fontRef>
        </dgm:style>
      </dgm:prSet>
      <dgm:spPr/>
      <dgm:t>
        <a:bodyPr/>
        <a:lstStyle/>
        <a:p>
          <a:endParaRPr lang="ru-RU" dirty="0"/>
        </a:p>
      </dgm:t>
    </dgm:pt>
    <dgm:pt modelId="{4A964538-3EA1-4A8D-8AAF-93B8EA799F1C}" type="sibTrans" cxnId="{4CE6F9D5-FE7E-4FE9-A450-86DAFB19C637}">
      <dgm:prSet/>
      <dgm:spPr/>
      <dgm:t>
        <a:bodyPr/>
        <a:lstStyle/>
        <a:p>
          <a:endParaRPr lang="ru-RU"/>
        </a:p>
      </dgm:t>
    </dgm:pt>
    <dgm:pt modelId="{BEC65BA0-3F42-4314-BD54-D97DA41617E1}" type="pres">
      <dgm:prSet presAssocID="{D32F1180-CB94-45DD-9696-B23C581E613A}" presName="mainComposite" presStyleCnt="0">
        <dgm:presLayoutVars>
          <dgm:chPref val="1"/>
          <dgm:dir/>
          <dgm:animOne val="branch"/>
          <dgm:animLvl val="lvl"/>
          <dgm:resizeHandles val="exact"/>
        </dgm:presLayoutVars>
      </dgm:prSet>
      <dgm:spPr/>
      <dgm:t>
        <a:bodyPr/>
        <a:lstStyle/>
        <a:p>
          <a:endParaRPr lang="ru-RU"/>
        </a:p>
      </dgm:t>
    </dgm:pt>
    <dgm:pt modelId="{4B6F7EE4-93E9-4D63-B56F-D79DE9C4F64C}" type="pres">
      <dgm:prSet presAssocID="{D32F1180-CB94-45DD-9696-B23C581E613A}" presName="hierFlow" presStyleCnt="0"/>
      <dgm:spPr/>
    </dgm:pt>
    <dgm:pt modelId="{BE362DE6-4D90-465A-9999-137A4AF505FC}" type="pres">
      <dgm:prSet presAssocID="{D32F1180-CB94-45DD-9696-B23C581E613A}" presName="hierChild1" presStyleCnt="0">
        <dgm:presLayoutVars>
          <dgm:chPref val="1"/>
          <dgm:animOne val="branch"/>
          <dgm:animLvl val="lvl"/>
        </dgm:presLayoutVars>
      </dgm:prSet>
      <dgm:spPr/>
    </dgm:pt>
    <dgm:pt modelId="{A055D8EB-B4F9-4B00-8ECA-04E103FF34F5}" type="pres">
      <dgm:prSet presAssocID="{EF3BC446-A531-438F-8454-B8F917C5F9F1}" presName="Name14" presStyleCnt="0"/>
      <dgm:spPr/>
    </dgm:pt>
    <dgm:pt modelId="{9A2BD362-9D01-4107-A2BC-582DF017D41A}" type="pres">
      <dgm:prSet presAssocID="{EF3BC446-A531-438F-8454-B8F917C5F9F1}" presName="level1Shape" presStyleLbl="node0" presStyleIdx="0" presStyleCnt="1" custScaleX="157031" custScaleY="41371" custLinFactNeighborX="-11331" custLinFactNeighborY="-7994">
        <dgm:presLayoutVars>
          <dgm:chPref val="3"/>
        </dgm:presLayoutVars>
      </dgm:prSet>
      <dgm:spPr/>
      <dgm:t>
        <a:bodyPr/>
        <a:lstStyle/>
        <a:p>
          <a:endParaRPr lang="ru-RU"/>
        </a:p>
      </dgm:t>
    </dgm:pt>
    <dgm:pt modelId="{309031DC-8E86-4735-93FB-CED5B0E6CABD}" type="pres">
      <dgm:prSet presAssocID="{EF3BC446-A531-438F-8454-B8F917C5F9F1}" presName="hierChild2" presStyleCnt="0"/>
      <dgm:spPr/>
    </dgm:pt>
    <dgm:pt modelId="{18DC5E95-8025-428C-8A77-AFC43FDFAEB3}" type="pres">
      <dgm:prSet presAssocID="{02ED4327-E1BF-4F57-AA7D-B97F8F093050}" presName="Name19" presStyleLbl="parChTrans1D2" presStyleIdx="0" presStyleCnt="3"/>
      <dgm:spPr/>
      <dgm:t>
        <a:bodyPr/>
        <a:lstStyle/>
        <a:p>
          <a:endParaRPr lang="ru-RU"/>
        </a:p>
      </dgm:t>
    </dgm:pt>
    <dgm:pt modelId="{15DC5D73-009F-4AEE-AA8F-E52676F4A238}" type="pres">
      <dgm:prSet presAssocID="{3062EFCA-A308-4448-B30C-4E380AE78917}" presName="Name21" presStyleCnt="0"/>
      <dgm:spPr/>
    </dgm:pt>
    <dgm:pt modelId="{0A3033F9-BB0C-4DAE-96B4-6280B7480764}" type="pres">
      <dgm:prSet presAssocID="{3062EFCA-A308-4448-B30C-4E380AE78917}" presName="level2Shape" presStyleLbl="node2" presStyleIdx="0" presStyleCnt="3" custScaleY="28484"/>
      <dgm:spPr/>
      <dgm:t>
        <a:bodyPr/>
        <a:lstStyle/>
        <a:p>
          <a:endParaRPr lang="ru-RU"/>
        </a:p>
      </dgm:t>
    </dgm:pt>
    <dgm:pt modelId="{FD46957B-9739-484C-90B1-850FDD96509D}" type="pres">
      <dgm:prSet presAssocID="{3062EFCA-A308-4448-B30C-4E380AE78917}" presName="hierChild3" presStyleCnt="0"/>
      <dgm:spPr/>
    </dgm:pt>
    <dgm:pt modelId="{C2DDA4EF-9952-45EC-B087-4878EFDD3F75}" type="pres">
      <dgm:prSet presAssocID="{0B6DA4F4-AC96-4AB7-8ADF-19E0A76DEF76}" presName="Name19" presStyleLbl="parChTrans1D3" presStyleIdx="0" presStyleCnt="3"/>
      <dgm:spPr/>
      <dgm:t>
        <a:bodyPr/>
        <a:lstStyle/>
        <a:p>
          <a:endParaRPr lang="ru-RU"/>
        </a:p>
      </dgm:t>
    </dgm:pt>
    <dgm:pt modelId="{F5DA2618-B55D-407E-8C70-7BB1E16CFF28}" type="pres">
      <dgm:prSet presAssocID="{2F015054-0673-42EB-B816-6E4959293678}" presName="Name21" presStyleCnt="0"/>
      <dgm:spPr/>
    </dgm:pt>
    <dgm:pt modelId="{E933A4FB-4153-4AD3-92E3-BFCA3B71F0F4}" type="pres">
      <dgm:prSet presAssocID="{2F015054-0673-42EB-B816-6E4959293678}" presName="level2Shape" presStyleLbl="node3" presStyleIdx="0" presStyleCnt="3" custScaleX="140614" custScaleY="109170"/>
      <dgm:spPr/>
      <dgm:t>
        <a:bodyPr/>
        <a:lstStyle/>
        <a:p>
          <a:endParaRPr lang="ru-RU"/>
        </a:p>
      </dgm:t>
    </dgm:pt>
    <dgm:pt modelId="{BF98FAB0-39EE-4D33-9B62-9B8B9354AAFB}" type="pres">
      <dgm:prSet presAssocID="{2F015054-0673-42EB-B816-6E4959293678}" presName="hierChild3" presStyleCnt="0"/>
      <dgm:spPr/>
    </dgm:pt>
    <dgm:pt modelId="{B92A2B91-56FB-4388-9336-F1CAD3D870FD}" type="pres">
      <dgm:prSet presAssocID="{9EFBF06C-FC58-4FEE-88AD-D3C45448C69E}" presName="Name19" presStyleLbl="parChTrans1D2" presStyleIdx="1" presStyleCnt="3"/>
      <dgm:spPr/>
      <dgm:t>
        <a:bodyPr/>
        <a:lstStyle/>
        <a:p>
          <a:endParaRPr lang="ru-RU"/>
        </a:p>
      </dgm:t>
    </dgm:pt>
    <dgm:pt modelId="{3741D8B6-6A7E-4D7F-9E22-BF68923A635C}" type="pres">
      <dgm:prSet presAssocID="{398B7CA0-1258-401C-93F7-B77B4BAA47D3}" presName="Name21" presStyleCnt="0"/>
      <dgm:spPr/>
    </dgm:pt>
    <dgm:pt modelId="{41FBCD5A-3CEF-4898-9C99-CBACFB315ADA}" type="pres">
      <dgm:prSet presAssocID="{398B7CA0-1258-401C-93F7-B77B4BAA47D3}" presName="level2Shape" presStyleLbl="node2" presStyleIdx="1" presStyleCnt="3" custScaleY="39879"/>
      <dgm:spPr/>
      <dgm:t>
        <a:bodyPr/>
        <a:lstStyle/>
        <a:p>
          <a:endParaRPr lang="ru-RU"/>
        </a:p>
      </dgm:t>
    </dgm:pt>
    <dgm:pt modelId="{9BDA33C8-3AAC-4DEF-AED1-F786D00C9C10}" type="pres">
      <dgm:prSet presAssocID="{398B7CA0-1258-401C-93F7-B77B4BAA47D3}" presName="hierChild3" presStyleCnt="0"/>
      <dgm:spPr/>
    </dgm:pt>
    <dgm:pt modelId="{A0801614-E06F-4885-AC4E-9BF70E692F4E}" type="pres">
      <dgm:prSet presAssocID="{23DFCF98-13F3-4772-B845-7D69545461C8}" presName="Name19" presStyleLbl="parChTrans1D3" presStyleIdx="1" presStyleCnt="3"/>
      <dgm:spPr/>
      <dgm:t>
        <a:bodyPr/>
        <a:lstStyle/>
        <a:p>
          <a:endParaRPr lang="ru-RU"/>
        </a:p>
      </dgm:t>
    </dgm:pt>
    <dgm:pt modelId="{540DB596-4AA6-4809-8EC4-3632B3AB7E8D}" type="pres">
      <dgm:prSet presAssocID="{28C80732-3571-4E14-B01D-85D08407FBF0}" presName="Name21" presStyleCnt="0"/>
      <dgm:spPr/>
    </dgm:pt>
    <dgm:pt modelId="{ED93CF32-F017-4814-B515-FD798AE96013}" type="pres">
      <dgm:prSet presAssocID="{28C80732-3571-4E14-B01D-85D08407FBF0}" presName="level2Shape" presStyleLbl="node3" presStyleIdx="1" presStyleCnt="3" custScaleX="118222" custScaleY="205840"/>
      <dgm:spPr/>
      <dgm:t>
        <a:bodyPr/>
        <a:lstStyle/>
        <a:p>
          <a:endParaRPr lang="ru-RU"/>
        </a:p>
      </dgm:t>
    </dgm:pt>
    <dgm:pt modelId="{E218E0E0-D095-48DF-8B58-7EE8B17FDD01}" type="pres">
      <dgm:prSet presAssocID="{28C80732-3571-4E14-B01D-85D08407FBF0}" presName="hierChild3" presStyleCnt="0"/>
      <dgm:spPr/>
    </dgm:pt>
    <dgm:pt modelId="{CD96D4C0-50B0-458A-98A9-7FA5027A0DAB}" type="pres">
      <dgm:prSet presAssocID="{B272CEF5-65A8-4C56-9FA5-05BC3EEDECA6}" presName="Name19" presStyleLbl="parChTrans1D2" presStyleIdx="2" presStyleCnt="3"/>
      <dgm:spPr/>
      <dgm:t>
        <a:bodyPr/>
        <a:lstStyle/>
        <a:p>
          <a:endParaRPr lang="ru-RU"/>
        </a:p>
      </dgm:t>
    </dgm:pt>
    <dgm:pt modelId="{0BA19988-1467-4B70-816D-F1BA2371A277}" type="pres">
      <dgm:prSet presAssocID="{656444A4-E465-4DA1-BF9B-83FCC213854E}" presName="Name21" presStyleCnt="0"/>
      <dgm:spPr/>
    </dgm:pt>
    <dgm:pt modelId="{E2BCDE4D-15FB-475A-BB1F-C49C4E304DFD}" type="pres">
      <dgm:prSet presAssocID="{656444A4-E465-4DA1-BF9B-83FCC213854E}" presName="level2Shape" presStyleLbl="node2" presStyleIdx="2" presStyleCnt="3" custScaleY="36204"/>
      <dgm:spPr/>
      <dgm:t>
        <a:bodyPr/>
        <a:lstStyle/>
        <a:p>
          <a:endParaRPr lang="ru-RU"/>
        </a:p>
      </dgm:t>
    </dgm:pt>
    <dgm:pt modelId="{5A95585B-C2C7-469C-ABA5-E6926312F168}" type="pres">
      <dgm:prSet presAssocID="{656444A4-E465-4DA1-BF9B-83FCC213854E}" presName="hierChild3" presStyleCnt="0"/>
      <dgm:spPr/>
    </dgm:pt>
    <dgm:pt modelId="{E2082AB9-ADFA-4FEC-8EEE-71ED7860CD6E}" type="pres">
      <dgm:prSet presAssocID="{E3F19242-4237-4A58-A55B-6210BD4495F9}" presName="Name19" presStyleLbl="parChTrans1D3" presStyleIdx="2" presStyleCnt="3"/>
      <dgm:spPr/>
      <dgm:t>
        <a:bodyPr/>
        <a:lstStyle/>
        <a:p>
          <a:endParaRPr lang="ru-RU"/>
        </a:p>
      </dgm:t>
    </dgm:pt>
    <dgm:pt modelId="{142F6C14-28E4-4657-80CE-666145050C91}" type="pres">
      <dgm:prSet presAssocID="{C2E20B37-ACCA-4247-A3A5-5F7A97329BCA}" presName="Name21" presStyleCnt="0"/>
      <dgm:spPr/>
    </dgm:pt>
    <dgm:pt modelId="{A8AE9822-D828-4CEC-98E7-DAAA33F9A56D}" type="pres">
      <dgm:prSet presAssocID="{C2E20B37-ACCA-4247-A3A5-5F7A97329BCA}" presName="level2Shape" presStyleLbl="node3" presStyleIdx="2" presStyleCnt="3" custScaleX="125164" custScaleY="206856"/>
      <dgm:spPr/>
      <dgm:t>
        <a:bodyPr/>
        <a:lstStyle/>
        <a:p>
          <a:endParaRPr lang="ru-RU"/>
        </a:p>
      </dgm:t>
    </dgm:pt>
    <dgm:pt modelId="{7EEEA134-8A14-48C7-B2CE-D33B5CED0CBD}" type="pres">
      <dgm:prSet presAssocID="{C2E20B37-ACCA-4247-A3A5-5F7A97329BCA}" presName="hierChild3" presStyleCnt="0"/>
      <dgm:spPr/>
    </dgm:pt>
    <dgm:pt modelId="{EBDD3479-40A4-4F63-835B-668E96E74B53}" type="pres">
      <dgm:prSet presAssocID="{D32F1180-CB94-45DD-9696-B23C581E613A}" presName="bgShapesFlow" presStyleCnt="0"/>
      <dgm:spPr/>
    </dgm:pt>
  </dgm:ptLst>
  <dgm:cxnLst>
    <dgm:cxn modelId="{F51D873E-D4E5-44E6-A724-C5B4597CB787}" type="presOf" srcId="{D32F1180-CB94-45DD-9696-B23C581E613A}" destId="{BEC65BA0-3F42-4314-BD54-D97DA41617E1}" srcOrd="0" destOrd="0" presId="urn:microsoft.com/office/officeart/2005/8/layout/hierarchy6"/>
    <dgm:cxn modelId="{6273156D-73C4-42E6-B94D-0F8323EE95F1}" srcId="{EF3BC446-A531-438F-8454-B8F917C5F9F1}" destId="{656444A4-E465-4DA1-BF9B-83FCC213854E}" srcOrd="2" destOrd="0" parTransId="{B272CEF5-65A8-4C56-9FA5-05BC3EEDECA6}" sibTransId="{49E13969-C09D-4D65-8435-219CE94F808C}"/>
    <dgm:cxn modelId="{7370D3C3-DA5C-493E-BA6B-C7E096E24176}" type="presOf" srcId="{E3F19242-4237-4A58-A55B-6210BD4495F9}" destId="{E2082AB9-ADFA-4FEC-8EEE-71ED7860CD6E}" srcOrd="0" destOrd="0" presId="urn:microsoft.com/office/officeart/2005/8/layout/hierarchy6"/>
    <dgm:cxn modelId="{8FBC254C-59D4-4A93-A173-EAD01D1DFB02}" type="presOf" srcId="{02ED4327-E1BF-4F57-AA7D-B97F8F093050}" destId="{18DC5E95-8025-428C-8A77-AFC43FDFAEB3}" srcOrd="0" destOrd="0" presId="urn:microsoft.com/office/officeart/2005/8/layout/hierarchy6"/>
    <dgm:cxn modelId="{4BB6E460-3C83-4230-801B-8A9E0910B7A3}" srcId="{3062EFCA-A308-4448-B30C-4E380AE78917}" destId="{2F015054-0673-42EB-B816-6E4959293678}" srcOrd="0" destOrd="0" parTransId="{0B6DA4F4-AC96-4AB7-8ADF-19E0A76DEF76}" sibTransId="{8525D2C3-DA59-421C-AC81-99DC2CF036EF}"/>
    <dgm:cxn modelId="{3DB12340-F2BE-4B66-9582-37E54B738C5E}" srcId="{398B7CA0-1258-401C-93F7-B77B4BAA47D3}" destId="{28C80732-3571-4E14-B01D-85D08407FBF0}" srcOrd="0" destOrd="0" parTransId="{23DFCF98-13F3-4772-B845-7D69545461C8}" sibTransId="{7E0B4100-CD5B-49AA-B22A-8F89D686CAE5}"/>
    <dgm:cxn modelId="{B42E5AD0-DED8-47B9-9D48-3B2B2A29F78D}" type="presOf" srcId="{23DFCF98-13F3-4772-B845-7D69545461C8}" destId="{A0801614-E06F-4885-AC4E-9BF70E692F4E}" srcOrd="0" destOrd="0" presId="urn:microsoft.com/office/officeart/2005/8/layout/hierarchy6"/>
    <dgm:cxn modelId="{B3393108-36C4-434B-86E1-324154A7A5A0}" type="presOf" srcId="{B272CEF5-65A8-4C56-9FA5-05BC3EEDECA6}" destId="{CD96D4C0-50B0-458A-98A9-7FA5027A0DAB}" srcOrd="0" destOrd="0" presId="urn:microsoft.com/office/officeart/2005/8/layout/hierarchy6"/>
    <dgm:cxn modelId="{AB80C80F-2400-4208-9784-CBA773D17369}" srcId="{EF3BC446-A531-438F-8454-B8F917C5F9F1}" destId="{398B7CA0-1258-401C-93F7-B77B4BAA47D3}" srcOrd="1" destOrd="0" parTransId="{9EFBF06C-FC58-4FEE-88AD-D3C45448C69E}" sibTransId="{07F708BA-DE4D-4E08-8824-498A955D5CE5}"/>
    <dgm:cxn modelId="{99D0E739-7708-4E15-A439-672E659C3273}" type="presOf" srcId="{398B7CA0-1258-401C-93F7-B77B4BAA47D3}" destId="{41FBCD5A-3CEF-4898-9C99-CBACFB315ADA}" srcOrd="0" destOrd="0" presId="urn:microsoft.com/office/officeart/2005/8/layout/hierarchy6"/>
    <dgm:cxn modelId="{934C08ED-8F54-4C00-9A06-313ADD6C1891}" type="presOf" srcId="{0B6DA4F4-AC96-4AB7-8ADF-19E0A76DEF76}" destId="{C2DDA4EF-9952-45EC-B087-4878EFDD3F75}" srcOrd="0" destOrd="0" presId="urn:microsoft.com/office/officeart/2005/8/layout/hierarchy6"/>
    <dgm:cxn modelId="{6607E700-929B-4E67-A52A-3AB36C72F8A6}" type="presOf" srcId="{EF3BC446-A531-438F-8454-B8F917C5F9F1}" destId="{9A2BD362-9D01-4107-A2BC-582DF017D41A}" srcOrd="0" destOrd="0" presId="urn:microsoft.com/office/officeart/2005/8/layout/hierarchy6"/>
    <dgm:cxn modelId="{4CE6F9D5-FE7E-4FE9-A450-86DAFB19C637}" srcId="{656444A4-E465-4DA1-BF9B-83FCC213854E}" destId="{C2E20B37-ACCA-4247-A3A5-5F7A97329BCA}" srcOrd="0" destOrd="0" parTransId="{E3F19242-4237-4A58-A55B-6210BD4495F9}" sibTransId="{4A964538-3EA1-4A8D-8AAF-93B8EA799F1C}"/>
    <dgm:cxn modelId="{43906BD4-79AC-4E42-9DF9-7ABFA6E6F834}" type="presOf" srcId="{3062EFCA-A308-4448-B30C-4E380AE78917}" destId="{0A3033F9-BB0C-4DAE-96B4-6280B7480764}" srcOrd="0" destOrd="0" presId="urn:microsoft.com/office/officeart/2005/8/layout/hierarchy6"/>
    <dgm:cxn modelId="{F54F20C4-01FD-42F8-B820-B988134C8F15}" type="presOf" srcId="{28C80732-3571-4E14-B01D-85D08407FBF0}" destId="{ED93CF32-F017-4814-B515-FD798AE96013}" srcOrd="0" destOrd="0" presId="urn:microsoft.com/office/officeart/2005/8/layout/hierarchy6"/>
    <dgm:cxn modelId="{56FCCD70-234B-4335-83AB-02BA82828843}" type="presOf" srcId="{656444A4-E465-4DA1-BF9B-83FCC213854E}" destId="{E2BCDE4D-15FB-475A-BB1F-C49C4E304DFD}" srcOrd="0" destOrd="0" presId="urn:microsoft.com/office/officeart/2005/8/layout/hierarchy6"/>
    <dgm:cxn modelId="{39A0584F-E221-4AED-85EB-DA0D3320C71C}" type="presOf" srcId="{9EFBF06C-FC58-4FEE-88AD-D3C45448C69E}" destId="{B92A2B91-56FB-4388-9336-F1CAD3D870FD}" srcOrd="0" destOrd="0" presId="urn:microsoft.com/office/officeart/2005/8/layout/hierarchy6"/>
    <dgm:cxn modelId="{7F9BB276-FFB6-4C13-803E-D2F4052E3DF4}" type="presOf" srcId="{2F015054-0673-42EB-B816-6E4959293678}" destId="{E933A4FB-4153-4AD3-92E3-BFCA3B71F0F4}" srcOrd="0" destOrd="0" presId="urn:microsoft.com/office/officeart/2005/8/layout/hierarchy6"/>
    <dgm:cxn modelId="{C53C97CC-6236-410F-A430-5CAF22776F04}" srcId="{EF3BC446-A531-438F-8454-B8F917C5F9F1}" destId="{3062EFCA-A308-4448-B30C-4E380AE78917}" srcOrd="0" destOrd="0" parTransId="{02ED4327-E1BF-4F57-AA7D-B97F8F093050}" sibTransId="{F667B02B-B89C-4747-8825-17154E9E7195}"/>
    <dgm:cxn modelId="{569CA6F4-2F57-49D7-A256-9C7CFD03966B}" srcId="{D32F1180-CB94-45DD-9696-B23C581E613A}" destId="{EF3BC446-A531-438F-8454-B8F917C5F9F1}" srcOrd="0" destOrd="0" parTransId="{230210D9-4C31-4984-B5B7-479A1DCA7D06}" sibTransId="{BDF99E1D-C273-4C6E-9CE0-AFB65ECCC9D0}"/>
    <dgm:cxn modelId="{4A397670-ABF5-48C4-AADA-11E088267F20}" type="presOf" srcId="{C2E20B37-ACCA-4247-A3A5-5F7A97329BCA}" destId="{A8AE9822-D828-4CEC-98E7-DAAA33F9A56D}" srcOrd="0" destOrd="0" presId="urn:microsoft.com/office/officeart/2005/8/layout/hierarchy6"/>
    <dgm:cxn modelId="{C1BA6E5E-ACE2-42E2-8128-1B6E433CE09A}" type="presParOf" srcId="{BEC65BA0-3F42-4314-BD54-D97DA41617E1}" destId="{4B6F7EE4-93E9-4D63-B56F-D79DE9C4F64C}" srcOrd="0" destOrd="0" presId="urn:microsoft.com/office/officeart/2005/8/layout/hierarchy6"/>
    <dgm:cxn modelId="{3E53F7A4-23C3-47D2-8F63-DD35EF510F44}" type="presParOf" srcId="{4B6F7EE4-93E9-4D63-B56F-D79DE9C4F64C}" destId="{BE362DE6-4D90-465A-9999-137A4AF505FC}" srcOrd="0" destOrd="0" presId="urn:microsoft.com/office/officeart/2005/8/layout/hierarchy6"/>
    <dgm:cxn modelId="{7F67C92E-D2F8-4BB2-B4EA-D9CB2884301E}" type="presParOf" srcId="{BE362DE6-4D90-465A-9999-137A4AF505FC}" destId="{A055D8EB-B4F9-4B00-8ECA-04E103FF34F5}" srcOrd="0" destOrd="0" presId="urn:microsoft.com/office/officeart/2005/8/layout/hierarchy6"/>
    <dgm:cxn modelId="{8AE34874-9C0D-4681-9F34-8C0B58509AD7}" type="presParOf" srcId="{A055D8EB-B4F9-4B00-8ECA-04E103FF34F5}" destId="{9A2BD362-9D01-4107-A2BC-582DF017D41A}" srcOrd="0" destOrd="0" presId="urn:microsoft.com/office/officeart/2005/8/layout/hierarchy6"/>
    <dgm:cxn modelId="{3A6563B8-BF7E-4053-AFD3-0BF6D476503D}" type="presParOf" srcId="{A055D8EB-B4F9-4B00-8ECA-04E103FF34F5}" destId="{309031DC-8E86-4735-93FB-CED5B0E6CABD}" srcOrd="1" destOrd="0" presId="urn:microsoft.com/office/officeart/2005/8/layout/hierarchy6"/>
    <dgm:cxn modelId="{B4302FCF-1DC6-4874-87EE-5B2C9F856547}" type="presParOf" srcId="{309031DC-8E86-4735-93FB-CED5B0E6CABD}" destId="{18DC5E95-8025-428C-8A77-AFC43FDFAEB3}" srcOrd="0" destOrd="0" presId="urn:microsoft.com/office/officeart/2005/8/layout/hierarchy6"/>
    <dgm:cxn modelId="{5466A856-34D3-4247-8AC6-896AAF4A5A4E}" type="presParOf" srcId="{309031DC-8E86-4735-93FB-CED5B0E6CABD}" destId="{15DC5D73-009F-4AEE-AA8F-E52676F4A238}" srcOrd="1" destOrd="0" presId="urn:microsoft.com/office/officeart/2005/8/layout/hierarchy6"/>
    <dgm:cxn modelId="{7204820C-3BE8-4493-AEFA-9CD74E97DCAD}" type="presParOf" srcId="{15DC5D73-009F-4AEE-AA8F-E52676F4A238}" destId="{0A3033F9-BB0C-4DAE-96B4-6280B7480764}" srcOrd="0" destOrd="0" presId="urn:microsoft.com/office/officeart/2005/8/layout/hierarchy6"/>
    <dgm:cxn modelId="{C2403560-3605-44A5-9EAD-70CDC5E2F6A9}" type="presParOf" srcId="{15DC5D73-009F-4AEE-AA8F-E52676F4A238}" destId="{FD46957B-9739-484C-90B1-850FDD96509D}" srcOrd="1" destOrd="0" presId="urn:microsoft.com/office/officeart/2005/8/layout/hierarchy6"/>
    <dgm:cxn modelId="{93792DC8-D7E5-4BA8-B5DB-E33D358F4A29}" type="presParOf" srcId="{FD46957B-9739-484C-90B1-850FDD96509D}" destId="{C2DDA4EF-9952-45EC-B087-4878EFDD3F75}" srcOrd="0" destOrd="0" presId="urn:microsoft.com/office/officeart/2005/8/layout/hierarchy6"/>
    <dgm:cxn modelId="{1E371A79-4A7D-4FB5-8E2C-B6E946F4D562}" type="presParOf" srcId="{FD46957B-9739-484C-90B1-850FDD96509D}" destId="{F5DA2618-B55D-407E-8C70-7BB1E16CFF28}" srcOrd="1" destOrd="0" presId="urn:microsoft.com/office/officeart/2005/8/layout/hierarchy6"/>
    <dgm:cxn modelId="{D8A762C0-7BF1-4F12-B38D-4696CF123EA2}" type="presParOf" srcId="{F5DA2618-B55D-407E-8C70-7BB1E16CFF28}" destId="{E933A4FB-4153-4AD3-92E3-BFCA3B71F0F4}" srcOrd="0" destOrd="0" presId="urn:microsoft.com/office/officeart/2005/8/layout/hierarchy6"/>
    <dgm:cxn modelId="{023BD4ED-6FF1-4FAC-93DF-5D51BA2C5332}" type="presParOf" srcId="{F5DA2618-B55D-407E-8C70-7BB1E16CFF28}" destId="{BF98FAB0-39EE-4D33-9B62-9B8B9354AAFB}" srcOrd="1" destOrd="0" presId="urn:microsoft.com/office/officeart/2005/8/layout/hierarchy6"/>
    <dgm:cxn modelId="{372B6185-D62D-48C5-A610-B9006148195A}" type="presParOf" srcId="{309031DC-8E86-4735-93FB-CED5B0E6CABD}" destId="{B92A2B91-56FB-4388-9336-F1CAD3D870FD}" srcOrd="2" destOrd="0" presId="urn:microsoft.com/office/officeart/2005/8/layout/hierarchy6"/>
    <dgm:cxn modelId="{11470013-95BF-4128-8851-DCA5808F2F0F}" type="presParOf" srcId="{309031DC-8E86-4735-93FB-CED5B0E6CABD}" destId="{3741D8B6-6A7E-4D7F-9E22-BF68923A635C}" srcOrd="3" destOrd="0" presId="urn:microsoft.com/office/officeart/2005/8/layout/hierarchy6"/>
    <dgm:cxn modelId="{75A9C82E-F75E-4FE5-9134-C59C2B84689F}" type="presParOf" srcId="{3741D8B6-6A7E-4D7F-9E22-BF68923A635C}" destId="{41FBCD5A-3CEF-4898-9C99-CBACFB315ADA}" srcOrd="0" destOrd="0" presId="urn:microsoft.com/office/officeart/2005/8/layout/hierarchy6"/>
    <dgm:cxn modelId="{1FB7D9E4-0159-4A6F-BFC4-3917E083879F}" type="presParOf" srcId="{3741D8B6-6A7E-4D7F-9E22-BF68923A635C}" destId="{9BDA33C8-3AAC-4DEF-AED1-F786D00C9C10}" srcOrd="1" destOrd="0" presId="urn:microsoft.com/office/officeart/2005/8/layout/hierarchy6"/>
    <dgm:cxn modelId="{62076A9B-2664-4B74-9BB2-550FFC9C936C}" type="presParOf" srcId="{9BDA33C8-3AAC-4DEF-AED1-F786D00C9C10}" destId="{A0801614-E06F-4885-AC4E-9BF70E692F4E}" srcOrd="0" destOrd="0" presId="urn:microsoft.com/office/officeart/2005/8/layout/hierarchy6"/>
    <dgm:cxn modelId="{28F42C29-0A64-44C3-B609-CA5D6FD3B543}" type="presParOf" srcId="{9BDA33C8-3AAC-4DEF-AED1-F786D00C9C10}" destId="{540DB596-4AA6-4809-8EC4-3632B3AB7E8D}" srcOrd="1" destOrd="0" presId="urn:microsoft.com/office/officeart/2005/8/layout/hierarchy6"/>
    <dgm:cxn modelId="{2D51B781-3AE0-4D55-AD27-A1B04D552E19}" type="presParOf" srcId="{540DB596-4AA6-4809-8EC4-3632B3AB7E8D}" destId="{ED93CF32-F017-4814-B515-FD798AE96013}" srcOrd="0" destOrd="0" presId="urn:microsoft.com/office/officeart/2005/8/layout/hierarchy6"/>
    <dgm:cxn modelId="{A418D277-205C-43BB-85BD-FB458891AC52}" type="presParOf" srcId="{540DB596-4AA6-4809-8EC4-3632B3AB7E8D}" destId="{E218E0E0-D095-48DF-8B58-7EE8B17FDD01}" srcOrd="1" destOrd="0" presId="urn:microsoft.com/office/officeart/2005/8/layout/hierarchy6"/>
    <dgm:cxn modelId="{4D58DA0F-A4E3-4FDD-8A65-72B02E77F658}" type="presParOf" srcId="{309031DC-8E86-4735-93FB-CED5B0E6CABD}" destId="{CD96D4C0-50B0-458A-98A9-7FA5027A0DAB}" srcOrd="4" destOrd="0" presId="urn:microsoft.com/office/officeart/2005/8/layout/hierarchy6"/>
    <dgm:cxn modelId="{0369BE72-12DF-4727-AEA0-3377851F3BA5}" type="presParOf" srcId="{309031DC-8E86-4735-93FB-CED5B0E6CABD}" destId="{0BA19988-1467-4B70-816D-F1BA2371A277}" srcOrd="5" destOrd="0" presId="urn:microsoft.com/office/officeart/2005/8/layout/hierarchy6"/>
    <dgm:cxn modelId="{58053089-BED2-4C6D-BC6E-AB174ED65CE7}" type="presParOf" srcId="{0BA19988-1467-4B70-816D-F1BA2371A277}" destId="{E2BCDE4D-15FB-475A-BB1F-C49C4E304DFD}" srcOrd="0" destOrd="0" presId="urn:microsoft.com/office/officeart/2005/8/layout/hierarchy6"/>
    <dgm:cxn modelId="{9A6F14A0-1C2B-46F4-85BF-9E9C66DB55EA}" type="presParOf" srcId="{0BA19988-1467-4B70-816D-F1BA2371A277}" destId="{5A95585B-C2C7-469C-ABA5-E6926312F168}" srcOrd="1" destOrd="0" presId="urn:microsoft.com/office/officeart/2005/8/layout/hierarchy6"/>
    <dgm:cxn modelId="{D0C327D9-441B-4668-AA5F-DAE6693AF013}" type="presParOf" srcId="{5A95585B-C2C7-469C-ABA5-E6926312F168}" destId="{E2082AB9-ADFA-4FEC-8EEE-71ED7860CD6E}" srcOrd="0" destOrd="0" presId="urn:microsoft.com/office/officeart/2005/8/layout/hierarchy6"/>
    <dgm:cxn modelId="{82FD6390-737E-4568-82F0-82BCA1BB2309}" type="presParOf" srcId="{5A95585B-C2C7-469C-ABA5-E6926312F168}" destId="{142F6C14-28E4-4657-80CE-666145050C91}" srcOrd="1" destOrd="0" presId="urn:microsoft.com/office/officeart/2005/8/layout/hierarchy6"/>
    <dgm:cxn modelId="{5D6A1C5E-3909-47C9-AF72-FC01634C813C}" type="presParOf" srcId="{142F6C14-28E4-4657-80CE-666145050C91}" destId="{A8AE9822-D828-4CEC-98E7-DAAA33F9A56D}" srcOrd="0" destOrd="0" presId="urn:microsoft.com/office/officeart/2005/8/layout/hierarchy6"/>
    <dgm:cxn modelId="{64864538-B015-4EE0-870C-1E1BB743F5E6}" type="presParOf" srcId="{142F6C14-28E4-4657-80CE-666145050C91}" destId="{7EEEA134-8A14-48C7-B2CE-D33B5CED0CBD}" srcOrd="1" destOrd="0" presId="urn:microsoft.com/office/officeart/2005/8/layout/hierarchy6"/>
    <dgm:cxn modelId="{995BD41B-E2C6-49AB-8625-75B377AFEDDC}" type="presParOf" srcId="{BEC65BA0-3F42-4314-BD54-D97DA41617E1}" destId="{EBDD3479-40A4-4F63-835B-668E96E74B53}" srcOrd="1" destOrd="0" presId="urn:microsoft.com/office/officeart/2005/8/layout/hierarchy6"/>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ACBC166-3E74-4B0A-A098-8A933E37DA60}" type="doc">
      <dgm:prSet loTypeId="urn:microsoft.com/office/officeart/2005/8/layout/chevron2" loCatId="list" qsTypeId="urn:microsoft.com/office/officeart/2005/8/quickstyle/3d2" qsCatId="3D" csTypeId="urn:microsoft.com/office/officeart/2005/8/colors/accent1_2" csCatId="accent1" phldr="1"/>
      <dgm:spPr/>
      <dgm:t>
        <a:bodyPr/>
        <a:lstStyle/>
        <a:p>
          <a:endParaRPr lang="ru-RU"/>
        </a:p>
      </dgm:t>
    </dgm:pt>
    <dgm:pt modelId="{B268BCCD-3B26-4443-B7D5-607A78874CA7}">
      <dgm:prSet phldrT="[Текст]" custT="1"/>
      <dgm:spPr/>
      <dgm:t>
        <a:bodyPr/>
        <a:lstStyle/>
        <a:p>
          <a:r>
            <a:rPr lang="ru-RU" sz="2400" b="1" dirty="0" smtClean="0"/>
            <a:t>7,3</a:t>
          </a:r>
          <a:endParaRPr lang="ru-RU" sz="2000" b="1" dirty="0">
            <a:solidFill>
              <a:schemeClr val="bg1"/>
            </a:solidFill>
          </a:endParaRPr>
        </a:p>
      </dgm:t>
    </dgm:pt>
    <dgm:pt modelId="{46F8910F-3F50-4FB5-8A82-13E134CBDE35}" type="parTrans" cxnId="{FB371942-F2DC-42AA-A051-F8D5A974389E}">
      <dgm:prSet/>
      <dgm:spPr/>
      <dgm:t>
        <a:bodyPr/>
        <a:lstStyle/>
        <a:p>
          <a:endParaRPr lang="ru-RU" sz="1200" b="1"/>
        </a:p>
      </dgm:t>
    </dgm:pt>
    <dgm:pt modelId="{6CBC05CB-506C-47D6-8CF5-C2A3767763C6}" type="sibTrans" cxnId="{FB371942-F2DC-42AA-A051-F8D5A974389E}">
      <dgm:prSet/>
      <dgm:spPr/>
      <dgm:t>
        <a:bodyPr/>
        <a:lstStyle/>
        <a:p>
          <a:endParaRPr lang="ru-RU" sz="1200" b="1"/>
        </a:p>
      </dgm:t>
    </dgm:pt>
    <dgm:pt modelId="{D20E6B83-FE89-4788-8DDB-A9EB395698FF}">
      <dgm:prSet phldrT="[Текст]" custT="1"/>
      <dgm:spPr>
        <a:solidFill>
          <a:schemeClr val="accent1">
            <a:lumMod val="40000"/>
            <a:lumOff val="60000"/>
            <a:alpha val="90000"/>
          </a:schemeClr>
        </a:solidFill>
      </dgm:spPr>
      <dgm:t>
        <a:bodyPr/>
        <a:lstStyle/>
        <a:p>
          <a:pPr algn="l"/>
          <a:r>
            <a:rPr lang="ru-RU" sz="1400" b="1" dirty="0" smtClean="0">
              <a:solidFill>
                <a:schemeClr val="tx1"/>
              </a:solidFill>
              <a:latin typeface="Arial Narrow" pitchFamily="34" charset="0"/>
              <a:cs typeface="Times New Roman" pitchFamily="18" charset="0"/>
            </a:rPr>
            <a:t>Взыскание задолженности в бюджет города в результате мероприятий направленных на легализацию «теневой» заработной платы (деятельности городской межведомственной комиссии по легализации заработной платы в городе-курорте Пятигорске и мобилизации доходов, зачисляемых в бюджет города;   городской межведомственной рабочей группы по снижению неформальной занятости и ликвидации задолженности по заработной плате в хозяйствующих субъектах</a:t>
          </a:r>
          <a:r>
            <a:rPr lang="ru-RU" sz="1050" b="1" dirty="0" smtClean="0">
              <a:solidFill>
                <a:schemeClr val="tx1"/>
              </a:solidFill>
              <a:latin typeface="Arial Narrow" pitchFamily="34" charset="0"/>
              <a:cs typeface="Times New Roman" pitchFamily="18" charset="0"/>
            </a:rPr>
            <a:t>)</a:t>
          </a:r>
          <a:endParaRPr lang="ru-RU" sz="1050" b="1" dirty="0"/>
        </a:p>
      </dgm:t>
    </dgm:pt>
    <dgm:pt modelId="{17027D3C-F8DE-45B2-AD08-7039B2DB5617}" type="parTrans" cxnId="{8BFED795-68A8-4A23-A889-C82C6788A3C4}">
      <dgm:prSet/>
      <dgm:spPr/>
      <dgm:t>
        <a:bodyPr/>
        <a:lstStyle/>
        <a:p>
          <a:endParaRPr lang="ru-RU" sz="1200" b="1"/>
        </a:p>
      </dgm:t>
    </dgm:pt>
    <dgm:pt modelId="{317FB1F0-5BB9-4936-97A0-32A4E5EE3315}" type="sibTrans" cxnId="{8BFED795-68A8-4A23-A889-C82C6788A3C4}">
      <dgm:prSet/>
      <dgm:spPr/>
      <dgm:t>
        <a:bodyPr/>
        <a:lstStyle/>
        <a:p>
          <a:endParaRPr lang="ru-RU" sz="1200" b="1"/>
        </a:p>
      </dgm:t>
    </dgm:pt>
    <dgm:pt modelId="{67AD2C70-3413-4F71-BE50-A0D519094718}">
      <dgm:prSet phldrT="[Текст]" custT="1"/>
      <dgm:spPr/>
      <dgm:t>
        <a:bodyPr/>
        <a:lstStyle/>
        <a:p>
          <a:r>
            <a:rPr lang="ru-RU" sz="2400" b="1" dirty="0" smtClean="0"/>
            <a:t>13,8</a:t>
          </a:r>
          <a:endParaRPr lang="ru-RU" sz="2800" b="1" dirty="0"/>
        </a:p>
      </dgm:t>
    </dgm:pt>
    <dgm:pt modelId="{1D66D1EE-D01D-4B96-B4DA-60B6ECFD38BB}" type="sibTrans" cxnId="{B83E718E-ECCF-403F-81FC-6B20CFF33CA2}">
      <dgm:prSet/>
      <dgm:spPr/>
      <dgm:t>
        <a:bodyPr/>
        <a:lstStyle/>
        <a:p>
          <a:endParaRPr lang="ru-RU" sz="1200" b="1"/>
        </a:p>
      </dgm:t>
    </dgm:pt>
    <dgm:pt modelId="{0E5427CF-403D-4A4F-A461-3210980ED26F}" type="parTrans" cxnId="{B83E718E-ECCF-403F-81FC-6B20CFF33CA2}">
      <dgm:prSet/>
      <dgm:spPr/>
      <dgm:t>
        <a:bodyPr/>
        <a:lstStyle/>
        <a:p>
          <a:endParaRPr lang="ru-RU" sz="1200" b="1"/>
        </a:p>
      </dgm:t>
    </dgm:pt>
    <dgm:pt modelId="{2858D8CE-946B-46C1-AD84-F7B42F129983}">
      <dgm:prSet phldrT="[Текст]" custT="1"/>
      <dgm:spPr>
        <a:solidFill>
          <a:schemeClr val="accent1">
            <a:lumMod val="40000"/>
            <a:lumOff val="60000"/>
            <a:alpha val="90000"/>
          </a:schemeClr>
        </a:solidFill>
      </dgm:spPr>
      <dgm:t>
        <a:bodyPr/>
        <a:lstStyle/>
        <a:p>
          <a:r>
            <a:rPr lang="ru-RU" sz="1400" b="1" dirty="0" smtClean="0">
              <a:solidFill>
                <a:schemeClr val="tx1"/>
              </a:solidFill>
              <a:latin typeface="Arial Narrow" pitchFamily="34" charset="0"/>
              <a:cs typeface="Times New Roman" pitchFamily="18" charset="0"/>
            </a:rPr>
            <a:t>Взыскание задолженности в бюджет города в</a:t>
          </a:r>
          <a:r>
            <a:rPr lang="ru-RU" sz="1400" b="1" dirty="0" smtClean="0">
              <a:latin typeface="Arial Narrow" pitchFamily="34" charset="0"/>
              <a:cs typeface="Times New Roman" pitchFamily="18" charset="0"/>
            </a:rPr>
            <a:t> результате мероприятий по  снижению недоимки по налогам и сборам в бюджет города, проводимых администрацией города Пятигорска совместно с главными администраторами доходов </a:t>
          </a:r>
          <a:endParaRPr lang="ru-RU" sz="1400" b="1" dirty="0"/>
        </a:p>
      </dgm:t>
    </dgm:pt>
    <dgm:pt modelId="{761D088B-3018-4451-AB27-B5EFA7FAB688}">
      <dgm:prSet phldrT="[Текст]" custT="1"/>
      <dgm:spPr/>
      <dgm:t>
        <a:bodyPr/>
        <a:lstStyle/>
        <a:p>
          <a:r>
            <a:rPr lang="ru-RU" sz="2400" b="1" dirty="0" smtClean="0"/>
            <a:t>15,5</a:t>
          </a:r>
          <a:endParaRPr lang="ru-RU" sz="2400" b="1" dirty="0"/>
        </a:p>
      </dgm:t>
    </dgm:pt>
    <dgm:pt modelId="{7293F46F-9003-482B-805A-071ABD609D41}" type="sibTrans" cxnId="{4D17665E-A240-4C2B-B8B9-EF1412FAD789}">
      <dgm:prSet/>
      <dgm:spPr/>
      <dgm:t>
        <a:bodyPr/>
        <a:lstStyle/>
        <a:p>
          <a:endParaRPr lang="ru-RU" sz="1200" b="1"/>
        </a:p>
      </dgm:t>
    </dgm:pt>
    <dgm:pt modelId="{01CD5D16-A435-4F8B-BA48-89E6AAA5E73A}" type="parTrans" cxnId="{4D17665E-A240-4C2B-B8B9-EF1412FAD789}">
      <dgm:prSet/>
      <dgm:spPr/>
      <dgm:t>
        <a:bodyPr/>
        <a:lstStyle/>
        <a:p>
          <a:endParaRPr lang="ru-RU" sz="1200" b="1"/>
        </a:p>
      </dgm:t>
    </dgm:pt>
    <dgm:pt modelId="{0C6243FB-DEFC-49CC-91F7-0BDAA0DECBC7}" type="sibTrans" cxnId="{5E9321E9-8ABA-40EE-BECC-8D02060E46D2}">
      <dgm:prSet/>
      <dgm:spPr/>
      <dgm:t>
        <a:bodyPr/>
        <a:lstStyle/>
        <a:p>
          <a:endParaRPr lang="ru-RU" sz="1200" b="1"/>
        </a:p>
      </dgm:t>
    </dgm:pt>
    <dgm:pt modelId="{7770442F-A135-4C05-ABF1-94F0F6B7A113}" type="parTrans" cxnId="{5E9321E9-8ABA-40EE-BECC-8D02060E46D2}">
      <dgm:prSet/>
      <dgm:spPr/>
      <dgm:t>
        <a:bodyPr/>
        <a:lstStyle/>
        <a:p>
          <a:endParaRPr lang="ru-RU" sz="1200" b="1"/>
        </a:p>
      </dgm:t>
    </dgm:pt>
    <dgm:pt modelId="{9AE3A437-8768-4989-A91B-1588F07FCC8F}">
      <dgm:prSet phldrT="[Текст]" custT="1"/>
      <dgm:spPr>
        <a:solidFill>
          <a:schemeClr val="tx2">
            <a:lumMod val="20000"/>
            <a:lumOff val="80000"/>
            <a:alpha val="90000"/>
          </a:schemeClr>
        </a:solidFill>
      </dgm:spPr>
      <dgm:t>
        <a:bodyPr/>
        <a:lstStyle/>
        <a:p>
          <a:r>
            <a:rPr lang="ru-RU" sz="1400" b="1" dirty="0" smtClean="0">
              <a:solidFill>
                <a:schemeClr val="tx1"/>
              </a:solidFill>
              <a:latin typeface="Arial Narrow" pitchFamily="34" charset="0"/>
              <a:cs typeface="Times New Roman" pitchFamily="18" charset="0"/>
            </a:rPr>
            <a:t>Дополнительные поступления в бюджет города в</a:t>
          </a:r>
          <a:r>
            <a:rPr lang="ru-RU" sz="1400" b="1" dirty="0" smtClean="0">
              <a:latin typeface="Arial Narrow" pitchFamily="34" charset="0"/>
              <a:cs typeface="Times New Roman" pitchFamily="18" charset="0"/>
            </a:rPr>
            <a:t> результате взыскания доначисленных сумм налогов и других обязательных платежей по результатам проведенных налоговых проверок</a:t>
          </a:r>
          <a:endParaRPr lang="ru-RU" sz="1400" b="1" dirty="0">
            <a:solidFill>
              <a:srgbClr val="FF0000"/>
            </a:solidFill>
          </a:endParaRPr>
        </a:p>
      </dgm:t>
    </dgm:pt>
    <dgm:pt modelId="{5FBEE649-F536-4511-8B4C-05651DA982EC}" type="parTrans" cxnId="{C95B1E44-F22D-47FE-815E-2FA1323689E1}">
      <dgm:prSet/>
      <dgm:spPr/>
      <dgm:t>
        <a:bodyPr/>
        <a:lstStyle/>
        <a:p>
          <a:endParaRPr lang="ru-RU" sz="1200" b="1"/>
        </a:p>
      </dgm:t>
    </dgm:pt>
    <dgm:pt modelId="{476A097F-D3DE-4566-A359-9FA926461E74}" type="sibTrans" cxnId="{C95B1E44-F22D-47FE-815E-2FA1323689E1}">
      <dgm:prSet/>
      <dgm:spPr/>
      <dgm:t>
        <a:bodyPr/>
        <a:lstStyle/>
        <a:p>
          <a:endParaRPr lang="ru-RU" sz="1200" b="1"/>
        </a:p>
      </dgm:t>
    </dgm:pt>
    <dgm:pt modelId="{0DBD934E-616B-411A-9340-57CE6DC98D6C}">
      <dgm:prSet phldrT="[Текст]" custT="1"/>
      <dgm:spPr/>
      <dgm:t>
        <a:bodyPr/>
        <a:lstStyle/>
        <a:p>
          <a:r>
            <a:rPr lang="ru-RU" sz="2400" b="1" dirty="0" smtClean="0"/>
            <a:t>37,3</a:t>
          </a:r>
          <a:endParaRPr lang="ru-RU" sz="2400" b="1" dirty="0"/>
        </a:p>
      </dgm:t>
    </dgm:pt>
    <dgm:pt modelId="{6CF4BCC8-1973-408E-8CFD-60A3CFF60B3D}" type="parTrans" cxnId="{9625946B-D859-4CA4-A09B-E6296319AD6E}">
      <dgm:prSet/>
      <dgm:spPr/>
      <dgm:t>
        <a:bodyPr/>
        <a:lstStyle/>
        <a:p>
          <a:endParaRPr lang="ru-RU" sz="1200" b="1"/>
        </a:p>
      </dgm:t>
    </dgm:pt>
    <dgm:pt modelId="{9FE8D706-93D3-4514-8F32-E2561FDDFF6A}" type="sibTrans" cxnId="{9625946B-D859-4CA4-A09B-E6296319AD6E}">
      <dgm:prSet/>
      <dgm:spPr/>
      <dgm:t>
        <a:bodyPr/>
        <a:lstStyle/>
        <a:p>
          <a:endParaRPr lang="ru-RU" sz="1200" b="1"/>
        </a:p>
      </dgm:t>
    </dgm:pt>
    <dgm:pt modelId="{C6016986-F2FB-4CFC-A86F-35CAC7F9E901}">
      <dgm:prSet phldrT="[Текст]" custT="1"/>
      <dgm:spPr>
        <a:solidFill>
          <a:schemeClr val="accent1">
            <a:lumMod val="40000"/>
            <a:lumOff val="60000"/>
            <a:alpha val="90000"/>
          </a:schemeClr>
        </a:solidFill>
      </dgm:spPr>
      <dgm:t>
        <a:bodyPr/>
        <a:lstStyle/>
        <a:p>
          <a:r>
            <a:rPr lang="ru-RU" sz="1400" b="1" dirty="0" smtClean="0">
              <a:solidFill>
                <a:schemeClr val="tx1"/>
              </a:solidFill>
              <a:latin typeface="Arial Narrow" pitchFamily="34" charset="0"/>
              <a:cs typeface="Times New Roman" pitchFamily="18" charset="0"/>
            </a:rPr>
            <a:t>Дополнительные поступления в бюджет города в результате актуализации сведений об объектах недвижимого имущества, в том числе земельных участках</a:t>
          </a:r>
          <a:endParaRPr lang="ru-RU" sz="1400" b="1" dirty="0"/>
        </a:p>
      </dgm:t>
    </dgm:pt>
    <dgm:pt modelId="{040A2BA6-9490-4B9D-96FC-36708342EE08}" type="parTrans" cxnId="{D37B1366-384E-4C12-ABE5-804C48B3D275}">
      <dgm:prSet/>
      <dgm:spPr/>
      <dgm:t>
        <a:bodyPr/>
        <a:lstStyle/>
        <a:p>
          <a:endParaRPr lang="ru-RU" sz="1200" b="1"/>
        </a:p>
      </dgm:t>
    </dgm:pt>
    <dgm:pt modelId="{764A635B-1757-48A7-B571-A7DC9BE4390E}" type="sibTrans" cxnId="{D37B1366-384E-4C12-ABE5-804C48B3D275}">
      <dgm:prSet/>
      <dgm:spPr/>
      <dgm:t>
        <a:bodyPr/>
        <a:lstStyle/>
        <a:p>
          <a:endParaRPr lang="ru-RU" sz="1200" b="1"/>
        </a:p>
      </dgm:t>
    </dgm:pt>
    <dgm:pt modelId="{BE7463F9-2F5C-4183-9FEE-ABD5D2B28D1D}" type="pres">
      <dgm:prSet presAssocID="{CACBC166-3E74-4B0A-A098-8A933E37DA60}" presName="linearFlow" presStyleCnt="0">
        <dgm:presLayoutVars>
          <dgm:dir/>
          <dgm:animLvl val="lvl"/>
          <dgm:resizeHandles val="exact"/>
        </dgm:presLayoutVars>
      </dgm:prSet>
      <dgm:spPr/>
      <dgm:t>
        <a:bodyPr/>
        <a:lstStyle/>
        <a:p>
          <a:endParaRPr lang="ru-RU"/>
        </a:p>
      </dgm:t>
    </dgm:pt>
    <dgm:pt modelId="{130EF2DE-604C-4ECD-B15D-3EEDFD328457}" type="pres">
      <dgm:prSet presAssocID="{B268BCCD-3B26-4443-B7D5-607A78874CA7}" presName="composite" presStyleCnt="0"/>
      <dgm:spPr/>
    </dgm:pt>
    <dgm:pt modelId="{1539C070-C564-486C-95E7-28DE77361E8B}" type="pres">
      <dgm:prSet presAssocID="{B268BCCD-3B26-4443-B7D5-607A78874CA7}" presName="parentText" presStyleLbl="alignNode1" presStyleIdx="0" presStyleCnt="4">
        <dgm:presLayoutVars>
          <dgm:chMax val="1"/>
          <dgm:bulletEnabled val="1"/>
        </dgm:presLayoutVars>
      </dgm:prSet>
      <dgm:spPr/>
      <dgm:t>
        <a:bodyPr/>
        <a:lstStyle/>
        <a:p>
          <a:endParaRPr lang="ru-RU"/>
        </a:p>
      </dgm:t>
    </dgm:pt>
    <dgm:pt modelId="{2D05ED57-B046-4BBD-A963-7919F1D2064B}" type="pres">
      <dgm:prSet presAssocID="{B268BCCD-3B26-4443-B7D5-607A78874CA7}" presName="descendantText" presStyleLbl="alignAcc1" presStyleIdx="0" presStyleCnt="4" custScaleY="236591">
        <dgm:presLayoutVars>
          <dgm:bulletEnabled val="1"/>
        </dgm:presLayoutVars>
      </dgm:prSet>
      <dgm:spPr/>
      <dgm:t>
        <a:bodyPr/>
        <a:lstStyle/>
        <a:p>
          <a:endParaRPr lang="ru-RU"/>
        </a:p>
      </dgm:t>
    </dgm:pt>
    <dgm:pt modelId="{F44A60B1-A409-45EC-A196-93C9295AF228}" type="pres">
      <dgm:prSet presAssocID="{6CBC05CB-506C-47D6-8CF5-C2A3767763C6}" presName="sp" presStyleCnt="0"/>
      <dgm:spPr/>
    </dgm:pt>
    <dgm:pt modelId="{0549F481-E1AC-4832-9709-EEB5E4B4214A}" type="pres">
      <dgm:prSet presAssocID="{761D088B-3018-4451-AB27-B5EFA7FAB688}" presName="composite" presStyleCnt="0"/>
      <dgm:spPr/>
    </dgm:pt>
    <dgm:pt modelId="{AB321DEB-4823-4A87-86F5-1669C3541B92}" type="pres">
      <dgm:prSet presAssocID="{761D088B-3018-4451-AB27-B5EFA7FAB688}" presName="parentText" presStyleLbl="alignNode1" presStyleIdx="1" presStyleCnt="4" custLinFactNeighborX="-2414" custLinFactNeighborY="6864">
        <dgm:presLayoutVars>
          <dgm:chMax val="1"/>
          <dgm:bulletEnabled val="1"/>
        </dgm:presLayoutVars>
      </dgm:prSet>
      <dgm:spPr/>
      <dgm:t>
        <a:bodyPr/>
        <a:lstStyle/>
        <a:p>
          <a:endParaRPr lang="ru-RU"/>
        </a:p>
      </dgm:t>
    </dgm:pt>
    <dgm:pt modelId="{E66BE93E-7ACB-4219-A301-75E409BED125}" type="pres">
      <dgm:prSet presAssocID="{761D088B-3018-4451-AB27-B5EFA7FAB688}" presName="descendantText" presStyleLbl="alignAcc1" presStyleIdx="1" presStyleCnt="4" custScaleY="124354" custLinFactNeighborX="406" custLinFactNeighborY="30107">
        <dgm:presLayoutVars>
          <dgm:bulletEnabled val="1"/>
        </dgm:presLayoutVars>
      </dgm:prSet>
      <dgm:spPr/>
      <dgm:t>
        <a:bodyPr/>
        <a:lstStyle/>
        <a:p>
          <a:endParaRPr lang="ru-RU"/>
        </a:p>
      </dgm:t>
    </dgm:pt>
    <dgm:pt modelId="{6B114BE9-72EB-4887-9686-BD53E99B2866}" type="pres">
      <dgm:prSet presAssocID="{7293F46F-9003-482B-805A-071ABD609D41}" presName="sp" presStyleCnt="0"/>
      <dgm:spPr/>
    </dgm:pt>
    <dgm:pt modelId="{D943BD0B-91FF-402A-9AA2-52F278994FF3}" type="pres">
      <dgm:prSet presAssocID="{67AD2C70-3413-4F71-BE50-A0D519094718}" presName="composite" presStyleCnt="0"/>
      <dgm:spPr/>
    </dgm:pt>
    <dgm:pt modelId="{39776DCA-585C-4C8E-B60A-D1AD8B28F3A3}" type="pres">
      <dgm:prSet presAssocID="{67AD2C70-3413-4F71-BE50-A0D519094718}" presName="parentText" presStyleLbl="alignNode1" presStyleIdx="2" presStyleCnt="4">
        <dgm:presLayoutVars>
          <dgm:chMax val="1"/>
          <dgm:bulletEnabled val="1"/>
        </dgm:presLayoutVars>
      </dgm:prSet>
      <dgm:spPr/>
      <dgm:t>
        <a:bodyPr/>
        <a:lstStyle/>
        <a:p>
          <a:endParaRPr lang="ru-RU"/>
        </a:p>
      </dgm:t>
    </dgm:pt>
    <dgm:pt modelId="{82E9ACF6-E2CE-4AD7-83F7-6C3BEFB08B11}" type="pres">
      <dgm:prSet presAssocID="{67AD2C70-3413-4F71-BE50-A0D519094718}" presName="descendantText" presStyleLbl="alignAcc1" presStyleIdx="2" presStyleCnt="4" custLinFactNeighborX="1008" custLinFactNeighborY="17839">
        <dgm:presLayoutVars>
          <dgm:bulletEnabled val="1"/>
        </dgm:presLayoutVars>
      </dgm:prSet>
      <dgm:spPr/>
      <dgm:t>
        <a:bodyPr/>
        <a:lstStyle/>
        <a:p>
          <a:endParaRPr lang="ru-RU"/>
        </a:p>
      </dgm:t>
    </dgm:pt>
    <dgm:pt modelId="{A688BE45-D63A-42E3-AE00-90F371B16544}" type="pres">
      <dgm:prSet presAssocID="{1D66D1EE-D01D-4B96-B4DA-60B6ECFD38BB}" presName="sp" presStyleCnt="0"/>
      <dgm:spPr/>
    </dgm:pt>
    <dgm:pt modelId="{E8FD4811-5235-4BF9-A2ED-FBEE325E7D98}" type="pres">
      <dgm:prSet presAssocID="{0DBD934E-616B-411A-9340-57CE6DC98D6C}" presName="composite" presStyleCnt="0"/>
      <dgm:spPr/>
    </dgm:pt>
    <dgm:pt modelId="{871BE967-60A5-456B-8EE5-506E023D97C3}" type="pres">
      <dgm:prSet presAssocID="{0DBD934E-616B-411A-9340-57CE6DC98D6C}" presName="parentText" presStyleLbl="alignNode1" presStyleIdx="3" presStyleCnt="4">
        <dgm:presLayoutVars>
          <dgm:chMax val="1"/>
          <dgm:bulletEnabled val="1"/>
        </dgm:presLayoutVars>
      </dgm:prSet>
      <dgm:spPr/>
      <dgm:t>
        <a:bodyPr/>
        <a:lstStyle/>
        <a:p>
          <a:endParaRPr lang="ru-RU"/>
        </a:p>
      </dgm:t>
    </dgm:pt>
    <dgm:pt modelId="{25511DD1-105D-4A9B-8327-D5EF564B401C}" type="pres">
      <dgm:prSet presAssocID="{0DBD934E-616B-411A-9340-57CE6DC98D6C}" presName="descendantText" presStyleLbl="alignAcc1" presStyleIdx="3" presStyleCnt="4" custLinFactNeighborX="406" custLinFactNeighborY="970">
        <dgm:presLayoutVars>
          <dgm:bulletEnabled val="1"/>
        </dgm:presLayoutVars>
      </dgm:prSet>
      <dgm:spPr>
        <a:solidFill>
          <a:schemeClr val="accent1">
            <a:lumMod val="40000"/>
            <a:lumOff val="60000"/>
            <a:alpha val="90000"/>
          </a:schemeClr>
        </a:solidFill>
      </dgm:spPr>
      <dgm:t>
        <a:bodyPr/>
        <a:lstStyle/>
        <a:p>
          <a:endParaRPr lang="ru-RU"/>
        </a:p>
      </dgm:t>
    </dgm:pt>
  </dgm:ptLst>
  <dgm:cxnLst>
    <dgm:cxn modelId="{63893608-ED23-4494-AAB8-C2E69805C901}" type="presOf" srcId="{67AD2C70-3413-4F71-BE50-A0D519094718}" destId="{39776DCA-585C-4C8E-B60A-D1AD8B28F3A3}" srcOrd="0" destOrd="0" presId="urn:microsoft.com/office/officeart/2005/8/layout/chevron2"/>
    <dgm:cxn modelId="{5E9321E9-8ABA-40EE-BECC-8D02060E46D2}" srcId="{761D088B-3018-4451-AB27-B5EFA7FAB688}" destId="{2858D8CE-946B-46C1-AD84-F7B42F129983}" srcOrd="0" destOrd="0" parTransId="{7770442F-A135-4C05-ABF1-94F0F6B7A113}" sibTransId="{0C6243FB-DEFC-49CC-91F7-0BDAA0DECBC7}"/>
    <dgm:cxn modelId="{9625946B-D859-4CA4-A09B-E6296319AD6E}" srcId="{CACBC166-3E74-4B0A-A098-8A933E37DA60}" destId="{0DBD934E-616B-411A-9340-57CE6DC98D6C}" srcOrd="3" destOrd="0" parTransId="{6CF4BCC8-1973-408E-8CFD-60A3CFF60B3D}" sibTransId="{9FE8D706-93D3-4514-8F32-E2561FDDFF6A}"/>
    <dgm:cxn modelId="{34FC24DA-EB48-42A3-8868-B89E41309E56}" type="presOf" srcId="{761D088B-3018-4451-AB27-B5EFA7FAB688}" destId="{AB321DEB-4823-4A87-86F5-1669C3541B92}" srcOrd="0" destOrd="0" presId="urn:microsoft.com/office/officeart/2005/8/layout/chevron2"/>
    <dgm:cxn modelId="{D4915FEE-CDBC-46CE-A068-652CDC0331D1}" type="presOf" srcId="{CACBC166-3E74-4B0A-A098-8A933E37DA60}" destId="{BE7463F9-2F5C-4183-9FEE-ABD5D2B28D1D}" srcOrd="0" destOrd="0" presId="urn:microsoft.com/office/officeart/2005/8/layout/chevron2"/>
    <dgm:cxn modelId="{E4B3C6B4-7BAC-4631-82A4-88D69EF8A606}" type="presOf" srcId="{0DBD934E-616B-411A-9340-57CE6DC98D6C}" destId="{871BE967-60A5-456B-8EE5-506E023D97C3}" srcOrd="0" destOrd="0" presId="urn:microsoft.com/office/officeart/2005/8/layout/chevron2"/>
    <dgm:cxn modelId="{8BFED795-68A8-4A23-A889-C82C6788A3C4}" srcId="{B268BCCD-3B26-4443-B7D5-607A78874CA7}" destId="{D20E6B83-FE89-4788-8DDB-A9EB395698FF}" srcOrd="0" destOrd="0" parTransId="{17027D3C-F8DE-45B2-AD08-7039B2DB5617}" sibTransId="{317FB1F0-5BB9-4936-97A0-32A4E5EE3315}"/>
    <dgm:cxn modelId="{C95B1E44-F22D-47FE-815E-2FA1323689E1}" srcId="{67AD2C70-3413-4F71-BE50-A0D519094718}" destId="{9AE3A437-8768-4989-A91B-1588F07FCC8F}" srcOrd="0" destOrd="0" parTransId="{5FBEE649-F536-4511-8B4C-05651DA982EC}" sibTransId="{476A097F-D3DE-4566-A359-9FA926461E74}"/>
    <dgm:cxn modelId="{4D17665E-A240-4C2B-B8B9-EF1412FAD789}" srcId="{CACBC166-3E74-4B0A-A098-8A933E37DA60}" destId="{761D088B-3018-4451-AB27-B5EFA7FAB688}" srcOrd="1" destOrd="0" parTransId="{01CD5D16-A435-4F8B-BA48-89E6AAA5E73A}" sibTransId="{7293F46F-9003-482B-805A-071ABD609D41}"/>
    <dgm:cxn modelId="{E89C3A75-5E6B-43B8-B391-7F739FAFB8EF}" type="presOf" srcId="{2858D8CE-946B-46C1-AD84-F7B42F129983}" destId="{E66BE93E-7ACB-4219-A301-75E409BED125}" srcOrd="0" destOrd="0" presId="urn:microsoft.com/office/officeart/2005/8/layout/chevron2"/>
    <dgm:cxn modelId="{67AFEE3E-B2D7-4B59-88B9-7E6EA476A802}" type="presOf" srcId="{9AE3A437-8768-4989-A91B-1588F07FCC8F}" destId="{82E9ACF6-E2CE-4AD7-83F7-6C3BEFB08B11}" srcOrd="0" destOrd="0" presId="urn:microsoft.com/office/officeart/2005/8/layout/chevron2"/>
    <dgm:cxn modelId="{B83E718E-ECCF-403F-81FC-6B20CFF33CA2}" srcId="{CACBC166-3E74-4B0A-A098-8A933E37DA60}" destId="{67AD2C70-3413-4F71-BE50-A0D519094718}" srcOrd="2" destOrd="0" parTransId="{0E5427CF-403D-4A4F-A461-3210980ED26F}" sibTransId="{1D66D1EE-D01D-4B96-B4DA-60B6ECFD38BB}"/>
    <dgm:cxn modelId="{162AA8C6-30E9-4037-8799-6F6630E080E8}" type="presOf" srcId="{D20E6B83-FE89-4788-8DDB-A9EB395698FF}" destId="{2D05ED57-B046-4BBD-A963-7919F1D2064B}" srcOrd="0" destOrd="0" presId="urn:microsoft.com/office/officeart/2005/8/layout/chevron2"/>
    <dgm:cxn modelId="{D37B1366-384E-4C12-ABE5-804C48B3D275}" srcId="{0DBD934E-616B-411A-9340-57CE6DC98D6C}" destId="{C6016986-F2FB-4CFC-A86F-35CAC7F9E901}" srcOrd="0" destOrd="0" parTransId="{040A2BA6-9490-4B9D-96FC-36708342EE08}" sibTransId="{764A635B-1757-48A7-B571-A7DC9BE4390E}"/>
    <dgm:cxn modelId="{A4C533E3-7765-4845-822C-3B709479538A}" type="presOf" srcId="{B268BCCD-3B26-4443-B7D5-607A78874CA7}" destId="{1539C070-C564-486C-95E7-28DE77361E8B}" srcOrd="0" destOrd="0" presId="urn:microsoft.com/office/officeart/2005/8/layout/chevron2"/>
    <dgm:cxn modelId="{FB371942-F2DC-42AA-A051-F8D5A974389E}" srcId="{CACBC166-3E74-4B0A-A098-8A933E37DA60}" destId="{B268BCCD-3B26-4443-B7D5-607A78874CA7}" srcOrd="0" destOrd="0" parTransId="{46F8910F-3F50-4FB5-8A82-13E134CBDE35}" sibTransId="{6CBC05CB-506C-47D6-8CF5-C2A3767763C6}"/>
    <dgm:cxn modelId="{EFDEDF82-524F-4E99-9832-65446D67747D}" type="presOf" srcId="{C6016986-F2FB-4CFC-A86F-35CAC7F9E901}" destId="{25511DD1-105D-4A9B-8327-D5EF564B401C}" srcOrd="0" destOrd="0" presId="urn:microsoft.com/office/officeart/2005/8/layout/chevron2"/>
    <dgm:cxn modelId="{755ACE00-7EBB-4321-843B-0DF65BFDCBEC}" type="presParOf" srcId="{BE7463F9-2F5C-4183-9FEE-ABD5D2B28D1D}" destId="{130EF2DE-604C-4ECD-B15D-3EEDFD328457}" srcOrd="0" destOrd="0" presId="urn:microsoft.com/office/officeart/2005/8/layout/chevron2"/>
    <dgm:cxn modelId="{AB1BCDF3-3D1E-4074-B2C5-13B73809BB0D}" type="presParOf" srcId="{130EF2DE-604C-4ECD-B15D-3EEDFD328457}" destId="{1539C070-C564-486C-95E7-28DE77361E8B}" srcOrd="0" destOrd="0" presId="urn:microsoft.com/office/officeart/2005/8/layout/chevron2"/>
    <dgm:cxn modelId="{49E6B947-F79C-4F3E-AAAB-CA1ADAAF333E}" type="presParOf" srcId="{130EF2DE-604C-4ECD-B15D-3EEDFD328457}" destId="{2D05ED57-B046-4BBD-A963-7919F1D2064B}" srcOrd="1" destOrd="0" presId="urn:microsoft.com/office/officeart/2005/8/layout/chevron2"/>
    <dgm:cxn modelId="{A01F8DFC-98B5-4F1E-85FD-49BD5FF85731}" type="presParOf" srcId="{BE7463F9-2F5C-4183-9FEE-ABD5D2B28D1D}" destId="{F44A60B1-A409-45EC-A196-93C9295AF228}" srcOrd="1" destOrd="0" presId="urn:microsoft.com/office/officeart/2005/8/layout/chevron2"/>
    <dgm:cxn modelId="{E6B084A1-9138-4F65-B11C-03934624B13F}" type="presParOf" srcId="{BE7463F9-2F5C-4183-9FEE-ABD5D2B28D1D}" destId="{0549F481-E1AC-4832-9709-EEB5E4B4214A}" srcOrd="2" destOrd="0" presId="urn:microsoft.com/office/officeart/2005/8/layout/chevron2"/>
    <dgm:cxn modelId="{D888A37E-309B-4E84-9332-5E5822C38CD2}" type="presParOf" srcId="{0549F481-E1AC-4832-9709-EEB5E4B4214A}" destId="{AB321DEB-4823-4A87-86F5-1669C3541B92}" srcOrd="0" destOrd="0" presId="urn:microsoft.com/office/officeart/2005/8/layout/chevron2"/>
    <dgm:cxn modelId="{AAB32B95-E447-453D-8350-1F355578DF3F}" type="presParOf" srcId="{0549F481-E1AC-4832-9709-EEB5E4B4214A}" destId="{E66BE93E-7ACB-4219-A301-75E409BED125}" srcOrd="1" destOrd="0" presId="urn:microsoft.com/office/officeart/2005/8/layout/chevron2"/>
    <dgm:cxn modelId="{42481A31-8427-4C41-8EE4-4A815EF3D55A}" type="presParOf" srcId="{BE7463F9-2F5C-4183-9FEE-ABD5D2B28D1D}" destId="{6B114BE9-72EB-4887-9686-BD53E99B2866}" srcOrd="3" destOrd="0" presId="urn:microsoft.com/office/officeart/2005/8/layout/chevron2"/>
    <dgm:cxn modelId="{2CCE9971-31A0-4178-AEBB-C679BE42701B}" type="presParOf" srcId="{BE7463F9-2F5C-4183-9FEE-ABD5D2B28D1D}" destId="{D943BD0B-91FF-402A-9AA2-52F278994FF3}" srcOrd="4" destOrd="0" presId="urn:microsoft.com/office/officeart/2005/8/layout/chevron2"/>
    <dgm:cxn modelId="{D124796D-8E6D-44DA-9261-1D96FB023EDC}" type="presParOf" srcId="{D943BD0B-91FF-402A-9AA2-52F278994FF3}" destId="{39776DCA-585C-4C8E-B60A-D1AD8B28F3A3}" srcOrd="0" destOrd="0" presId="urn:microsoft.com/office/officeart/2005/8/layout/chevron2"/>
    <dgm:cxn modelId="{638BAC4E-F7A8-4736-BEEC-F029190B6EEA}" type="presParOf" srcId="{D943BD0B-91FF-402A-9AA2-52F278994FF3}" destId="{82E9ACF6-E2CE-4AD7-83F7-6C3BEFB08B11}" srcOrd="1" destOrd="0" presId="urn:microsoft.com/office/officeart/2005/8/layout/chevron2"/>
    <dgm:cxn modelId="{E608EEF5-97E0-45F2-A7C7-BB4E52D14041}" type="presParOf" srcId="{BE7463F9-2F5C-4183-9FEE-ABD5D2B28D1D}" destId="{A688BE45-D63A-42E3-AE00-90F371B16544}" srcOrd="5" destOrd="0" presId="urn:microsoft.com/office/officeart/2005/8/layout/chevron2"/>
    <dgm:cxn modelId="{B74C70F5-4979-4DC4-957E-389662568438}" type="presParOf" srcId="{BE7463F9-2F5C-4183-9FEE-ABD5D2B28D1D}" destId="{E8FD4811-5235-4BF9-A2ED-FBEE325E7D98}" srcOrd="6" destOrd="0" presId="urn:microsoft.com/office/officeart/2005/8/layout/chevron2"/>
    <dgm:cxn modelId="{776383A5-36B8-42B1-A7B2-B66A8932794E}" type="presParOf" srcId="{E8FD4811-5235-4BF9-A2ED-FBEE325E7D98}" destId="{871BE967-60A5-456B-8EE5-506E023D97C3}" srcOrd="0" destOrd="0" presId="urn:microsoft.com/office/officeart/2005/8/layout/chevron2"/>
    <dgm:cxn modelId="{ED2C5E65-8435-4E89-93E4-0CA943376231}" type="presParOf" srcId="{E8FD4811-5235-4BF9-A2ED-FBEE325E7D98}" destId="{25511DD1-105D-4A9B-8327-D5EF564B401C}"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ACBC166-3E74-4B0A-A098-8A933E37DA60}" type="doc">
      <dgm:prSet loTypeId="urn:microsoft.com/office/officeart/2005/8/layout/chevron2" loCatId="list" qsTypeId="urn:microsoft.com/office/officeart/2005/8/quickstyle/3d2" qsCatId="3D" csTypeId="urn:microsoft.com/office/officeart/2005/8/colors/accent1_2" csCatId="accent1" phldr="1"/>
      <dgm:spPr/>
      <dgm:t>
        <a:bodyPr/>
        <a:lstStyle/>
        <a:p>
          <a:endParaRPr lang="ru-RU"/>
        </a:p>
      </dgm:t>
    </dgm:pt>
    <dgm:pt modelId="{67AD2C70-3413-4F71-BE50-A0D519094718}">
      <dgm:prSet phldrT="[Текст]" custT="1"/>
      <dgm:spPr/>
      <dgm:t>
        <a:bodyPr/>
        <a:lstStyle/>
        <a:p>
          <a:r>
            <a:rPr lang="ru-RU" sz="2400" b="1" dirty="0" smtClean="0"/>
            <a:t>1,7</a:t>
          </a:r>
          <a:endParaRPr lang="ru-RU" sz="2400" b="1" dirty="0"/>
        </a:p>
      </dgm:t>
    </dgm:pt>
    <dgm:pt modelId="{1D66D1EE-D01D-4B96-B4DA-60B6ECFD38BB}" type="sibTrans" cxnId="{B83E718E-ECCF-403F-81FC-6B20CFF33CA2}">
      <dgm:prSet/>
      <dgm:spPr/>
      <dgm:t>
        <a:bodyPr/>
        <a:lstStyle/>
        <a:p>
          <a:endParaRPr lang="ru-RU" sz="1100" b="1"/>
        </a:p>
      </dgm:t>
    </dgm:pt>
    <dgm:pt modelId="{0E5427CF-403D-4A4F-A461-3210980ED26F}" type="parTrans" cxnId="{B83E718E-ECCF-403F-81FC-6B20CFF33CA2}">
      <dgm:prSet/>
      <dgm:spPr/>
      <dgm:t>
        <a:bodyPr/>
        <a:lstStyle/>
        <a:p>
          <a:endParaRPr lang="ru-RU" sz="1100" b="1"/>
        </a:p>
      </dgm:t>
    </dgm:pt>
    <dgm:pt modelId="{9AE3A437-8768-4989-A91B-1588F07FCC8F}">
      <dgm:prSet phldrT="[Текст]" custT="1"/>
      <dgm:spPr>
        <a:solidFill>
          <a:schemeClr val="tx2">
            <a:lumMod val="20000"/>
            <a:lumOff val="80000"/>
            <a:alpha val="90000"/>
          </a:schemeClr>
        </a:solidFill>
      </dgm:spPr>
      <dgm:t>
        <a:bodyPr/>
        <a:lstStyle/>
        <a:p>
          <a:r>
            <a:rPr lang="ru-RU" sz="1200" b="1" dirty="0" smtClean="0">
              <a:solidFill>
                <a:schemeClr val="tx1"/>
              </a:solidFill>
              <a:latin typeface="Arial Narrow" pitchFamily="34" charset="0"/>
              <a:cs typeface="Times New Roman" pitchFamily="18" charset="0"/>
            </a:rPr>
            <a:t>Поступления неналоговых доходов в результате проведения мероприятий по государственной регистрации прав на объекты недвижимого имущества, в том числе на земельные участки</a:t>
          </a:r>
          <a:endParaRPr lang="ru-RU" sz="1200" b="1" dirty="0">
            <a:solidFill>
              <a:srgbClr val="FF0000"/>
            </a:solidFill>
          </a:endParaRPr>
        </a:p>
      </dgm:t>
    </dgm:pt>
    <dgm:pt modelId="{5FBEE649-F536-4511-8B4C-05651DA982EC}" type="parTrans" cxnId="{C95B1E44-F22D-47FE-815E-2FA1323689E1}">
      <dgm:prSet/>
      <dgm:spPr/>
      <dgm:t>
        <a:bodyPr/>
        <a:lstStyle/>
        <a:p>
          <a:endParaRPr lang="ru-RU" sz="1100" b="1"/>
        </a:p>
      </dgm:t>
    </dgm:pt>
    <dgm:pt modelId="{476A097F-D3DE-4566-A359-9FA926461E74}" type="sibTrans" cxnId="{C95B1E44-F22D-47FE-815E-2FA1323689E1}">
      <dgm:prSet/>
      <dgm:spPr/>
      <dgm:t>
        <a:bodyPr/>
        <a:lstStyle/>
        <a:p>
          <a:endParaRPr lang="ru-RU" sz="1100" b="1"/>
        </a:p>
      </dgm:t>
    </dgm:pt>
    <dgm:pt modelId="{2858D8CE-946B-46C1-AD84-F7B42F129983}">
      <dgm:prSet phldrT="[Текст]" custT="1"/>
      <dgm:spPr>
        <a:solidFill>
          <a:schemeClr val="accent1">
            <a:lumMod val="40000"/>
            <a:lumOff val="60000"/>
            <a:alpha val="90000"/>
          </a:schemeClr>
        </a:solidFill>
      </dgm:spPr>
      <dgm:t>
        <a:bodyPr/>
        <a:lstStyle/>
        <a:p>
          <a:r>
            <a:rPr lang="ru-RU" sz="1200" b="1" dirty="0" smtClean="0">
              <a:solidFill>
                <a:schemeClr val="tx1"/>
              </a:solidFill>
              <a:latin typeface="Arial Narrow" pitchFamily="34" charset="0"/>
              <a:cs typeface="Times New Roman" pitchFamily="18" charset="0"/>
            </a:rPr>
            <a:t>Поступления неналоговых доходов в результате  проведения мероприятий по взысканию задолженности по арендной плате за пользование муниципальным имуществом, а также задолженности по договорам купли-продажи</a:t>
          </a:r>
          <a:endParaRPr lang="ru-RU" sz="1200" b="1" dirty="0"/>
        </a:p>
      </dgm:t>
    </dgm:pt>
    <dgm:pt modelId="{761D088B-3018-4451-AB27-B5EFA7FAB688}">
      <dgm:prSet phldrT="[Текст]" custT="1"/>
      <dgm:spPr/>
      <dgm:t>
        <a:bodyPr/>
        <a:lstStyle/>
        <a:p>
          <a:r>
            <a:rPr lang="ru-RU" sz="2400" b="1" dirty="0" smtClean="0"/>
            <a:t>13,3</a:t>
          </a:r>
          <a:endParaRPr lang="ru-RU" sz="2400" b="1" dirty="0"/>
        </a:p>
      </dgm:t>
    </dgm:pt>
    <dgm:pt modelId="{7293F46F-9003-482B-805A-071ABD609D41}" type="sibTrans" cxnId="{4D17665E-A240-4C2B-B8B9-EF1412FAD789}">
      <dgm:prSet/>
      <dgm:spPr/>
      <dgm:t>
        <a:bodyPr/>
        <a:lstStyle/>
        <a:p>
          <a:endParaRPr lang="ru-RU" sz="1100" b="1"/>
        </a:p>
      </dgm:t>
    </dgm:pt>
    <dgm:pt modelId="{01CD5D16-A435-4F8B-BA48-89E6AAA5E73A}" type="parTrans" cxnId="{4D17665E-A240-4C2B-B8B9-EF1412FAD789}">
      <dgm:prSet/>
      <dgm:spPr/>
      <dgm:t>
        <a:bodyPr/>
        <a:lstStyle/>
        <a:p>
          <a:endParaRPr lang="ru-RU" sz="1100" b="1"/>
        </a:p>
      </dgm:t>
    </dgm:pt>
    <dgm:pt modelId="{0C6243FB-DEFC-49CC-91F7-0BDAA0DECBC7}" type="sibTrans" cxnId="{5E9321E9-8ABA-40EE-BECC-8D02060E46D2}">
      <dgm:prSet/>
      <dgm:spPr/>
      <dgm:t>
        <a:bodyPr/>
        <a:lstStyle/>
        <a:p>
          <a:endParaRPr lang="ru-RU" sz="1100" b="1"/>
        </a:p>
      </dgm:t>
    </dgm:pt>
    <dgm:pt modelId="{7770442F-A135-4C05-ABF1-94F0F6B7A113}" type="parTrans" cxnId="{5E9321E9-8ABA-40EE-BECC-8D02060E46D2}">
      <dgm:prSet/>
      <dgm:spPr/>
      <dgm:t>
        <a:bodyPr/>
        <a:lstStyle/>
        <a:p>
          <a:endParaRPr lang="ru-RU" sz="1100" b="1"/>
        </a:p>
      </dgm:t>
    </dgm:pt>
    <dgm:pt modelId="{BE7463F9-2F5C-4183-9FEE-ABD5D2B28D1D}" type="pres">
      <dgm:prSet presAssocID="{CACBC166-3E74-4B0A-A098-8A933E37DA60}" presName="linearFlow" presStyleCnt="0">
        <dgm:presLayoutVars>
          <dgm:dir/>
          <dgm:animLvl val="lvl"/>
          <dgm:resizeHandles val="exact"/>
        </dgm:presLayoutVars>
      </dgm:prSet>
      <dgm:spPr/>
      <dgm:t>
        <a:bodyPr/>
        <a:lstStyle/>
        <a:p>
          <a:endParaRPr lang="ru-RU"/>
        </a:p>
      </dgm:t>
    </dgm:pt>
    <dgm:pt modelId="{0549F481-E1AC-4832-9709-EEB5E4B4214A}" type="pres">
      <dgm:prSet presAssocID="{761D088B-3018-4451-AB27-B5EFA7FAB688}" presName="composite" presStyleCnt="0"/>
      <dgm:spPr/>
    </dgm:pt>
    <dgm:pt modelId="{AB321DEB-4823-4A87-86F5-1669C3541B92}" type="pres">
      <dgm:prSet presAssocID="{761D088B-3018-4451-AB27-B5EFA7FAB688}" presName="parentText" presStyleLbl="alignNode1" presStyleIdx="0" presStyleCnt="2" custScaleX="91146" custScaleY="93425">
        <dgm:presLayoutVars>
          <dgm:chMax val="1"/>
          <dgm:bulletEnabled val="1"/>
        </dgm:presLayoutVars>
      </dgm:prSet>
      <dgm:spPr/>
      <dgm:t>
        <a:bodyPr/>
        <a:lstStyle/>
        <a:p>
          <a:endParaRPr lang="ru-RU"/>
        </a:p>
      </dgm:t>
    </dgm:pt>
    <dgm:pt modelId="{E66BE93E-7ACB-4219-A301-75E409BED125}" type="pres">
      <dgm:prSet presAssocID="{761D088B-3018-4451-AB27-B5EFA7FAB688}" presName="descendantText" presStyleLbl="alignAcc1" presStyleIdx="0" presStyleCnt="2" custScaleX="118922" custScaleY="121832">
        <dgm:presLayoutVars>
          <dgm:bulletEnabled val="1"/>
        </dgm:presLayoutVars>
      </dgm:prSet>
      <dgm:spPr/>
      <dgm:t>
        <a:bodyPr/>
        <a:lstStyle/>
        <a:p>
          <a:endParaRPr lang="ru-RU"/>
        </a:p>
      </dgm:t>
    </dgm:pt>
    <dgm:pt modelId="{6B114BE9-72EB-4887-9686-BD53E99B2866}" type="pres">
      <dgm:prSet presAssocID="{7293F46F-9003-482B-805A-071ABD609D41}" presName="sp" presStyleCnt="0"/>
      <dgm:spPr/>
    </dgm:pt>
    <dgm:pt modelId="{D943BD0B-91FF-402A-9AA2-52F278994FF3}" type="pres">
      <dgm:prSet presAssocID="{67AD2C70-3413-4F71-BE50-A0D519094718}" presName="composite" presStyleCnt="0"/>
      <dgm:spPr/>
    </dgm:pt>
    <dgm:pt modelId="{39776DCA-585C-4C8E-B60A-D1AD8B28F3A3}" type="pres">
      <dgm:prSet presAssocID="{67AD2C70-3413-4F71-BE50-A0D519094718}" presName="parentText" presStyleLbl="alignNode1" presStyleIdx="1" presStyleCnt="2" custScaleX="87888" custScaleY="95941" custLinFactNeighborX="-3455" custLinFactNeighborY="13249">
        <dgm:presLayoutVars>
          <dgm:chMax val="1"/>
          <dgm:bulletEnabled val="1"/>
        </dgm:presLayoutVars>
      </dgm:prSet>
      <dgm:spPr/>
      <dgm:t>
        <a:bodyPr/>
        <a:lstStyle/>
        <a:p>
          <a:endParaRPr lang="ru-RU"/>
        </a:p>
      </dgm:t>
    </dgm:pt>
    <dgm:pt modelId="{82E9ACF6-E2CE-4AD7-83F7-6C3BEFB08B11}" type="pres">
      <dgm:prSet presAssocID="{67AD2C70-3413-4F71-BE50-A0D519094718}" presName="descendantText" presStyleLbl="alignAcc1" presStyleIdx="1" presStyleCnt="2" custScaleX="112990" custLinFactNeighborX="117" custLinFactNeighborY="20482">
        <dgm:presLayoutVars>
          <dgm:bulletEnabled val="1"/>
        </dgm:presLayoutVars>
      </dgm:prSet>
      <dgm:spPr/>
      <dgm:t>
        <a:bodyPr/>
        <a:lstStyle/>
        <a:p>
          <a:endParaRPr lang="ru-RU"/>
        </a:p>
      </dgm:t>
    </dgm:pt>
  </dgm:ptLst>
  <dgm:cxnLst>
    <dgm:cxn modelId="{A69829A4-587F-41A3-85C3-2A69FD8EC5A3}" type="presOf" srcId="{2858D8CE-946B-46C1-AD84-F7B42F129983}" destId="{E66BE93E-7ACB-4219-A301-75E409BED125}" srcOrd="0" destOrd="0" presId="urn:microsoft.com/office/officeart/2005/8/layout/chevron2"/>
    <dgm:cxn modelId="{C95B1E44-F22D-47FE-815E-2FA1323689E1}" srcId="{67AD2C70-3413-4F71-BE50-A0D519094718}" destId="{9AE3A437-8768-4989-A91B-1588F07FCC8F}" srcOrd="0" destOrd="0" parTransId="{5FBEE649-F536-4511-8B4C-05651DA982EC}" sibTransId="{476A097F-D3DE-4566-A359-9FA926461E74}"/>
    <dgm:cxn modelId="{C5F1A36E-7152-4142-802F-28A371D4FBA6}" type="presOf" srcId="{9AE3A437-8768-4989-A91B-1588F07FCC8F}" destId="{82E9ACF6-E2CE-4AD7-83F7-6C3BEFB08B11}" srcOrd="0" destOrd="0" presId="urn:microsoft.com/office/officeart/2005/8/layout/chevron2"/>
    <dgm:cxn modelId="{4D17665E-A240-4C2B-B8B9-EF1412FAD789}" srcId="{CACBC166-3E74-4B0A-A098-8A933E37DA60}" destId="{761D088B-3018-4451-AB27-B5EFA7FAB688}" srcOrd="0" destOrd="0" parTransId="{01CD5D16-A435-4F8B-BA48-89E6AAA5E73A}" sibTransId="{7293F46F-9003-482B-805A-071ABD609D41}"/>
    <dgm:cxn modelId="{4DD486E6-E2A0-464F-9EE4-93D29CB37FFC}" type="presOf" srcId="{67AD2C70-3413-4F71-BE50-A0D519094718}" destId="{39776DCA-585C-4C8E-B60A-D1AD8B28F3A3}" srcOrd="0" destOrd="0" presId="urn:microsoft.com/office/officeart/2005/8/layout/chevron2"/>
    <dgm:cxn modelId="{B83E718E-ECCF-403F-81FC-6B20CFF33CA2}" srcId="{CACBC166-3E74-4B0A-A098-8A933E37DA60}" destId="{67AD2C70-3413-4F71-BE50-A0D519094718}" srcOrd="1" destOrd="0" parTransId="{0E5427CF-403D-4A4F-A461-3210980ED26F}" sibTransId="{1D66D1EE-D01D-4B96-B4DA-60B6ECFD38BB}"/>
    <dgm:cxn modelId="{3D3D7682-7E5C-4DF3-8F77-E061661253A0}" type="presOf" srcId="{761D088B-3018-4451-AB27-B5EFA7FAB688}" destId="{AB321DEB-4823-4A87-86F5-1669C3541B92}" srcOrd="0" destOrd="0" presId="urn:microsoft.com/office/officeart/2005/8/layout/chevron2"/>
    <dgm:cxn modelId="{5E9321E9-8ABA-40EE-BECC-8D02060E46D2}" srcId="{761D088B-3018-4451-AB27-B5EFA7FAB688}" destId="{2858D8CE-946B-46C1-AD84-F7B42F129983}" srcOrd="0" destOrd="0" parTransId="{7770442F-A135-4C05-ABF1-94F0F6B7A113}" sibTransId="{0C6243FB-DEFC-49CC-91F7-0BDAA0DECBC7}"/>
    <dgm:cxn modelId="{44E07764-8F8E-48D5-88E9-695DAA8FE1E6}" type="presOf" srcId="{CACBC166-3E74-4B0A-A098-8A933E37DA60}" destId="{BE7463F9-2F5C-4183-9FEE-ABD5D2B28D1D}" srcOrd="0" destOrd="0" presId="urn:microsoft.com/office/officeart/2005/8/layout/chevron2"/>
    <dgm:cxn modelId="{00619884-FD8B-403E-9941-E87093DF62FD}" type="presParOf" srcId="{BE7463F9-2F5C-4183-9FEE-ABD5D2B28D1D}" destId="{0549F481-E1AC-4832-9709-EEB5E4B4214A}" srcOrd="0" destOrd="0" presId="urn:microsoft.com/office/officeart/2005/8/layout/chevron2"/>
    <dgm:cxn modelId="{81B7D62C-170A-494D-A8E5-FAF5702A16E5}" type="presParOf" srcId="{0549F481-E1AC-4832-9709-EEB5E4B4214A}" destId="{AB321DEB-4823-4A87-86F5-1669C3541B92}" srcOrd="0" destOrd="0" presId="urn:microsoft.com/office/officeart/2005/8/layout/chevron2"/>
    <dgm:cxn modelId="{036488C1-D2D0-421B-88FB-3CDEA90AC852}" type="presParOf" srcId="{0549F481-E1AC-4832-9709-EEB5E4B4214A}" destId="{E66BE93E-7ACB-4219-A301-75E409BED125}" srcOrd="1" destOrd="0" presId="urn:microsoft.com/office/officeart/2005/8/layout/chevron2"/>
    <dgm:cxn modelId="{91C9102B-B591-4083-AF0C-B30F388BBE2F}" type="presParOf" srcId="{BE7463F9-2F5C-4183-9FEE-ABD5D2B28D1D}" destId="{6B114BE9-72EB-4887-9686-BD53E99B2866}" srcOrd="1" destOrd="0" presId="urn:microsoft.com/office/officeart/2005/8/layout/chevron2"/>
    <dgm:cxn modelId="{09654990-9716-40FF-8D0F-D222E49FA3BE}" type="presParOf" srcId="{BE7463F9-2F5C-4183-9FEE-ABD5D2B28D1D}" destId="{D943BD0B-91FF-402A-9AA2-52F278994FF3}" srcOrd="2" destOrd="0" presId="urn:microsoft.com/office/officeart/2005/8/layout/chevron2"/>
    <dgm:cxn modelId="{31ABCFDF-C21B-4333-8F98-7F84173B53A3}" type="presParOf" srcId="{D943BD0B-91FF-402A-9AA2-52F278994FF3}" destId="{39776DCA-585C-4C8E-B60A-D1AD8B28F3A3}" srcOrd="0" destOrd="0" presId="urn:microsoft.com/office/officeart/2005/8/layout/chevron2"/>
    <dgm:cxn modelId="{2B2AE889-A529-4959-A822-3C57F7A8D1BF}" type="presParOf" srcId="{D943BD0B-91FF-402A-9AA2-52F278994FF3}" destId="{82E9ACF6-E2CE-4AD7-83F7-6C3BEFB08B11}" srcOrd="1" destOrd="0" presId="urn:microsoft.com/office/officeart/2005/8/layout/chevron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2BD362-9D01-4107-A2BC-582DF017D41A}">
      <dsp:nvSpPr>
        <dsp:cNvPr id="0" name=""/>
        <dsp:cNvSpPr/>
      </dsp:nvSpPr>
      <dsp:spPr>
        <a:xfrm>
          <a:off x="2736307" y="241823"/>
          <a:ext cx="3156158" cy="554342"/>
        </a:xfrm>
        <a:prstGeom prst="roundRect">
          <a:avLst>
            <a:gd name="adj" fmla="val 10000"/>
          </a:avLst>
        </a:prstGeom>
        <a:solidFill>
          <a:srgbClr val="FFFFCC"/>
        </a:solidFill>
        <a:ln w="9525" cap="flat" cmpd="sng" algn="ctr">
          <a:solidFill>
            <a:schemeClr val="tx1"/>
          </a:solidFill>
          <a:prstDash val="solid"/>
        </a:ln>
        <a:effectLst>
          <a:outerShdw blurRad="63500" dist="50800" dir="5400000" sx="98000" sy="98000" rotWithShape="0">
            <a:srgbClr val="000000">
              <a:alpha val="20000"/>
            </a:srgbClr>
          </a:outerShdw>
        </a:effectLst>
        <a:scene3d>
          <a:camera prst="orthographicFront">
            <a:rot lat="0" lon="0" rev="0"/>
          </a:camera>
          <a:lightRig rig="contrasting" dir="t">
            <a:rot lat="0" lon="0" rev="1200000"/>
          </a:lightRig>
        </a:scene3d>
        <a:sp3d/>
      </dsp:spPr>
      <dsp:style>
        <a:lnRef idx="1">
          <a:schemeClr val="accent3"/>
        </a:lnRef>
        <a:fillRef idx="2">
          <a:schemeClr val="accent3"/>
        </a:fillRef>
        <a:effectRef idx="1">
          <a:schemeClr val="accent3"/>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ru-RU" sz="1600" b="1" kern="1200" dirty="0" smtClean="0">
              <a:solidFill>
                <a:schemeClr val="tx1"/>
              </a:solidFill>
            </a:rPr>
            <a:t>Доходы бюджета города</a:t>
          </a:r>
          <a:endParaRPr lang="ru-RU" sz="1600" b="1" kern="1200" dirty="0">
            <a:solidFill>
              <a:schemeClr val="tx1"/>
            </a:solidFill>
          </a:endParaRPr>
        </a:p>
      </dsp:txBody>
      <dsp:txXfrm>
        <a:off x="2752543" y="258059"/>
        <a:ext cx="3123686" cy="521870"/>
      </dsp:txXfrm>
    </dsp:sp>
    <dsp:sp modelId="{18DC5E95-8025-428C-8A77-AFC43FDFAEB3}">
      <dsp:nvSpPr>
        <dsp:cNvPr id="0" name=""/>
        <dsp:cNvSpPr/>
      </dsp:nvSpPr>
      <dsp:spPr>
        <a:xfrm>
          <a:off x="1415625" y="796165"/>
          <a:ext cx="2898761" cy="643086"/>
        </a:xfrm>
        <a:custGeom>
          <a:avLst/>
          <a:gdLst/>
          <a:ahLst/>
          <a:cxnLst/>
          <a:rect l="0" t="0" r="0" b="0"/>
          <a:pathLst>
            <a:path>
              <a:moveTo>
                <a:pt x="2898761" y="0"/>
              </a:moveTo>
              <a:lnTo>
                <a:pt x="2898761" y="321543"/>
              </a:lnTo>
              <a:lnTo>
                <a:pt x="0" y="321543"/>
              </a:lnTo>
              <a:lnTo>
                <a:pt x="0" y="643086"/>
              </a:lnTo>
            </a:path>
          </a:pathLst>
        </a:custGeom>
        <a:noFill/>
        <a:ln w="15875" cap="flat" cmpd="sng" algn="ctr">
          <a:solidFill>
            <a:schemeClr val="dk1">
              <a:shade val="75000"/>
              <a:satMod val="125000"/>
              <a:lumMod val="75000"/>
            </a:schemeClr>
          </a:solidFill>
          <a:prstDash val="solid"/>
        </a:ln>
        <a:effectLst>
          <a:outerShdw blurRad="63500" dist="50800" dir="5400000" sx="98000" sy="98000" rotWithShape="0">
            <a:srgbClr val="000000">
              <a:alpha val="20000"/>
            </a:srgbClr>
          </a:outerShdw>
        </a:effectLst>
        <a:scene3d>
          <a:camera prst="orthographicFront">
            <a:rot lat="0" lon="0" rev="0"/>
          </a:camera>
          <a:lightRig rig="contrasting" dir="t">
            <a:rot lat="0" lon="0" rev="1200000"/>
          </a:lightRig>
        </a:scene3d>
        <a:sp3d z="-110000"/>
      </dsp:spPr>
      <dsp:style>
        <a:lnRef idx="2">
          <a:schemeClr val="dk1"/>
        </a:lnRef>
        <a:fillRef idx="0">
          <a:schemeClr val="dk1"/>
        </a:fillRef>
        <a:effectRef idx="1">
          <a:schemeClr val="dk1"/>
        </a:effectRef>
        <a:fontRef idx="minor">
          <a:schemeClr val="tx1"/>
        </a:fontRef>
      </dsp:style>
    </dsp:sp>
    <dsp:sp modelId="{0A3033F9-BB0C-4DAE-96B4-6280B7480764}">
      <dsp:nvSpPr>
        <dsp:cNvPr id="0" name=""/>
        <dsp:cNvSpPr/>
      </dsp:nvSpPr>
      <dsp:spPr>
        <a:xfrm>
          <a:off x="410678" y="1439251"/>
          <a:ext cx="2009895" cy="381665"/>
        </a:xfrm>
        <a:prstGeom prst="roundRect">
          <a:avLst>
            <a:gd name="adj" fmla="val 10000"/>
          </a:avLst>
        </a:prstGeom>
        <a:solidFill>
          <a:srgbClr val="FFFFCC">
            <a:alpha val="80000"/>
          </a:srgbClr>
        </a:solidFill>
        <a:ln>
          <a:noFill/>
        </a:ln>
        <a:effectLst>
          <a:outerShdw blurRad="63500" dist="50800" dir="5400000" sx="98000" sy="98000" rotWithShape="0">
            <a:srgbClr val="000000">
              <a:alpha val="2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tx1"/>
              </a:solidFill>
            </a:rPr>
            <a:t>налоговые доходы</a:t>
          </a:r>
          <a:endParaRPr lang="ru-RU" sz="1400" b="1" kern="1200" dirty="0">
            <a:solidFill>
              <a:schemeClr val="tx1"/>
            </a:solidFill>
          </a:endParaRPr>
        </a:p>
      </dsp:txBody>
      <dsp:txXfrm>
        <a:off x="421857" y="1450430"/>
        <a:ext cx="1987537" cy="359307"/>
      </dsp:txXfrm>
    </dsp:sp>
    <dsp:sp modelId="{C2DDA4EF-9952-45EC-B087-4878EFDD3F75}">
      <dsp:nvSpPr>
        <dsp:cNvPr id="0" name=""/>
        <dsp:cNvSpPr/>
      </dsp:nvSpPr>
      <dsp:spPr>
        <a:xfrm>
          <a:off x="1369905" y="1820917"/>
          <a:ext cx="91440" cy="535972"/>
        </a:xfrm>
        <a:custGeom>
          <a:avLst/>
          <a:gdLst/>
          <a:ahLst/>
          <a:cxnLst/>
          <a:rect l="0" t="0" r="0" b="0"/>
          <a:pathLst>
            <a:path>
              <a:moveTo>
                <a:pt x="45720" y="0"/>
              </a:moveTo>
              <a:lnTo>
                <a:pt x="45720" y="535972"/>
              </a:lnTo>
            </a:path>
          </a:pathLst>
        </a:custGeom>
        <a:noFill/>
        <a:ln w="15875" cap="flat" cmpd="sng" algn="ctr">
          <a:solidFill>
            <a:schemeClr val="dk1">
              <a:shade val="75000"/>
              <a:satMod val="125000"/>
              <a:lumMod val="75000"/>
            </a:schemeClr>
          </a:solidFill>
          <a:prstDash val="solid"/>
        </a:ln>
        <a:effectLst>
          <a:outerShdw blurRad="63500" dist="50800" dir="5400000" sx="98000" sy="98000" rotWithShape="0">
            <a:srgbClr val="000000">
              <a:alpha val="20000"/>
            </a:srgbClr>
          </a:outerShdw>
        </a:effectLst>
        <a:scene3d>
          <a:camera prst="orthographicFront">
            <a:rot lat="0" lon="0" rev="0"/>
          </a:camera>
          <a:lightRig rig="contrasting" dir="t">
            <a:rot lat="0" lon="0" rev="1200000"/>
          </a:lightRig>
        </a:scene3d>
        <a:sp3d z="-110000"/>
      </dsp:spPr>
      <dsp:style>
        <a:lnRef idx="2">
          <a:schemeClr val="dk1"/>
        </a:lnRef>
        <a:fillRef idx="0">
          <a:schemeClr val="dk1"/>
        </a:fillRef>
        <a:effectRef idx="1">
          <a:schemeClr val="dk1"/>
        </a:effectRef>
        <a:fontRef idx="minor">
          <a:schemeClr val="tx1"/>
        </a:fontRef>
      </dsp:style>
    </dsp:sp>
    <dsp:sp modelId="{E933A4FB-4153-4AD3-92E3-BFCA3B71F0F4}">
      <dsp:nvSpPr>
        <dsp:cNvPr id="0" name=""/>
        <dsp:cNvSpPr/>
      </dsp:nvSpPr>
      <dsp:spPr>
        <a:xfrm>
          <a:off x="2528" y="2356889"/>
          <a:ext cx="2826193" cy="1462801"/>
        </a:xfrm>
        <a:prstGeom prst="roundRect">
          <a:avLst>
            <a:gd name="adj" fmla="val 10000"/>
          </a:avLst>
        </a:prstGeom>
        <a:solidFill>
          <a:srgbClr val="FFFFCC">
            <a:alpha val="80000"/>
          </a:srgbClr>
        </a:solidFill>
        <a:ln>
          <a:noFill/>
        </a:ln>
        <a:effectLst>
          <a:outerShdw blurRad="63500" dist="50800" dir="5400000" sx="98000" sy="98000" rotWithShape="0">
            <a:srgbClr val="000000">
              <a:alpha val="2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ru-RU" sz="1300" b="1" kern="1200" dirty="0" smtClean="0">
              <a:solidFill>
                <a:schemeClr val="tx1"/>
              </a:solidFill>
            </a:rPr>
            <a:t>Доходы от предусмотренных налоговым законодательством РФ федеральных, региональных и местных налогов и сборов, специальных налоговых режимов</a:t>
          </a:r>
          <a:endParaRPr lang="ru-RU" sz="1300" b="1" kern="1200" dirty="0">
            <a:solidFill>
              <a:schemeClr val="tx1"/>
            </a:solidFill>
          </a:endParaRPr>
        </a:p>
      </dsp:txBody>
      <dsp:txXfrm>
        <a:off x="45372" y="2399733"/>
        <a:ext cx="2740505" cy="1377113"/>
      </dsp:txXfrm>
    </dsp:sp>
    <dsp:sp modelId="{B92A2B91-56FB-4388-9336-F1CAD3D870FD}">
      <dsp:nvSpPr>
        <dsp:cNvPr id="0" name=""/>
        <dsp:cNvSpPr/>
      </dsp:nvSpPr>
      <dsp:spPr>
        <a:xfrm>
          <a:off x="4314386" y="796165"/>
          <a:ext cx="305373" cy="643086"/>
        </a:xfrm>
        <a:custGeom>
          <a:avLst/>
          <a:gdLst/>
          <a:ahLst/>
          <a:cxnLst/>
          <a:rect l="0" t="0" r="0" b="0"/>
          <a:pathLst>
            <a:path>
              <a:moveTo>
                <a:pt x="0" y="0"/>
              </a:moveTo>
              <a:lnTo>
                <a:pt x="0" y="321543"/>
              </a:lnTo>
              <a:lnTo>
                <a:pt x="305373" y="321543"/>
              </a:lnTo>
              <a:lnTo>
                <a:pt x="305373" y="643086"/>
              </a:lnTo>
            </a:path>
          </a:pathLst>
        </a:custGeom>
        <a:noFill/>
        <a:ln w="15875" cap="flat" cmpd="sng" algn="ctr">
          <a:solidFill>
            <a:schemeClr val="dk1">
              <a:shade val="75000"/>
              <a:satMod val="125000"/>
              <a:lumMod val="75000"/>
            </a:schemeClr>
          </a:solidFill>
          <a:prstDash val="solid"/>
        </a:ln>
        <a:effectLst>
          <a:outerShdw blurRad="63500" dist="50800" dir="5400000" sx="98000" sy="98000" rotWithShape="0">
            <a:srgbClr val="000000">
              <a:alpha val="20000"/>
            </a:srgbClr>
          </a:outerShdw>
        </a:effectLst>
        <a:scene3d>
          <a:camera prst="orthographicFront">
            <a:rot lat="0" lon="0" rev="0"/>
          </a:camera>
          <a:lightRig rig="contrasting" dir="t">
            <a:rot lat="0" lon="0" rev="1200000"/>
          </a:lightRig>
        </a:scene3d>
        <a:sp3d z="-110000"/>
      </dsp:spPr>
      <dsp:style>
        <a:lnRef idx="2">
          <a:schemeClr val="dk1"/>
        </a:lnRef>
        <a:fillRef idx="0">
          <a:schemeClr val="dk1"/>
        </a:fillRef>
        <a:effectRef idx="1">
          <a:schemeClr val="dk1"/>
        </a:effectRef>
        <a:fontRef idx="minor">
          <a:schemeClr val="tx1"/>
        </a:fontRef>
      </dsp:style>
    </dsp:sp>
    <dsp:sp modelId="{41FBCD5A-3CEF-4898-9C99-CBACFB315ADA}">
      <dsp:nvSpPr>
        <dsp:cNvPr id="0" name=""/>
        <dsp:cNvSpPr/>
      </dsp:nvSpPr>
      <dsp:spPr>
        <a:xfrm>
          <a:off x="3614812" y="1439251"/>
          <a:ext cx="2009895" cy="534350"/>
        </a:xfrm>
        <a:prstGeom prst="roundRect">
          <a:avLst>
            <a:gd name="adj" fmla="val 10000"/>
          </a:avLst>
        </a:prstGeom>
        <a:solidFill>
          <a:srgbClr val="FFFFCC">
            <a:alpha val="80000"/>
          </a:srgbClr>
        </a:solidFill>
        <a:ln>
          <a:noFill/>
        </a:ln>
        <a:effectLst>
          <a:outerShdw blurRad="63500" dist="50800" dir="5400000" sx="98000" sy="98000" rotWithShape="0">
            <a:srgbClr val="000000">
              <a:alpha val="2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tx1"/>
              </a:solidFill>
            </a:rPr>
            <a:t>неналоговые доходы</a:t>
          </a:r>
          <a:endParaRPr lang="ru-RU" sz="1400" b="1" kern="1200" dirty="0">
            <a:solidFill>
              <a:schemeClr val="tx1"/>
            </a:solidFill>
          </a:endParaRPr>
        </a:p>
      </dsp:txBody>
      <dsp:txXfrm>
        <a:off x="3630463" y="1454902"/>
        <a:ext cx="1978593" cy="503048"/>
      </dsp:txXfrm>
    </dsp:sp>
    <dsp:sp modelId="{A0801614-E06F-4885-AC4E-9BF70E692F4E}">
      <dsp:nvSpPr>
        <dsp:cNvPr id="0" name=""/>
        <dsp:cNvSpPr/>
      </dsp:nvSpPr>
      <dsp:spPr>
        <a:xfrm>
          <a:off x="4574040" y="1973602"/>
          <a:ext cx="91440" cy="535972"/>
        </a:xfrm>
        <a:custGeom>
          <a:avLst/>
          <a:gdLst/>
          <a:ahLst/>
          <a:cxnLst/>
          <a:rect l="0" t="0" r="0" b="0"/>
          <a:pathLst>
            <a:path>
              <a:moveTo>
                <a:pt x="45720" y="0"/>
              </a:moveTo>
              <a:lnTo>
                <a:pt x="45720" y="535972"/>
              </a:lnTo>
            </a:path>
          </a:pathLst>
        </a:custGeom>
        <a:noFill/>
        <a:ln w="15875" cap="flat" cmpd="sng" algn="ctr">
          <a:solidFill>
            <a:schemeClr val="dk1">
              <a:shade val="75000"/>
              <a:satMod val="125000"/>
              <a:lumMod val="75000"/>
            </a:schemeClr>
          </a:solidFill>
          <a:prstDash val="solid"/>
        </a:ln>
        <a:effectLst>
          <a:outerShdw blurRad="63500" dist="50800" dir="5400000" sx="98000" sy="98000" rotWithShape="0">
            <a:srgbClr val="000000">
              <a:alpha val="20000"/>
            </a:srgbClr>
          </a:outerShdw>
        </a:effectLst>
        <a:scene3d>
          <a:camera prst="orthographicFront">
            <a:rot lat="0" lon="0" rev="0"/>
          </a:camera>
          <a:lightRig rig="contrasting" dir="t">
            <a:rot lat="0" lon="0" rev="1200000"/>
          </a:lightRig>
        </a:scene3d>
        <a:sp3d z="-110000"/>
      </dsp:spPr>
      <dsp:style>
        <a:lnRef idx="2">
          <a:schemeClr val="dk1"/>
        </a:lnRef>
        <a:fillRef idx="0">
          <a:schemeClr val="dk1"/>
        </a:fillRef>
        <a:effectRef idx="1">
          <a:schemeClr val="dk1"/>
        </a:effectRef>
        <a:fontRef idx="minor">
          <a:schemeClr val="tx1"/>
        </a:fontRef>
      </dsp:style>
    </dsp:sp>
    <dsp:sp modelId="{ED93CF32-F017-4814-B515-FD798AE96013}">
      <dsp:nvSpPr>
        <dsp:cNvPr id="0" name=""/>
        <dsp:cNvSpPr/>
      </dsp:nvSpPr>
      <dsp:spPr>
        <a:xfrm>
          <a:off x="3431691" y="2509574"/>
          <a:ext cx="2376138" cy="2758112"/>
        </a:xfrm>
        <a:prstGeom prst="roundRect">
          <a:avLst>
            <a:gd name="adj" fmla="val 10000"/>
          </a:avLst>
        </a:prstGeom>
        <a:solidFill>
          <a:srgbClr val="FFFFCC">
            <a:alpha val="80000"/>
          </a:srgbClr>
        </a:solidFill>
        <a:ln>
          <a:noFill/>
        </a:ln>
        <a:effectLst>
          <a:outerShdw blurRad="63500" dist="50800" dir="5400000" sx="98000" sy="98000" rotWithShape="0">
            <a:srgbClr val="000000">
              <a:alpha val="2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ru-RU" sz="1300" b="1" kern="1200" dirty="0" smtClean="0">
              <a:solidFill>
                <a:schemeClr val="tx1"/>
              </a:solidFill>
            </a:rPr>
            <a:t>Доходы от использования имущества, находящегося в муниципальной собственности, плата за негативное воздействие на окружающую среду, доходы от оказания платных услуг, доходы от продажи материальных и нематериальных активов, штрафы и прочее</a:t>
          </a:r>
          <a:endParaRPr lang="ru-RU" sz="1300" b="1" kern="1200" dirty="0">
            <a:solidFill>
              <a:schemeClr val="tx1"/>
            </a:solidFill>
          </a:endParaRPr>
        </a:p>
      </dsp:txBody>
      <dsp:txXfrm>
        <a:off x="3501286" y="2579169"/>
        <a:ext cx="2236948" cy="2618922"/>
      </dsp:txXfrm>
    </dsp:sp>
    <dsp:sp modelId="{CD96D4C0-50B0-458A-98A9-7FA5027A0DAB}">
      <dsp:nvSpPr>
        <dsp:cNvPr id="0" name=""/>
        <dsp:cNvSpPr/>
      </dsp:nvSpPr>
      <dsp:spPr>
        <a:xfrm>
          <a:off x="4314386" y="796165"/>
          <a:ext cx="3354243" cy="643086"/>
        </a:xfrm>
        <a:custGeom>
          <a:avLst/>
          <a:gdLst/>
          <a:ahLst/>
          <a:cxnLst/>
          <a:rect l="0" t="0" r="0" b="0"/>
          <a:pathLst>
            <a:path>
              <a:moveTo>
                <a:pt x="0" y="0"/>
              </a:moveTo>
              <a:lnTo>
                <a:pt x="0" y="321543"/>
              </a:lnTo>
              <a:lnTo>
                <a:pt x="3354243" y="321543"/>
              </a:lnTo>
              <a:lnTo>
                <a:pt x="3354243" y="643086"/>
              </a:lnTo>
            </a:path>
          </a:pathLst>
        </a:custGeom>
        <a:noFill/>
        <a:ln w="15875" cap="flat" cmpd="sng" algn="ctr">
          <a:solidFill>
            <a:schemeClr val="dk1">
              <a:shade val="75000"/>
              <a:satMod val="125000"/>
              <a:lumMod val="75000"/>
            </a:schemeClr>
          </a:solidFill>
          <a:prstDash val="solid"/>
        </a:ln>
        <a:effectLst>
          <a:outerShdw blurRad="63500" dist="50800" dir="5400000" sx="98000" sy="98000" rotWithShape="0">
            <a:srgbClr val="000000">
              <a:alpha val="20000"/>
            </a:srgbClr>
          </a:outerShdw>
        </a:effectLst>
        <a:scene3d>
          <a:camera prst="orthographicFront">
            <a:rot lat="0" lon="0" rev="0"/>
          </a:camera>
          <a:lightRig rig="contrasting" dir="t">
            <a:rot lat="0" lon="0" rev="1200000"/>
          </a:lightRig>
        </a:scene3d>
        <a:sp3d z="-110000"/>
      </dsp:spPr>
      <dsp:style>
        <a:lnRef idx="2">
          <a:schemeClr val="dk1"/>
        </a:lnRef>
        <a:fillRef idx="0">
          <a:schemeClr val="dk1"/>
        </a:fillRef>
        <a:effectRef idx="1">
          <a:schemeClr val="dk1"/>
        </a:effectRef>
        <a:fontRef idx="minor">
          <a:schemeClr val="tx1"/>
        </a:fontRef>
      </dsp:style>
    </dsp:sp>
    <dsp:sp modelId="{E2BCDE4D-15FB-475A-BB1F-C49C4E304DFD}">
      <dsp:nvSpPr>
        <dsp:cNvPr id="0" name=""/>
        <dsp:cNvSpPr/>
      </dsp:nvSpPr>
      <dsp:spPr>
        <a:xfrm>
          <a:off x="6663683" y="1439251"/>
          <a:ext cx="2009895" cy="485108"/>
        </a:xfrm>
        <a:prstGeom prst="roundRect">
          <a:avLst>
            <a:gd name="adj" fmla="val 10000"/>
          </a:avLst>
        </a:prstGeom>
        <a:solidFill>
          <a:srgbClr val="FFFFCC">
            <a:alpha val="80000"/>
          </a:srgbClr>
        </a:solidFill>
        <a:ln>
          <a:noFill/>
        </a:ln>
        <a:effectLst>
          <a:outerShdw blurRad="63500" dist="50800" dir="5400000" sx="98000" sy="98000" rotWithShape="0">
            <a:srgbClr val="000000">
              <a:alpha val="2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tx1"/>
              </a:solidFill>
            </a:rPr>
            <a:t>безвозмездные поступления</a:t>
          </a:r>
          <a:endParaRPr lang="ru-RU" sz="1400" b="1" kern="1200" dirty="0">
            <a:solidFill>
              <a:schemeClr val="tx1"/>
            </a:solidFill>
          </a:endParaRPr>
        </a:p>
      </dsp:txBody>
      <dsp:txXfrm>
        <a:off x="6677891" y="1453459"/>
        <a:ext cx="1981479" cy="456692"/>
      </dsp:txXfrm>
    </dsp:sp>
    <dsp:sp modelId="{E2082AB9-ADFA-4FEC-8EEE-71ED7860CD6E}">
      <dsp:nvSpPr>
        <dsp:cNvPr id="0" name=""/>
        <dsp:cNvSpPr/>
      </dsp:nvSpPr>
      <dsp:spPr>
        <a:xfrm>
          <a:off x="7622910" y="1924360"/>
          <a:ext cx="91440" cy="535972"/>
        </a:xfrm>
        <a:custGeom>
          <a:avLst/>
          <a:gdLst/>
          <a:ahLst/>
          <a:cxnLst/>
          <a:rect l="0" t="0" r="0" b="0"/>
          <a:pathLst>
            <a:path>
              <a:moveTo>
                <a:pt x="45720" y="0"/>
              </a:moveTo>
              <a:lnTo>
                <a:pt x="45720" y="535972"/>
              </a:lnTo>
            </a:path>
          </a:pathLst>
        </a:custGeom>
        <a:noFill/>
        <a:ln w="15875" cap="flat" cmpd="sng" algn="ctr">
          <a:solidFill>
            <a:schemeClr val="dk1">
              <a:shade val="75000"/>
              <a:satMod val="125000"/>
              <a:lumMod val="75000"/>
            </a:schemeClr>
          </a:solidFill>
          <a:prstDash val="solid"/>
        </a:ln>
        <a:effectLst>
          <a:outerShdw blurRad="63500" dist="50800" dir="5400000" sx="98000" sy="98000" rotWithShape="0">
            <a:srgbClr val="000000">
              <a:alpha val="20000"/>
            </a:srgbClr>
          </a:outerShdw>
        </a:effectLst>
        <a:scene3d>
          <a:camera prst="orthographicFront">
            <a:rot lat="0" lon="0" rev="0"/>
          </a:camera>
          <a:lightRig rig="contrasting" dir="t">
            <a:rot lat="0" lon="0" rev="1200000"/>
          </a:lightRig>
        </a:scene3d>
        <a:sp3d z="-110000"/>
      </dsp:spPr>
      <dsp:style>
        <a:lnRef idx="2">
          <a:schemeClr val="dk1"/>
        </a:lnRef>
        <a:fillRef idx="0">
          <a:schemeClr val="dk1"/>
        </a:fillRef>
        <a:effectRef idx="1">
          <a:schemeClr val="dk1"/>
        </a:effectRef>
        <a:fontRef idx="minor">
          <a:schemeClr val="tx1"/>
        </a:fontRef>
      </dsp:style>
    </dsp:sp>
    <dsp:sp modelId="{A8AE9822-D828-4CEC-98E7-DAAA33F9A56D}">
      <dsp:nvSpPr>
        <dsp:cNvPr id="0" name=""/>
        <dsp:cNvSpPr/>
      </dsp:nvSpPr>
      <dsp:spPr>
        <a:xfrm>
          <a:off x="6410798" y="2460332"/>
          <a:ext cx="2515665" cy="2771725"/>
        </a:xfrm>
        <a:prstGeom prst="roundRect">
          <a:avLst>
            <a:gd name="adj" fmla="val 10000"/>
          </a:avLst>
        </a:prstGeom>
        <a:solidFill>
          <a:srgbClr val="FFFFCC">
            <a:alpha val="80000"/>
          </a:srgbClr>
        </a:solidFill>
        <a:ln>
          <a:noFill/>
        </a:ln>
        <a:effectLst>
          <a:outerShdw blurRad="63500" dist="50800" dir="5400000" sx="98000" sy="98000" rotWithShape="0">
            <a:srgbClr val="000000">
              <a:alpha val="2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ru-RU" sz="1300" b="1" kern="1200" dirty="0" smtClean="0">
              <a:solidFill>
                <a:schemeClr val="tx1"/>
              </a:solidFill>
            </a:rPr>
            <a:t>Поступающие в бюджет денежные средства на безвозвратной и безвозмездной основе из федерального и краевого бюджета (дотации, субсидии, субвенции, иные межбюджетные трансферты), а также добровольные перечисления от физических и юридических лиц</a:t>
          </a:r>
          <a:endParaRPr lang="ru-RU" sz="1300" b="1" kern="1200" dirty="0">
            <a:solidFill>
              <a:schemeClr val="tx1"/>
            </a:solidFill>
          </a:endParaRPr>
        </a:p>
      </dsp:txBody>
      <dsp:txXfrm>
        <a:off x="6484479" y="2534013"/>
        <a:ext cx="2368303" cy="262436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39C070-C564-486C-95E7-28DE77361E8B}">
      <dsp:nvSpPr>
        <dsp:cNvPr id="0" name=""/>
        <dsp:cNvSpPr/>
      </dsp:nvSpPr>
      <dsp:spPr>
        <a:xfrm rot="5400000">
          <a:off x="-162288" y="783001"/>
          <a:ext cx="1081920" cy="757344"/>
        </a:xfrm>
        <a:prstGeom prst="chevron">
          <a:avLst/>
        </a:prstGeom>
        <a:gradFill rotWithShape="0">
          <a:gsLst>
            <a:gs pos="0">
              <a:schemeClr val="accent1">
                <a:hueOff val="0"/>
                <a:satOff val="0"/>
                <a:lumOff val="0"/>
                <a:alphaOff val="0"/>
                <a:lumMod val="95000"/>
              </a:schemeClr>
            </a:gs>
            <a:gs pos="100000">
              <a:schemeClr val="accent1">
                <a:hueOff val="0"/>
                <a:satOff val="0"/>
                <a:lumOff val="0"/>
                <a:alphaOff val="0"/>
                <a:shade val="82000"/>
                <a:satMod val="125000"/>
                <a:lumMod val="74000"/>
              </a:schemeClr>
            </a:gs>
          </a:gsLst>
          <a:lin ang="5400000" scaled="0"/>
        </a:gradFill>
        <a:ln>
          <a:noFill/>
        </a:ln>
        <a:effectLst>
          <a:outerShdw blurRad="40005" dist="22984"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ru-RU" sz="2400" b="1" kern="1200" dirty="0" smtClean="0"/>
            <a:t>7,3</a:t>
          </a:r>
          <a:endParaRPr lang="ru-RU" sz="2000" b="1" kern="1200" dirty="0">
            <a:solidFill>
              <a:schemeClr val="bg1"/>
            </a:solidFill>
          </a:endParaRPr>
        </a:p>
      </dsp:txBody>
      <dsp:txXfrm rot="-5400000">
        <a:off x="0" y="999385"/>
        <a:ext cx="757344" cy="324576"/>
      </dsp:txXfrm>
    </dsp:sp>
    <dsp:sp modelId="{2D05ED57-B046-4BBD-A963-7919F1D2064B}">
      <dsp:nvSpPr>
        <dsp:cNvPr id="0" name=""/>
        <dsp:cNvSpPr/>
      </dsp:nvSpPr>
      <dsp:spPr>
        <a:xfrm rot="5400000">
          <a:off x="2596943" y="-1699425"/>
          <a:ext cx="1664697" cy="5343895"/>
        </a:xfrm>
        <a:prstGeom prst="round2SameRect">
          <a:avLst/>
        </a:prstGeom>
        <a:solidFill>
          <a:schemeClr val="accent1">
            <a:lumMod val="40000"/>
            <a:lumOff val="60000"/>
            <a:alpha val="90000"/>
          </a:schemeClr>
        </a:solidFill>
        <a:ln w="9525" cap="flat" cmpd="sng" algn="ctr">
          <a:solidFill>
            <a:schemeClr val="accent1">
              <a:hueOff val="0"/>
              <a:satOff val="0"/>
              <a:lumOff val="0"/>
              <a:alphaOff val="0"/>
            </a:schemeClr>
          </a:solidFill>
          <a:prstDash val="solid"/>
        </a:ln>
        <a:effectLst>
          <a:outerShdw blurRad="40005" dist="22984" dir="5400000" rotWithShape="0">
            <a:srgbClr val="000000">
              <a:alpha val="4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ru-RU" sz="1400" b="1" kern="1200" dirty="0" smtClean="0">
              <a:solidFill>
                <a:schemeClr val="tx1"/>
              </a:solidFill>
              <a:latin typeface="Arial Narrow" pitchFamily="34" charset="0"/>
              <a:cs typeface="Times New Roman" pitchFamily="18" charset="0"/>
            </a:rPr>
            <a:t>Взыскание задолженности в бюджет города в результате мероприятий направленных на легализацию «теневой» заработной платы (деятельности городской межведомственной комиссии по легализации заработной платы в городе-курорте Пятигорске и мобилизации доходов, зачисляемых в бюджет города;   городской межведомственной рабочей группы по снижению неформальной занятости и ликвидации задолженности по заработной плате в хозяйствующих субъектах</a:t>
          </a:r>
          <a:r>
            <a:rPr lang="ru-RU" sz="1050" b="1" kern="1200" dirty="0" smtClean="0">
              <a:solidFill>
                <a:schemeClr val="tx1"/>
              </a:solidFill>
              <a:latin typeface="Arial Narrow" pitchFamily="34" charset="0"/>
              <a:cs typeface="Times New Roman" pitchFamily="18" charset="0"/>
            </a:rPr>
            <a:t>)</a:t>
          </a:r>
          <a:endParaRPr lang="ru-RU" sz="1050" b="1" kern="1200" dirty="0"/>
        </a:p>
      </dsp:txBody>
      <dsp:txXfrm rot="-5400000">
        <a:off x="757344" y="221438"/>
        <a:ext cx="5262631" cy="1502169"/>
      </dsp:txXfrm>
    </dsp:sp>
    <dsp:sp modelId="{AB321DEB-4823-4A87-86F5-1669C3541B92}">
      <dsp:nvSpPr>
        <dsp:cNvPr id="0" name=""/>
        <dsp:cNvSpPr/>
      </dsp:nvSpPr>
      <dsp:spPr>
        <a:xfrm rot="5400000">
          <a:off x="-162288" y="2009337"/>
          <a:ext cx="1081920" cy="757344"/>
        </a:xfrm>
        <a:prstGeom prst="chevron">
          <a:avLst/>
        </a:prstGeom>
        <a:gradFill rotWithShape="0">
          <a:gsLst>
            <a:gs pos="0">
              <a:schemeClr val="accent1">
                <a:hueOff val="0"/>
                <a:satOff val="0"/>
                <a:lumOff val="0"/>
                <a:alphaOff val="0"/>
                <a:lumMod val="95000"/>
              </a:schemeClr>
            </a:gs>
            <a:gs pos="100000">
              <a:schemeClr val="accent1">
                <a:hueOff val="0"/>
                <a:satOff val="0"/>
                <a:lumOff val="0"/>
                <a:alphaOff val="0"/>
                <a:shade val="82000"/>
                <a:satMod val="125000"/>
                <a:lumMod val="74000"/>
              </a:schemeClr>
            </a:gs>
          </a:gsLst>
          <a:lin ang="5400000" scaled="0"/>
        </a:gradFill>
        <a:ln>
          <a:noFill/>
        </a:ln>
        <a:effectLst>
          <a:outerShdw blurRad="40005" dist="22984"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ru-RU" sz="2400" b="1" kern="1200" dirty="0" smtClean="0"/>
            <a:t>15,5</a:t>
          </a:r>
          <a:endParaRPr lang="ru-RU" sz="2400" b="1" kern="1200" dirty="0"/>
        </a:p>
      </dsp:txBody>
      <dsp:txXfrm rot="-5400000">
        <a:off x="0" y="2225721"/>
        <a:ext cx="757344" cy="324576"/>
      </dsp:txXfrm>
    </dsp:sp>
    <dsp:sp modelId="{E66BE93E-7ACB-4219-A301-75E409BED125}">
      <dsp:nvSpPr>
        <dsp:cNvPr id="0" name=""/>
        <dsp:cNvSpPr/>
      </dsp:nvSpPr>
      <dsp:spPr>
        <a:xfrm rot="5400000">
          <a:off x="2992033" y="-335809"/>
          <a:ext cx="874517" cy="5343895"/>
        </a:xfrm>
        <a:prstGeom prst="round2SameRect">
          <a:avLst/>
        </a:prstGeom>
        <a:solidFill>
          <a:schemeClr val="accent1">
            <a:lumMod val="40000"/>
            <a:lumOff val="60000"/>
            <a:alpha val="90000"/>
          </a:schemeClr>
        </a:solidFill>
        <a:ln w="9525" cap="flat" cmpd="sng" algn="ctr">
          <a:solidFill>
            <a:schemeClr val="accent1">
              <a:hueOff val="0"/>
              <a:satOff val="0"/>
              <a:lumOff val="0"/>
              <a:alphaOff val="0"/>
            </a:schemeClr>
          </a:solidFill>
          <a:prstDash val="solid"/>
        </a:ln>
        <a:effectLst>
          <a:outerShdw blurRad="40005" dist="22984" dir="5400000" rotWithShape="0">
            <a:srgbClr val="000000">
              <a:alpha val="4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ru-RU" sz="1400" b="1" kern="1200" dirty="0" smtClean="0">
              <a:solidFill>
                <a:schemeClr val="tx1"/>
              </a:solidFill>
              <a:latin typeface="Arial Narrow" pitchFamily="34" charset="0"/>
              <a:cs typeface="Times New Roman" pitchFamily="18" charset="0"/>
            </a:rPr>
            <a:t>Взыскание задолженности в бюджет города в</a:t>
          </a:r>
          <a:r>
            <a:rPr lang="ru-RU" sz="1400" b="1" kern="1200" dirty="0" smtClean="0">
              <a:latin typeface="Arial Narrow" pitchFamily="34" charset="0"/>
              <a:cs typeface="Times New Roman" pitchFamily="18" charset="0"/>
            </a:rPr>
            <a:t> результате мероприятий по  снижению недоимки по налогам и сборам в бюджет города, проводимых администрацией города Пятигорска совместно с главными администраторами доходов </a:t>
          </a:r>
          <a:endParaRPr lang="ru-RU" sz="1400" b="1" kern="1200" dirty="0"/>
        </a:p>
      </dsp:txBody>
      <dsp:txXfrm rot="-5400000">
        <a:off x="757344" y="1941570"/>
        <a:ext cx="5301205" cy="789137"/>
      </dsp:txXfrm>
    </dsp:sp>
    <dsp:sp modelId="{39776DCA-585C-4C8E-B60A-D1AD8B28F3A3}">
      <dsp:nvSpPr>
        <dsp:cNvPr id="0" name=""/>
        <dsp:cNvSpPr/>
      </dsp:nvSpPr>
      <dsp:spPr>
        <a:xfrm rot="5400000">
          <a:off x="-162288" y="2899276"/>
          <a:ext cx="1081920" cy="757344"/>
        </a:xfrm>
        <a:prstGeom prst="chevron">
          <a:avLst/>
        </a:prstGeom>
        <a:gradFill rotWithShape="0">
          <a:gsLst>
            <a:gs pos="0">
              <a:schemeClr val="accent1">
                <a:hueOff val="0"/>
                <a:satOff val="0"/>
                <a:lumOff val="0"/>
                <a:alphaOff val="0"/>
                <a:lumMod val="95000"/>
              </a:schemeClr>
            </a:gs>
            <a:gs pos="100000">
              <a:schemeClr val="accent1">
                <a:hueOff val="0"/>
                <a:satOff val="0"/>
                <a:lumOff val="0"/>
                <a:alphaOff val="0"/>
                <a:shade val="82000"/>
                <a:satMod val="125000"/>
                <a:lumMod val="74000"/>
              </a:schemeClr>
            </a:gs>
          </a:gsLst>
          <a:lin ang="5400000" scaled="0"/>
        </a:gradFill>
        <a:ln>
          <a:noFill/>
        </a:ln>
        <a:effectLst>
          <a:outerShdw blurRad="40005" dist="22984"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ru-RU" sz="2400" b="1" kern="1200" dirty="0" smtClean="0"/>
            <a:t>13,8</a:t>
          </a:r>
          <a:endParaRPr lang="ru-RU" sz="2800" b="1" kern="1200" dirty="0"/>
        </a:p>
      </dsp:txBody>
      <dsp:txXfrm rot="-5400000">
        <a:off x="0" y="3115660"/>
        <a:ext cx="757344" cy="324576"/>
      </dsp:txXfrm>
    </dsp:sp>
    <dsp:sp modelId="{82E9ACF6-E2CE-4AD7-83F7-6C3BEFB08B11}">
      <dsp:nvSpPr>
        <dsp:cNvPr id="0" name=""/>
        <dsp:cNvSpPr/>
      </dsp:nvSpPr>
      <dsp:spPr>
        <a:xfrm rot="5400000">
          <a:off x="3077668" y="542117"/>
          <a:ext cx="703248" cy="5343895"/>
        </a:xfrm>
        <a:prstGeom prst="round2SameRect">
          <a:avLst/>
        </a:prstGeom>
        <a:solidFill>
          <a:schemeClr val="tx2">
            <a:lumMod val="20000"/>
            <a:lumOff val="80000"/>
            <a:alpha val="90000"/>
          </a:schemeClr>
        </a:solidFill>
        <a:ln w="9525" cap="flat" cmpd="sng" algn="ctr">
          <a:solidFill>
            <a:schemeClr val="accent1">
              <a:hueOff val="0"/>
              <a:satOff val="0"/>
              <a:lumOff val="0"/>
              <a:alphaOff val="0"/>
            </a:schemeClr>
          </a:solidFill>
          <a:prstDash val="solid"/>
        </a:ln>
        <a:effectLst>
          <a:outerShdw blurRad="40005" dist="22984" dir="5400000" rotWithShape="0">
            <a:srgbClr val="000000">
              <a:alpha val="4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ru-RU" sz="1400" b="1" kern="1200" dirty="0" smtClean="0">
              <a:solidFill>
                <a:schemeClr val="tx1"/>
              </a:solidFill>
              <a:latin typeface="Arial Narrow" pitchFamily="34" charset="0"/>
              <a:cs typeface="Times New Roman" pitchFamily="18" charset="0"/>
            </a:rPr>
            <a:t>Дополнительные поступления в бюджет города в</a:t>
          </a:r>
          <a:r>
            <a:rPr lang="ru-RU" sz="1400" b="1" kern="1200" dirty="0" smtClean="0">
              <a:latin typeface="Arial Narrow" pitchFamily="34" charset="0"/>
              <a:cs typeface="Times New Roman" pitchFamily="18" charset="0"/>
            </a:rPr>
            <a:t> результате взыскания доначисленных сумм налогов и других обязательных платежей по результатам проведенных налоговых проверок</a:t>
          </a:r>
          <a:endParaRPr lang="ru-RU" sz="1400" b="1" kern="1200" dirty="0">
            <a:solidFill>
              <a:srgbClr val="FF0000"/>
            </a:solidFill>
          </a:endParaRPr>
        </a:p>
      </dsp:txBody>
      <dsp:txXfrm rot="-5400000">
        <a:off x="757345" y="2896770"/>
        <a:ext cx="5309565" cy="634588"/>
      </dsp:txXfrm>
    </dsp:sp>
    <dsp:sp modelId="{871BE967-60A5-456B-8EE5-506E023D97C3}">
      <dsp:nvSpPr>
        <dsp:cNvPr id="0" name=""/>
        <dsp:cNvSpPr/>
      </dsp:nvSpPr>
      <dsp:spPr>
        <a:xfrm rot="5400000">
          <a:off x="-162288" y="3863478"/>
          <a:ext cx="1081920" cy="757344"/>
        </a:xfrm>
        <a:prstGeom prst="chevron">
          <a:avLst/>
        </a:prstGeom>
        <a:gradFill rotWithShape="0">
          <a:gsLst>
            <a:gs pos="0">
              <a:schemeClr val="accent1">
                <a:hueOff val="0"/>
                <a:satOff val="0"/>
                <a:lumOff val="0"/>
                <a:alphaOff val="0"/>
                <a:lumMod val="95000"/>
              </a:schemeClr>
            </a:gs>
            <a:gs pos="100000">
              <a:schemeClr val="accent1">
                <a:hueOff val="0"/>
                <a:satOff val="0"/>
                <a:lumOff val="0"/>
                <a:alphaOff val="0"/>
                <a:shade val="82000"/>
                <a:satMod val="125000"/>
                <a:lumMod val="74000"/>
              </a:schemeClr>
            </a:gs>
          </a:gsLst>
          <a:lin ang="5400000" scaled="0"/>
        </a:gradFill>
        <a:ln>
          <a:noFill/>
        </a:ln>
        <a:effectLst>
          <a:outerShdw blurRad="40005" dist="22984"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ru-RU" sz="2400" b="1" kern="1200" dirty="0" smtClean="0"/>
            <a:t>37,3</a:t>
          </a:r>
          <a:endParaRPr lang="ru-RU" sz="2400" b="1" kern="1200" dirty="0"/>
        </a:p>
      </dsp:txBody>
      <dsp:txXfrm rot="-5400000">
        <a:off x="0" y="4079862"/>
        <a:ext cx="757344" cy="324576"/>
      </dsp:txXfrm>
    </dsp:sp>
    <dsp:sp modelId="{25511DD1-105D-4A9B-8327-D5EF564B401C}">
      <dsp:nvSpPr>
        <dsp:cNvPr id="0" name=""/>
        <dsp:cNvSpPr/>
      </dsp:nvSpPr>
      <dsp:spPr>
        <a:xfrm rot="5400000">
          <a:off x="3077668" y="1387688"/>
          <a:ext cx="703248" cy="5343895"/>
        </a:xfrm>
        <a:prstGeom prst="round2SameRect">
          <a:avLst/>
        </a:prstGeom>
        <a:solidFill>
          <a:schemeClr val="accent1">
            <a:lumMod val="40000"/>
            <a:lumOff val="60000"/>
            <a:alpha val="90000"/>
          </a:schemeClr>
        </a:solidFill>
        <a:ln w="9525" cap="flat" cmpd="sng" algn="ctr">
          <a:solidFill>
            <a:schemeClr val="accent1">
              <a:hueOff val="0"/>
              <a:satOff val="0"/>
              <a:lumOff val="0"/>
              <a:alphaOff val="0"/>
            </a:schemeClr>
          </a:solidFill>
          <a:prstDash val="solid"/>
        </a:ln>
        <a:effectLst>
          <a:outerShdw blurRad="40005" dist="22984" dir="5400000" rotWithShape="0">
            <a:srgbClr val="000000">
              <a:alpha val="4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ru-RU" sz="1400" b="1" kern="1200" dirty="0" smtClean="0">
              <a:solidFill>
                <a:schemeClr val="tx1"/>
              </a:solidFill>
              <a:latin typeface="Arial Narrow" pitchFamily="34" charset="0"/>
              <a:cs typeface="Times New Roman" pitchFamily="18" charset="0"/>
            </a:rPr>
            <a:t>Дополнительные поступления в бюджет города в результате актуализации сведений об объектах недвижимого имущества, в том числе земельных участках</a:t>
          </a:r>
          <a:endParaRPr lang="ru-RU" sz="1400" b="1" kern="1200" dirty="0"/>
        </a:p>
      </dsp:txBody>
      <dsp:txXfrm rot="-5400000">
        <a:off x="757345" y="3742341"/>
        <a:ext cx="5309565" cy="63458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321DEB-4823-4A87-86F5-1669C3541B92}">
      <dsp:nvSpPr>
        <dsp:cNvPr id="0" name=""/>
        <dsp:cNvSpPr/>
      </dsp:nvSpPr>
      <dsp:spPr>
        <a:xfrm rot="5400000">
          <a:off x="-560651" y="919702"/>
          <a:ext cx="2006484" cy="994560"/>
        </a:xfrm>
        <a:prstGeom prst="chevron">
          <a:avLst/>
        </a:prstGeom>
        <a:gradFill rotWithShape="0">
          <a:gsLst>
            <a:gs pos="0">
              <a:schemeClr val="accent1">
                <a:hueOff val="0"/>
                <a:satOff val="0"/>
                <a:lumOff val="0"/>
                <a:alphaOff val="0"/>
                <a:lumMod val="95000"/>
              </a:schemeClr>
            </a:gs>
            <a:gs pos="100000">
              <a:schemeClr val="accent1">
                <a:hueOff val="0"/>
                <a:satOff val="0"/>
                <a:lumOff val="0"/>
                <a:alphaOff val="0"/>
                <a:shade val="82000"/>
                <a:satMod val="125000"/>
                <a:lumMod val="74000"/>
              </a:schemeClr>
            </a:gs>
          </a:gsLst>
          <a:lin ang="5400000" scaled="0"/>
        </a:gradFill>
        <a:ln>
          <a:noFill/>
        </a:ln>
        <a:effectLst>
          <a:outerShdw blurRad="40005" dist="22984"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ru-RU" sz="2400" b="1" kern="1200" dirty="0" smtClean="0"/>
            <a:t>13,3</a:t>
          </a:r>
          <a:endParaRPr lang="ru-RU" sz="2400" b="1" kern="1200" dirty="0"/>
        </a:p>
      </dsp:txBody>
      <dsp:txXfrm rot="-5400000">
        <a:off x="-54689" y="911020"/>
        <a:ext cx="994560" cy="1011924"/>
      </dsp:txXfrm>
    </dsp:sp>
    <dsp:sp modelId="{E66BE93E-7ACB-4219-A301-75E409BED125}">
      <dsp:nvSpPr>
        <dsp:cNvPr id="0" name=""/>
        <dsp:cNvSpPr/>
      </dsp:nvSpPr>
      <dsp:spPr>
        <a:xfrm rot="5400000">
          <a:off x="845581" y="153159"/>
          <a:ext cx="1951880" cy="1982059"/>
        </a:xfrm>
        <a:prstGeom prst="round2SameRect">
          <a:avLst/>
        </a:prstGeom>
        <a:solidFill>
          <a:schemeClr val="accent1">
            <a:lumMod val="40000"/>
            <a:lumOff val="60000"/>
            <a:alpha val="90000"/>
          </a:schemeClr>
        </a:solidFill>
        <a:ln w="9525" cap="flat" cmpd="sng" algn="ctr">
          <a:solidFill>
            <a:schemeClr val="accent1">
              <a:hueOff val="0"/>
              <a:satOff val="0"/>
              <a:lumOff val="0"/>
              <a:alphaOff val="0"/>
            </a:schemeClr>
          </a:solidFill>
          <a:prstDash val="solid"/>
        </a:ln>
        <a:effectLst>
          <a:outerShdw blurRad="40005" dist="22984" dir="5400000" rotWithShape="0">
            <a:srgbClr val="000000">
              <a:alpha val="4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ru-RU" sz="1200" b="1" kern="1200" dirty="0" smtClean="0">
              <a:solidFill>
                <a:schemeClr val="tx1"/>
              </a:solidFill>
              <a:latin typeface="Arial Narrow" pitchFamily="34" charset="0"/>
              <a:cs typeface="Times New Roman" pitchFamily="18" charset="0"/>
            </a:rPr>
            <a:t>Поступления неналоговых доходов в результате  проведения мероприятий по взысканию задолженности по арендной плате за пользование муниципальным имуществом, а также задолженности по договорам купли-продажи</a:t>
          </a:r>
          <a:endParaRPr lang="ru-RU" sz="1200" b="1" kern="1200" dirty="0"/>
        </a:p>
      </dsp:txBody>
      <dsp:txXfrm rot="-5400000">
        <a:off x="830492" y="263532"/>
        <a:ext cx="1886776" cy="1761314"/>
      </dsp:txXfrm>
    </dsp:sp>
    <dsp:sp modelId="{39776DCA-585C-4C8E-B60A-D1AD8B28F3A3}">
      <dsp:nvSpPr>
        <dsp:cNvPr id="0" name=""/>
        <dsp:cNvSpPr/>
      </dsp:nvSpPr>
      <dsp:spPr>
        <a:xfrm rot="5400000">
          <a:off x="-605444" y="2810714"/>
          <a:ext cx="2060520" cy="959010"/>
        </a:xfrm>
        <a:prstGeom prst="chevron">
          <a:avLst/>
        </a:prstGeom>
        <a:gradFill rotWithShape="0">
          <a:gsLst>
            <a:gs pos="0">
              <a:schemeClr val="accent1">
                <a:hueOff val="0"/>
                <a:satOff val="0"/>
                <a:lumOff val="0"/>
                <a:alphaOff val="0"/>
                <a:lumMod val="95000"/>
              </a:schemeClr>
            </a:gs>
            <a:gs pos="100000">
              <a:schemeClr val="accent1">
                <a:hueOff val="0"/>
                <a:satOff val="0"/>
                <a:lumOff val="0"/>
                <a:alphaOff val="0"/>
                <a:shade val="82000"/>
                <a:satMod val="125000"/>
                <a:lumMod val="74000"/>
              </a:schemeClr>
            </a:gs>
          </a:gsLst>
          <a:lin ang="5400000" scaled="0"/>
        </a:gradFill>
        <a:ln>
          <a:noFill/>
        </a:ln>
        <a:effectLst>
          <a:outerShdw blurRad="40005" dist="22984"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ru-RU" sz="2400" b="1" kern="1200" dirty="0" smtClean="0"/>
            <a:t>1,7</a:t>
          </a:r>
          <a:endParaRPr lang="ru-RU" sz="2400" b="1" kern="1200" dirty="0"/>
        </a:p>
      </dsp:txBody>
      <dsp:txXfrm rot="-5400000">
        <a:off x="-54689" y="2739464"/>
        <a:ext cx="959010" cy="1101510"/>
      </dsp:txXfrm>
    </dsp:sp>
    <dsp:sp modelId="{82E9ACF6-E2CE-4AD7-83F7-6C3BEFB08B11}">
      <dsp:nvSpPr>
        <dsp:cNvPr id="0" name=""/>
        <dsp:cNvSpPr/>
      </dsp:nvSpPr>
      <dsp:spPr>
        <a:xfrm rot="5400000">
          <a:off x="1004642" y="2235725"/>
          <a:ext cx="1602108" cy="1883191"/>
        </a:xfrm>
        <a:prstGeom prst="round2SameRect">
          <a:avLst/>
        </a:prstGeom>
        <a:solidFill>
          <a:schemeClr val="tx2">
            <a:lumMod val="20000"/>
            <a:lumOff val="80000"/>
            <a:alpha val="90000"/>
          </a:schemeClr>
        </a:solidFill>
        <a:ln w="9525" cap="flat" cmpd="sng" algn="ctr">
          <a:solidFill>
            <a:schemeClr val="accent1">
              <a:hueOff val="0"/>
              <a:satOff val="0"/>
              <a:lumOff val="0"/>
              <a:alphaOff val="0"/>
            </a:schemeClr>
          </a:solidFill>
          <a:prstDash val="solid"/>
        </a:ln>
        <a:effectLst>
          <a:outerShdw blurRad="40005" dist="22984" dir="5400000" rotWithShape="0">
            <a:srgbClr val="000000">
              <a:alpha val="4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ru-RU" sz="1200" b="1" kern="1200" dirty="0" smtClean="0">
              <a:solidFill>
                <a:schemeClr val="tx1"/>
              </a:solidFill>
              <a:latin typeface="Arial Narrow" pitchFamily="34" charset="0"/>
              <a:cs typeface="Times New Roman" pitchFamily="18" charset="0"/>
            </a:rPr>
            <a:t>Поступления неналоговых доходов в результате проведения мероприятий по государственной регистрации прав на объекты недвижимого имущества, в том числе на земельные участки</a:t>
          </a:r>
          <a:endParaRPr lang="ru-RU" sz="1200" b="1" kern="1200" dirty="0">
            <a:solidFill>
              <a:srgbClr val="FF0000"/>
            </a:solidFill>
          </a:endParaRPr>
        </a:p>
      </dsp:txBody>
      <dsp:txXfrm rot="-5400000">
        <a:off x="864101" y="2454474"/>
        <a:ext cx="1804983" cy="144569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jpeg"/><Relationship Id="rId7" Type="http://schemas.openxmlformats.org/officeDocument/2006/relationships/image" Target="../media/image32.png"/><Relationship Id="rId2" Type="http://schemas.openxmlformats.org/officeDocument/2006/relationships/image" Target="../media/image28.png"/><Relationship Id="rId1" Type="http://schemas.openxmlformats.org/officeDocument/2006/relationships/image" Target="../media/image27.png"/><Relationship Id="rId6" Type="http://schemas.openxmlformats.org/officeDocument/2006/relationships/image" Target="../media/image31.jpe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jpeg"/><Relationship Id="rId4" Type="http://schemas.microsoft.com/office/2007/relationships/hdphoto" Target="../media/hdphoto2.wdp"/><Relationship Id="rId9" Type="http://schemas.openxmlformats.org/officeDocument/2006/relationships/image" Target="../media/image34.png"/></Relationships>
</file>

<file path=ppt/drawings/_rels/drawing16.xml.rels><?xml version="1.0" encoding="UTF-8" standalone="yes"?>
<Relationships xmlns="http://schemas.openxmlformats.org/package/2006/relationships"><Relationship Id="rId1" Type="http://schemas.openxmlformats.org/officeDocument/2006/relationships/image" Target="../media/image50.png"/></Relationships>
</file>

<file path=ppt/drawings/drawing1.xml><?xml version="1.0" encoding="utf-8"?>
<c:userShapes xmlns:c="http://schemas.openxmlformats.org/drawingml/2006/chart">
  <cdr:relSizeAnchor xmlns:cdr="http://schemas.openxmlformats.org/drawingml/2006/chartDrawing">
    <cdr:from>
      <cdr:x>0.29875</cdr:x>
      <cdr:y>0.78591</cdr:y>
    </cdr:from>
    <cdr:to>
      <cdr:x>0.40986</cdr:x>
      <cdr:y>0.84955</cdr:y>
    </cdr:to>
    <cdr:sp macro="" textlink="">
      <cdr:nvSpPr>
        <cdr:cNvPr id="2" name="TextBox 1"/>
        <cdr:cNvSpPr txBox="1"/>
      </cdr:nvSpPr>
      <cdr:spPr>
        <a:xfrm xmlns:a="http://schemas.openxmlformats.org/drawingml/2006/main">
          <a:off x="2458616" y="3556992"/>
          <a:ext cx="914400" cy="28803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200" dirty="0"/>
        </a:p>
      </cdr:txBody>
    </cdr:sp>
  </cdr:relSizeAnchor>
  <cdr:relSizeAnchor xmlns:cdr="http://schemas.openxmlformats.org/drawingml/2006/chartDrawing">
    <cdr:from>
      <cdr:x>0.17054</cdr:x>
      <cdr:y>0.76114</cdr:y>
    </cdr:from>
    <cdr:to>
      <cdr:x>0.31008</cdr:x>
      <cdr:y>0.86351</cdr:y>
    </cdr:to>
    <cdr:sp macro="" textlink="">
      <cdr:nvSpPr>
        <cdr:cNvPr id="3" name="TextBox 2"/>
        <cdr:cNvSpPr txBox="1"/>
      </cdr:nvSpPr>
      <cdr:spPr>
        <a:xfrm xmlns:a="http://schemas.openxmlformats.org/drawingml/2006/main">
          <a:off x="1584176" y="3212371"/>
          <a:ext cx="1296167" cy="43205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600" b="1" dirty="0">
            <a:solidFill>
              <a:schemeClr val="tx1"/>
            </a:solidFill>
          </a:endParaRPr>
        </a:p>
      </cdr:txBody>
    </cdr:sp>
  </cdr:relSizeAnchor>
  <cdr:relSizeAnchor xmlns:cdr="http://schemas.openxmlformats.org/drawingml/2006/chartDrawing">
    <cdr:from>
      <cdr:x>0.2811</cdr:x>
      <cdr:y>0.57328</cdr:y>
    </cdr:from>
    <cdr:to>
      <cdr:x>0.39221</cdr:x>
      <cdr:y>0.83895</cdr:y>
    </cdr:to>
    <cdr:sp macro="" textlink="">
      <cdr:nvSpPr>
        <cdr:cNvPr id="4" name="TextBox 3"/>
        <cdr:cNvSpPr txBox="1"/>
      </cdr:nvSpPr>
      <cdr:spPr>
        <a:xfrm xmlns:a="http://schemas.openxmlformats.org/drawingml/2006/main">
          <a:off x="2611127" y="2419529"/>
          <a:ext cx="1032105" cy="112125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200" dirty="0"/>
        </a:p>
      </cdr:txBody>
    </cdr:sp>
  </cdr:relSizeAnchor>
  <cdr:relSizeAnchor xmlns:cdr="http://schemas.openxmlformats.org/drawingml/2006/chartDrawing">
    <cdr:from>
      <cdr:x>0.17829</cdr:x>
      <cdr:y>0.60741</cdr:y>
    </cdr:from>
    <cdr:to>
      <cdr:x>0.31008</cdr:x>
      <cdr:y>0.67565</cdr:y>
    </cdr:to>
    <cdr:sp macro="" textlink="">
      <cdr:nvSpPr>
        <cdr:cNvPr id="5" name="TextBox 4"/>
        <cdr:cNvSpPr txBox="1"/>
      </cdr:nvSpPr>
      <cdr:spPr>
        <a:xfrm xmlns:a="http://schemas.openxmlformats.org/drawingml/2006/main">
          <a:off x="1656184" y="2563544"/>
          <a:ext cx="1224159" cy="28803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600" b="1" dirty="0">
            <a:solidFill>
              <a:schemeClr val="tx1"/>
            </a:solidFill>
          </a:endParaRPr>
        </a:p>
      </cdr:txBody>
    </cdr:sp>
  </cdr:relSizeAnchor>
  <cdr:relSizeAnchor xmlns:cdr="http://schemas.openxmlformats.org/drawingml/2006/chartDrawing">
    <cdr:from>
      <cdr:x>0.17829</cdr:x>
      <cdr:y>0.41991</cdr:y>
    </cdr:from>
    <cdr:to>
      <cdr:x>0.31008</cdr:x>
      <cdr:y>0.52228</cdr:y>
    </cdr:to>
    <cdr:sp macro="" textlink="">
      <cdr:nvSpPr>
        <cdr:cNvPr id="6" name="TextBox 5"/>
        <cdr:cNvSpPr txBox="1"/>
      </cdr:nvSpPr>
      <cdr:spPr>
        <a:xfrm xmlns:a="http://schemas.openxmlformats.org/drawingml/2006/main">
          <a:off x="1656184" y="1772219"/>
          <a:ext cx="1224159" cy="43205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600" b="1" dirty="0">
            <a:solidFill>
              <a:schemeClr val="tx1"/>
            </a:solidFill>
          </a:endParaRPr>
        </a:p>
      </cdr:txBody>
    </cdr:sp>
  </cdr:relSizeAnchor>
  <cdr:relSizeAnchor xmlns:cdr="http://schemas.openxmlformats.org/drawingml/2006/chartDrawing">
    <cdr:from>
      <cdr:x>0.53488</cdr:x>
      <cdr:y>0.3346</cdr:y>
    </cdr:from>
    <cdr:to>
      <cdr:x>0.66667</cdr:x>
      <cdr:y>0.46838</cdr:y>
    </cdr:to>
    <cdr:sp macro="" textlink="">
      <cdr:nvSpPr>
        <cdr:cNvPr id="7" name="TextBox 6"/>
        <cdr:cNvSpPr txBox="1"/>
      </cdr:nvSpPr>
      <cdr:spPr>
        <a:xfrm xmlns:a="http://schemas.openxmlformats.org/drawingml/2006/main">
          <a:off x="4968552" y="1412170"/>
          <a:ext cx="1224167" cy="56461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600" b="1" dirty="0">
            <a:solidFill>
              <a:schemeClr val="tx1"/>
            </a:solidFill>
          </a:endParaRPr>
        </a:p>
      </cdr:txBody>
    </cdr:sp>
  </cdr:relSizeAnchor>
  <cdr:relSizeAnchor xmlns:cdr="http://schemas.openxmlformats.org/drawingml/2006/chartDrawing">
    <cdr:from>
      <cdr:x>0.54264</cdr:x>
      <cdr:y>0.60741</cdr:y>
    </cdr:from>
    <cdr:to>
      <cdr:x>0.65892</cdr:x>
      <cdr:y>0.72685</cdr:y>
    </cdr:to>
    <cdr:sp macro="" textlink="">
      <cdr:nvSpPr>
        <cdr:cNvPr id="8" name="TextBox 7"/>
        <cdr:cNvSpPr txBox="1"/>
      </cdr:nvSpPr>
      <cdr:spPr>
        <a:xfrm xmlns:a="http://schemas.openxmlformats.org/drawingml/2006/main">
          <a:off x="5040560" y="2563545"/>
          <a:ext cx="1080129" cy="50409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600" b="1" dirty="0">
            <a:solidFill>
              <a:schemeClr val="tx1"/>
            </a:solidFill>
          </a:endParaRPr>
        </a:p>
      </cdr:txBody>
    </cdr:sp>
  </cdr:relSizeAnchor>
  <cdr:relSizeAnchor xmlns:cdr="http://schemas.openxmlformats.org/drawingml/2006/chartDrawing">
    <cdr:from>
      <cdr:x>0.52713</cdr:x>
      <cdr:y>0.72701</cdr:y>
    </cdr:from>
    <cdr:to>
      <cdr:x>0.66667</cdr:x>
      <cdr:y>0.84813</cdr:y>
    </cdr:to>
    <cdr:sp macro="" textlink="">
      <cdr:nvSpPr>
        <cdr:cNvPr id="9" name="TextBox 8"/>
        <cdr:cNvSpPr txBox="1"/>
      </cdr:nvSpPr>
      <cdr:spPr>
        <a:xfrm xmlns:a="http://schemas.openxmlformats.org/drawingml/2006/main">
          <a:off x="4896544" y="3068326"/>
          <a:ext cx="1296175" cy="51118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600" b="1" dirty="0">
            <a:solidFill>
              <a:schemeClr val="tx1"/>
            </a:solidFill>
          </a:endParaRPr>
        </a:p>
      </cdr:txBody>
    </cdr:sp>
  </cdr:relSizeAnchor>
</c:userShapes>
</file>

<file path=ppt/drawings/drawing10.xml><?xml version="1.0" encoding="utf-8"?>
<c:userShapes xmlns:c="http://schemas.openxmlformats.org/drawingml/2006/chart">
  <cdr:relSizeAnchor xmlns:cdr="http://schemas.openxmlformats.org/drawingml/2006/chartDrawing">
    <cdr:from>
      <cdr:x>0.14167</cdr:x>
      <cdr:y>0.66993</cdr:y>
    </cdr:from>
    <cdr:to>
      <cdr:x>0.26153</cdr:x>
      <cdr:y>0.85817</cdr:y>
    </cdr:to>
    <cdr:sp macro="" textlink="">
      <cdr:nvSpPr>
        <cdr:cNvPr id="2" name="TextBox 1"/>
        <cdr:cNvSpPr txBox="1"/>
      </cdr:nvSpPr>
      <cdr:spPr>
        <a:xfrm xmlns:a="http://schemas.openxmlformats.org/drawingml/2006/main">
          <a:off x="1224136" y="3428851"/>
          <a:ext cx="1035705" cy="96345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b="1" dirty="0">
            <a:solidFill>
              <a:schemeClr val="bg1"/>
            </a:solidFill>
          </a:endParaRPr>
        </a:p>
      </cdr:txBody>
    </cdr:sp>
  </cdr:relSizeAnchor>
  <cdr:relSizeAnchor xmlns:cdr="http://schemas.openxmlformats.org/drawingml/2006/chartDrawing">
    <cdr:from>
      <cdr:x>0.13749</cdr:x>
      <cdr:y>0.43013</cdr:y>
    </cdr:from>
    <cdr:to>
      <cdr:x>0.2661</cdr:x>
      <cdr:y>0.49019</cdr:y>
    </cdr:to>
    <cdr:sp macro="" textlink="">
      <cdr:nvSpPr>
        <cdr:cNvPr id="3" name="TextBox 2"/>
        <cdr:cNvSpPr txBox="1"/>
      </cdr:nvSpPr>
      <cdr:spPr>
        <a:xfrm xmlns:a="http://schemas.openxmlformats.org/drawingml/2006/main">
          <a:off x="1242392" y="2546122"/>
          <a:ext cx="1162184" cy="35554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b="1" dirty="0"/>
        </a:p>
      </cdr:txBody>
    </cdr:sp>
  </cdr:relSizeAnchor>
  <cdr:relSizeAnchor xmlns:cdr="http://schemas.openxmlformats.org/drawingml/2006/chartDrawing">
    <cdr:from>
      <cdr:x>0.14167</cdr:x>
      <cdr:y>0.37006</cdr:y>
    </cdr:from>
    <cdr:to>
      <cdr:x>0.25278</cdr:x>
      <cdr:y>0.43013</cdr:y>
    </cdr:to>
    <cdr:sp macro="" textlink="">
      <cdr:nvSpPr>
        <cdr:cNvPr id="4" name="TextBox 3"/>
        <cdr:cNvSpPr txBox="1"/>
      </cdr:nvSpPr>
      <cdr:spPr>
        <a:xfrm xmlns:a="http://schemas.openxmlformats.org/drawingml/2006/main">
          <a:off x="1280200" y="2190557"/>
          <a:ext cx="1004045" cy="35556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b="1" dirty="0">
            <a:solidFill>
              <a:schemeClr val="bg1"/>
            </a:solidFill>
          </a:endParaRPr>
        </a:p>
      </cdr:txBody>
    </cdr:sp>
  </cdr:relSizeAnchor>
  <cdr:relSizeAnchor xmlns:cdr="http://schemas.openxmlformats.org/drawingml/2006/chartDrawing">
    <cdr:from>
      <cdr:x>0.14167</cdr:x>
      <cdr:y>0.27275</cdr:y>
    </cdr:from>
    <cdr:to>
      <cdr:x>0.27028</cdr:x>
      <cdr:y>0.33281</cdr:y>
    </cdr:to>
    <cdr:sp macro="" textlink="">
      <cdr:nvSpPr>
        <cdr:cNvPr id="5" name="TextBox 4"/>
        <cdr:cNvSpPr txBox="1"/>
      </cdr:nvSpPr>
      <cdr:spPr>
        <a:xfrm xmlns:a="http://schemas.openxmlformats.org/drawingml/2006/main">
          <a:off x="1280200" y="1614533"/>
          <a:ext cx="1162184" cy="35552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b="1" dirty="0"/>
        </a:p>
      </cdr:txBody>
    </cdr:sp>
  </cdr:relSizeAnchor>
  <cdr:relSizeAnchor xmlns:cdr="http://schemas.openxmlformats.org/drawingml/2006/chartDrawing">
    <cdr:from>
      <cdr:x>0.14343</cdr:x>
      <cdr:y>0.19976</cdr:y>
    </cdr:from>
    <cdr:to>
      <cdr:x>0.26986</cdr:x>
      <cdr:y>0.25982</cdr:y>
    </cdr:to>
    <cdr:sp macro="" textlink="">
      <cdr:nvSpPr>
        <cdr:cNvPr id="6" name="TextBox 5"/>
        <cdr:cNvSpPr txBox="1"/>
      </cdr:nvSpPr>
      <cdr:spPr>
        <a:xfrm xmlns:a="http://schemas.openxmlformats.org/drawingml/2006/main">
          <a:off x="1296105" y="1182473"/>
          <a:ext cx="1142484" cy="35553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b="1" dirty="0"/>
        </a:p>
      </cdr:txBody>
    </cdr:sp>
  </cdr:relSizeAnchor>
  <cdr:relSizeAnchor xmlns:cdr="http://schemas.openxmlformats.org/drawingml/2006/chartDrawing">
    <cdr:from>
      <cdr:x>0.13749</cdr:x>
      <cdr:y>0.14107</cdr:y>
    </cdr:from>
    <cdr:to>
      <cdr:x>0.24861</cdr:x>
      <cdr:y>0.18226</cdr:y>
    </cdr:to>
    <cdr:sp macro="" textlink="">
      <cdr:nvSpPr>
        <cdr:cNvPr id="7" name="TextBox 6"/>
        <cdr:cNvSpPr txBox="1"/>
      </cdr:nvSpPr>
      <cdr:spPr>
        <a:xfrm xmlns:a="http://schemas.openxmlformats.org/drawingml/2006/main">
          <a:off x="1242392" y="835073"/>
          <a:ext cx="1004135" cy="24382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dirty="0"/>
        </a:p>
      </cdr:txBody>
    </cdr:sp>
  </cdr:relSizeAnchor>
  <cdr:relSizeAnchor xmlns:cdr="http://schemas.openxmlformats.org/drawingml/2006/chartDrawing">
    <cdr:from>
      <cdr:x>0.14343</cdr:x>
      <cdr:y>0.17467</cdr:y>
    </cdr:from>
    <cdr:to>
      <cdr:x>0.23225</cdr:x>
      <cdr:y>0.22256</cdr:y>
    </cdr:to>
    <cdr:sp macro="" textlink="">
      <cdr:nvSpPr>
        <cdr:cNvPr id="8" name="TextBox 7"/>
        <cdr:cNvSpPr txBox="1"/>
      </cdr:nvSpPr>
      <cdr:spPr>
        <a:xfrm xmlns:a="http://schemas.openxmlformats.org/drawingml/2006/main">
          <a:off x="1296144" y="1033954"/>
          <a:ext cx="802558" cy="28350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b="1" dirty="0">
            <a:ln>
              <a:solidFill>
                <a:schemeClr val="accent5">
                  <a:lumMod val="20000"/>
                  <a:lumOff val="80000"/>
                </a:schemeClr>
              </a:solidFill>
            </a:ln>
            <a:solidFill>
              <a:schemeClr val="bg1"/>
            </a:solidFill>
          </a:endParaRPr>
        </a:p>
      </cdr:txBody>
    </cdr:sp>
  </cdr:relSizeAnchor>
  <cdr:relSizeAnchor xmlns:cdr="http://schemas.openxmlformats.org/drawingml/2006/chartDrawing">
    <cdr:from>
      <cdr:x>0.14343</cdr:x>
      <cdr:y>0.12677</cdr:y>
    </cdr:from>
    <cdr:to>
      <cdr:x>0.26986</cdr:x>
      <cdr:y>0.16327</cdr:y>
    </cdr:to>
    <cdr:sp macro="" textlink="">
      <cdr:nvSpPr>
        <cdr:cNvPr id="9" name="TextBox 8"/>
        <cdr:cNvSpPr txBox="1"/>
      </cdr:nvSpPr>
      <cdr:spPr>
        <a:xfrm xmlns:a="http://schemas.openxmlformats.org/drawingml/2006/main">
          <a:off x="1296105" y="750423"/>
          <a:ext cx="1142484" cy="21602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b="1" dirty="0"/>
        </a:p>
      </cdr:txBody>
    </cdr:sp>
  </cdr:relSizeAnchor>
  <cdr:relSizeAnchor xmlns:cdr="http://schemas.openxmlformats.org/drawingml/2006/chartDrawing">
    <cdr:from>
      <cdr:x>0.42233</cdr:x>
      <cdr:y>0.39363</cdr:y>
    </cdr:from>
    <cdr:to>
      <cdr:x>0.54219</cdr:x>
      <cdr:y>0.42936</cdr:y>
    </cdr:to>
    <cdr:sp macro="" textlink="">
      <cdr:nvSpPr>
        <cdr:cNvPr id="11" name="TextBox 10"/>
        <cdr:cNvSpPr txBox="1"/>
      </cdr:nvSpPr>
      <cdr:spPr>
        <a:xfrm xmlns:a="http://schemas.openxmlformats.org/drawingml/2006/main">
          <a:off x="3816424" y="2330098"/>
          <a:ext cx="1083114" cy="21150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b="1" dirty="0"/>
        </a:p>
      </cdr:txBody>
    </cdr:sp>
  </cdr:relSizeAnchor>
  <cdr:relSizeAnchor xmlns:cdr="http://schemas.openxmlformats.org/drawingml/2006/chartDrawing">
    <cdr:from>
      <cdr:x>0.41437</cdr:x>
      <cdr:y>0.66993</cdr:y>
    </cdr:from>
    <cdr:to>
      <cdr:x>0.55361</cdr:x>
      <cdr:y>0.73424</cdr:y>
    </cdr:to>
    <cdr:sp macro="" textlink="">
      <cdr:nvSpPr>
        <cdr:cNvPr id="10" name="TextBox 9"/>
        <cdr:cNvSpPr txBox="1"/>
      </cdr:nvSpPr>
      <cdr:spPr>
        <a:xfrm xmlns:a="http://schemas.openxmlformats.org/drawingml/2006/main">
          <a:off x="3744416" y="3965625"/>
          <a:ext cx="1258279" cy="38069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b="1" dirty="0">
            <a:solidFill>
              <a:schemeClr val="bg1"/>
            </a:solidFill>
          </a:endParaRPr>
        </a:p>
      </cdr:txBody>
    </cdr:sp>
  </cdr:relSizeAnchor>
  <cdr:relSizeAnchor xmlns:cdr="http://schemas.openxmlformats.org/drawingml/2006/chartDrawing">
    <cdr:from>
      <cdr:x>0.42233</cdr:x>
      <cdr:y>0.34497</cdr:y>
    </cdr:from>
    <cdr:to>
      <cdr:x>0.52626</cdr:x>
      <cdr:y>0.38147</cdr:y>
    </cdr:to>
    <cdr:sp macro="" textlink="">
      <cdr:nvSpPr>
        <cdr:cNvPr id="12" name="TextBox 11"/>
        <cdr:cNvSpPr txBox="1"/>
      </cdr:nvSpPr>
      <cdr:spPr>
        <a:xfrm xmlns:a="http://schemas.openxmlformats.org/drawingml/2006/main">
          <a:off x="3816424" y="2042037"/>
          <a:ext cx="939122" cy="21605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b="1" dirty="0">
            <a:solidFill>
              <a:schemeClr val="bg1"/>
            </a:solidFill>
          </a:endParaRPr>
        </a:p>
      </cdr:txBody>
    </cdr:sp>
  </cdr:relSizeAnchor>
  <cdr:relSizeAnchor xmlns:cdr="http://schemas.openxmlformats.org/drawingml/2006/chartDrawing">
    <cdr:from>
      <cdr:x>0.41437</cdr:x>
      <cdr:y>0.27275</cdr:y>
    </cdr:from>
    <cdr:to>
      <cdr:x>0.54486</cdr:x>
      <cdr:y>0.33281</cdr:y>
    </cdr:to>
    <cdr:sp macro="" textlink="">
      <cdr:nvSpPr>
        <cdr:cNvPr id="13" name="TextBox 12"/>
        <cdr:cNvSpPr txBox="1"/>
      </cdr:nvSpPr>
      <cdr:spPr>
        <a:xfrm xmlns:a="http://schemas.openxmlformats.org/drawingml/2006/main">
          <a:off x="3744416" y="1614533"/>
          <a:ext cx="1179209" cy="35552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b="1" dirty="0"/>
        </a:p>
      </cdr:txBody>
    </cdr:sp>
  </cdr:relSizeAnchor>
  <cdr:relSizeAnchor xmlns:cdr="http://schemas.openxmlformats.org/drawingml/2006/chartDrawing">
    <cdr:from>
      <cdr:x>0.41437</cdr:x>
      <cdr:y>0.21192</cdr:y>
    </cdr:from>
    <cdr:to>
      <cdr:x>0.54444</cdr:x>
      <cdr:y>0.25982</cdr:y>
    </cdr:to>
    <cdr:sp macro="" textlink="">
      <cdr:nvSpPr>
        <cdr:cNvPr id="14" name="TextBox 13"/>
        <cdr:cNvSpPr txBox="1"/>
      </cdr:nvSpPr>
      <cdr:spPr>
        <a:xfrm xmlns:a="http://schemas.openxmlformats.org/drawingml/2006/main">
          <a:off x="3744417" y="1254452"/>
          <a:ext cx="1175414" cy="28355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b="1" dirty="0"/>
        </a:p>
      </cdr:txBody>
    </cdr:sp>
  </cdr:relSizeAnchor>
  <cdr:relSizeAnchor xmlns:cdr="http://schemas.openxmlformats.org/drawingml/2006/chartDrawing">
    <cdr:from>
      <cdr:x>0.4125</cdr:x>
      <cdr:y>0.17795</cdr:y>
    </cdr:from>
    <cdr:to>
      <cdr:x>0.52361</cdr:x>
      <cdr:y>0.36619</cdr:y>
    </cdr:to>
    <cdr:sp macro="" textlink="">
      <cdr:nvSpPr>
        <cdr:cNvPr id="15" name="TextBox 14"/>
        <cdr:cNvSpPr txBox="1"/>
      </cdr:nvSpPr>
      <cdr:spPr>
        <a:xfrm xmlns:a="http://schemas.openxmlformats.org/drawingml/2006/main">
          <a:off x="3394720" y="864443"/>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dirty="0"/>
        </a:p>
      </cdr:txBody>
    </cdr:sp>
  </cdr:relSizeAnchor>
  <cdr:relSizeAnchor xmlns:cdr="http://schemas.openxmlformats.org/drawingml/2006/chartDrawing">
    <cdr:from>
      <cdr:x>0.41437</cdr:x>
      <cdr:y>0.17543</cdr:y>
    </cdr:from>
    <cdr:to>
      <cdr:x>0.54444</cdr:x>
      <cdr:y>0.21192</cdr:y>
    </cdr:to>
    <cdr:sp macro="" textlink="">
      <cdr:nvSpPr>
        <cdr:cNvPr id="16" name="TextBox 15"/>
        <cdr:cNvSpPr txBox="1"/>
      </cdr:nvSpPr>
      <cdr:spPr>
        <a:xfrm xmlns:a="http://schemas.openxmlformats.org/drawingml/2006/main">
          <a:off x="3744416" y="1038451"/>
          <a:ext cx="1175415" cy="21600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b="1" dirty="0">
            <a:ln>
              <a:solidFill>
                <a:schemeClr val="accent5">
                  <a:lumMod val="20000"/>
                  <a:lumOff val="80000"/>
                </a:schemeClr>
              </a:solidFill>
            </a:ln>
            <a:solidFill>
              <a:schemeClr val="bg1"/>
            </a:solidFill>
          </a:endParaRPr>
        </a:p>
      </cdr:txBody>
    </cdr:sp>
  </cdr:relSizeAnchor>
  <cdr:relSizeAnchor xmlns:cdr="http://schemas.openxmlformats.org/drawingml/2006/chartDrawing">
    <cdr:from>
      <cdr:x>0.4303</cdr:x>
      <cdr:y>0.12677</cdr:y>
    </cdr:from>
    <cdr:to>
      <cdr:x>0.56194</cdr:x>
      <cdr:y>0.18684</cdr:y>
    </cdr:to>
    <cdr:sp macro="" textlink="">
      <cdr:nvSpPr>
        <cdr:cNvPr id="17" name="TextBox 16"/>
        <cdr:cNvSpPr txBox="1"/>
      </cdr:nvSpPr>
      <cdr:spPr>
        <a:xfrm xmlns:a="http://schemas.openxmlformats.org/drawingml/2006/main">
          <a:off x="3888432" y="750411"/>
          <a:ext cx="1189537" cy="35555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b="1" dirty="0"/>
        </a:p>
      </cdr:txBody>
    </cdr:sp>
  </cdr:relSizeAnchor>
</c:userShapes>
</file>

<file path=ppt/drawings/drawing11.xml><?xml version="1.0" encoding="utf-8"?>
<c:userShapes xmlns:c="http://schemas.openxmlformats.org/drawingml/2006/chart">
  <cdr:relSizeAnchor xmlns:cdr="http://schemas.openxmlformats.org/drawingml/2006/chartDrawing">
    <cdr:from>
      <cdr:x>0.04225</cdr:x>
      <cdr:y>0.6298</cdr:y>
    </cdr:from>
    <cdr:to>
      <cdr:x>0.12403</cdr:x>
      <cdr:y>0.68789</cdr:y>
    </cdr:to>
    <cdr:sp macro="" textlink="">
      <cdr:nvSpPr>
        <cdr:cNvPr id="2" name="TextBox 1"/>
        <cdr:cNvSpPr txBox="1"/>
      </cdr:nvSpPr>
      <cdr:spPr>
        <a:xfrm xmlns:a="http://schemas.openxmlformats.org/drawingml/2006/main">
          <a:off x="372065" y="3122542"/>
          <a:ext cx="720127" cy="28801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000" b="1" dirty="0">
            <a:solidFill>
              <a:schemeClr val="tx1"/>
            </a:solidFill>
          </a:endParaRPr>
        </a:p>
      </cdr:txBody>
    </cdr:sp>
  </cdr:relSizeAnchor>
  <cdr:relSizeAnchor xmlns:cdr="http://schemas.openxmlformats.org/drawingml/2006/chartDrawing">
    <cdr:from>
      <cdr:x>0.12403</cdr:x>
      <cdr:y>0.50169</cdr:y>
    </cdr:from>
    <cdr:to>
      <cdr:x>0.21365</cdr:x>
      <cdr:y>0.55887</cdr:y>
    </cdr:to>
    <cdr:sp macro="" textlink="">
      <cdr:nvSpPr>
        <cdr:cNvPr id="3" name="TextBox 2"/>
        <cdr:cNvSpPr txBox="1"/>
      </cdr:nvSpPr>
      <cdr:spPr>
        <a:xfrm xmlns:a="http://schemas.openxmlformats.org/drawingml/2006/main">
          <a:off x="1092145" y="2487378"/>
          <a:ext cx="789164" cy="28349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000" b="1" dirty="0">
            <a:solidFill>
              <a:schemeClr val="tx1"/>
            </a:solidFill>
          </a:endParaRPr>
        </a:p>
      </cdr:txBody>
    </cdr:sp>
  </cdr:relSizeAnchor>
  <cdr:relSizeAnchor xmlns:cdr="http://schemas.openxmlformats.org/drawingml/2006/chartDrawing">
    <cdr:from>
      <cdr:x>0.19762</cdr:x>
      <cdr:y>0.23958</cdr:y>
    </cdr:from>
    <cdr:to>
      <cdr:x>0.31211</cdr:x>
      <cdr:y>0.3122</cdr:y>
    </cdr:to>
    <cdr:sp macro="" textlink="">
      <cdr:nvSpPr>
        <cdr:cNvPr id="4" name="TextBox 3"/>
        <cdr:cNvSpPr txBox="1"/>
      </cdr:nvSpPr>
      <cdr:spPr>
        <a:xfrm xmlns:a="http://schemas.openxmlformats.org/drawingml/2006/main">
          <a:off x="1740217" y="1187843"/>
          <a:ext cx="1008161" cy="36005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000" b="1" dirty="0">
            <a:solidFill>
              <a:schemeClr val="tx1"/>
            </a:solidFill>
          </a:endParaRPr>
        </a:p>
      </cdr:txBody>
    </cdr:sp>
  </cdr:relSizeAnchor>
  <cdr:relSizeAnchor xmlns:cdr="http://schemas.openxmlformats.org/drawingml/2006/chartDrawing">
    <cdr:from>
      <cdr:x>0.29575</cdr:x>
      <cdr:y>0.09243</cdr:y>
    </cdr:from>
    <cdr:to>
      <cdr:x>0.40206</cdr:x>
      <cdr:y>0.16504</cdr:y>
    </cdr:to>
    <cdr:sp macro="" textlink="">
      <cdr:nvSpPr>
        <cdr:cNvPr id="5" name="TextBox 4"/>
        <cdr:cNvSpPr txBox="1"/>
      </cdr:nvSpPr>
      <cdr:spPr>
        <a:xfrm xmlns:a="http://schemas.openxmlformats.org/drawingml/2006/main">
          <a:off x="2604313" y="458246"/>
          <a:ext cx="936130" cy="36000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000" b="1" dirty="0">
            <a:solidFill>
              <a:schemeClr val="tx1"/>
            </a:solidFill>
          </a:endParaRPr>
        </a:p>
      </cdr:txBody>
    </cdr:sp>
  </cdr:relSizeAnchor>
  <cdr:relSizeAnchor xmlns:cdr="http://schemas.openxmlformats.org/drawingml/2006/chartDrawing">
    <cdr:from>
      <cdr:x>0.42659</cdr:x>
      <cdr:y>0.69721</cdr:y>
    </cdr:from>
    <cdr:to>
      <cdr:x>0.50018</cdr:x>
      <cdr:y>0.75531</cdr:y>
    </cdr:to>
    <cdr:sp macro="" textlink="">
      <cdr:nvSpPr>
        <cdr:cNvPr id="6" name="TextBox 5"/>
        <cdr:cNvSpPr txBox="1"/>
      </cdr:nvSpPr>
      <cdr:spPr>
        <a:xfrm xmlns:a="http://schemas.openxmlformats.org/drawingml/2006/main">
          <a:off x="3756441" y="3456761"/>
          <a:ext cx="648009" cy="28806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000" b="1" dirty="0">
            <a:solidFill>
              <a:schemeClr val="tx1"/>
            </a:solidFill>
          </a:endParaRPr>
        </a:p>
      </cdr:txBody>
    </cdr:sp>
  </cdr:relSizeAnchor>
  <cdr:relSizeAnchor xmlns:cdr="http://schemas.openxmlformats.org/drawingml/2006/chartDrawing">
    <cdr:from>
      <cdr:x>0.50837</cdr:x>
      <cdr:y>0.76051</cdr:y>
    </cdr:from>
    <cdr:to>
      <cdr:x>0.57379</cdr:x>
      <cdr:y>0.8186</cdr:y>
    </cdr:to>
    <cdr:sp macro="" textlink="">
      <cdr:nvSpPr>
        <cdr:cNvPr id="7" name="TextBox 6"/>
        <cdr:cNvSpPr txBox="1"/>
      </cdr:nvSpPr>
      <cdr:spPr>
        <a:xfrm xmlns:a="http://schemas.openxmlformats.org/drawingml/2006/main">
          <a:off x="4476521" y="3770614"/>
          <a:ext cx="576067" cy="28801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000" b="1" dirty="0">
            <a:solidFill>
              <a:schemeClr val="tx1"/>
            </a:solidFill>
          </a:endParaRPr>
        </a:p>
      </cdr:txBody>
    </cdr:sp>
  </cdr:relSizeAnchor>
  <cdr:relSizeAnchor xmlns:cdr="http://schemas.openxmlformats.org/drawingml/2006/chartDrawing">
    <cdr:from>
      <cdr:x>0.62234</cdr:x>
      <cdr:y>0.5717</cdr:y>
    </cdr:from>
    <cdr:to>
      <cdr:x>0.70411</cdr:x>
      <cdr:y>0.61527</cdr:y>
    </cdr:to>
    <cdr:sp macro="" textlink="">
      <cdr:nvSpPr>
        <cdr:cNvPr id="9" name="TextBox 8"/>
        <cdr:cNvSpPr txBox="1"/>
      </cdr:nvSpPr>
      <cdr:spPr>
        <a:xfrm xmlns:a="http://schemas.openxmlformats.org/drawingml/2006/main">
          <a:off x="5480154" y="2834510"/>
          <a:ext cx="720039" cy="21602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000" b="1" dirty="0">
            <a:solidFill>
              <a:schemeClr val="tx1"/>
            </a:solidFill>
          </a:endParaRPr>
        </a:p>
      </cdr:txBody>
    </cdr:sp>
  </cdr:relSizeAnchor>
</c:userShapes>
</file>

<file path=ppt/drawings/drawing12.xml><?xml version="1.0" encoding="utf-8"?>
<c:userShapes xmlns:c="http://schemas.openxmlformats.org/drawingml/2006/chart">
  <cdr:relSizeAnchor xmlns:cdr="http://schemas.openxmlformats.org/drawingml/2006/chartDrawing">
    <cdr:from>
      <cdr:x>0.04098</cdr:x>
      <cdr:y>0.83099</cdr:y>
    </cdr:from>
    <cdr:to>
      <cdr:x>0.09835</cdr:x>
      <cdr:y>0.91183</cdr:y>
    </cdr:to>
    <cdr:pic>
      <cdr:nvPicPr>
        <cdr:cNvPr id="2"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344492" y="4248472"/>
          <a:ext cx="482276" cy="413300"/>
        </a:xfrm>
        <a:prstGeom xmlns:a="http://schemas.openxmlformats.org/drawingml/2006/main" prst="rect">
          <a:avLst/>
        </a:prstGeom>
      </cdr:spPr>
    </cdr:pic>
  </cdr:relSizeAnchor>
  <cdr:relSizeAnchor xmlns:cdr="http://schemas.openxmlformats.org/drawingml/2006/chartDrawing">
    <cdr:from>
      <cdr:x>0.056</cdr:x>
      <cdr:y>0.73915</cdr:y>
    </cdr:from>
    <cdr:to>
      <cdr:x>0.36734</cdr:x>
      <cdr:y>0.73915</cdr:y>
    </cdr:to>
    <cdr:cxnSp macro="">
      <cdr:nvCxnSpPr>
        <cdr:cNvPr id="3" name="Прямая со стрелкой 2"/>
        <cdr:cNvCxnSpPr/>
      </cdr:nvCxnSpPr>
      <cdr:spPr>
        <a:xfrm xmlns:a="http://schemas.openxmlformats.org/drawingml/2006/main">
          <a:off x="504056" y="4608513"/>
          <a:ext cx="2802333" cy="0"/>
        </a:xfrm>
        <a:prstGeom xmlns:a="http://schemas.openxmlformats.org/drawingml/2006/main" prst="straightConnector1">
          <a:avLst/>
        </a:prstGeom>
        <a:ln xmlns:a="http://schemas.openxmlformats.org/drawingml/2006/main">
          <a:solidFill>
            <a:schemeClr val="tx1"/>
          </a:solidFill>
          <a:tailEnd type="arrow"/>
        </a:ln>
        <a:effectLst xmlns:a="http://schemas.openxmlformats.org/drawingml/2006/main">
          <a:outerShdw blurRad="50800" dist="38100" dir="8100000" algn="tr" rotWithShape="0">
            <a:prstClr val="black">
              <a:alpha val="40000"/>
            </a:prstClr>
          </a:outerShdw>
        </a:effectLst>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0.056</cdr:x>
      <cdr:y>0.64675</cdr:y>
    </cdr:from>
    <cdr:to>
      <cdr:x>0.36734</cdr:x>
      <cdr:y>0.64675</cdr:y>
    </cdr:to>
    <cdr:cxnSp macro="">
      <cdr:nvCxnSpPr>
        <cdr:cNvPr id="4" name="Прямая со стрелкой 3"/>
        <cdr:cNvCxnSpPr/>
      </cdr:nvCxnSpPr>
      <cdr:spPr>
        <a:xfrm xmlns:a="http://schemas.openxmlformats.org/drawingml/2006/main">
          <a:off x="504056" y="4032449"/>
          <a:ext cx="2802333" cy="0"/>
        </a:xfrm>
        <a:prstGeom xmlns:a="http://schemas.openxmlformats.org/drawingml/2006/main" prst="straightConnector1">
          <a:avLst/>
        </a:prstGeom>
        <a:ln xmlns:a="http://schemas.openxmlformats.org/drawingml/2006/main">
          <a:solidFill>
            <a:schemeClr val="tx1"/>
          </a:solidFill>
          <a:tailEnd type="arrow"/>
        </a:ln>
        <a:effectLst xmlns:a="http://schemas.openxmlformats.org/drawingml/2006/main">
          <a:outerShdw blurRad="50800" dist="38100" dir="8100000" algn="tr" rotWithShape="0">
            <a:prstClr val="black">
              <a:alpha val="40000"/>
            </a:prstClr>
          </a:outerShdw>
        </a:effectLst>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0.05031</cdr:x>
      <cdr:y>0.18574</cdr:y>
    </cdr:from>
    <cdr:to>
      <cdr:x>0.36164</cdr:x>
      <cdr:y>0.18574</cdr:y>
    </cdr:to>
    <cdr:cxnSp macro="">
      <cdr:nvCxnSpPr>
        <cdr:cNvPr id="5" name="Прямая со стрелкой 4"/>
        <cdr:cNvCxnSpPr/>
      </cdr:nvCxnSpPr>
      <cdr:spPr>
        <a:xfrm xmlns:a="http://schemas.openxmlformats.org/drawingml/2006/main">
          <a:off x="454612" y="1175845"/>
          <a:ext cx="2813384" cy="0"/>
        </a:xfrm>
        <a:prstGeom xmlns:a="http://schemas.openxmlformats.org/drawingml/2006/main" prst="straightConnector1">
          <a:avLst/>
        </a:prstGeom>
        <a:ln xmlns:a="http://schemas.openxmlformats.org/drawingml/2006/main">
          <a:solidFill>
            <a:schemeClr val="tx1"/>
          </a:solidFill>
          <a:tailEnd type="arrow"/>
        </a:ln>
        <a:effectLst xmlns:a="http://schemas.openxmlformats.org/drawingml/2006/main">
          <a:outerShdw blurRad="50800" dist="38100" dir="8100000" algn="tr" rotWithShape="0">
            <a:prstClr val="black">
              <a:alpha val="40000"/>
            </a:prstClr>
          </a:outerShdw>
        </a:effectLst>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0.056</cdr:x>
      <cdr:y>0.09239</cdr:y>
    </cdr:from>
    <cdr:to>
      <cdr:x>0.36734</cdr:x>
      <cdr:y>0.09239</cdr:y>
    </cdr:to>
    <cdr:cxnSp macro="">
      <cdr:nvCxnSpPr>
        <cdr:cNvPr id="6" name="Прямая со стрелкой 5"/>
        <cdr:cNvCxnSpPr/>
      </cdr:nvCxnSpPr>
      <cdr:spPr>
        <a:xfrm xmlns:a="http://schemas.openxmlformats.org/drawingml/2006/main">
          <a:off x="504056" y="576065"/>
          <a:ext cx="2802333" cy="0"/>
        </a:xfrm>
        <a:prstGeom xmlns:a="http://schemas.openxmlformats.org/drawingml/2006/main" prst="straightConnector1">
          <a:avLst/>
        </a:prstGeom>
        <a:ln xmlns:a="http://schemas.openxmlformats.org/drawingml/2006/main">
          <a:solidFill>
            <a:schemeClr val="tx1"/>
          </a:solidFill>
          <a:tailEnd type="arrow"/>
        </a:ln>
        <a:effectLst xmlns:a="http://schemas.openxmlformats.org/drawingml/2006/main">
          <a:outerShdw blurRad="50800" dist="38100" dir="8100000" algn="tr" rotWithShape="0">
            <a:prstClr val="black">
              <a:alpha val="40000"/>
            </a:prstClr>
          </a:outerShdw>
        </a:effectLst>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0.056</cdr:x>
      <cdr:y>0.55436</cdr:y>
    </cdr:from>
    <cdr:to>
      <cdr:x>0.36734</cdr:x>
      <cdr:y>0.55436</cdr:y>
    </cdr:to>
    <cdr:cxnSp macro="">
      <cdr:nvCxnSpPr>
        <cdr:cNvPr id="7" name="Прямая со стрелкой 6"/>
        <cdr:cNvCxnSpPr/>
      </cdr:nvCxnSpPr>
      <cdr:spPr>
        <a:xfrm xmlns:a="http://schemas.openxmlformats.org/drawingml/2006/main">
          <a:off x="504056" y="3456385"/>
          <a:ext cx="2802333" cy="0"/>
        </a:xfrm>
        <a:prstGeom xmlns:a="http://schemas.openxmlformats.org/drawingml/2006/main" prst="straightConnector1">
          <a:avLst/>
        </a:prstGeom>
        <a:ln xmlns:a="http://schemas.openxmlformats.org/drawingml/2006/main">
          <a:solidFill>
            <a:schemeClr val="tx1"/>
          </a:solidFill>
          <a:tailEnd type="arrow"/>
        </a:ln>
        <a:effectLst xmlns:a="http://schemas.openxmlformats.org/drawingml/2006/main">
          <a:outerShdw blurRad="50800" dist="38100" dir="8100000" algn="tr" rotWithShape="0">
            <a:prstClr val="black">
              <a:alpha val="40000"/>
            </a:prstClr>
          </a:outerShdw>
        </a:effectLst>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0.056</cdr:x>
      <cdr:y>0.46197</cdr:y>
    </cdr:from>
    <cdr:to>
      <cdr:x>0.36734</cdr:x>
      <cdr:y>0.46197</cdr:y>
    </cdr:to>
    <cdr:cxnSp macro="">
      <cdr:nvCxnSpPr>
        <cdr:cNvPr id="8" name="Прямая со стрелкой 7"/>
        <cdr:cNvCxnSpPr/>
      </cdr:nvCxnSpPr>
      <cdr:spPr>
        <a:xfrm xmlns:a="http://schemas.openxmlformats.org/drawingml/2006/main">
          <a:off x="504056" y="2880321"/>
          <a:ext cx="2802333" cy="0"/>
        </a:xfrm>
        <a:prstGeom xmlns:a="http://schemas.openxmlformats.org/drawingml/2006/main" prst="straightConnector1">
          <a:avLst/>
        </a:prstGeom>
        <a:ln xmlns:a="http://schemas.openxmlformats.org/drawingml/2006/main">
          <a:solidFill>
            <a:schemeClr val="tx1"/>
          </a:solidFill>
          <a:tailEnd type="arrow"/>
        </a:ln>
        <a:effectLst xmlns:a="http://schemas.openxmlformats.org/drawingml/2006/main">
          <a:outerShdw blurRad="50800" dist="38100" dir="8100000" algn="tr" rotWithShape="0">
            <a:prstClr val="black">
              <a:alpha val="40000"/>
            </a:prstClr>
          </a:outerShdw>
        </a:effectLst>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0.05031</cdr:x>
      <cdr:y>0.36773</cdr:y>
    </cdr:from>
    <cdr:to>
      <cdr:x>0.36164</cdr:x>
      <cdr:y>0.36773</cdr:y>
    </cdr:to>
    <cdr:cxnSp macro="">
      <cdr:nvCxnSpPr>
        <cdr:cNvPr id="9" name="Прямая со стрелкой 8"/>
        <cdr:cNvCxnSpPr/>
      </cdr:nvCxnSpPr>
      <cdr:spPr>
        <a:xfrm xmlns:a="http://schemas.openxmlformats.org/drawingml/2006/main">
          <a:off x="454612" y="2327973"/>
          <a:ext cx="2813384" cy="0"/>
        </a:xfrm>
        <a:prstGeom xmlns:a="http://schemas.openxmlformats.org/drawingml/2006/main" prst="straightConnector1">
          <a:avLst/>
        </a:prstGeom>
        <a:ln xmlns:a="http://schemas.openxmlformats.org/drawingml/2006/main">
          <a:solidFill>
            <a:schemeClr val="tx1"/>
          </a:solidFill>
          <a:tailEnd type="arrow"/>
        </a:ln>
        <a:effectLst xmlns:a="http://schemas.openxmlformats.org/drawingml/2006/main">
          <a:outerShdw blurRad="50800" dist="38100" dir="8100000" algn="tr" rotWithShape="0">
            <a:prstClr val="black">
              <a:alpha val="40000"/>
            </a:prstClr>
          </a:outerShdw>
        </a:effectLst>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0.05031</cdr:x>
      <cdr:y>0.27674</cdr:y>
    </cdr:from>
    <cdr:to>
      <cdr:x>0.36164</cdr:x>
      <cdr:y>0.27674</cdr:y>
    </cdr:to>
    <cdr:cxnSp macro="">
      <cdr:nvCxnSpPr>
        <cdr:cNvPr id="10" name="Прямая со стрелкой 9"/>
        <cdr:cNvCxnSpPr/>
      </cdr:nvCxnSpPr>
      <cdr:spPr>
        <a:xfrm xmlns:a="http://schemas.openxmlformats.org/drawingml/2006/main">
          <a:off x="454612" y="1751909"/>
          <a:ext cx="2813384" cy="0"/>
        </a:xfrm>
        <a:prstGeom xmlns:a="http://schemas.openxmlformats.org/drawingml/2006/main" prst="straightConnector1">
          <a:avLst/>
        </a:prstGeom>
        <a:ln xmlns:a="http://schemas.openxmlformats.org/drawingml/2006/main">
          <a:solidFill>
            <a:schemeClr val="tx1"/>
          </a:solidFill>
          <a:tailEnd type="arrow"/>
        </a:ln>
        <a:effectLst xmlns:a="http://schemas.openxmlformats.org/drawingml/2006/main">
          <a:outerShdw blurRad="50800" dist="38100" dir="8100000" algn="tr" rotWithShape="0">
            <a:prstClr val="black">
              <a:alpha val="40000"/>
            </a:prstClr>
          </a:outerShdw>
        </a:effectLst>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0.056</cdr:x>
      <cdr:y>0.81999</cdr:y>
    </cdr:from>
    <cdr:to>
      <cdr:x>0.36734</cdr:x>
      <cdr:y>0.81999</cdr:y>
    </cdr:to>
    <cdr:cxnSp macro="">
      <cdr:nvCxnSpPr>
        <cdr:cNvPr id="11" name="Прямая со стрелкой 10"/>
        <cdr:cNvCxnSpPr/>
      </cdr:nvCxnSpPr>
      <cdr:spPr>
        <a:xfrm xmlns:a="http://schemas.openxmlformats.org/drawingml/2006/main">
          <a:off x="504056" y="5112569"/>
          <a:ext cx="2802333" cy="0"/>
        </a:xfrm>
        <a:prstGeom xmlns:a="http://schemas.openxmlformats.org/drawingml/2006/main" prst="straightConnector1">
          <a:avLst/>
        </a:prstGeom>
        <a:ln xmlns:a="http://schemas.openxmlformats.org/drawingml/2006/main">
          <a:solidFill>
            <a:schemeClr val="tx1"/>
          </a:solidFill>
          <a:tailEnd type="arrow"/>
        </a:ln>
        <a:effectLst xmlns:a="http://schemas.openxmlformats.org/drawingml/2006/main">
          <a:outerShdw blurRad="50800" dist="38100" dir="8100000" algn="tr" rotWithShape="0">
            <a:prstClr val="black">
              <a:alpha val="40000"/>
            </a:prstClr>
          </a:outerShdw>
        </a:effectLst>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0.056</cdr:x>
      <cdr:y>0.91238</cdr:y>
    </cdr:from>
    <cdr:to>
      <cdr:x>0.36734</cdr:x>
      <cdr:y>0.91238</cdr:y>
    </cdr:to>
    <cdr:cxnSp macro="">
      <cdr:nvCxnSpPr>
        <cdr:cNvPr id="12" name="Прямая со стрелкой 11"/>
        <cdr:cNvCxnSpPr/>
      </cdr:nvCxnSpPr>
      <cdr:spPr>
        <a:xfrm xmlns:a="http://schemas.openxmlformats.org/drawingml/2006/main">
          <a:off x="504056" y="5688633"/>
          <a:ext cx="2802333" cy="0"/>
        </a:xfrm>
        <a:prstGeom xmlns:a="http://schemas.openxmlformats.org/drawingml/2006/main" prst="straightConnector1">
          <a:avLst/>
        </a:prstGeom>
        <a:ln xmlns:a="http://schemas.openxmlformats.org/drawingml/2006/main">
          <a:solidFill>
            <a:schemeClr val="tx1"/>
          </a:solidFill>
          <a:tailEnd type="arrow"/>
        </a:ln>
        <a:effectLst xmlns:a="http://schemas.openxmlformats.org/drawingml/2006/main">
          <a:outerShdw blurRad="50800" dist="38100" dir="8100000" algn="tr" rotWithShape="0">
            <a:prstClr val="black">
              <a:alpha val="40000"/>
            </a:prstClr>
          </a:outerShdw>
        </a:effectLst>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0.04129</cdr:x>
      <cdr:y>0.21127</cdr:y>
    </cdr:from>
    <cdr:to>
      <cdr:x>0.09279</cdr:x>
      <cdr:y>0.28562</cdr:y>
    </cdr:to>
    <cdr:pic>
      <cdr:nvPicPr>
        <cdr:cNvPr id="13" name="Picture 15"/>
        <cdr:cNvPicPr>
          <a:picLocks xmlns:a="http://schemas.openxmlformats.org/drawingml/2006/main" noChangeAspect="1" noChangeArrowheads="1"/>
        </cdr:cNvPicPr>
      </cdr:nvPicPr>
      <cdr:blipFill>
        <a:blip xmlns:a="http://schemas.openxmlformats.org/drawingml/2006/main" xmlns:r="http://schemas.openxmlformats.org/officeDocument/2006/relationships" r:embed="rId2">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347125" y="1080120"/>
          <a:ext cx="432930" cy="380119"/>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extLst xmlns:a="http://schemas.openxmlformats.org/drawingml/2006/main">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cdr:spPr>
    </cdr:pic>
  </cdr:relSizeAnchor>
  <cdr:relSizeAnchor xmlns:cdr="http://schemas.openxmlformats.org/drawingml/2006/chartDrawing">
    <cdr:from>
      <cdr:x>0.03784</cdr:x>
      <cdr:y>0.28169</cdr:y>
    </cdr:from>
    <cdr:to>
      <cdr:x>0.09373</cdr:x>
      <cdr:y>0.36253</cdr:y>
    </cdr:to>
    <cdr:pic>
      <cdr:nvPicPr>
        <cdr:cNvPr id="14" name="Picture 23" descr="C:\Users\superuser\Desktop\СЛАЙДЫ!!!!!!!\Новая папка\Картинки для бюджета\1547038611_sport3.jpg"/>
        <cdr:cNvPicPr>
          <a:picLocks xmlns:a="http://schemas.openxmlformats.org/drawingml/2006/main" noChangeAspect="1" noChangeArrowheads="1"/>
        </cdr:cNvPicPr>
      </cdr:nvPicPr>
      <cdr:blipFill>
        <a:blip xmlns:a="http://schemas.openxmlformats.org/drawingml/2006/main" xmlns:r="http://schemas.openxmlformats.org/officeDocument/2006/relationships"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318074" y="1440160"/>
          <a:ext cx="469835" cy="413300"/>
        </a:xfrm>
        <a:prstGeom xmlns:a="http://schemas.openxmlformats.org/drawingml/2006/main" prst="ellipse">
          <a:avLst/>
        </a:prstGeom>
        <a:ln xmlns:a="http://schemas.openxmlformats.org/drawingml/2006/main">
          <a:noFill/>
        </a:ln>
        <a:effectLst xmlns:a="http://schemas.openxmlformats.org/drawingml/2006/main">
          <a:softEdge rad="31750"/>
        </a:effectLst>
        <a:extLst xmlns:a="http://schemas.openxmlformats.org/drawingml/2006/main">
          <a:ext uri="{909E8E84-426E-40DD-AFC4-6F175D3DCCD1}">
            <a14:hiddenFill xmlns:a14="http://schemas.microsoft.com/office/drawing/2010/main">
              <a:solidFill>
                <a:srgbClr val="FFFFFF"/>
              </a:solidFill>
            </a14:hiddenFill>
          </a:ext>
        </a:extLst>
      </cdr:spPr>
    </cdr:pic>
  </cdr:relSizeAnchor>
  <cdr:relSizeAnchor xmlns:cdr="http://schemas.openxmlformats.org/drawingml/2006/chartDrawing">
    <cdr:from>
      <cdr:x>0.0396</cdr:x>
      <cdr:y>0.74648</cdr:y>
    </cdr:from>
    <cdr:to>
      <cdr:x>0.08775</cdr:x>
      <cdr:y>0.81599</cdr:y>
    </cdr:to>
    <cdr:pic>
      <cdr:nvPicPr>
        <cdr:cNvPr id="15" name="Picture 20"/>
        <cdr:cNvPicPr>
          <a:picLocks xmlns:a="http://schemas.openxmlformats.org/drawingml/2006/main" noChangeAspect="1" noChangeArrowheads="1"/>
        </cdr:cNvPicPr>
      </cdr:nvPicPr>
      <cdr:blipFill>
        <a:blip xmlns:a="http://schemas.openxmlformats.org/drawingml/2006/main" xmlns:r="http://schemas.openxmlformats.org/officeDocument/2006/relationships" r:embed="rId5">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332869" y="3816424"/>
          <a:ext cx="404769" cy="355374"/>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extLst xmlns:a="http://schemas.openxmlformats.org/drawingml/2006/main">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cdr:spPr>
    </cdr:pic>
  </cdr:relSizeAnchor>
  <cdr:relSizeAnchor xmlns:cdr="http://schemas.openxmlformats.org/drawingml/2006/chartDrawing">
    <cdr:from>
      <cdr:x>0.04497</cdr:x>
      <cdr:y>0.66197</cdr:y>
    </cdr:from>
    <cdr:to>
      <cdr:x>0.09363</cdr:x>
      <cdr:y>0.73221</cdr:y>
    </cdr:to>
    <cdr:pic>
      <cdr:nvPicPr>
        <cdr:cNvPr id="16" name="Picture 14" descr="C:\Users\superuser\Desktop\СЛАЙДЫ!!!!!!!\Новая папка\Картинки для бюджета\unnamed.jpg"/>
        <cdr:cNvPicPr>
          <a:picLocks xmlns:a="http://schemas.openxmlformats.org/drawingml/2006/main" noChangeAspect="1" noChangeArrowheads="1"/>
        </cdr:cNvPicPr>
      </cdr:nvPicPr>
      <cdr:blipFill>
        <a:blip xmlns:a="http://schemas.openxmlformats.org/drawingml/2006/main" xmlns:r="http://schemas.openxmlformats.org/officeDocument/2006/relationships" r:embed="rId6" cstate="print">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378031" y="3384376"/>
          <a:ext cx="409056" cy="359107"/>
        </a:xfrm>
        <a:prstGeom xmlns:a="http://schemas.openxmlformats.org/drawingml/2006/main" prst="rect">
          <a:avLst/>
        </a:prstGeom>
        <a:noFill xmlns:a="http://schemas.openxmlformats.org/drawingml/2006/main"/>
        <a:effectLst xmlns:a="http://schemas.openxmlformats.org/drawingml/2006/main">
          <a:softEdge rad="12700"/>
        </a:effectLst>
        <a:extLst xmlns:a="http://schemas.openxmlformats.org/drawingml/2006/main">
          <a:ext uri="{909E8E84-426E-40DD-AFC4-6F175D3DCCD1}">
            <a14:hiddenFill xmlns:a14="http://schemas.microsoft.com/office/drawing/2010/main">
              <a:solidFill>
                <a:srgbClr val="FFFFFF"/>
              </a:solidFill>
            </a14:hiddenFill>
          </a:ext>
        </a:extLst>
      </cdr:spPr>
    </cdr:pic>
  </cdr:relSizeAnchor>
  <cdr:relSizeAnchor xmlns:cdr="http://schemas.openxmlformats.org/drawingml/2006/chartDrawing">
    <cdr:from>
      <cdr:x>0.04497</cdr:x>
      <cdr:y>0.57746</cdr:y>
    </cdr:from>
    <cdr:to>
      <cdr:x>0.09112</cdr:x>
      <cdr:y>0.64675</cdr:y>
    </cdr:to>
    <cdr:pic>
      <cdr:nvPicPr>
        <cdr:cNvPr id="17" name="Picture 21"/>
        <cdr:cNvPicPr>
          <a:picLocks xmlns:a="http://schemas.openxmlformats.org/drawingml/2006/main" noChangeAspect="1" noChangeArrowheads="1"/>
        </cdr:cNvPicPr>
      </cdr:nvPicPr>
      <cdr:blipFill>
        <a:blip xmlns:a="http://schemas.openxmlformats.org/drawingml/2006/main" xmlns:r="http://schemas.openxmlformats.org/officeDocument/2006/relationships" r:embed="rId7">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378031" y="2952328"/>
          <a:ext cx="387956" cy="354250"/>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extLst xmlns:a="http://schemas.openxmlformats.org/drawingml/2006/main">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cdr:spPr>
    </cdr:pic>
  </cdr:relSizeAnchor>
  <cdr:relSizeAnchor xmlns:cdr="http://schemas.openxmlformats.org/drawingml/2006/chartDrawing">
    <cdr:from>
      <cdr:x>0.04497</cdr:x>
      <cdr:y>0.47887</cdr:y>
    </cdr:from>
    <cdr:to>
      <cdr:x>0.09386</cdr:x>
      <cdr:y>0.54816</cdr:y>
    </cdr:to>
    <cdr:pic>
      <cdr:nvPicPr>
        <cdr:cNvPr id="18" name="Picture 24" descr="C:\Users\superuser\Desktop\СЛАЙДЫ!!!!!!!\Новая папка\Картинки для бюджета\partnership-icon-28.png"/>
        <cdr:cNvPicPr>
          <a:picLocks xmlns:a="http://schemas.openxmlformats.org/drawingml/2006/main" noChangeAspect="1" noChangeArrowheads="1"/>
        </cdr:cNvPicPr>
      </cdr:nvPicPr>
      <cdr:blipFill>
        <a:blip xmlns:a="http://schemas.openxmlformats.org/drawingml/2006/main" xmlns:r="http://schemas.openxmlformats.org/officeDocument/2006/relationships" r:embed="rId8" cstate="print">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378031" y="2448272"/>
          <a:ext cx="410990" cy="354249"/>
        </a:xfrm>
        <a:prstGeom xmlns:a="http://schemas.openxmlformats.org/drawingml/2006/main" prst="rect">
          <a:avLst/>
        </a:prstGeom>
        <a:noFill xmlns:a="http://schemas.openxmlformats.org/drawingml/2006/main"/>
        <a:extLst xmlns:a="http://schemas.openxmlformats.org/drawingml/2006/main">
          <a:ext uri="{909E8E84-426E-40DD-AFC4-6F175D3DCCD1}">
            <a14:hiddenFill xmlns:a14="http://schemas.microsoft.com/office/drawing/2010/main">
              <a:solidFill>
                <a:srgbClr val="FFFFFF"/>
              </a:solidFill>
            </a14:hiddenFill>
          </a:ext>
        </a:extLst>
      </cdr:spPr>
    </cdr:pic>
  </cdr:relSizeAnchor>
  <cdr:relSizeAnchor xmlns:cdr="http://schemas.openxmlformats.org/drawingml/2006/chartDrawing">
    <cdr:from>
      <cdr:x>0.04497</cdr:x>
      <cdr:y>0.11268</cdr:y>
    </cdr:from>
    <cdr:to>
      <cdr:x>0.09271</cdr:x>
      <cdr:y>0.1816</cdr:y>
    </cdr:to>
    <cdr:pic>
      <cdr:nvPicPr>
        <cdr:cNvPr id="19" name="Picture 10"/>
        <cdr:cNvPicPr>
          <a:picLocks xmlns:a="http://schemas.openxmlformats.org/drawingml/2006/main" noChangeAspect="1" noChangeArrowheads="1"/>
        </cdr:cNvPicPr>
      </cdr:nvPicPr>
      <cdr:blipFill>
        <a:blip xmlns:a="http://schemas.openxmlformats.org/drawingml/2006/main" xmlns:r="http://schemas.openxmlformats.org/officeDocument/2006/relationships" r:embed="rId9">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378031" y="576064"/>
          <a:ext cx="401307" cy="352368"/>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extLst xmlns:a="http://schemas.openxmlformats.org/drawingml/2006/main">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cdr:spPr>
    </cdr:pic>
  </cdr:relSizeAnchor>
  <cdr:relSizeAnchor xmlns:cdr="http://schemas.openxmlformats.org/drawingml/2006/chartDrawing">
    <cdr:from>
      <cdr:x>0.04497</cdr:x>
      <cdr:y>0.3662</cdr:y>
    </cdr:from>
    <cdr:to>
      <cdr:x>0.09298</cdr:x>
      <cdr:y>0.44705</cdr:y>
    </cdr:to>
    <cdr:pic>
      <cdr:nvPicPr>
        <cdr:cNvPr id="20" name="Рисунок 19" descr="C:\Users\superuser\Documents\3.jpg"/>
        <cdr:cNvPicPr/>
      </cdr:nvPicPr>
      <cdr:blipFill>
        <a:blip xmlns:a="http://schemas.openxmlformats.org/drawingml/2006/main" xmlns:r="http://schemas.openxmlformats.org/officeDocument/2006/relationships" r:embed="rId10">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378031" y="1872208"/>
          <a:ext cx="403592" cy="413351"/>
        </a:xfrm>
        <a:prstGeom xmlns:a="http://schemas.openxmlformats.org/drawingml/2006/main" prst="rect">
          <a:avLst/>
        </a:prstGeom>
        <a:noFill xmlns:a="http://schemas.openxmlformats.org/drawingml/2006/main"/>
        <a:ln xmlns:a="http://schemas.openxmlformats.org/drawingml/2006/main">
          <a:noFill/>
        </a:ln>
      </cdr:spPr>
    </cdr:pic>
  </cdr:relSizeAnchor>
  <cdr:relSizeAnchor xmlns:cdr="http://schemas.openxmlformats.org/drawingml/2006/chartDrawing">
    <cdr:from>
      <cdr:x>0.04497</cdr:x>
      <cdr:y>0.02892</cdr:y>
    </cdr:from>
    <cdr:to>
      <cdr:x>0.09036</cdr:x>
      <cdr:y>0.09445</cdr:y>
    </cdr:to>
    <cdr:pic>
      <cdr:nvPicPr>
        <cdr:cNvPr id="21" name="Picture 4" descr="C:\Users\superuser\Documents\презентации\фото\Budget-PNG-Pic.png"/>
        <cdr:cNvPicPr>
          <a:picLocks xmlns:a="http://schemas.openxmlformats.org/drawingml/2006/main" noChangeAspect="1" noChangeArrowheads="1"/>
        </cdr:cNvPicPr>
      </cdr:nvPicPr>
      <cdr:blipFill>
        <a:blip xmlns:a="http://schemas.openxmlformats.org/drawingml/2006/main" xmlns:r="http://schemas.openxmlformats.org/officeDocument/2006/relationships" r:embed="rId11" cstate="print">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378031" y="147852"/>
          <a:ext cx="381567" cy="335027"/>
        </a:xfrm>
        <a:prstGeom xmlns:a="http://schemas.openxmlformats.org/drawingml/2006/main" prst="rect">
          <a:avLst/>
        </a:prstGeom>
        <a:noFill xmlns:a="http://schemas.openxmlformats.org/drawingml/2006/main"/>
        <a:extLst xmlns:a="http://schemas.openxmlformats.org/drawingml/2006/main">
          <a:ext uri="{909E8E84-426E-40DD-AFC4-6F175D3DCCD1}">
            <a14:hiddenFill xmlns:a14="http://schemas.microsoft.com/office/drawing/2010/main">
              <a:solidFill>
                <a:srgbClr val="FFFFFF"/>
              </a:solidFill>
            </a14:hiddenFill>
          </a:ext>
        </a:extLst>
      </cdr:spPr>
    </cdr:pic>
  </cdr:relSizeAnchor>
</c:userShapes>
</file>

<file path=ppt/drawings/drawing13.xml><?xml version="1.0" encoding="utf-8"?>
<c:userShapes xmlns:c="http://schemas.openxmlformats.org/drawingml/2006/chart">
  <cdr:relSizeAnchor xmlns:cdr="http://schemas.openxmlformats.org/drawingml/2006/chartDrawing">
    <cdr:from>
      <cdr:x>0.29987</cdr:x>
      <cdr:y>0.23288</cdr:y>
    </cdr:from>
    <cdr:to>
      <cdr:x>0.35985</cdr:x>
      <cdr:y>0.30323</cdr:y>
    </cdr:to>
    <cdr:sp macro="" textlink="">
      <cdr:nvSpPr>
        <cdr:cNvPr id="2" name="TextBox 1"/>
        <cdr:cNvSpPr txBox="1"/>
      </cdr:nvSpPr>
      <cdr:spPr>
        <a:xfrm xmlns:a="http://schemas.openxmlformats.org/drawingml/2006/main">
          <a:off x="2520280" y="1224136"/>
          <a:ext cx="504056" cy="36983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dirty="0"/>
        </a:p>
      </cdr:txBody>
    </cdr:sp>
  </cdr:relSizeAnchor>
  <cdr:relSizeAnchor xmlns:cdr="http://schemas.openxmlformats.org/drawingml/2006/chartDrawing">
    <cdr:from>
      <cdr:x>0.29987</cdr:x>
      <cdr:y>0.24658</cdr:y>
    </cdr:from>
    <cdr:to>
      <cdr:x>0.37698</cdr:x>
      <cdr:y>0.34142</cdr:y>
    </cdr:to>
    <cdr:sp macro="" textlink="">
      <cdr:nvSpPr>
        <cdr:cNvPr id="3" name="TextBox 2"/>
        <cdr:cNvSpPr txBox="1"/>
      </cdr:nvSpPr>
      <cdr:spPr>
        <a:xfrm xmlns:a="http://schemas.openxmlformats.org/drawingml/2006/main">
          <a:off x="2520280" y="1296144"/>
          <a:ext cx="648072" cy="49853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600" b="1" dirty="0" smtClean="0"/>
            <a:t>63,1</a:t>
          </a:r>
          <a:endParaRPr lang="ru-RU" sz="1600" b="1" dirty="0"/>
        </a:p>
      </cdr:txBody>
    </cdr:sp>
  </cdr:relSizeAnchor>
  <cdr:relSizeAnchor xmlns:cdr="http://schemas.openxmlformats.org/drawingml/2006/chartDrawing">
    <cdr:from>
      <cdr:x>0.27417</cdr:x>
      <cdr:y>0.41096</cdr:y>
    </cdr:from>
    <cdr:to>
      <cdr:x>0.44294</cdr:x>
      <cdr:y>0.47945</cdr:y>
    </cdr:to>
    <cdr:sp macro="" textlink="">
      <cdr:nvSpPr>
        <cdr:cNvPr id="4" name="TextBox 3"/>
        <cdr:cNvSpPr txBox="1"/>
      </cdr:nvSpPr>
      <cdr:spPr>
        <a:xfrm xmlns:a="http://schemas.openxmlformats.org/drawingml/2006/main">
          <a:off x="2304256" y="2160240"/>
          <a:ext cx="1418456" cy="36004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600" b="1" dirty="0" smtClean="0"/>
            <a:t>52,4</a:t>
          </a:r>
          <a:endParaRPr lang="ru-RU" sz="1600" b="1" dirty="0"/>
        </a:p>
      </cdr:txBody>
    </cdr:sp>
  </cdr:relSizeAnchor>
  <cdr:relSizeAnchor xmlns:cdr="http://schemas.openxmlformats.org/drawingml/2006/chartDrawing">
    <cdr:from>
      <cdr:x>0.02327</cdr:x>
      <cdr:y>0.17808</cdr:y>
    </cdr:from>
    <cdr:to>
      <cdr:x>0.18366</cdr:x>
      <cdr:y>0.39313</cdr:y>
    </cdr:to>
    <cdr:sp macro="" textlink="">
      <cdr:nvSpPr>
        <cdr:cNvPr id="5" name="TextBox 4"/>
        <cdr:cNvSpPr txBox="1"/>
      </cdr:nvSpPr>
      <cdr:spPr>
        <a:xfrm xmlns:a="http://schemas.openxmlformats.org/drawingml/2006/main">
          <a:off x="195591" y="936104"/>
          <a:ext cx="1347941" cy="113042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200" b="1" dirty="0" smtClean="0"/>
            <a:t>Всего за год </a:t>
          </a:r>
        </a:p>
        <a:p xmlns:a="http://schemas.openxmlformats.org/drawingml/2006/main">
          <a:r>
            <a:rPr lang="ru-RU" sz="1200" b="1" dirty="0" smtClean="0"/>
            <a:t>275,2 млн. руб.</a:t>
          </a:r>
          <a:endParaRPr lang="ru-RU" sz="1200" b="1" dirty="0"/>
        </a:p>
      </cdr:txBody>
    </cdr:sp>
  </cdr:relSizeAnchor>
  <cdr:relSizeAnchor xmlns:cdr="http://schemas.openxmlformats.org/drawingml/2006/chartDrawing">
    <cdr:from>
      <cdr:x>0.02327</cdr:x>
      <cdr:y>0.34142</cdr:y>
    </cdr:from>
    <cdr:to>
      <cdr:x>0.20924</cdr:x>
      <cdr:y>0.58491</cdr:y>
    </cdr:to>
    <cdr:sp macro="" textlink="">
      <cdr:nvSpPr>
        <cdr:cNvPr id="6" name="TextBox 5"/>
        <cdr:cNvSpPr txBox="1"/>
      </cdr:nvSpPr>
      <cdr:spPr>
        <a:xfrm xmlns:a="http://schemas.openxmlformats.org/drawingml/2006/main">
          <a:off x="195591" y="1794682"/>
          <a:ext cx="1562953" cy="127995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200" b="1" dirty="0" smtClean="0"/>
            <a:t>Всего за год </a:t>
          </a:r>
        </a:p>
        <a:p xmlns:a="http://schemas.openxmlformats.org/drawingml/2006/main">
          <a:r>
            <a:rPr lang="ru-RU" sz="1200" b="1" dirty="0" smtClean="0"/>
            <a:t>381,1 млн. руб.</a:t>
          </a:r>
          <a:endParaRPr lang="ru-RU" sz="1200" dirty="0"/>
        </a:p>
      </cdr:txBody>
    </cdr:sp>
  </cdr:relSizeAnchor>
  <cdr:relSizeAnchor xmlns:cdr="http://schemas.openxmlformats.org/drawingml/2006/chartDrawing">
    <cdr:from>
      <cdr:x>0.02327</cdr:x>
      <cdr:y>0.68388</cdr:y>
    </cdr:from>
    <cdr:to>
      <cdr:x>0.15422</cdr:x>
      <cdr:y>0.84931</cdr:y>
    </cdr:to>
    <cdr:sp macro="" textlink="">
      <cdr:nvSpPr>
        <cdr:cNvPr id="7" name="TextBox 6"/>
        <cdr:cNvSpPr txBox="1"/>
      </cdr:nvSpPr>
      <cdr:spPr>
        <a:xfrm xmlns:a="http://schemas.openxmlformats.org/drawingml/2006/main">
          <a:off x="195591" y="3594880"/>
          <a:ext cx="1100553" cy="86961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200" b="1" dirty="0" smtClean="0"/>
            <a:t>Всего за год </a:t>
          </a:r>
        </a:p>
        <a:p xmlns:a="http://schemas.openxmlformats.org/drawingml/2006/main">
          <a:r>
            <a:rPr lang="ru-RU" sz="1200" b="1" dirty="0" smtClean="0"/>
            <a:t>52,4 млн. руб.</a:t>
          </a:r>
          <a:endParaRPr lang="ru-RU" sz="1200" dirty="0"/>
        </a:p>
      </cdr:txBody>
    </cdr:sp>
  </cdr:relSizeAnchor>
  <cdr:relSizeAnchor xmlns:cdr="http://schemas.openxmlformats.org/drawingml/2006/chartDrawing">
    <cdr:from>
      <cdr:x>0.02327</cdr:x>
      <cdr:y>0.50685</cdr:y>
    </cdr:from>
    <cdr:to>
      <cdr:x>0.18366</cdr:x>
      <cdr:y>0.80409</cdr:y>
    </cdr:to>
    <cdr:sp macro="" textlink="">
      <cdr:nvSpPr>
        <cdr:cNvPr id="8" name="TextBox 7"/>
        <cdr:cNvSpPr txBox="1"/>
      </cdr:nvSpPr>
      <cdr:spPr>
        <a:xfrm xmlns:a="http://schemas.openxmlformats.org/drawingml/2006/main">
          <a:off x="195591" y="2664296"/>
          <a:ext cx="1347941" cy="156247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200" b="1" dirty="0" smtClean="0"/>
            <a:t>Всего за год </a:t>
          </a:r>
        </a:p>
        <a:p xmlns:a="http://schemas.openxmlformats.org/drawingml/2006/main">
          <a:r>
            <a:rPr lang="ru-RU" sz="1200" b="1" dirty="0" smtClean="0"/>
            <a:t>152,4 млн. руб.</a:t>
          </a:r>
          <a:endParaRPr lang="ru-RU" sz="1200" dirty="0"/>
        </a:p>
      </cdr:txBody>
    </cdr:sp>
  </cdr:relSizeAnchor>
</c:userShapes>
</file>

<file path=ppt/drawings/drawing14.xml><?xml version="1.0" encoding="utf-8"?>
<c:userShapes xmlns:c="http://schemas.openxmlformats.org/drawingml/2006/chart">
  <cdr:relSizeAnchor xmlns:cdr="http://schemas.openxmlformats.org/drawingml/2006/chartDrawing">
    <cdr:from>
      <cdr:x>0.38655</cdr:x>
      <cdr:y>0.51852</cdr:y>
    </cdr:from>
    <cdr:to>
      <cdr:x>0.49412</cdr:x>
      <cdr:y>0.67654</cdr:y>
    </cdr:to>
    <cdr:sp macro="" textlink="">
      <cdr:nvSpPr>
        <cdr:cNvPr id="2" name="TextBox 1"/>
        <cdr:cNvSpPr txBox="1"/>
      </cdr:nvSpPr>
      <cdr:spPr>
        <a:xfrm xmlns:a="http://schemas.openxmlformats.org/drawingml/2006/main">
          <a:off x="3286148" y="3000396"/>
          <a:ext cx="914400" cy="91440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endParaRPr lang="ru-RU" sz="1100" dirty="0"/>
        </a:p>
      </cdr:txBody>
    </cdr:sp>
  </cdr:relSizeAnchor>
</c:userShapes>
</file>

<file path=ppt/drawings/drawing15.xml><?xml version="1.0" encoding="utf-8"?>
<c:userShapes xmlns:c="http://schemas.openxmlformats.org/drawingml/2006/chart">
  <cdr:relSizeAnchor xmlns:cdr="http://schemas.openxmlformats.org/drawingml/2006/chartDrawing">
    <cdr:from>
      <cdr:x>0.38655</cdr:x>
      <cdr:y>0.51852</cdr:y>
    </cdr:from>
    <cdr:to>
      <cdr:x>0.49412</cdr:x>
      <cdr:y>0.67654</cdr:y>
    </cdr:to>
    <cdr:sp macro="" textlink="">
      <cdr:nvSpPr>
        <cdr:cNvPr id="2" name="TextBox 1"/>
        <cdr:cNvSpPr txBox="1"/>
      </cdr:nvSpPr>
      <cdr:spPr>
        <a:xfrm xmlns:a="http://schemas.openxmlformats.org/drawingml/2006/main">
          <a:off x="3286148" y="3000396"/>
          <a:ext cx="914400" cy="91440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endParaRPr lang="ru-RU" sz="1100" dirty="0"/>
        </a:p>
      </cdr:txBody>
    </cdr:sp>
  </cdr:relSizeAnchor>
</c:userShapes>
</file>

<file path=ppt/drawings/drawing16.xml><?xml version="1.0" encoding="utf-8"?>
<c:userShapes xmlns:c="http://schemas.openxmlformats.org/drawingml/2006/chart">
  <cdr:relSizeAnchor xmlns:cdr="http://schemas.openxmlformats.org/drawingml/2006/chartDrawing">
    <cdr:from>
      <cdr:x>0.23285</cdr:x>
      <cdr:y>0.87875</cdr:y>
    </cdr:from>
    <cdr:to>
      <cdr:x>0.28838</cdr:x>
      <cdr:y>0.95229</cdr:y>
    </cdr:to>
    <cdr:pic>
      <cdr:nvPicPr>
        <cdr:cNvPr id="2" name="Picture 19" descr="C:\Users\superuser\Desktop\СЛАЙДЫ!!!!!!!\Новая папка\Картинки для бюджета\image003.png"/>
        <cdr:cNvPicPr>
          <a:picLocks xmlns:a="http://schemas.openxmlformats.org/drawingml/2006/main" noChangeAspect="1" noChangeArrowheads="1"/>
        </cdr:cNvPicPr>
      </cdr:nvPicPr>
      <cdr:blipFill>
        <a:blip xmlns:a="http://schemas.openxmlformats.org/drawingml/2006/main" xmlns:r="http://schemas.openxmlformats.org/officeDocument/2006/relationships" r:embed="rId1" cstate="print">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2044232" y="5179109"/>
          <a:ext cx="487507" cy="433424"/>
        </a:xfrm>
        <a:prstGeom xmlns:a="http://schemas.openxmlformats.org/drawingml/2006/main" prst="rect">
          <a:avLst/>
        </a:prstGeom>
        <a:noFill xmlns:a="http://schemas.openxmlformats.org/drawingml/2006/main"/>
        <a:extLst xmlns:a="http://schemas.openxmlformats.org/drawingml/2006/main">
          <a:ext uri="{909E8E84-426E-40DD-AFC4-6F175D3DCCD1}">
            <a14:hiddenFill xmlns:a14="http://schemas.microsoft.com/office/drawing/2010/main">
              <a:solidFill>
                <a:srgbClr val="FFFFFF"/>
              </a:solidFill>
            </a14:hiddenFill>
          </a:ext>
        </a:extLst>
      </cdr:spPr>
    </cdr:pic>
  </cdr:relSizeAnchor>
</c:userShapes>
</file>

<file path=ppt/drawings/drawing17.xml><?xml version="1.0" encoding="utf-8"?>
<c:userShapes xmlns:c="http://schemas.openxmlformats.org/drawingml/2006/chart">
  <cdr:relSizeAnchor xmlns:cdr="http://schemas.openxmlformats.org/drawingml/2006/chartDrawing">
    <cdr:from>
      <cdr:x>0.35402</cdr:x>
      <cdr:y>0.44507</cdr:y>
    </cdr:from>
    <cdr:to>
      <cdr:x>0.42173</cdr:x>
      <cdr:y>0.5092</cdr:y>
    </cdr:to>
    <cdr:sp macro="" textlink="">
      <cdr:nvSpPr>
        <cdr:cNvPr id="3" name="TextBox 10"/>
        <cdr:cNvSpPr txBox="1"/>
      </cdr:nvSpPr>
      <cdr:spPr>
        <a:xfrm xmlns:a="http://schemas.openxmlformats.org/drawingml/2006/main">
          <a:off x="3237159" y="2776737"/>
          <a:ext cx="619140" cy="40011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ru-RU"/>
          </a:defPPr>
          <a:lvl1pPr algn="l" rtl="0" fontAlgn="base">
            <a:spcBef>
              <a:spcPct val="0"/>
            </a:spcBef>
            <a:spcAft>
              <a:spcPct val="0"/>
            </a:spcAft>
            <a:defRPr kern="1200">
              <a:solidFill>
                <a:srgbClr val="000000"/>
              </a:solidFill>
              <a:latin typeface="Constantia" pitchFamily="18" charset="0"/>
              <a:cs typeface="Arial" charset="0"/>
            </a:defRPr>
          </a:lvl1pPr>
          <a:lvl2pPr marL="457200" algn="l" rtl="0" fontAlgn="base">
            <a:spcBef>
              <a:spcPct val="0"/>
            </a:spcBef>
            <a:spcAft>
              <a:spcPct val="0"/>
            </a:spcAft>
            <a:defRPr kern="1200">
              <a:solidFill>
                <a:srgbClr val="000000"/>
              </a:solidFill>
              <a:latin typeface="Constantia" pitchFamily="18" charset="0"/>
              <a:cs typeface="Arial" charset="0"/>
            </a:defRPr>
          </a:lvl2pPr>
          <a:lvl3pPr marL="914400" algn="l" rtl="0" fontAlgn="base">
            <a:spcBef>
              <a:spcPct val="0"/>
            </a:spcBef>
            <a:spcAft>
              <a:spcPct val="0"/>
            </a:spcAft>
            <a:defRPr kern="1200">
              <a:solidFill>
                <a:srgbClr val="000000"/>
              </a:solidFill>
              <a:latin typeface="Constantia" pitchFamily="18" charset="0"/>
              <a:cs typeface="Arial" charset="0"/>
            </a:defRPr>
          </a:lvl3pPr>
          <a:lvl4pPr marL="1371600" algn="l" rtl="0" fontAlgn="base">
            <a:spcBef>
              <a:spcPct val="0"/>
            </a:spcBef>
            <a:spcAft>
              <a:spcPct val="0"/>
            </a:spcAft>
            <a:defRPr kern="1200">
              <a:solidFill>
                <a:srgbClr val="000000"/>
              </a:solidFill>
              <a:latin typeface="Constantia" pitchFamily="18" charset="0"/>
              <a:cs typeface="Arial" charset="0"/>
            </a:defRPr>
          </a:lvl4pPr>
          <a:lvl5pPr marL="1828800" algn="l" rtl="0" fontAlgn="base">
            <a:spcBef>
              <a:spcPct val="0"/>
            </a:spcBef>
            <a:spcAft>
              <a:spcPct val="0"/>
            </a:spcAft>
            <a:defRPr kern="1200">
              <a:solidFill>
                <a:srgbClr val="000000"/>
              </a:solidFill>
              <a:latin typeface="Constantia" pitchFamily="18" charset="0"/>
              <a:cs typeface="Arial" charset="0"/>
            </a:defRPr>
          </a:lvl5pPr>
          <a:lvl6pPr marL="2286000" algn="l" defTabSz="914400" rtl="0" eaLnBrk="1" latinLnBrk="0" hangingPunct="1">
            <a:defRPr kern="1200">
              <a:solidFill>
                <a:srgbClr val="000000"/>
              </a:solidFill>
              <a:latin typeface="Constantia" pitchFamily="18" charset="0"/>
              <a:cs typeface="Arial" charset="0"/>
            </a:defRPr>
          </a:lvl6pPr>
          <a:lvl7pPr marL="2743200" algn="l" defTabSz="914400" rtl="0" eaLnBrk="1" latinLnBrk="0" hangingPunct="1">
            <a:defRPr kern="1200">
              <a:solidFill>
                <a:srgbClr val="000000"/>
              </a:solidFill>
              <a:latin typeface="Constantia" pitchFamily="18" charset="0"/>
              <a:cs typeface="Arial" charset="0"/>
            </a:defRPr>
          </a:lvl7pPr>
          <a:lvl8pPr marL="3200400" algn="l" defTabSz="914400" rtl="0" eaLnBrk="1" latinLnBrk="0" hangingPunct="1">
            <a:defRPr kern="1200">
              <a:solidFill>
                <a:srgbClr val="000000"/>
              </a:solidFill>
              <a:latin typeface="Constantia" pitchFamily="18" charset="0"/>
              <a:cs typeface="Arial" charset="0"/>
            </a:defRPr>
          </a:lvl8pPr>
          <a:lvl9pPr marL="3657600" algn="l" defTabSz="914400" rtl="0" eaLnBrk="1" latinLnBrk="0" hangingPunct="1">
            <a:defRPr kern="1200">
              <a:solidFill>
                <a:srgbClr val="000000"/>
              </a:solidFill>
              <a:latin typeface="Constantia" pitchFamily="18" charset="0"/>
              <a:cs typeface="Arial" charset="0"/>
            </a:defRPr>
          </a:lvl9pPr>
        </a:lstStyle>
        <a:p xmlns:a="http://schemas.openxmlformats.org/drawingml/2006/main">
          <a:endParaRPr lang="ru-RU" sz="2000" b="1" dirty="0">
            <a:solidFill>
              <a:srgbClr val="2D2D8A">
                <a:lumMod val="75000"/>
              </a:srgbClr>
            </a:solidFill>
            <a:latin typeface="Aria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0.11111</cdr:x>
      <cdr:y>0.64749</cdr:y>
    </cdr:from>
    <cdr:to>
      <cdr:x>0.28571</cdr:x>
      <cdr:y>0.75995</cdr:y>
    </cdr:to>
    <cdr:sp macro="" textlink="">
      <cdr:nvSpPr>
        <cdr:cNvPr id="3" name="TextBox 2"/>
        <cdr:cNvSpPr txBox="1"/>
      </cdr:nvSpPr>
      <cdr:spPr>
        <a:xfrm xmlns:a="http://schemas.openxmlformats.org/drawingml/2006/main">
          <a:off x="504056" y="3403566"/>
          <a:ext cx="792087" cy="59118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400" b="1" dirty="0">
            <a:solidFill>
              <a:schemeClr val="bg1"/>
            </a:solidFill>
          </a:endParaRPr>
        </a:p>
      </cdr:txBody>
    </cdr:sp>
  </cdr:relSizeAnchor>
  <cdr:relSizeAnchor xmlns:cdr="http://schemas.openxmlformats.org/drawingml/2006/chartDrawing">
    <cdr:from>
      <cdr:x>0.44158</cdr:x>
      <cdr:y>0.30912</cdr:y>
    </cdr:from>
    <cdr:to>
      <cdr:x>0.60309</cdr:x>
      <cdr:y>0.39343</cdr:y>
    </cdr:to>
    <cdr:sp macro="" textlink="">
      <cdr:nvSpPr>
        <cdr:cNvPr id="4" name="TextBox 3"/>
        <cdr:cNvSpPr txBox="1"/>
      </cdr:nvSpPr>
      <cdr:spPr>
        <a:xfrm xmlns:a="http://schemas.openxmlformats.org/drawingml/2006/main">
          <a:off x="1898043" y="1584177"/>
          <a:ext cx="694245" cy="43204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400" b="1" dirty="0">
            <a:solidFill>
              <a:schemeClr val="bg1"/>
            </a:solidFill>
          </a:endParaRPr>
        </a:p>
      </cdr:txBody>
    </cdr:sp>
  </cdr:relSizeAnchor>
  <cdr:relSizeAnchor xmlns:cdr="http://schemas.openxmlformats.org/drawingml/2006/chartDrawing">
    <cdr:from>
      <cdr:x>0.41881</cdr:x>
      <cdr:y>0.64384</cdr:y>
    </cdr:from>
    <cdr:to>
      <cdr:x>0.6016</cdr:x>
      <cdr:y>0.78554</cdr:y>
    </cdr:to>
    <cdr:sp macro="" textlink="">
      <cdr:nvSpPr>
        <cdr:cNvPr id="5" name="TextBox 4"/>
        <cdr:cNvSpPr txBox="1"/>
      </cdr:nvSpPr>
      <cdr:spPr>
        <a:xfrm xmlns:a="http://schemas.openxmlformats.org/drawingml/2006/main">
          <a:off x="1800200" y="3299524"/>
          <a:ext cx="785672" cy="72617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400" b="1" dirty="0">
            <a:solidFill>
              <a:schemeClr val="bg1"/>
            </a:solidFill>
          </a:endParaRPr>
        </a:p>
      </cdr:txBody>
    </cdr:sp>
  </cdr:relSizeAnchor>
  <cdr:relSizeAnchor xmlns:cdr="http://schemas.openxmlformats.org/drawingml/2006/chartDrawing">
    <cdr:from>
      <cdr:x>0.22011</cdr:x>
      <cdr:y>0.53809</cdr:y>
    </cdr:from>
    <cdr:to>
      <cdr:x>0.36856</cdr:x>
      <cdr:y>0.60835</cdr:y>
    </cdr:to>
    <cdr:sp macro="" textlink="">
      <cdr:nvSpPr>
        <cdr:cNvPr id="7" name="TextBox 6"/>
        <cdr:cNvSpPr txBox="1"/>
      </cdr:nvSpPr>
      <cdr:spPr>
        <a:xfrm xmlns:a="http://schemas.openxmlformats.org/drawingml/2006/main">
          <a:off x="946104" y="2944755"/>
          <a:ext cx="638072" cy="38450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400" b="1" dirty="0" smtClean="0"/>
            <a:t>  344</a:t>
          </a:r>
          <a:endParaRPr lang="ru-RU" sz="1400" b="1" dirty="0"/>
        </a:p>
      </cdr:txBody>
    </cdr:sp>
  </cdr:relSizeAnchor>
  <cdr:relSizeAnchor xmlns:cdr="http://schemas.openxmlformats.org/drawingml/2006/chartDrawing">
    <cdr:from>
      <cdr:x>0.06349</cdr:x>
      <cdr:y>0</cdr:y>
    </cdr:from>
    <cdr:to>
      <cdr:x>0.24179</cdr:x>
      <cdr:y>0.05314</cdr:y>
    </cdr:to>
    <cdr:sp macro="" textlink="">
      <cdr:nvSpPr>
        <cdr:cNvPr id="8" name="TextBox 7"/>
        <cdr:cNvSpPr txBox="1"/>
      </cdr:nvSpPr>
      <cdr:spPr>
        <a:xfrm xmlns:a="http://schemas.openxmlformats.org/drawingml/2006/main">
          <a:off x="288032" y="-1677448"/>
          <a:ext cx="808859" cy="27123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dirty="0"/>
        </a:p>
      </cdr:txBody>
    </cdr:sp>
  </cdr:relSizeAnchor>
  <cdr:relSizeAnchor xmlns:cdr="http://schemas.openxmlformats.org/drawingml/2006/chartDrawing">
    <cdr:from>
      <cdr:x>0.07579</cdr:x>
      <cdr:y>0.89041</cdr:y>
    </cdr:from>
    <cdr:to>
      <cdr:x>0.29977</cdr:x>
      <cdr:y>1</cdr:y>
    </cdr:to>
    <cdr:sp macro="" textlink="">
      <cdr:nvSpPr>
        <cdr:cNvPr id="9" name="TextBox 8"/>
        <cdr:cNvSpPr txBox="1"/>
      </cdr:nvSpPr>
      <cdr:spPr>
        <a:xfrm xmlns:a="http://schemas.openxmlformats.org/drawingml/2006/main">
          <a:off x="325760" y="4872864"/>
          <a:ext cx="962744" cy="59974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ru-RU" sz="1200" b="1" dirty="0" smtClean="0"/>
            <a:t>5 021 м</a:t>
          </a:r>
          <a:br>
            <a:rPr lang="ru-RU" sz="1200" b="1" dirty="0" smtClean="0"/>
          </a:br>
          <a:r>
            <a:rPr lang="ru-RU" sz="1200" b="1" dirty="0" err="1" smtClean="0"/>
            <a:t>млн.руб</a:t>
          </a:r>
          <a:r>
            <a:rPr lang="ru-RU" sz="1200" b="1" dirty="0" smtClean="0"/>
            <a:t>.</a:t>
          </a:r>
          <a:endParaRPr lang="ru-RU" sz="1200" b="1" dirty="0"/>
        </a:p>
      </cdr:txBody>
    </cdr:sp>
  </cdr:relSizeAnchor>
  <cdr:relSizeAnchor xmlns:cdr="http://schemas.openxmlformats.org/drawingml/2006/chartDrawing">
    <cdr:from>
      <cdr:x>0.26804</cdr:x>
      <cdr:y>0.89995</cdr:y>
    </cdr:from>
    <cdr:to>
      <cdr:x>0.46907</cdr:x>
      <cdr:y>0.99206</cdr:y>
    </cdr:to>
    <cdr:sp macro="" textlink="">
      <cdr:nvSpPr>
        <cdr:cNvPr id="10" name="TextBox 9"/>
        <cdr:cNvSpPr txBox="1"/>
      </cdr:nvSpPr>
      <cdr:spPr>
        <a:xfrm xmlns:a="http://schemas.openxmlformats.org/drawingml/2006/main">
          <a:off x="1152123" y="4925072"/>
          <a:ext cx="864092" cy="50405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ru-RU" sz="1200" b="1" dirty="0" smtClean="0"/>
            <a:t>5 506 </a:t>
          </a:r>
          <a:br>
            <a:rPr lang="ru-RU" sz="1200" b="1" dirty="0" smtClean="0"/>
          </a:br>
          <a:r>
            <a:rPr lang="ru-RU" sz="1200" b="1" dirty="0" err="1" smtClean="0"/>
            <a:t>млн.руб</a:t>
          </a:r>
          <a:r>
            <a:rPr lang="ru-RU" sz="1200" b="1" dirty="0" smtClean="0"/>
            <a:t>.</a:t>
          </a:r>
          <a:endParaRPr lang="ru-RU" sz="1200" b="1" dirty="0"/>
        </a:p>
      </cdr:txBody>
    </cdr:sp>
  </cdr:relSizeAnchor>
  <cdr:relSizeAnchor xmlns:cdr="http://schemas.openxmlformats.org/drawingml/2006/chartDrawing">
    <cdr:from>
      <cdr:x>0.14839</cdr:x>
      <cdr:y>0.05501</cdr:y>
    </cdr:from>
    <cdr:to>
      <cdr:x>0.39459</cdr:x>
      <cdr:y>0.15334</cdr:y>
    </cdr:to>
    <cdr:sp macro="" textlink="">
      <cdr:nvSpPr>
        <cdr:cNvPr id="11" name="Стрелка вправо 10"/>
        <cdr:cNvSpPr/>
      </cdr:nvSpPr>
      <cdr:spPr>
        <a:xfrm xmlns:a="http://schemas.openxmlformats.org/drawingml/2006/main" rot="20080404">
          <a:off x="637824" y="301022"/>
          <a:ext cx="1058248" cy="538121"/>
        </a:xfrm>
        <a:prstGeom xmlns:a="http://schemas.openxmlformats.org/drawingml/2006/main" prst="rightArrow">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ru-RU" dirty="0"/>
        </a:p>
      </cdr:txBody>
    </cdr:sp>
  </cdr:relSizeAnchor>
  <cdr:relSizeAnchor xmlns:cdr="http://schemas.openxmlformats.org/drawingml/2006/chartDrawing">
    <cdr:from>
      <cdr:x>0.16561</cdr:x>
      <cdr:y>0.07443</cdr:y>
    </cdr:from>
    <cdr:to>
      <cdr:x>0.39625</cdr:x>
      <cdr:y>0.20614</cdr:y>
    </cdr:to>
    <cdr:sp macro="" textlink="">
      <cdr:nvSpPr>
        <cdr:cNvPr id="12" name="TextBox 11"/>
        <cdr:cNvSpPr txBox="1"/>
      </cdr:nvSpPr>
      <cdr:spPr>
        <a:xfrm xmlns:a="http://schemas.openxmlformats.org/drawingml/2006/main" rot="20142082">
          <a:off x="711862" y="407322"/>
          <a:ext cx="991345" cy="72078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300" b="1" dirty="0" smtClean="0"/>
            <a:t>Рост на 485</a:t>
          </a:r>
          <a:endParaRPr lang="ru-RU" sz="1300" dirty="0"/>
        </a:p>
      </cdr:txBody>
    </cdr:sp>
  </cdr:relSizeAnchor>
  <cdr:relSizeAnchor xmlns:cdr="http://schemas.openxmlformats.org/drawingml/2006/chartDrawing">
    <cdr:from>
      <cdr:x>0.8254</cdr:x>
      <cdr:y>0</cdr:y>
    </cdr:from>
    <cdr:to>
      <cdr:x>1</cdr:x>
      <cdr:y>0.23701</cdr:y>
    </cdr:to>
    <cdr:sp macro="" textlink="">
      <cdr:nvSpPr>
        <cdr:cNvPr id="13" name="TextBox 12"/>
        <cdr:cNvSpPr txBox="1"/>
      </cdr:nvSpPr>
      <cdr:spPr>
        <a:xfrm xmlns:a="http://schemas.openxmlformats.org/drawingml/2006/main">
          <a:off x="3744416" y="0"/>
          <a:ext cx="792088" cy="120243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dirty="0"/>
        </a:p>
      </cdr:txBody>
    </cdr:sp>
  </cdr:relSizeAnchor>
  <cdr:relSizeAnchor xmlns:cdr="http://schemas.openxmlformats.org/drawingml/2006/chartDrawing">
    <cdr:from>
      <cdr:x>0.22011</cdr:x>
      <cdr:y>0.35542</cdr:y>
    </cdr:from>
    <cdr:to>
      <cdr:x>0.36014</cdr:x>
      <cdr:y>0.39757</cdr:y>
    </cdr:to>
    <cdr:sp macro="" textlink="">
      <cdr:nvSpPr>
        <cdr:cNvPr id="6" name="TextBox 5"/>
        <cdr:cNvSpPr txBox="1"/>
      </cdr:nvSpPr>
      <cdr:spPr>
        <a:xfrm xmlns:a="http://schemas.openxmlformats.org/drawingml/2006/main">
          <a:off x="946098" y="1821456"/>
          <a:ext cx="601894" cy="216008"/>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vertOverflow="clip" wrap="none" rtlCol="0"/>
        <a:lstStyle xmlns:a="http://schemas.openxmlformats.org/drawingml/2006/main"/>
        <a:p xmlns:a="http://schemas.openxmlformats.org/drawingml/2006/main">
          <a:r>
            <a:rPr lang="ru-RU" sz="1400" b="1" dirty="0" smtClean="0"/>
            <a:t>  141</a:t>
          </a:r>
          <a:endParaRPr lang="ru-RU" sz="1400" b="1" dirty="0"/>
        </a:p>
      </cdr:txBody>
    </cdr:sp>
  </cdr:relSizeAnchor>
  <cdr:relSizeAnchor xmlns:cdr="http://schemas.openxmlformats.org/drawingml/2006/chartDrawing">
    <cdr:from>
      <cdr:x>0.46907</cdr:x>
      <cdr:y>0.91311</cdr:y>
    </cdr:from>
    <cdr:to>
      <cdr:x>0.70361</cdr:x>
      <cdr:y>1</cdr:y>
    </cdr:to>
    <cdr:sp macro="" textlink="">
      <cdr:nvSpPr>
        <cdr:cNvPr id="2" name="TextBox 1"/>
        <cdr:cNvSpPr txBox="1"/>
      </cdr:nvSpPr>
      <cdr:spPr>
        <a:xfrm xmlns:a="http://schemas.openxmlformats.org/drawingml/2006/main">
          <a:off x="2016224" y="4997079"/>
          <a:ext cx="1008112" cy="47552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ru-RU" sz="1200" b="1" dirty="0" smtClean="0"/>
            <a:t>5 387 </a:t>
          </a:r>
          <a:r>
            <a:rPr lang="ru-RU" sz="1200" b="1" dirty="0" err="1" smtClean="0"/>
            <a:t>млн.руб</a:t>
          </a:r>
          <a:r>
            <a:rPr lang="ru-RU" sz="1100" dirty="0" smtClean="0"/>
            <a:t>.</a:t>
          </a:r>
          <a:endParaRPr lang="ru-RU" sz="1100" dirty="0"/>
        </a:p>
      </cdr:txBody>
    </cdr:sp>
  </cdr:relSizeAnchor>
  <cdr:relSizeAnchor xmlns:cdr="http://schemas.openxmlformats.org/drawingml/2006/chartDrawing">
    <cdr:from>
      <cdr:x>0.42652</cdr:x>
      <cdr:y>0.38218</cdr:y>
    </cdr:from>
    <cdr:to>
      <cdr:x>0.57525</cdr:x>
      <cdr:y>0.41772</cdr:y>
    </cdr:to>
    <cdr:cxnSp macro="">
      <cdr:nvCxnSpPr>
        <cdr:cNvPr id="15" name="Прямая со стрелкой 14"/>
        <cdr:cNvCxnSpPr/>
      </cdr:nvCxnSpPr>
      <cdr:spPr>
        <a:xfrm xmlns:a="http://schemas.openxmlformats.org/drawingml/2006/main">
          <a:off x="1833334" y="2091525"/>
          <a:ext cx="639286" cy="194486"/>
        </a:xfrm>
        <a:prstGeom xmlns:a="http://schemas.openxmlformats.org/drawingml/2006/main" prst="straightConnector1">
          <a:avLst/>
        </a:prstGeom>
        <a:ln xmlns:a="http://schemas.openxmlformats.org/drawingml/2006/main">
          <a:tailEnd type="arrow"/>
        </a:ln>
      </cdr:spPr>
      <cdr:style>
        <a:lnRef xmlns:a="http://schemas.openxmlformats.org/drawingml/2006/main" idx="3">
          <a:schemeClr val="dk1"/>
        </a:lnRef>
        <a:fillRef xmlns:a="http://schemas.openxmlformats.org/drawingml/2006/main" idx="0">
          <a:schemeClr val="dk1"/>
        </a:fillRef>
        <a:effectRef xmlns:a="http://schemas.openxmlformats.org/drawingml/2006/main" idx="2">
          <a:schemeClr val="dk1"/>
        </a:effectRef>
        <a:fontRef xmlns:a="http://schemas.openxmlformats.org/drawingml/2006/main" idx="minor">
          <a:schemeClr val="tx1"/>
        </a:fontRef>
      </cdr:style>
    </cdr:cxnSp>
  </cdr:relSizeAnchor>
  <cdr:relSizeAnchor xmlns:cdr="http://schemas.openxmlformats.org/drawingml/2006/chartDrawing">
    <cdr:from>
      <cdr:x>0.43659</cdr:x>
      <cdr:y>0.33273</cdr:y>
    </cdr:from>
    <cdr:to>
      <cdr:x>0.56518</cdr:x>
      <cdr:y>0.38536</cdr:y>
    </cdr:to>
    <cdr:sp macro="" textlink="">
      <cdr:nvSpPr>
        <cdr:cNvPr id="16" name="TextBox 15"/>
        <cdr:cNvSpPr txBox="1"/>
      </cdr:nvSpPr>
      <cdr:spPr>
        <a:xfrm xmlns:a="http://schemas.openxmlformats.org/drawingml/2006/main">
          <a:off x="1876606" y="1820909"/>
          <a:ext cx="552742" cy="28803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ru-RU" sz="1800" dirty="0" smtClean="0"/>
            <a:t>-</a:t>
          </a:r>
          <a:r>
            <a:rPr lang="ru-RU" sz="1400" b="1" dirty="0" smtClean="0"/>
            <a:t>13</a:t>
          </a:r>
        </a:p>
        <a:p xmlns:a="http://schemas.openxmlformats.org/drawingml/2006/main">
          <a:endParaRPr lang="ru-RU" sz="1400" b="1" dirty="0"/>
        </a:p>
      </cdr:txBody>
    </cdr:sp>
  </cdr:relSizeAnchor>
  <cdr:relSizeAnchor xmlns:cdr="http://schemas.openxmlformats.org/drawingml/2006/chartDrawing">
    <cdr:from>
      <cdr:x>0.42731</cdr:x>
      <cdr:y>0.58481</cdr:y>
    </cdr:from>
    <cdr:to>
      <cdr:x>0.57808</cdr:x>
      <cdr:y>0.64021</cdr:y>
    </cdr:to>
    <cdr:sp macro="" textlink="">
      <cdr:nvSpPr>
        <cdr:cNvPr id="17" name="TextBox 16"/>
        <cdr:cNvSpPr txBox="1"/>
      </cdr:nvSpPr>
      <cdr:spPr>
        <a:xfrm xmlns:a="http://schemas.openxmlformats.org/drawingml/2006/main">
          <a:off x="1836706" y="3200452"/>
          <a:ext cx="648073" cy="30314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ru-RU" sz="1400" b="1" dirty="0" smtClean="0"/>
            <a:t>-106</a:t>
          </a:r>
          <a:endParaRPr lang="ru-RU" sz="1400" b="1" dirty="0"/>
        </a:p>
      </cdr:txBody>
    </cdr:sp>
  </cdr:relSizeAnchor>
  <cdr:relSizeAnchor xmlns:cdr="http://schemas.openxmlformats.org/drawingml/2006/chartDrawing">
    <cdr:from>
      <cdr:x>0.3841</cdr:x>
      <cdr:y>0.07108</cdr:y>
    </cdr:from>
    <cdr:to>
      <cdr:x>0.61768</cdr:x>
      <cdr:y>0.21601</cdr:y>
    </cdr:to>
    <cdr:sp macro="" textlink="">
      <cdr:nvSpPr>
        <cdr:cNvPr id="18" name="Стрелка вправо 17"/>
        <cdr:cNvSpPr/>
      </cdr:nvSpPr>
      <cdr:spPr>
        <a:xfrm xmlns:a="http://schemas.openxmlformats.org/drawingml/2006/main" rot="1166158">
          <a:off x="1650982" y="388994"/>
          <a:ext cx="1003988" cy="793118"/>
        </a:xfrm>
        <a:prstGeom xmlns:a="http://schemas.openxmlformats.org/drawingml/2006/main" prst="rightArrow">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ru-RU" dirty="0">
            <a:ln>
              <a:solidFill>
                <a:schemeClr val="tx1"/>
              </a:solidFill>
            </a:ln>
            <a:noFill/>
          </a:endParaRPr>
        </a:p>
      </cdr:txBody>
    </cdr:sp>
  </cdr:relSizeAnchor>
  <cdr:relSizeAnchor xmlns:cdr="http://schemas.openxmlformats.org/drawingml/2006/chartDrawing">
    <cdr:from>
      <cdr:x>0.37549</cdr:x>
      <cdr:y>0.12014</cdr:y>
    </cdr:from>
    <cdr:to>
      <cdr:x>0.75528</cdr:x>
      <cdr:y>0.21876</cdr:y>
    </cdr:to>
    <cdr:sp macro="" textlink="">
      <cdr:nvSpPr>
        <cdr:cNvPr id="14" name="TextBox 13"/>
        <cdr:cNvSpPr txBox="1"/>
      </cdr:nvSpPr>
      <cdr:spPr>
        <a:xfrm xmlns:a="http://schemas.openxmlformats.org/drawingml/2006/main" rot="1230882">
          <a:off x="1613978" y="657502"/>
          <a:ext cx="1632471" cy="539711"/>
        </a:xfrm>
        <a:prstGeom xmlns:a="http://schemas.openxmlformats.org/drawingml/2006/main" prst="rect">
          <a:avLst/>
        </a:prstGeom>
        <a:scene3d xmlns:a="http://schemas.openxmlformats.org/drawingml/2006/main">
          <a:camera prst="orthographicFront">
            <a:rot lat="0" lon="1800000" rev="0"/>
          </a:camera>
          <a:lightRig rig="threePt" dir="t"/>
        </a:scene3d>
      </cdr:spPr>
      <cdr:txBody>
        <a:bodyPr xmlns:a="http://schemas.openxmlformats.org/drawingml/2006/main" vertOverflow="clip" wrap="square" rtlCol="0"/>
        <a:lstStyle xmlns:a="http://schemas.openxmlformats.org/drawingml/2006/main"/>
        <a:p xmlns:a="http://schemas.openxmlformats.org/drawingml/2006/main">
          <a:r>
            <a:rPr lang="ru-RU" sz="1200" b="1" dirty="0" smtClean="0"/>
            <a:t>Снижение </a:t>
          </a:r>
          <a:br>
            <a:rPr lang="ru-RU" sz="1200" b="1" dirty="0" smtClean="0"/>
          </a:br>
          <a:r>
            <a:rPr lang="ru-RU" sz="1300" b="1" dirty="0" smtClean="0"/>
            <a:t>на</a:t>
          </a:r>
          <a:r>
            <a:rPr lang="ru-RU" sz="1200" b="1" dirty="0" smtClean="0"/>
            <a:t> 119</a:t>
          </a:r>
          <a:endParaRPr lang="ru-RU" sz="1200" b="1" dirty="0"/>
        </a:p>
      </cdr:txBody>
    </cdr:sp>
  </cdr:relSizeAnchor>
</c:userShapes>
</file>

<file path=ppt/drawings/drawing3.xml><?xml version="1.0" encoding="utf-8"?>
<c:userShapes xmlns:c="http://schemas.openxmlformats.org/drawingml/2006/chart">
  <cdr:relSizeAnchor xmlns:cdr="http://schemas.openxmlformats.org/drawingml/2006/chartDrawing">
    <cdr:from>
      <cdr:x>0.11111</cdr:x>
      <cdr:y>0.64749</cdr:y>
    </cdr:from>
    <cdr:to>
      <cdr:x>0.28571</cdr:x>
      <cdr:y>0.75995</cdr:y>
    </cdr:to>
    <cdr:sp macro="" textlink="">
      <cdr:nvSpPr>
        <cdr:cNvPr id="3" name="TextBox 2"/>
        <cdr:cNvSpPr txBox="1"/>
      </cdr:nvSpPr>
      <cdr:spPr>
        <a:xfrm xmlns:a="http://schemas.openxmlformats.org/drawingml/2006/main">
          <a:off x="504056" y="3403566"/>
          <a:ext cx="792087" cy="59118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400" b="1" dirty="0">
            <a:solidFill>
              <a:schemeClr val="bg1"/>
            </a:solidFill>
          </a:endParaRPr>
        </a:p>
      </cdr:txBody>
    </cdr:sp>
  </cdr:relSizeAnchor>
  <cdr:relSizeAnchor xmlns:cdr="http://schemas.openxmlformats.org/drawingml/2006/chartDrawing">
    <cdr:from>
      <cdr:x>0.44158</cdr:x>
      <cdr:y>0.30912</cdr:y>
    </cdr:from>
    <cdr:to>
      <cdr:x>0.60309</cdr:x>
      <cdr:y>0.39343</cdr:y>
    </cdr:to>
    <cdr:sp macro="" textlink="">
      <cdr:nvSpPr>
        <cdr:cNvPr id="4" name="TextBox 3"/>
        <cdr:cNvSpPr txBox="1"/>
      </cdr:nvSpPr>
      <cdr:spPr>
        <a:xfrm xmlns:a="http://schemas.openxmlformats.org/drawingml/2006/main">
          <a:off x="1898043" y="1584177"/>
          <a:ext cx="694245" cy="43204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400" b="1" dirty="0">
            <a:solidFill>
              <a:schemeClr val="bg1"/>
            </a:solidFill>
          </a:endParaRPr>
        </a:p>
      </cdr:txBody>
    </cdr:sp>
  </cdr:relSizeAnchor>
  <cdr:relSizeAnchor xmlns:cdr="http://schemas.openxmlformats.org/drawingml/2006/chartDrawing">
    <cdr:from>
      <cdr:x>0.41881</cdr:x>
      <cdr:y>0.64384</cdr:y>
    </cdr:from>
    <cdr:to>
      <cdr:x>0.6016</cdr:x>
      <cdr:y>0.78554</cdr:y>
    </cdr:to>
    <cdr:sp macro="" textlink="">
      <cdr:nvSpPr>
        <cdr:cNvPr id="5" name="TextBox 4"/>
        <cdr:cNvSpPr txBox="1"/>
      </cdr:nvSpPr>
      <cdr:spPr>
        <a:xfrm xmlns:a="http://schemas.openxmlformats.org/drawingml/2006/main">
          <a:off x="1800200" y="3299524"/>
          <a:ext cx="785672" cy="72617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400" b="1" dirty="0">
            <a:solidFill>
              <a:schemeClr val="bg1"/>
            </a:solidFill>
          </a:endParaRPr>
        </a:p>
      </cdr:txBody>
    </cdr:sp>
  </cdr:relSizeAnchor>
  <cdr:relSizeAnchor xmlns:cdr="http://schemas.openxmlformats.org/drawingml/2006/chartDrawing">
    <cdr:from>
      <cdr:x>0.22011</cdr:x>
      <cdr:y>0.53809</cdr:y>
    </cdr:from>
    <cdr:to>
      <cdr:x>0.31359</cdr:x>
      <cdr:y>0.60835</cdr:y>
    </cdr:to>
    <cdr:sp macro="" textlink="">
      <cdr:nvSpPr>
        <cdr:cNvPr id="7" name="TextBox 6"/>
        <cdr:cNvSpPr txBox="1"/>
      </cdr:nvSpPr>
      <cdr:spPr>
        <a:xfrm xmlns:a="http://schemas.openxmlformats.org/drawingml/2006/main">
          <a:off x="946098" y="2757560"/>
          <a:ext cx="401807" cy="36006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400" b="1" dirty="0" smtClean="0"/>
            <a:t>  </a:t>
          </a:r>
          <a:endParaRPr lang="ru-RU" sz="1400" b="1" dirty="0"/>
        </a:p>
      </cdr:txBody>
    </cdr:sp>
  </cdr:relSizeAnchor>
  <cdr:relSizeAnchor xmlns:cdr="http://schemas.openxmlformats.org/drawingml/2006/chartDrawing">
    <cdr:from>
      <cdr:x>0.26804</cdr:x>
      <cdr:y>0.02481</cdr:y>
    </cdr:from>
    <cdr:to>
      <cdr:x>0.44634</cdr:x>
      <cdr:y>0.07795</cdr:y>
    </cdr:to>
    <cdr:sp macro="" textlink="">
      <cdr:nvSpPr>
        <cdr:cNvPr id="8" name="TextBox 7"/>
        <cdr:cNvSpPr txBox="1"/>
      </cdr:nvSpPr>
      <cdr:spPr>
        <a:xfrm xmlns:a="http://schemas.openxmlformats.org/drawingml/2006/main">
          <a:off x="1152128" y="144016"/>
          <a:ext cx="766391" cy="30843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dirty="0"/>
        </a:p>
      </cdr:txBody>
    </cdr:sp>
  </cdr:relSizeAnchor>
  <cdr:relSizeAnchor xmlns:cdr="http://schemas.openxmlformats.org/drawingml/2006/chartDrawing">
    <cdr:from>
      <cdr:x>0.07579</cdr:x>
      <cdr:y>0.89041</cdr:y>
    </cdr:from>
    <cdr:to>
      <cdr:x>0.29977</cdr:x>
      <cdr:y>1</cdr:y>
    </cdr:to>
    <cdr:sp macro="" textlink="">
      <cdr:nvSpPr>
        <cdr:cNvPr id="9" name="TextBox 8"/>
        <cdr:cNvSpPr txBox="1"/>
      </cdr:nvSpPr>
      <cdr:spPr>
        <a:xfrm xmlns:a="http://schemas.openxmlformats.org/drawingml/2006/main">
          <a:off x="325760" y="4872864"/>
          <a:ext cx="962744" cy="59974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ru-RU" sz="1200" b="1" dirty="0" smtClean="0"/>
            <a:t>783</a:t>
          </a:r>
          <a:br>
            <a:rPr lang="ru-RU" sz="1200" b="1" dirty="0" smtClean="0"/>
          </a:br>
          <a:r>
            <a:rPr lang="ru-RU" sz="1200" b="1" dirty="0" err="1" smtClean="0"/>
            <a:t>млн.руб</a:t>
          </a:r>
          <a:r>
            <a:rPr lang="ru-RU" sz="1200" b="1" dirty="0" smtClean="0"/>
            <a:t>.</a:t>
          </a:r>
          <a:endParaRPr lang="ru-RU" sz="1200" b="1" dirty="0"/>
        </a:p>
      </cdr:txBody>
    </cdr:sp>
  </cdr:relSizeAnchor>
  <cdr:relSizeAnchor xmlns:cdr="http://schemas.openxmlformats.org/drawingml/2006/chartDrawing">
    <cdr:from>
      <cdr:x>0.26804</cdr:x>
      <cdr:y>0.8902</cdr:y>
    </cdr:from>
    <cdr:to>
      <cdr:x>0.46907</cdr:x>
      <cdr:y>0.99979</cdr:y>
    </cdr:to>
    <cdr:sp macro="" textlink="">
      <cdr:nvSpPr>
        <cdr:cNvPr id="10" name="TextBox 9"/>
        <cdr:cNvSpPr txBox="1"/>
      </cdr:nvSpPr>
      <cdr:spPr>
        <a:xfrm xmlns:a="http://schemas.openxmlformats.org/drawingml/2006/main">
          <a:off x="1152128" y="4562063"/>
          <a:ext cx="864096" cy="56162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ru-RU" sz="1200" b="1" dirty="0" smtClean="0"/>
            <a:t>1 081 </a:t>
          </a:r>
          <a:br>
            <a:rPr lang="ru-RU" sz="1200" b="1" dirty="0" smtClean="0"/>
          </a:br>
          <a:r>
            <a:rPr lang="ru-RU" sz="1200" b="1" dirty="0" err="1" smtClean="0"/>
            <a:t>млн.руб</a:t>
          </a:r>
          <a:r>
            <a:rPr lang="ru-RU" sz="1200" b="1" dirty="0" smtClean="0"/>
            <a:t>.</a:t>
          </a:r>
          <a:endParaRPr lang="ru-RU" sz="1200" b="1" dirty="0"/>
        </a:p>
      </cdr:txBody>
    </cdr:sp>
  </cdr:relSizeAnchor>
  <cdr:relSizeAnchor xmlns:cdr="http://schemas.openxmlformats.org/drawingml/2006/chartDrawing">
    <cdr:from>
      <cdr:x>0.09193</cdr:x>
      <cdr:y>0.16366</cdr:y>
    </cdr:from>
    <cdr:to>
      <cdr:x>0.39073</cdr:x>
      <cdr:y>0.2532</cdr:y>
    </cdr:to>
    <cdr:sp macro="" textlink="">
      <cdr:nvSpPr>
        <cdr:cNvPr id="11" name="Стрелка вправо 10"/>
        <cdr:cNvSpPr/>
      </cdr:nvSpPr>
      <cdr:spPr>
        <a:xfrm xmlns:a="http://schemas.openxmlformats.org/drawingml/2006/main" rot="20080404">
          <a:off x="395136" y="949905"/>
          <a:ext cx="1284337" cy="519678"/>
        </a:xfrm>
        <a:prstGeom xmlns:a="http://schemas.openxmlformats.org/drawingml/2006/main" prst="rightArrow">
          <a:avLst/>
        </a:prstGeom>
        <a:solidFill xmlns:a="http://schemas.openxmlformats.org/drawingml/2006/main">
          <a:schemeClr val="bg1"/>
        </a:solidFill>
        <a:scene3d xmlns:a="http://schemas.openxmlformats.org/drawingml/2006/main">
          <a:camera prst="orthographicFront">
            <a:rot lat="1200000" lon="1800000" rev="1200000"/>
          </a:camera>
          <a:lightRig rig="threePt" dir="t"/>
        </a:scene3d>
        <a:sp3d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120000" vertOverflow="clip" anchor="ctr" anchorCtr="1">
          <a:normAutofit/>
        </a:bodyPr>
        <a:lstStyle xmlns:a="http://schemas.openxmlformats.org/drawingml/2006/main"/>
        <a:p xmlns:a="http://schemas.openxmlformats.org/drawingml/2006/main">
          <a:endParaRPr lang="ru-RU" dirty="0"/>
        </a:p>
      </cdr:txBody>
    </cdr:sp>
  </cdr:relSizeAnchor>
  <cdr:relSizeAnchor xmlns:cdr="http://schemas.openxmlformats.org/drawingml/2006/chartDrawing">
    <cdr:from>
      <cdr:x>0.11284</cdr:x>
      <cdr:y>0.18163</cdr:y>
    </cdr:from>
    <cdr:to>
      <cdr:x>0.35624</cdr:x>
      <cdr:y>0.27939</cdr:y>
    </cdr:to>
    <cdr:sp macro="" textlink="">
      <cdr:nvSpPr>
        <cdr:cNvPr id="12" name="TextBox 11"/>
        <cdr:cNvSpPr txBox="1"/>
      </cdr:nvSpPr>
      <cdr:spPr>
        <a:xfrm xmlns:a="http://schemas.openxmlformats.org/drawingml/2006/main" rot="20142082">
          <a:off x="485029" y="1054217"/>
          <a:ext cx="1046203" cy="567398"/>
        </a:xfrm>
        <a:prstGeom xmlns:a="http://schemas.openxmlformats.org/drawingml/2006/main" prst="rect">
          <a:avLst/>
        </a:prstGeom>
        <a:scene3d xmlns:a="http://schemas.openxmlformats.org/drawingml/2006/main">
          <a:camera prst="orthographicFront">
            <a:rot lat="1200000" lon="0" rev="600000"/>
          </a:camera>
          <a:lightRig rig="threePt" dir="t"/>
        </a:scene3d>
      </cdr:spPr>
      <cdr:txBody>
        <a:bodyPr xmlns:a="http://schemas.openxmlformats.org/drawingml/2006/main" vertOverflow="clip" wrap="none" rtlCol="0"/>
        <a:lstStyle xmlns:a="http://schemas.openxmlformats.org/drawingml/2006/main"/>
        <a:p xmlns:a="http://schemas.openxmlformats.org/drawingml/2006/main">
          <a:r>
            <a:rPr lang="ru-RU" sz="1300" b="1" dirty="0" smtClean="0"/>
            <a:t>Рост на 298</a:t>
          </a:r>
          <a:endParaRPr lang="ru-RU" sz="1300" dirty="0"/>
        </a:p>
      </cdr:txBody>
    </cdr:sp>
  </cdr:relSizeAnchor>
  <cdr:relSizeAnchor xmlns:cdr="http://schemas.openxmlformats.org/drawingml/2006/chartDrawing">
    <cdr:from>
      <cdr:x>0.8254</cdr:x>
      <cdr:y>0</cdr:y>
    </cdr:from>
    <cdr:to>
      <cdr:x>1</cdr:x>
      <cdr:y>0.23701</cdr:y>
    </cdr:to>
    <cdr:sp macro="" textlink="">
      <cdr:nvSpPr>
        <cdr:cNvPr id="13" name="TextBox 12"/>
        <cdr:cNvSpPr txBox="1"/>
      </cdr:nvSpPr>
      <cdr:spPr>
        <a:xfrm xmlns:a="http://schemas.openxmlformats.org/drawingml/2006/main">
          <a:off x="3744416" y="0"/>
          <a:ext cx="792088" cy="120243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dirty="0"/>
        </a:p>
      </cdr:txBody>
    </cdr:sp>
  </cdr:relSizeAnchor>
  <cdr:relSizeAnchor xmlns:cdr="http://schemas.openxmlformats.org/drawingml/2006/chartDrawing">
    <cdr:from>
      <cdr:x>0.37026</cdr:x>
      <cdr:y>0.11734</cdr:y>
    </cdr:from>
    <cdr:to>
      <cdr:x>0.67677</cdr:x>
      <cdr:y>0.24223</cdr:y>
    </cdr:to>
    <cdr:sp macro="" textlink="">
      <cdr:nvSpPr>
        <cdr:cNvPr id="2" name="Стрелка вправо 1"/>
        <cdr:cNvSpPr/>
      </cdr:nvSpPr>
      <cdr:spPr>
        <a:xfrm xmlns:a="http://schemas.openxmlformats.org/drawingml/2006/main" rot="1285853">
          <a:off x="1591485" y="642132"/>
          <a:ext cx="1317479" cy="683474"/>
        </a:xfrm>
        <a:prstGeom xmlns:a="http://schemas.openxmlformats.org/drawingml/2006/main" prst="rightArrow">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ru-RU"/>
        </a:p>
      </cdr:txBody>
    </cdr:sp>
  </cdr:relSizeAnchor>
  <cdr:relSizeAnchor xmlns:cdr="http://schemas.openxmlformats.org/drawingml/2006/chartDrawing">
    <cdr:from>
      <cdr:x>0.36272</cdr:x>
      <cdr:y>0.16043</cdr:y>
    </cdr:from>
    <cdr:to>
      <cdr:x>0.82095</cdr:x>
      <cdr:y>0.24698</cdr:y>
    </cdr:to>
    <cdr:sp macro="" textlink="">
      <cdr:nvSpPr>
        <cdr:cNvPr id="14" name="TextBox 13"/>
        <cdr:cNvSpPr txBox="1"/>
      </cdr:nvSpPr>
      <cdr:spPr>
        <a:xfrm xmlns:a="http://schemas.openxmlformats.org/drawingml/2006/main" rot="1338740">
          <a:off x="1559098" y="931141"/>
          <a:ext cx="1969592" cy="50235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ru-RU" sz="1200" b="1" dirty="0" smtClean="0"/>
            <a:t>Уменьшение </a:t>
          </a:r>
        </a:p>
        <a:p xmlns:a="http://schemas.openxmlformats.org/drawingml/2006/main">
          <a:r>
            <a:rPr lang="ru-RU" sz="1200" b="1" dirty="0"/>
            <a:t> </a:t>
          </a:r>
          <a:r>
            <a:rPr lang="ru-RU" sz="1200" b="1" dirty="0" smtClean="0"/>
            <a:t>       на 87</a:t>
          </a:r>
          <a:endParaRPr lang="ru-RU" sz="1200" b="1" dirty="0"/>
        </a:p>
      </cdr:txBody>
    </cdr:sp>
  </cdr:relSizeAnchor>
  <cdr:relSizeAnchor xmlns:cdr="http://schemas.openxmlformats.org/drawingml/2006/chartDrawing">
    <cdr:from>
      <cdr:x>0.43557</cdr:x>
      <cdr:y>0.91311</cdr:y>
    </cdr:from>
    <cdr:to>
      <cdr:x>0.6701</cdr:x>
      <cdr:y>1</cdr:y>
    </cdr:to>
    <cdr:sp macro="" textlink="">
      <cdr:nvSpPr>
        <cdr:cNvPr id="15" name="TextBox 14"/>
        <cdr:cNvSpPr txBox="1"/>
      </cdr:nvSpPr>
      <cdr:spPr>
        <a:xfrm xmlns:a="http://schemas.openxmlformats.org/drawingml/2006/main">
          <a:off x="1872209" y="5299799"/>
          <a:ext cx="1008100" cy="50432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ru-RU" sz="1200" b="1" dirty="0" smtClean="0"/>
            <a:t>994 </a:t>
          </a:r>
          <a:r>
            <a:rPr lang="ru-RU" sz="1200" b="1" dirty="0" err="1" smtClean="0"/>
            <a:t>млн.руб</a:t>
          </a:r>
          <a:r>
            <a:rPr lang="ru-RU" sz="1200" b="1" dirty="0" smtClean="0"/>
            <a:t>.</a:t>
          </a:r>
          <a:endParaRPr lang="ru-RU" sz="1200" b="1" dirty="0"/>
        </a:p>
      </cdr:txBody>
    </cdr:sp>
  </cdr:relSizeAnchor>
</c:userShapes>
</file>

<file path=ppt/drawings/drawing4.xml><?xml version="1.0" encoding="utf-8"?>
<c:userShapes xmlns:c="http://schemas.openxmlformats.org/drawingml/2006/chart">
  <cdr:relSizeAnchor xmlns:cdr="http://schemas.openxmlformats.org/drawingml/2006/chartDrawing">
    <cdr:from>
      <cdr:x>0.5045</cdr:x>
      <cdr:y>0.00749</cdr:y>
    </cdr:from>
    <cdr:to>
      <cdr:x>0.6883</cdr:x>
      <cdr:y>0.16091</cdr:y>
    </cdr:to>
    <cdr:sp macro="" textlink="">
      <cdr:nvSpPr>
        <cdr:cNvPr id="2" name="TextBox 1"/>
        <cdr:cNvSpPr txBox="1"/>
      </cdr:nvSpPr>
      <cdr:spPr>
        <a:xfrm xmlns:a="http://schemas.openxmlformats.org/drawingml/2006/main">
          <a:off x="4032448" y="39861"/>
          <a:ext cx="1469092" cy="81640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ru-RU" sz="1300" b="1" dirty="0" smtClean="0"/>
            <a:t>Налог на имущество </a:t>
          </a:r>
        </a:p>
        <a:p xmlns:a="http://schemas.openxmlformats.org/drawingml/2006/main">
          <a:pPr algn="ctr"/>
          <a:r>
            <a:rPr lang="ru-RU" sz="1300" b="1" dirty="0"/>
            <a:t>ф</a:t>
          </a:r>
          <a:r>
            <a:rPr lang="ru-RU" sz="1300" b="1" dirty="0" smtClean="0"/>
            <a:t>изических лиц</a:t>
          </a:r>
        </a:p>
        <a:p xmlns:a="http://schemas.openxmlformats.org/drawingml/2006/main">
          <a:pPr algn="ctr"/>
          <a:r>
            <a:rPr lang="ru-RU" sz="1300" b="1" dirty="0" smtClean="0"/>
            <a:t>10%</a:t>
          </a:r>
          <a:endParaRPr lang="ru-RU" sz="1300" b="1" dirty="0"/>
        </a:p>
      </cdr:txBody>
    </cdr:sp>
  </cdr:relSizeAnchor>
  <cdr:relSizeAnchor xmlns:cdr="http://schemas.openxmlformats.org/drawingml/2006/chartDrawing">
    <cdr:from>
      <cdr:x>0.7541</cdr:x>
      <cdr:y>0.02659</cdr:y>
    </cdr:from>
    <cdr:to>
      <cdr:x>0.94098</cdr:x>
      <cdr:y>0.25192</cdr:y>
    </cdr:to>
    <cdr:sp macro="" textlink="">
      <cdr:nvSpPr>
        <cdr:cNvPr id="3" name="TextBox 2"/>
        <cdr:cNvSpPr txBox="1"/>
      </cdr:nvSpPr>
      <cdr:spPr>
        <a:xfrm xmlns:a="http://schemas.openxmlformats.org/drawingml/2006/main">
          <a:off x="6624736" y="141473"/>
          <a:ext cx="1641736" cy="119906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ru-RU" sz="1000" b="1" dirty="0" smtClean="0"/>
            <a:t> </a:t>
          </a:r>
          <a:r>
            <a:rPr lang="ru-RU" sz="1300" b="1" dirty="0" smtClean="0"/>
            <a:t>Доходы от продажи </a:t>
          </a:r>
        </a:p>
        <a:p xmlns:a="http://schemas.openxmlformats.org/drawingml/2006/main">
          <a:pPr algn="ctr"/>
          <a:r>
            <a:rPr lang="ru-RU" sz="1300" b="1" dirty="0" smtClean="0"/>
            <a:t> материальных и </a:t>
          </a:r>
        </a:p>
        <a:p xmlns:a="http://schemas.openxmlformats.org/drawingml/2006/main">
          <a:pPr algn="ctr"/>
          <a:r>
            <a:rPr lang="ru-RU" sz="1300" b="1" dirty="0" smtClean="0"/>
            <a:t>нематериальных</a:t>
          </a:r>
        </a:p>
        <a:p xmlns:a="http://schemas.openxmlformats.org/drawingml/2006/main">
          <a:pPr algn="ctr"/>
          <a:r>
            <a:rPr lang="ru-RU" sz="1300" b="1" dirty="0" smtClean="0"/>
            <a:t>активов </a:t>
          </a:r>
        </a:p>
        <a:p xmlns:a="http://schemas.openxmlformats.org/drawingml/2006/main">
          <a:pPr algn="ctr"/>
          <a:r>
            <a:rPr lang="ru-RU" sz="1300" b="1" dirty="0"/>
            <a:t>2</a:t>
          </a:r>
          <a:r>
            <a:rPr lang="ru-RU" sz="1300" b="1" dirty="0" smtClean="0"/>
            <a:t>%</a:t>
          </a:r>
          <a:endParaRPr lang="ru-RU" sz="1300" b="1" dirty="0"/>
        </a:p>
      </cdr:txBody>
    </cdr:sp>
  </cdr:relSizeAnchor>
  <cdr:relSizeAnchor xmlns:cdr="http://schemas.openxmlformats.org/drawingml/2006/chartDrawing">
    <cdr:from>
      <cdr:x>0.83607</cdr:x>
      <cdr:y>0.29344</cdr:y>
    </cdr:from>
    <cdr:to>
      <cdr:x>0.98462</cdr:x>
      <cdr:y>0.63891</cdr:y>
    </cdr:to>
    <cdr:sp macro="" textlink="">
      <cdr:nvSpPr>
        <cdr:cNvPr id="4" name="TextBox 3"/>
        <cdr:cNvSpPr txBox="1"/>
      </cdr:nvSpPr>
      <cdr:spPr>
        <a:xfrm xmlns:a="http://schemas.openxmlformats.org/drawingml/2006/main">
          <a:off x="7344816" y="1561480"/>
          <a:ext cx="1305009" cy="183837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ru-RU" sz="1000" b="1" dirty="0" smtClean="0"/>
            <a:t>    </a:t>
          </a:r>
          <a:r>
            <a:rPr lang="ru-RU" sz="1300" b="1" dirty="0" smtClean="0"/>
            <a:t>Доходы от</a:t>
          </a:r>
        </a:p>
        <a:p xmlns:a="http://schemas.openxmlformats.org/drawingml/2006/main">
          <a:pPr algn="ctr"/>
          <a:r>
            <a:rPr lang="ru-RU" sz="1300" b="1" dirty="0"/>
            <a:t>и</a:t>
          </a:r>
          <a:r>
            <a:rPr lang="ru-RU" sz="1300" b="1" dirty="0" smtClean="0"/>
            <a:t>спользования </a:t>
          </a:r>
        </a:p>
        <a:p xmlns:a="http://schemas.openxmlformats.org/drawingml/2006/main">
          <a:pPr algn="ctr"/>
          <a:r>
            <a:rPr lang="ru-RU" sz="1300" b="1" dirty="0" smtClean="0"/>
            <a:t>имущества,</a:t>
          </a:r>
        </a:p>
        <a:p xmlns:a="http://schemas.openxmlformats.org/drawingml/2006/main">
          <a:pPr algn="ctr"/>
          <a:r>
            <a:rPr lang="ru-RU" sz="1300" b="1" dirty="0" smtClean="0"/>
            <a:t>находящегося в</a:t>
          </a:r>
        </a:p>
        <a:p xmlns:a="http://schemas.openxmlformats.org/drawingml/2006/main">
          <a:pPr algn="ctr"/>
          <a:r>
            <a:rPr lang="ru-RU" sz="1300" b="1" dirty="0"/>
            <a:t>м</a:t>
          </a:r>
          <a:r>
            <a:rPr lang="ru-RU" sz="1300" b="1" dirty="0" smtClean="0"/>
            <a:t>униципальной</a:t>
          </a:r>
        </a:p>
        <a:p xmlns:a="http://schemas.openxmlformats.org/drawingml/2006/main">
          <a:pPr algn="ctr"/>
          <a:r>
            <a:rPr lang="ru-RU" sz="1300" b="1" dirty="0" smtClean="0"/>
            <a:t>собственности</a:t>
          </a:r>
        </a:p>
        <a:p xmlns:a="http://schemas.openxmlformats.org/drawingml/2006/main">
          <a:pPr algn="ctr"/>
          <a:r>
            <a:rPr lang="ru-RU" sz="1300" b="1" dirty="0"/>
            <a:t>6</a:t>
          </a:r>
          <a:r>
            <a:rPr lang="ru-RU" sz="1300" b="1" dirty="0" smtClean="0"/>
            <a:t>%</a:t>
          </a:r>
          <a:endParaRPr lang="ru-RU" sz="1300" b="1" dirty="0"/>
        </a:p>
      </cdr:txBody>
    </cdr:sp>
  </cdr:relSizeAnchor>
  <cdr:relSizeAnchor xmlns:cdr="http://schemas.openxmlformats.org/drawingml/2006/chartDrawing">
    <cdr:from>
      <cdr:x>0.43443</cdr:x>
      <cdr:y>0.57578</cdr:y>
    </cdr:from>
    <cdr:to>
      <cdr:x>0.70492</cdr:x>
      <cdr:y>0.7819</cdr:y>
    </cdr:to>
    <cdr:sp macro="" textlink="">
      <cdr:nvSpPr>
        <cdr:cNvPr id="5" name="TextBox 4"/>
        <cdr:cNvSpPr txBox="1"/>
      </cdr:nvSpPr>
      <cdr:spPr>
        <a:xfrm xmlns:a="http://schemas.openxmlformats.org/drawingml/2006/main">
          <a:off x="3816456" y="3063941"/>
          <a:ext cx="2376231" cy="109684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ru-RU" sz="1300" b="1" dirty="0" smtClean="0">
              <a:solidFill>
                <a:schemeClr val="tx1"/>
              </a:solidFill>
            </a:rPr>
            <a:t> Налог на доходы</a:t>
          </a:r>
        </a:p>
        <a:p xmlns:a="http://schemas.openxmlformats.org/drawingml/2006/main">
          <a:pPr algn="ctr"/>
          <a:r>
            <a:rPr lang="ru-RU" sz="1300" b="1" dirty="0" smtClean="0">
              <a:solidFill>
                <a:schemeClr val="tx1"/>
              </a:solidFill>
            </a:rPr>
            <a:t>  физических лиц</a:t>
          </a:r>
        </a:p>
        <a:p xmlns:a="http://schemas.openxmlformats.org/drawingml/2006/main">
          <a:pPr algn="ctr"/>
          <a:r>
            <a:rPr lang="ru-RU" sz="1300" b="1" dirty="0" smtClean="0">
              <a:solidFill>
                <a:schemeClr val="tx1"/>
              </a:solidFill>
            </a:rPr>
            <a:t>(НДФЛ) </a:t>
          </a:r>
        </a:p>
        <a:p xmlns:a="http://schemas.openxmlformats.org/drawingml/2006/main">
          <a:pPr algn="ctr"/>
          <a:r>
            <a:rPr lang="ru-RU" sz="1300" b="1" dirty="0" smtClean="0">
              <a:solidFill>
                <a:schemeClr val="tx1"/>
              </a:solidFill>
            </a:rPr>
            <a:t>52%</a:t>
          </a:r>
          <a:endParaRPr lang="ru-RU" sz="1300" b="1" dirty="0">
            <a:solidFill>
              <a:schemeClr val="tx1"/>
            </a:solidFill>
          </a:endParaRPr>
        </a:p>
      </cdr:txBody>
    </cdr:sp>
  </cdr:relSizeAnchor>
  <cdr:relSizeAnchor xmlns:cdr="http://schemas.openxmlformats.org/drawingml/2006/chartDrawing">
    <cdr:from>
      <cdr:x>0</cdr:x>
      <cdr:y>0.39987</cdr:y>
    </cdr:from>
    <cdr:to>
      <cdr:x>0.17305</cdr:x>
      <cdr:y>0.62991</cdr:y>
    </cdr:to>
    <cdr:sp macro="" textlink="">
      <cdr:nvSpPr>
        <cdr:cNvPr id="6" name="TextBox 5"/>
        <cdr:cNvSpPr txBox="1"/>
      </cdr:nvSpPr>
      <cdr:spPr>
        <a:xfrm xmlns:a="http://schemas.openxmlformats.org/drawingml/2006/main">
          <a:off x="0" y="2127845"/>
          <a:ext cx="1520240" cy="122413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ru-RU" sz="1300" b="1" dirty="0" smtClean="0"/>
            <a:t>Налоги на </a:t>
          </a:r>
        </a:p>
        <a:p xmlns:a="http://schemas.openxmlformats.org/drawingml/2006/main">
          <a:pPr algn="ctr"/>
          <a:r>
            <a:rPr lang="ru-RU" sz="1300" b="1" dirty="0" smtClean="0"/>
            <a:t>совокупный</a:t>
          </a:r>
        </a:p>
        <a:p xmlns:a="http://schemas.openxmlformats.org/drawingml/2006/main">
          <a:pPr algn="ctr"/>
          <a:r>
            <a:rPr lang="ru-RU" sz="1300" b="1" dirty="0" smtClean="0"/>
            <a:t>доход</a:t>
          </a:r>
        </a:p>
        <a:p xmlns:a="http://schemas.openxmlformats.org/drawingml/2006/main">
          <a:pPr algn="ctr"/>
          <a:r>
            <a:rPr lang="ru-RU" sz="1300" b="1" dirty="0" smtClean="0"/>
            <a:t>13%</a:t>
          </a:r>
          <a:endParaRPr lang="ru-RU" sz="1300" b="1" dirty="0"/>
        </a:p>
      </cdr:txBody>
    </cdr:sp>
  </cdr:relSizeAnchor>
  <cdr:relSizeAnchor xmlns:cdr="http://schemas.openxmlformats.org/drawingml/2006/chartDrawing">
    <cdr:from>
      <cdr:x>0.08249</cdr:x>
      <cdr:y>0.10898</cdr:y>
    </cdr:from>
    <cdr:to>
      <cdr:x>0.1936</cdr:x>
      <cdr:y>0.34158</cdr:y>
    </cdr:to>
    <cdr:sp macro="" textlink="">
      <cdr:nvSpPr>
        <cdr:cNvPr id="7" name="TextBox 6"/>
        <cdr:cNvSpPr txBox="1"/>
      </cdr:nvSpPr>
      <cdr:spPr>
        <a:xfrm xmlns:a="http://schemas.openxmlformats.org/drawingml/2006/main">
          <a:off x="724670" y="579942"/>
          <a:ext cx="976099" cy="123775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ru-RU" sz="1300" b="1" dirty="0" smtClean="0"/>
            <a:t>Другие </a:t>
          </a:r>
        </a:p>
        <a:p xmlns:a="http://schemas.openxmlformats.org/drawingml/2006/main">
          <a:pPr algn="ctr"/>
          <a:r>
            <a:rPr lang="ru-RU" sz="1300" b="1" dirty="0" smtClean="0"/>
            <a:t>доходы</a:t>
          </a:r>
        </a:p>
        <a:p xmlns:a="http://schemas.openxmlformats.org/drawingml/2006/main">
          <a:pPr algn="ctr"/>
          <a:r>
            <a:rPr lang="ru-RU" sz="1300" b="1" dirty="0"/>
            <a:t>6</a:t>
          </a:r>
          <a:r>
            <a:rPr lang="ru-RU" sz="1300" b="1" dirty="0" smtClean="0"/>
            <a:t>%</a:t>
          </a:r>
          <a:endParaRPr lang="ru-RU" sz="1300" b="1" dirty="0"/>
        </a:p>
      </cdr:txBody>
    </cdr:sp>
  </cdr:relSizeAnchor>
  <cdr:relSizeAnchor xmlns:cdr="http://schemas.openxmlformats.org/drawingml/2006/chartDrawing">
    <cdr:from>
      <cdr:x>0.23657</cdr:x>
      <cdr:y>0.05341</cdr:y>
    </cdr:from>
    <cdr:to>
      <cdr:x>0.43443</cdr:x>
      <cdr:y>0.17522</cdr:y>
    </cdr:to>
    <cdr:sp macro="" textlink="">
      <cdr:nvSpPr>
        <cdr:cNvPr id="8" name="TextBox 7"/>
        <cdr:cNvSpPr txBox="1"/>
      </cdr:nvSpPr>
      <cdr:spPr>
        <a:xfrm xmlns:a="http://schemas.openxmlformats.org/drawingml/2006/main">
          <a:off x="2078261" y="284190"/>
          <a:ext cx="1738163" cy="64822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ru-RU" sz="1300" b="1" dirty="0" smtClean="0"/>
            <a:t>Земельный налог</a:t>
          </a:r>
        </a:p>
        <a:p xmlns:a="http://schemas.openxmlformats.org/drawingml/2006/main">
          <a:pPr algn="ctr"/>
          <a:r>
            <a:rPr lang="ru-RU" sz="1300" b="1" dirty="0" smtClean="0"/>
            <a:t>11%</a:t>
          </a:r>
          <a:endParaRPr lang="ru-RU" sz="1300" b="1" dirty="0"/>
        </a:p>
      </cdr:txBody>
    </cdr:sp>
  </cdr:relSizeAnchor>
  <cdr:relSizeAnchor xmlns:cdr="http://schemas.openxmlformats.org/drawingml/2006/chartDrawing">
    <cdr:from>
      <cdr:x>0.72131</cdr:x>
      <cdr:y>0.31868</cdr:y>
    </cdr:from>
    <cdr:to>
      <cdr:x>0.8421</cdr:x>
      <cdr:y>0.34574</cdr:y>
    </cdr:to>
    <cdr:cxnSp macro="">
      <cdr:nvCxnSpPr>
        <cdr:cNvPr id="12" name="Прямая со стрелкой 11"/>
        <cdr:cNvCxnSpPr/>
      </cdr:nvCxnSpPr>
      <cdr:spPr>
        <a:xfrm xmlns:a="http://schemas.openxmlformats.org/drawingml/2006/main" flipV="1">
          <a:off x="6336704" y="1695816"/>
          <a:ext cx="1061124" cy="143996"/>
        </a:xfrm>
        <a:prstGeom xmlns:a="http://schemas.openxmlformats.org/drawingml/2006/main" prst="straightConnector1">
          <a:avLst/>
        </a:prstGeom>
        <a:ln xmlns:a="http://schemas.openxmlformats.org/drawingml/2006/main">
          <a:tailEnd type="arrow"/>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userShapes>
</file>

<file path=ppt/drawings/drawing5.xml><?xml version="1.0" encoding="utf-8"?>
<c:userShapes xmlns:c="http://schemas.openxmlformats.org/drawingml/2006/chart">
  <cdr:relSizeAnchor xmlns:cdr="http://schemas.openxmlformats.org/drawingml/2006/chartDrawing">
    <cdr:from>
      <cdr:x>0.5045</cdr:x>
      <cdr:y>0.00749</cdr:y>
    </cdr:from>
    <cdr:to>
      <cdr:x>0.6883</cdr:x>
      <cdr:y>0.16091</cdr:y>
    </cdr:to>
    <cdr:sp macro="" textlink="">
      <cdr:nvSpPr>
        <cdr:cNvPr id="2" name="TextBox 1"/>
        <cdr:cNvSpPr txBox="1"/>
      </cdr:nvSpPr>
      <cdr:spPr>
        <a:xfrm xmlns:a="http://schemas.openxmlformats.org/drawingml/2006/main">
          <a:off x="4032448" y="39861"/>
          <a:ext cx="1469092" cy="81640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ru-RU" sz="1300" b="1" dirty="0" smtClean="0"/>
            <a:t>Налог на имущество </a:t>
          </a:r>
        </a:p>
        <a:p xmlns:a="http://schemas.openxmlformats.org/drawingml/2006/main">
          <a:pPr algn="ctr"/>
          <a:r>
            <a:rPr lang="ru-RU" sz="1300" b="1" dirty="0"/>
            <a:t>ф</a:t>
          </a:r>
          <a:r>
            <a:rPr lang="ru-RU" sz="1300" b="1" dirty="0" smtClean="0"/>
            <a:t>изических лиц</a:t>
          </a:r>
        </a:p>
        <a:p xmlns:a="http://schemas.openxmlformats.org/drawingml/2006/main">
          <a:pPr algn="ctr"/>
          <a:r>
            <a:rPr lang="ru-RU" sz="1300" b="1" dirty="0"/>
            <a:t>8</a:t>
          </a:r>
          <a:r>
            <a:rPr lang="ru-RU" sz="1300" b="1" dirty="0" smtClean="0"/>
            <a:t>%</a:t>
          </a:r>
          <a:endParaRPr lang="ru-RU" sz="1300" b="1" dirty="0"/>
        </a:p>
      </cdr:txBody>
    </cdr:sp>
  </cdr:relSizeAnchor>
  <cdr:relSizeAnchor xmlns:cdr="http://schemas.openxmlformats.org/drawingml/2006/chartDrawing">
    <cdr:from>
      <cdr:x>0.7541</cdr:x>
      <cdr:y>0.02659</cdr:y>
    </cdr:from>
    <cdr:to>
      <cdr:x>0.94098</cdr:x>
      <cdr:y>0.25192</cdr:y>
    </cdr:to>
    <cdr:sp macro="" textlink="">
      <cdr:nvSpPr>
        <cdr:cNvPr id="3" name="TextBox 2"/>
        <cdr:cNvSpPr txBox="1"/>
      </cdr:nvSpPr>
      <cdr:spPr>
        <a:xfrm xmlns:a="http://schemas.openxmlformats.org/drawingml/2006/main">
          <a:off x="6624736" y="141473"/>
          <a:ext cx="1641736" cy="119906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ru-RU" sz="1000" b="1" dirty="0" smtClean="0"/>
            <a:t> </a:t>
          </a:r>
          <a:r>
            <a:rPr lang="ru-RU" sz="1300" b="1" dirty="0" smtClean="0"/>
            <a:t>Доходы от продажи </a:t>
          </a:r>
        </a:p>
        <a:p xmlns:a="http://schemas.openxmlformats.org/drawingml/2006/main">
          <a:pPr algn="ctr"/>
          <a:r>
            <a:rPr lang="ru-RU" sz="1300" b="1" dirty="0" smtClean="0"/>
            <a:t> материальных и </a:t>
          </a:r>
        </a:p>
        <a:p xmlns:a="http://schemas.openxmlformats.org/drawingml/2006/main">
          <a:pPr algn="ctr"/>
          <a:r>
            <a:rPr lang="ru-RU" sz="1300" b="1" dirty="0" smtClean="0"/>
            <a:t>нематериальных</a:t>
          </a:r>
        </a:p>
        <a:p xmlns:a="http://schemas.openxmlformats.org/drawingml/2006/main">
          <a:pPr algn="ctr"/>
          <a:r>
            <a:rPr lang="ru-RU" sz="1300" b="1" dirty="0" smtClean="0"/>
            <a:t>активов </a:t>
          </a:r>
        </a:p>
        <a:p xmlns:a="http://schemas.openxmlformats.org/drawingml/2006/main">
          <a:pPr algn="ctr"/>
          <a:r>
            <a:rPr lang="ru-RU" sz="1300" b="1" dirty="0"/>
            <a:t>2</a:t>
          </a:r>
          <a:r>
            <a:rPr lang="ru-RU" sz="1300" b="1" dirty="0" smtClean="0"/>
            <a:t>%</a:t>
          </a:r>
          <a:endParaRPr lang="ru-RU" sz="1300" b="1" dirty="0"/>
        </a:p>
      </cdr:txBody>
    </cdr:sp>
  </cdr:relSizeAnchor>
  <cdr:relSizeAnchor xmlns:cdr="http://schemas.openxmlformats.org/drawingml/2006/chartDrawing">
    <cdr:from>
      <cdr:x>0.83607</cdr:x>
      <cdr:y>0.29344</cdr:y>
    </cdr:from>
    <cdr:to>
      <cdr:x>0.98462</cdr:x>
      <cdr:y>0.63891</cdr:y>
    </cdr:to>
    <cdr:sp macro="" textlink="">
      <cdr:nvSpPr>
        <cdr:cNvPr id="4" name="TextBox 3"/>
        <cdr:cNvSpPr txBox="1"/>
      </cdr:nvSpPr>
      <cdr:spPr>
        <a:xfrm xmlns:a="http://schemas.openxmlformats.org/drawingml/2006/main">
          <a:off x="7344816" y="1561480"/>
          <a:ext cx="1305009" cy="183837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ru-RU" sz="1000" b="1" dirty="0" smtClean="0"/>
            <a:t>    </a:t>
          </a:r>
          <a:r>
            <a:rPr lang="ru-RU" sz="1300" b="1" dirty="0" smtClean="0"/>
            <a:t>Доходы от</a:t>
          </a:r>
        </a:p>
        <a:p xmlns:a="http://schemas.openxmlformats.org/drawingml/2006/main">
          <a:pPr algn="ctr"/>
          <a:r>
            <a:rPr lang="ru-RU" sz="1300" b="1" dirty="0"/>
            <a:t>и</a:t>
          </a:r>
          <a:r>
            <a:rPr lang="ru-RU" sz="1300" b="1" dirty="0" smtClean="0"/>
            <a:t>спользования </a:t>
          </a:r>
        </a:p>
        <a:p xmlns:a="http://schemas.openxmlformats.org/drawingml/2006/main">
          <a:pPr algn="ctr"/>
          <a:r>
            <a:rPr lang="ru-RU" sz="1300" b="1" dirty="0" smtClean="0"/>
            <a:t>имущества,</a:t>
          </a:r>
        </a:p>
        <a:p xmlns:a="http://schemas.openxmlformats.org/drawingml/2006/main">
          <a:pPr algn="ctr"/>
          <a:r>
            <a:rPr lang="ru-RU" sz="1300" b="1" dirty="0" smtClean="0"/>
            <a:t>находящегося в</a:t>
          </a:r>
        </a:p>
        <a:p xmlns:a="http://schemas.openxmlformats.org/drawingml/2006/main">
          <a:pPr algn="ctr"/>
          <a:r>
            <a:rPr lang="ru-RU" sz="1300" b="1" dirty="0"/>
            <a:t>м</a:t>
          </a:r>
          <a:r>
            <a:rPr lang="ru-RU" sz="1300" b="1" dirty="0" smtClean="0"/>
            <a:t>униципальной</a:t>
          </a:r>
        </a:p>
        <a:p xmlns:a="http://schemas.openxmlformats.org/drawingml/2006/main">
          <a:pPr algn="ctr"/>
          <a:r>
            <a:rPr lang="ru-RU" sz="1300" b="1" dirty="0" smtClean="0"/>
            <a:t>собственности</a:t>
          </a:r>
        </a:p>
        <a:p xmlns:a="http://schemas.openxmlformats.org/drawingml/2006/main">
          <a:pPr algn="ctr"/>
          <a:r>
            <a:rPr lang="ru-RU" sz="1300" b="1" dirty="0"/>
            <a:t>6</a:t>
          </a:r>
          <a:r>
            <a:rPr lang="ru-RU" sz="1300" b="1" dirty="0" smtClean="0"/>
            <a:t>%</a:t>
          </a:r>
          <a:endParaRPr lang="ru-RU" sz="1300" b="1" dirty="0"/>
        </a:p>
      </cdr:txBody>
    </cdr:sp>
  </cdr:relSizeAnchor>
  <cdr:relSizeAnchor xmlns:cdr="http://schemas.openxmlformats.org/drawingml/2006/chartDrawing">
    <cdr:from>
      <cdr:x>0.43443</cdr:x>
      <cdr:y>0.57578</cdr:y>
    </cdr:from>
    <cdr:to>
      <cdr:x>0.70492</cdr:x>
      <cdr:y>0.7819</cdr:y>
    </cdr:to>
    <cdr:sp macro="" textlink="">
      <cdr:nvSpPr>
        <cdr:cNvPr id="5" name="TextBox 4"/>
        <cdr:cNvSpPr txBox="1"/>
      </cdr:nvSpPr>
      <cdr:spPr>
        <a:xfrm xmlns:a="http://schemas.openxmlformats.org/drawingml/2006/main">
          <a:off x="3816456" y="3063941"/>
          <a:ext cx="2376231" cy="109684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ru-RU" sz="1300" b="1" dirty="0" smtClean="0">
              <a:solidFill>
                <a:schemeClr val="tx1"/>
              </a:solidFill>
            </a:rPr>
            <a:t> Налог на доходы</a:t>
          </a:r>
        </a:p>
        <a:p xmlns:a="http://schemas.openxmlformats.org/drawingml/2006/main">
          <a:pPr algn="ctr"/>
          <a:r>
            <a:rPr lang="ru-RU" sz="1300" b="1" dirty="0" smtClean="0">
              <a:solidFill>
                <a:schemeClr val="tx1"/>
              </a:solidFill>
            </a:rPr>
            <a:t>  физических лиц</a:t>
          </a:r>
        </a:p>
        <a:p xmlns:a="http://schemas.openxmlformats.org/drawingml/2006/main">
          <a:pPr algn="ctr"/>
          <a:r>
            <a:rPr lang="ru-RU" sz="1300" b="1" dirty="0" smtClean="0">
              <a:solidFill>
                <a:schemeClr val="tx1"/>
              </a:solidFill>
            </a:rPr>
            <a:t>(НДФЛ) </a:t>
          </a:r>
        </a:p>
        <a:p xmlns:a="http://schemas.openxmlformats.org/drawingml/2006/main">
          <a:pPr algn="ctr"/>
          <a:r>
            <a:rPr lang="ru-RU" sz="1300" b="1" dirty="0" smtClean="0">
              <a:solidFill>
                <a:schemeClr val="tx1"/>
              </a:solidFill>
            </a:rPr>
            <a:t>59%</a:t>
          </a:r>
          <a:endParaRPr lang="ru-RU" sz="1300" b="1" dirty="0">
            <a:solidFill>
              <a:schemeClr val="tx1"/>
            </a:solidFill>
          </a:endParaRPr>
        </a:p>
      </cdr:txBody>
    </cdr:sp>
  </cdr:relSizeAnchor>
  <cdr:relSizeAnchor xmlns:cdr="http://schemas.openxmlformats.org/drawingml/2006/chartDrawing">
    <cdr:from>
      <cdr:x>0</cdr:x>
      <cdr:y>0.39987</cdr:y>
    </cdr:from>
    <cdr:to>
      <cdr:x>0.17305</cdr:x>
      <cdr:y>0.62991</cdr:y>
    </cdr:to>
    <cdr:sp macro="" textlink="">
      <cdr:nvSpPr>
        <cdr:cNvPr id="6" name="TextBox 5"/>
        <cdr:cNvSpPr txBox="1"/>
      </cdr:nvSpPr>
      <cdr:spPr>
        <a:xfrm xmlns:a="http://schemas.openxmlformats.org/drawingml/2006/main">
          <a:off x="0" y="2127845"/>
          <a:ext cx="1520240" cy="122413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ru-RU" sz="1300" b="1" dirty="0" smtClean="0"/>
            <a:t>Налоги на </a:t>
          </a:r>
        </a:p>
        <a:p xmlns:a="http://schemas.openxmlformats.org/drawingml/2006/main">
          <a:pPr algn="ctr"/>
          <a:r>
            <a:rPr lang="ru-RU" sz="1300" b="1" dirty="0" smtClean="0"/>
            <a:t>совокупный</a:t>
          </a:r>
        </a:p>
        <a:p xmlns:a="http://schemas.openxmlformats.org/drawingml/2006/main">
          <a:pPr algn="ctr"/>
          <a:r>
            <a:rPr lang="ru-RU" sz="1300" b="1" dirty="0" smtClean="0"/>
            <a:t>доход</a:t>
          </a:r>
        </a:p>
        <a:p xmlns:a="http://schemas.openxmlformats.org/drawingml/2006/main">
          <a:pPr algn="ctr"/>
          <a:r>
            <a:rPr lang="ru-RU" sz="1300" b="1" dirty="0" smtClean="0"/>
            <a:t>10%</a:t>
          </a:r>
          <a:endParaRPr lang="ru-RU" sz="1300" b="1" dirty="0"/>
        </a:p>
      </cdr:txBody>
    </cdr:sp>
  </cdr:relSizeAnchor>
  <cdr:relSizeAnchor xmlns:cdr="http://schemas.openxmlformats.org/drawingml/2006/chartDrawing">
    <cdr:from>
      <cdr:x>0.08249</cdr:x>
      <cdr:y>0.10898</cdr:y>
    </cdr:from>
    <cdr:to>
      <cdr:x>0.1936</cdr:x>
      <cdr:y>0.34158</cdr:y>
    </cdr:to>
    <cdr:sp macro="" textlink="">
      <cdr:nvSpPr>
        <cdr:cNvPr id="7" name="TextBox 6"/>
        <cdr:cNvSpPr txBox="1"/>
      </cdr:nvSpPr>
      <cdr:spPr>
        <a:xfrm xmlns:a="http://schemas.openxmlformats.org/drawingml/2006/main">
          <a:off x="724670" y="579942"/>
          <a:ext cx="976099" cy="123775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ru-RU" sz="1300" b="1" dirty="0" smtClean="0"/>
            <a:t>Другие </a:t>
          </a:r>
        </a:p>
        <a:p xmlns:a="http://schemas.openxmlformats.org/drawingml/2006/main">
          <a:pPr algn="ctr"/>
          <a:r>
            <a:rPr lang="ru-RU" sz="1300" b="1" dirty="0" smtClean="0"/>
            <a:t>доходы</a:t>
          </a:r>
        </a:p>
        <a:p xmlns:a="http://schemas.openxmlformats.org/drawingml/2006/main">
          <a:pPr algn="ctr"/>
          <a:r>
            <a:rPr lang="ru-RU" sz="1300" b="1" dirty="0" smtClean="0"/>
            <a:t>5%</a:t>
          </a:r>
          <a:endParaRPr lang="ru-RU" sz="1300" b="1" dirty="0"/>
        </a:p>
      </cdr:txBody>
    </cdr:sp>
  </cdr:relSizeAnchor>
  <cdr:relSizeAnchor xmlns:cdr="http://schemas.openxmlformats.org/drawingml/2006/chartDrawing">
    <cdr:from>
      <cdr:x>0.23657</cdr:x>
      <cdr:y>0.05341</cdr:y>
    </cdr:from>
    <cdr:to>
      <cdr:x>0.43443</cdr:x>
      <cdr:y>0.17522</cdr:y>
    </cdr:to>
    <cdr:sp macro="" textlink="">
      <cdr:nvSpPr>
        <cdr:cNvPr id="8" name="TextBox 7"/>
        <cdr:cNvSpPr txBox="1"/>
      </cdr:nvSpPr>
      <cdr:spPr>
        <a:xfrm xmlns:a="http://schemas.openxmlformats.org/drawingml/2006/main">
          <a:off x="2078261" y="284190"/>
          <a:ext cx="1738163" cy="64822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ru-RU" sz="1300" b="1" dirty="0" smtClean="0"/>
            <a:t>Земельный налог</a:t>
          </a:r>
        </a:p>
        <a:p xmlns:a="http://schemas.openxmlformats.org/drawingml/2006/main">
          <a:pPr algn="ctr"/>
          <a:r>
            <a:rPr lang="ru-RU" sz="1300" b="1" dirty="0" smtClean="0"/>
            <a:t>10%</a:t>
          </a:r>
          <a:endParaRPr lang="ru-RU" sz="1300" b="1" dirty="0"/>
        </a:p>
      </cdr:txBody>
    </cdr:sp>
  </cdr:relSizeAnchor>
  <cdr:relSizeAnchor xmlns:cdr="http://schemas.openxmlformats.org/drawingml/2006/chartDrawing">
    <cdr:from>
      <cdr:x>0.7377</cdr:x>
      <cdr:y>0.30514</cdr:y>
    </cdr:from>
    <cdr:to>
      <cdr:x>0.8421</cdr:x>
      <cdr:y>0.31868</cdr:y>
    </cdr:to>
    <cdr:cxnSp macro="">
      <cdr:nvCxnSpPr>
        <cdr:cNvPr id="12" name="Прямая со стрелкой 11"/>
        <cdr:cNvCxnSpPr/>
      </cdr:nvCxnSpPr>
      <cdr:spPr>
        <a:xfrm xmlns:a="http://schemas.openxmlformats.org/drawingml/2006/main">
          <a:off x="6480720" y="1623788"/>
          <a:ext cx="917108" cy="72028"/>
        </a:xfrm>
        <a:prstGeom xmlns:a="http://schemas.openxmlformats.org/drawingml/2006/main" prst="straightConnector1">
          <a:avLst/>
        </a:prstGeom>
        <a:ln xmlns:a="http://schemas.openxmlformats.org/drawingml/2006/main">
          <a:tailEnd type="arrow"/>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userShapes>
</file>

<file path=ppt/drawings/drawing6.xml><?xml version="1.0" encoding="utf-8"?>
<c:userShapes xmlns:c="http://schemas.openxmlformats.org/drawingml/2006/chart">
  <cdr:relSizeAnchor xmlns:cdr="http://schemas.openxmlformats.org/drawingml/2006/chartDrawing">
    <cdr:from>
      <cdr:x>0.47368</cdr:x>
      <cdr:y>0.009</cdr:y>
    </cdr:from>
    <cdr:to>
      <cdr:x>0.66667</cdr:x>
      <cdr:y>0.19846</cdr:y>
    </cdr:to>
    <cdr:sp macro="" textlink="">
      <cdr:nvSpPr>
        <cdr:cNvPr id="2" name="TextBox 1"/>
        <cdr:cNvSpPr txBox="1"/>
      </cdr:nvSpPr>
      <cdr:spPr>
        <a:xfrm xmlns:a="http://schemas.openxmlformats.org/drawingml/2006/main">
          <a:off x="3888433" y="44475"/>
          <a:ext cx="1584176" cy="93610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ru-RU" sz="1300" b="1" dirty="0" smtClean="0"/>
            <a:t>Налог на имущество </a:t>
          </a:r>
        </a:p>
        <a:p xmlns:a="http://schemas.openxmlformats.org/drawingml/2006/main">
          <a:pPr algn="ctr"/>
          <a:r>
            <a:rPr lang="ru-RU" sz="1300" b="1" dirty="0"/>
            <a:t>ф</a:t>
          </a:r>
          <a:r>
            <a:rPr lang="ru-RU" sz="1300" b="1" dirty="0" smtClean="0"/>
            <a:t>изических лиц</a:t>
          </a:r>
        </a:p>
        <a:p xmlns:a="http://schemas.openxmlformats.org/drawingml/2006/main">
          <a:pPr algn="ctr"/>
          <a:r>
            <a:rPr lang="ru-RU" sz="1300" b="1" dirty="0"/>
            <a:t>9</a:t>
          </a:r>
          <a:r>
            <a:rPr lang="ru-RU" sz="1300" b="1" dirty="0" smtClean="0"/>
            <a:t>%</a:t>
          </a:r>
          <a:endParaRPr lang="ru-RU" sz="1300" b="1" dirty="0"/>
        </a:p>
      </cdr:txBody>
    </cdr:sp>
  </cdr:relSizeAnchor>
  <cdr:relSizeAnchor xmlns:cdr="http://schemas.openxmlformats.org/drawingml/2006/chartDrawing">
    <cdr:from>
      <cdr:x>0.70175</cdr:x>
      <cdr:y>0.03815</cdr:y>
    </cdr:from>
    <cdr:to>
      <cdr:x>0.85661</cdr:x>
      <cdr:y>0.34044</cdr:y>
    </cdr:to>
    <cdr:sp macro="" textlink="">
      <cdr:nvSpPr>
        <cdr:cNvPr id="3" name="TextBox 2"/>
        <cdr:cNvSpPr txBox="1"/>
      </cdr:nvSpPr>
      <cdr:spPr>
        <a:xfrm xmlns:a="http://schemas.openxmlformats.org/drawingml/2006/main">
          <a:off x="5760640" y="188491"/>
          <a:ext cx="1271232" cy="149362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ru-RU" sz="1000" b="1" dirty="0" smtClean="0"/>
            <a:t> </a:t>
          </a:r>
          <a:r>
            <a:rPr lang="ru-RU" sz="1300" b="1" dirty="0" smtClean="0"/>
            <a:t>Доходы от продажи </a:t>
          </a:r>
        </a:p>
        <a:p xmlns:a="http://schemas.openxmlformats.org/drawingml/2006/main">
          <a:pPr algn="ctr"/>
          <a:r>
            <a:rPr lang="ru-RU" sz="1300" b="1" dirty="0" smtClean="0"/>
            <a:t>   материальных и </a:t>
          </a:r>
        </a:p>
        <a:p xmlns:a="http://schemas.openxmlformats.org/drawingml/2006/main">
          <a:pPr algn="ctr"/>
          <a:r>
            <a:rPr lang="ru-RU" sz="1300" b="1" dirty="0" smtClean="0"/>
            <a:t>  нематериальных</a:t>
          </a:r>
        </a:p>
        <a:p xmlns:a="http://schemas.openxmlformats.org/drawingml/2006/main">
          <a:pPr algn="ctr"/>
          <a:r>
            <a:rPr lang="ru-RU" sz="1300" b="1" dirty="0" smtClean="0"/>
            <a:t>активов </a:t>
          </a:r>
        </a:p>
        <a:p xmlns:a="http://schemas.openxmlformats.org/drawingml/2006/main">
          <a:pPr algn="ctr"/>
          <a:r>
            <a:rPr lang="ru-RU" sz="1300" b="1" dirty="0"/>
            <a:t>1</a:t>
          </a:r>
          <a:r>
            <a:rPr lang="ru-RU" sz="1300" b="1" dirty="0" smtClean="0"/>
            <a:t>%</a:t>
          </a:r>
          <a:endParaRPr lang="ru-RU" sz="1300" b="1" dirty="0"/>
        </a:p>
      </cdr:txBody>
    </cdr:sp>
  </cdr:relSizeAnchor>
  <cdr:relSizeAnchor xmlns:cdr="http://schemas.openxmlformats.org/drawingml/2006/chartDrawing">
    <cdr:from>
      <cdr:x>0.83333</cdr:x>
      <cdr:y>0.20904</cdr:y>
    </cdr:from>
    <cdr:to>
      <cdr:x>0.99145</cdr:x>
      <cdr:y>0.52465</cdr:y>
    </cdr:to>
    <cdr:sp macro="" textlink="">
      <cdr:nvSpPr>
        <cdr:cNvPr id="4" name="TextBox 3"/>
        <cdr:cNvSpPr txBox="1"/>
      </cdr:nvSpPr>
      <cdr:spPr>
        <a:xfrm xmlns:a="http://schemas.openxmlformats.org/drawingml/2006/main">
          <a:off x="7020780" y="1032870"/>
          <a:ext cx="1332148" cy="155941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ru-RU" sz="1300" b="1" dirty="0" smtClean="0"/>
            <a:t>Доходы от</a:t>
          </a:r>
        </a:p>
        <a:p xmlns:a="http://schemas.openxmlformats.org/drawingml/2006/main">
          <a:pPr algn="ctr"/>
          <a:r>
            <a:rPr lang="ru-RU" sz="1300" b="1" dirty="0"/>
            <a:t>и</a:t>
          </a:r>
          <a:r>
            <a:rPr lang="ru-RU" sz="1300" b="1" dirty="0" smtClean="0"/>
            <a:t>спользования </a:t>
          </a:r>
        </a:p>
        <a:p xmlns:a="http://schemas.openxmlformats.org/drawingml/2006/main">
          <a:pPr algn="ctr"/>
          <a:r>
            <a:rPr lang="ru-RU" sz="1300" b="1" dirty="0" smtClean="0"/>
            <a:t>имущества,</a:t>
          </a:r>
        </a:p>
        <a:p xmlns:a="http://schemas.openxmlformats.org/drawingml/2006/main">
          <a:pPr algn="ctr"/>
          <a:r>
            <a:rPr lang="ru-RU" sz="1300" b="1" dirty="0" smtClean="0"/>
            <a:t>находящегося в</a:t>
          </a:r>
        </a:p>
        <a:p xmlns:a="http://schemas.openxmlformats.org/drawingml/2006/main">
          <a:pPr algn="ctr"/>
          <a:r>
            <a:rPr lang="ru-RU" sz="1300" b="1" dirty="0" smtClean="0"/>
            <a:t> муниципальной</a:t>
          </a:r>
        </a:p>
        <a:p xmlns:a="http://schemas.openxmlformats.org/drawingml/2006/main">
          <a:pPr algn="ctr"/>
          <a:r>
            <a:rPr lang="ru-RU" sz="1300" b="1" dirty="0" smtClean="0"/>
            <a:t>собственности</a:t>
          </a:r>
        </a:p>
        <a:p xmlns:a="http://schemas.openxmlformats.org/drawingml/2006/main">
          <a:pPr algn="ctr"/>
          <a:r>
            <a:rPr lang="ru-RU" sz="1300" b="1" dirty="0"/>
            <a:t>6</a:t>
          </a:r>
          <a:r>
            <a:rPr lang="ru-RU" sz="1300" b="1" dirty="0" smtClean="0"/>
            <a:t>%</a:t>
          </a:r>
          <a:endParaRPr lang="ru-RU" sz="1300" b="1" dirty="0"/>
        </a:p>
      </cdr:txBody>
    </cdr:sp>
  </cdr:relSizeAnchor>
  <cdr:relSizeAnchor xmlns:cdr="http://schemas.openxmlformats.org/drawingml/2006/chartDrawing">
    <cdr:from>
      <cdr:x>0.41402</cdr:x>
      <cdr:y>0.6</cdr:y>
    </cdr:from>
    <cdr:to>
      <cdr:x>0.7265</cdr:x>
      <cdr:y>0.80403</cdr:y>
    </cdr:to>
    <cdr:sp macro="" textlink="">
      <cdr:nvSpPr>
        <cdr:cNvPr id="5" name="TextBox 4"/>
        <cdr:cNvSpPr txBox="1"/>
      </cdr:nvSpPr>
      <cdr:spPr>
        <a:xfrm xmlns:a="http://schemas.openxmlformats.org/drawingml/2006/main">
          <a:off x="3488092" y="3024336"/>
          <a:ext cx="2632588" cy="102842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ru-RU" sz="1300" b="1" dirty="0" smtClean="0">
              <a:solidFill>
                <a:schemeClr val="tx1"/>
              </a:solidFill>
            </a:rPr>
            <a:t> Налог на доходы</a:t>
          </a:r>
        </a:p>
        <a:p xmlns:a="http://schemas.openxmlformats.org/drawingml/2006/main">
          <a:pPr algn="ctr"/>
          <a:r>
            <a:rPr lang="ru-RU" sz="1300" b="1" dirty="0" smtClean="0">
              <a:solidFill>
                <a:schemeClr val="tx1"/>
              </a:solidFill>
            </a:rPr>
            <a:t>  физических лиц</a:t>
          </a:r>
        </a:p>
        <a:p xmlns:a="http://schemas.openxmlformats.org/drawingml/2006/main">
          <a:pPr algn="ctr"/>
          <a:r>
            <a:rPr lang="ru-RU" sz="1300" b="1" dirty="0" smtClean="0">
              <a:solidFill>
                <a:schemeClr val="tx1"/>
              </a:solidFill>
            </a:rPr>
            <a:t>(НДФЛ) </a:t>
          </a:r>
        </a:p>
        <a:p xmlns:a="http://schemas.openxmlformats.org/drawingml/2006/main">
          <a:pPr algn="ctr"/>
          <a:r>
            <a:rPr lang="ru-RU" sz="1300" b="1" dirty="0" smtClean="0">
              <a:solidFill>
                <a:schemeClr val="tx1"/>
              </a:solidFill>
            </a:rPr>
            <a:t>57%</a:t>
          </a:r>
          <a:endParaRPr lang="ru-RU" sz="1300" b="1" dirty="0">
            <a:solidFill>
              <a:schemeClr val="tx1"/>
            </a:solidFill>
          </a:endParaRPr>
        </a:p>
      </cdr:txBody>
    </cdr:sp>
  </cdr:relSizeAnchor>
  <cdr:relSizeAnchor xmlns:cdr="http://schemas.openxmlformats.org/drawingml/2006/chartDrawing">
    <cdr:from>
      <cdr:x>0.00386</cdr:x>
      <cdr:y>0.42857</cdr:y>
    </cdr:from>
    <cdr:to>
      <cdr:x>0.16747</cdr:x>
      <cdr:y>0.62264</cdr:y>
    </cdr:to>
    <cdr:sp macro="" textlink="">
      <cdr:nvSpPr>
        <cdr:cNvPr id="6" name="TextBox 5"/>
        <cdr:cNvSpPr txBox="1"/>
      </cdr:nvSpPr>
      <cdr:spPr>
        <a:xfrm xmlns:a="http://schemas.openxmlformats.org/drawingml/2006/main">
          <a:off x="32520" y="2160240"/>
          <a:ext cx="1378404" cy="97823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ru-RU" sz="1300" b="1" dirty="0" smtClean="0"/>
            <a:t>Налоги на</a:t>
          </a:r>
        </a:p>
        <a:p xmlns:a="http://schemas.openxmlformats.org/drawingml/2006/main">
          <a:pPr algn="ctr"/>
          <a:r>
            <a:rPr lang="ru-RU" sz="1300" b="1" dirty="0" smtClean="0"/>
            <a:t>совокупный</a:t>
          </a:r>
        </a:p>
        <a:p xmlns:a="http://schemas.openxmlformats.org/drawingml/2006/main">
          <a:pPr algn="ctr"/>
          <a:r>
            <a:rPr lang="ru-RU" sz="1300" b="1" dirty="0" smtClean="0"/>
            <a:t>доход</a:t>
          </a:r>
        </a:p>
        <a:p xmlns:a="http://schemas.openxmlformats.org/drawingml/2006/main">
          <a:pPr algn="ctr"/>
          <a:r>
            <a:rPr lang="ru-RU" sz="1300" b="1" dirty="0" smtClean="0"/>
            <a:t>11%</a:t>
          </a:r>
          <a:endParaRPr lang="ru-RU" sz="1300" b="1" dirty="0"/>
        </a:p>
      </cdr:txBody>
    </cdr:sp>
  </cdr:relSizeAnchor>
  <cdr:relSizeAnchor xmlns:cdr="http://schemas.openxmlformats.org/drawingml/2006/chartDrawing">
    <cdr:from>
      <cdr:x>0.09064</cdr:x>
      <cdr:y>0.12559</cdr:y>
    </cdr:from>
    <cdr:to>
      <cdr:x>0.20175</cdr:x>
      <cdr:y>0.36993</cdr:y>
    </cdr:to>
    <cdr:sp macro="" textlink="">
      <cdr:nvSpPr>
        <cdr:cNvPr id="7" name="TextBox 6"/>
        <cdr:cNvSpPr txBox="1"/>
      </cdr:nvSpPr>
      <cdr:spPr>
        <a:xfrm xmlns:a="http://schemas.openxmlformats.org/drawingml/2006/main">
          <a:off x="744092" y="620539"/>
          <a:ext cx="912092" cy="120728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ru-RU" sz="1300" b="1" dirty="0" smtClean="0"/>
            <a:t>Другие </a:t>
          </a:r>
        </a:p>
        <a:p xmlns:a="http://schemas.openxmlformats.org/drawingml/2006/main">
          <a:pPr algn="ctr"/>
          <a:r>
            <a:rPr lang="ru-RU" sz="1300" b="1" dirty="0" smtClean="0"/>
            <a:t>доходы</a:t>
          </a:r>
        </a:p>
        <a:p xmlns:a="http://schemas.openxmlformats.org/drawingml/2006/main">
          <a:pPr algn="ctr"/>
          <a:r>
            <a:rPr lang="ru-RU" sz="1300" b="1" dirty="0"/>
            <a:t>6</a:t>
          </a:r>
          <a:r>
            <a:rPr lang="ru-RU" sz="1300" b="1" dirty="0" smtClean="0"/>
            <a:t>%</a:t>
          </a:r>
          <a:endParaRPr lang="ru-RU" sz="1300" b="1" dirty="0"/>
        </a:p>
      </cdr:txBody>
    </cdr:sp>
  </cdr:relSizeAnchor>
  <cdr:relSizeAnchor xmlns:cdr="http://schemas.openxmlformats.org/drawingml/2006/chartDrawing">
    <cdr:from>
      <cdr:x>0.22623</cdr:x>
      <cdr:y>0.02357</cdr:y>
    </cdr:from>
    <cdr:to>
      <cdr:x>0.40099</cdr:x>
      <cdr:y>0.19579</cdr:y>
    </cdr:to>
    <cdr:sp macro="" textlink="">
      <cdr:nvSpPr>
        <cdr:cNvPr id="8" name="TextBox 7"/>
        <cdr:cNvSpPr txBox="1"/>
      </cdr:nvSpPr>
      <cdr:spPr>
        <a:xfrm xmlns:a="http://schemas.openxmlformats.org/drawingml/2006/main">
          <a:off x="1857080" y="116483"/>
          <a:ext cx="1434580" cy="85092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ru-RU" sz="1300" b="1" dirty="0" smtClean="0"/>
            <a:t>Земельный</a:t>
          </a:r>
        </a:p>
        <a:p xmlns:a="http://schemas.openxmlformats.org/drawingml/2006/main">
          <a:pPr algn="ctr"/>
          <a:r>
            <a:rPr lang="ru-RU" sz="1300" b="1" dirty="0" smtClean="0"/>
            <a:t>налог</a:t>
          </a:r>
        </a:p>
        <a:p xmlns:a="http://schemas.openxmlformats.org/drawingml/2006/main">
          <a:pPr algn="ctr"/>
          <a:r>
            <a:rPr lang="ru-RU" sz="1300" b="1" dirty="0" smtClean="0"/>
            <a:t>10%</a:t>
          </a:r>
          <a:endParaRPr lang="ru-RU" sz="1300" b="1" dirty="0"/>
        </a:p>
      </cdr:txBody>
    </cdr:sp>
  </cdr:relSizeAnchor>
  <cdr:relSizeAnchor xmlns:cdr="http://schemas.openxmlformats.org/drawingml/2006/chartDrawing">
    <cdr:from>
      <cdr:x>0.71795</cdr:x>
      <cdr:y>0.32857</cdr:y>
    </cdr:from>
    <cdr:to>
      <cdr:x>0.83761</cdr:x>
      <cdr:y>0.32857</cdr:y>
    </cdr:to>
    <cdr:cxnSp macro="">
      <cdr:nvCxnSpPr>
        <cdr:cNvPr id="12" name="Прямая со стрелкой 11"/>
        <cdr:cNvCxnSpPr/>
      </cdr:nvCxnSpPr>
      <cdr:spPr>
        <a:xfrm xmlns:a="http://schemas.openxmlformats.org/drawingml/2006/main">
          <a:off x="6048672" y="1656184"/>
          <a:ext cx="1008112" cy="0"/>
        </a:xfrm>
        <a:prstGeom xmlns:a="http://schemas.openxmlformats.org/drawingml/2006/main" prst="straightConnector1">
          <a:avLst/>
        </a:prstGeom>
        <a:ln xmlns:a="http://schemas.openxmlformats.org/drawingml/2006/main">
          <a:tailEnd type="arrow"/>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userShapes>
</file>

<file path=ppt/drawings/drawing7.xml><?xml version="1.0" encoding="utf-8"?>
<c:userShapes xmlns:c="http://schemas.openxmlformats.org/drawingml/2006/chart">
  <cdr:relSizeAnchor xmlns:cdr="http://schemas.openxmlformats.org/drawingml/2006/chartDrawing">
    <cdr:from>
      <cdr:x>0.12862</cdr:x>
      <cdr:y>0.61275</cdr:y>
    </cdr:from>
    <cdr:to>
      <cdr:x>0.23974</cdr:x>
      <cdr:y>0.70029</cdr:y>
    </cdr:to>
    <cdr:sp macro="" textlink="">
      <cdr:nvSpPr>
        <cdr:cNvPr id="2" name="TextBox 1"/>
        <cdr:cNvSpPr txBox="1"/>
      </cdr:nvSpPr>
      <cdr:spPr>
        <a:xfrm xmlns:a="http://schemas.openxmlformats.org/drawingml/2006/main">
          <a:off x="1259633" y="3528392"/>
          <a:ext cx="1088208" cy="50404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b="1" dirty="0">
            <a:solidFill>
              <a:schemeClr val="bg1"/>
            </a:solidFill>
          </a:endParaRPr>
        </a:p>
      </cdr:txBody>
    </cdr:sp>
  </cdr:relSizeAnchor>
  <cdr:relSizeAnchor xmlns:cdr="http://schemas.openxmlformats.org/drawingml/2006/chartDrawing">
    <cdr:from>
      <cdr:x>0.12879</cdr:x>
      <cdr:y>0.40016</cdr:y>
    </cdr:from>
    <cdr:to>
      <cdr:x>0.24866</cdr:x>
      <cdr:y>0.45019</cdr:y>
    </cdr:to>
    <cdr:sp macro="" textlink="">
      <cdr:nvSpPr>
        <cdr:cNvPr id="3" name="TextBox 2"/>
        <cdr:cNvSpPr txBox="1"/>
      </cdr:nvSpPr>
      <cdr:spPr>
        <a:xfrm xmlns:a="http://schemas.openxmlformats.org/drawingml/2006/main">
          <a:off x="1261237" y="2304256"/>
          <a:ext cx="1173898" cy="28803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b="1" dirty="0"/>
        </a:p>
      </cdr:txBody>
    </cdr:sp>
  </cdr:relSizeAnchor>
  <cdr:relSizeAnchor xmlns:cdr="http://schemas.openxmlformats.org/drawingml/2006/chartDrawing">
    <cdr:from>
      <cdr:x>0.12862</cdr:x>
      <cdr:y>0.32513</cdr:y>
    </cdr:from>
    <cdr:to>
      <cdr:x>0.23835</cdr:x>
      <cdr:y>0.37904</cdr:y>
    </cdr:to>
    <cdr:sp macro="" textlink="">
      <cdr:nvSpPr>
        <cdr:cNvPr id="4" name="TextBox 3"/>
        <cdr:cNvSpPr txBox="1"/>
      </cdr:nvSpPr>
      <cdr:spPr>
        <a:xfrm xmlns:a="http://schemas.openxmlformats.org/drawingml/2006/main">
          <a:off x="1259633" y="1872208"/>
          <a:ext cx="1074525" cy="31042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b="1" dirty="0">
            <a:solidFill>
              <a:schemeClr val="bg1"/>
            </a:solidFill>
          </a:endParaRPr>
        </a:p>
      </cdr:txBody>
    </cdr:sp>
  </cdr:relSizeAnchor>
  <cdr:relSizeAnchor xmlns:cdr="http://schemas.openxmlformats.org/drawingml/2006/chartDrawing">
    <cdr:from>
      <cdr:x>0.12862</cdr:x>
      <cdr:y>0.2501</cdr:y>
    </cdr:from>
    <cdr:to>
      <cdr:x>0.24849</cdr:x>
      <cdr:y>0.30013</cdr:y>
    </cdr:to>
    <cdr:sp macro="" textlink="">
      <cdr:nvSpPr>
        <cdr:cNvPr id="5" name="TextBox 4"/>
        <cdr:cNvSpPr txBox="1"/>
      </cdr:nvSpPr>
      <cdr:spPr>
        <a:xfrm xmlns:a="http://schemas.openxmlformats.org/drawingml/2006/main">
          <a:off x="1259633" y="1440160"/>
          <a:ext cx="1173897" cy="28805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b="1" dirty="0"/>
        </a:p>
      </cdr:txBody>
    </cdr:sp>
  </cdr:relSizeAnchor>
  <cdr:relSizeAnchor xmlns:cdr="http://schemas.openxmlformats.org/drawingml/2006/chartDrawing">
    <cdr:from>
      <cdr:x>0.14125</cdr:x>
      <cdr:y>0.13348</cdr:y>
    </cdr:from>
    <cdr:to>
      <cdr:x>0.25237</cdr:x>
      <cdr:y>0.35136</cdr:y>
    </cdr:to>
    <cdr:sp macro="" textlink="">
      <cdr:nvSpPr>
        <cdr:cNvPr id="7" name="TextBox 6"/>
        <cdr:cNvSpPr txBox="1"/>
      </cdr:nvSpPr>
      <cdr:spPr>
        <a:xfrm xmlns:a="http://schemas.openxmlformats.org/drawingml/2006/main">
          <a:off x="1162472" y="648419"/>
          <a:ext cx="914400" cy="105841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dirty="0"/>
        </a:p>
      </cdr:txBody>
    </cdr:sp>
  </cdr:relSizeAnchor>
  <cdr:relSizeAnchor xmlns:cdr="http://schemas.openxmlformats.org/drawingml/2006/chartDrawing">
    <cdr:from>
      <cdr:x>0.13598</cdr:x>
      <cdr:y>0.16257</cdr:y>
    </cdr:from>
    <cdr:to>
      <cdr:x>0.24557</cdr:x>
      <cdr:y>0.21259</cdr:y>
    </cdr:to>
    <cdr:sp macro="" textlink="">
      <cdr:nvSpPr>
        <cdr:cNvPr id="8" name="TextBox 7"/>
        <cdr:cNvSpPr txBox="1"/>
      </cdr:nvSpPr>
      <cdr:spPr>
        <a:xfrm xmlns:a="http://schemas.openxmlformats.org/drawingml/2006/main">
          <a:off x="1331664" y="936104"/>
          <a:ext cx="1073225" cy="28803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b="1" dirty="0">
            <a:solidFill>
              <a:schemeClr val="bg1"/>
            </a:solidFill>
          </a:endParaRPr>
        </a:p>
      </cdr:txBody>
    </cdr:sp>
  </cdr:relSizeAnchor>
  <cdr:relSizeAnchor xmlns:cdr="http://schemas.openxmlformats.org/drawingml/2006/chartDrawing">
    <cdr:from>
      <cdr:x>0.13598</cdr:x>
      <cdr:y>0.12505</cdr:y>
    </cdr:from>
    <cdr:to>
      <cdr:x>0.23835</cdr:x>
      <cdr:y>0.16257</cdr:y>
    </cdr:to>
    <cdr:sp macro="" textlink="">
      <cdr:nvSpPr>
        <cdr:cNvPr id="9" name="TextBox 8"/>
        <cdr:cNvSpPr txBox="1"/>
      </cdr:nvSpPr>
      <cdr:spPr>
        <a:xfrm xmlns:a="http://schemas.openxmlformats.org/drawingml/2006/main">
          <a:off x="1331640" y="720080"/>
          <a:ext cx="1002518" cy="21602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b="1" dirty="0"/>
        </a:p>
      </cdr:txBody>
    </cdr:sp>
  </cdr:relSizeAnchor>
  <cdr:relSizeAnchor xmlns:cdr="http://schemas.openxmlformats.org/drawingml/2006/chartDrawing">
    <cdr:from>
      <cdr:x>0.40068</cdr:x>
      <cdr:y>0.62526</cdr:y>
    </cdr:from>
    <cdr:to>
      <cdr:x>0.51179</cdr:x>
      <cdr:y>0.70029</cdr:y>
    </cdr:to>
    <cdr:sp macro="" textlink="">
      <cdr:nvSpPr>
        <cdr:cNvPr id="10" name="TextBox 9"/>
        <cdr:cNvSpPr txBox="1"/>
      </cdr:nvSpPr>
      <cdr:spPr>
        <a:xfrm xmlns:a="http://schemas.openxmlformats.org/drawingml/2006/main">
          <a:off x="3923928" y="3600400"/>
          <a:ext cx="1088110" cy="43203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b="1" dirty="0">
            <a:solidFill>
              <a:schemeClr val="bg1"/>
            </a:solidFill>
          </a:endParaRPr>
        </a:p>
      </cdr:txBody>
    </cdr:sp>
  </cdr:relSizeAnchor>
  <cdr:relSizeAnchor xmlns:cdr="http://schemas.openxmlformats.org/drawingml/2006/chartDrawing">
    <cdr:from>
      <cdr:x>0.40804</cdr:x>
      <cdr:y>0.41267</cdr:y>
    </cdr:from>
    <cdr:to>
      <cdr:x>0.51775</cdr:x>
      <cdr:y>0.4752</cdr:y>
    </cdr:to>
    <cdr:sp macro="" textlink="">
      <cdr:nvSpPr>
        <cdr:cNvPr id="11" name="TextBox 10"/>
        <cdr:cNvSpPr txBox="1"/>
      </cdr:nvSpPr>
      <cdr:spPr>
        <a:xfrm xmlns:a="http://schemas.openxmlformats.org/drawingml/2006/main">
          <a:off x="3995972" y="2376264"/>
          <a:ext cx="1074399" cy="36004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b="1" dirty="0"/>
        </a:p>
      </cdr:txBody>
    </cdr:sp>
  </cdr:relSizeAnchor>
  <cdr:relSizeAnchor xmlns:cdr="http://schemas.openxmlformats.org/drawingml/2006/chartDrawing">
    <cdr:from>
      <cdr:x>0.40804</cdr:x>
      <cdr:y>0.33764</cdr:y>
    </cdr:from>
    <cdr:to>
      <cdr:x>0.50489</cdr:x>
      <cdr:y>0.38766</cdr:y>
    </cdr:to>
    <cdr:sp macro="" textlink="">
      <cdr:nvSpPr>
        <cdr:cNvPr id="12" name="TextBox 11"/>
        <cdr:cNvSpPr txBox="1"/>
      </cdr:nvSpPr>
      <cdr:spPr>
        <a:xfrm xmlns:a="http://schemas.openxmlformats.org/drawingml/2006/main">
          <a:off x="3995936" y="1944216"/>
          <a:ext cx="948482" cy="28805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b="1" dirty="0">
            <a:solidFill>
              <a:schemeClr val="bg1"/>
            </a:solidFill>
          </a:endParaRPr>
        </a:p>
      </cdr:txBody>
    </cdr:sp>
  </cdr:relSizeAnchor>
  <cdr:relSizeAnchor xmlns:cdr="http://schemas.openxmlformats.org/drawingml/2006/chartDrawing">
    <cdr:from>
      <cdr:x>0.40804</cdr:x>
      <cdr:y>0.26261</cdr:y>
    </cdr:from>
    <cdr:to>
      <cdr:x>0.51775</cdr:x>
      <cdr:y>0.31263</cdr:y>
    </cdr:to>
    <cdr:sp macro="" textlink="">
      <cdr:nvSpPr>
        <cdr:cNvPr id="13" name="TextBox 12"/>
        <cdr:cNvSpPr txBox="1"/>
      </cdr:nvSpPr>
      <cdr:spPr>
        <a:xfrm xmlns:a="http://schemas.openxmlformats.org/drawingml/2006/main">
          <a:off x="3995936" y="1512168"/>
          <a:ext cx="1074399" cy="28804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b="1" dirty="0"/>
        </a:p>
      </cdr:txBody>
    </cdr:sp>
  </cdr:relSizeAnchor>
  <cdr:relSizeAnchor xmlns:cdr="http://schemas.openxmlformats.org/drawingml/2006/chartDrawing">
    <cdr:from>
      <cdr:x>0.40804</cdr:x>
      <cdr:y>0.20008</cdr:y>
    </cdr:from>
    <cdr:to>
      <cdr:x>0.509</cdr:x>
      <cdr:y>0.2501</cdr:y>
    </cdr:to>
    <cdr:sp macro="" textlink="">
      <cdr:nvSpPr>
        <cdr:cNvPr id="14" name="TextBox 13"/>
        <cdr:cNvSpPr txBox="1"/>
      </cdr:nvSpPr>
      <cdr:spPr>
        <a:xfrm xmlns:a="http://schemas.openxmlformats.org/drawingml/2006/main">
          <a:off x="3995936" y="1152128"/>
          <a:ext cx="988710" cy="28799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b="1" dirty="0"/>
        </a:p>
      </cdr:txBody>
    </cdr:sp>
  </cdr:relSizeAnchor>
  <cdr:relSizeAnchor xmlns:cdr="http://schemas.openxmlformats.org/drawingml/2006/chartDrawing">
    <cdr:from>
      <cdr:x>0.4125</cdr:x>
      <cdr:y>0.17795</cdr:y>
    </cdr:from>
    <cdr:to>
      <cdr:x>0.52361</cdr:x>
      <cdr:y>0.36619</cdr:y>
    </cdr:to>
    <cdr:sp macro="" textlink="">
      <cdr:nvSpPr>
        <cdr:cNvPr id="15" name="TextBox 14"/>
        <cdr:cNvSpPr txBox="1"/>
      </cdr:nvSpPr>
      <cdr:spPr>
        <a:xfrm xmlns:a="http://schemas.openxmlformats.org/drawingml/2006/main">
          <a:off x="3394720" y="864443"/>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dirty="0"/>
        </a:p>
      </cdr:txBody>
    </cdr:sp>
  </cdr:relSizeAnchor>
  <cdr:relSizeAnchor xmlns:cdr="http://schemas.openxmlformats.org/drawingml/2006/chartDrawing">
    <cdr:from>
      <cdr:x>0.40804</cdr:x>
      <cdr:y>0.16257</cdr:y>
    </cdr:from>
    <cdr:to>
      <cdr:x>0.51635</cdr:x>
      <cdr:y>0.21259</cdr:y>
    </cdr:to>
    <cdr:sp macro="" textlink="">
      <cdr:nvSpPr>
        <cdr:cNvPr id="16" name="TextBox 15"/>
        <cdr:cNvSpPr txBox="1"/>
      </cdr:nvSpPr>
      <cdr:spPr>
        <a:xfrm xmlns:a="http://schemas.openxmlformats.org/drawingml/2006/main">
          <a:off x="3995936" y="936122"/>
          <a:ext cx="1060725" cy="28802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b="1" dirty="0">
            <a:solidFill>
              <a:schemeClr val="bg1"/>
            </a:solidFill>
          </a:endParaRPr>
        </a:p>
      </cdr:txBody>
    </cdr:sp>
  </cdr:relSizeAnchor>
  <cdr:relSizeAnchor xmlns:cdr="http://schemas.openxmlformats.org/drawingml/2006/chartDrawing">
    <cdr:from>
      <cdr:x>0.40804</cdr:x>
      <cdr:y>0.12505</cdr:y>
    </cdr:from>
    <cdr:to>
      <cdr:x>0.51378</cdr:x>
      <cdr:y>0.16257</cdr:y>
    </cdr:to>
    <cdr:sp macro="" textlink="">
      <cdr:nvSpPr>
        <cdr:cNvPr id="17" name="TextBox 16"/>
        <cdr:cNvSpPr txBox="1"/>
      </cdr:nvSpPr>
      <cdr:spPr>
        <a:xfrm xmlns:a="http://schemas.openxmlformats.org/drawingml/2006/main">
          <a:off x="3995936" y="720072"/>
          <a:ext cx="1035557" cy="21605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b="1" dirty="0"/>
        </a:p>
      </cdr:txBody>
    </cdr:sp>
  </cdr:relSizeAnchor>
  <cdr:relSizeAnchor xmlns:cdr="http://schemas.openxmlformats.org/drawingml/2006/chartDrawing">
    <cdr:from>
      <cdr:x>0.51289</cdr:x>
      <cdr:y>0.97259</cdr:y>
    </cdr:from>
    <cdr:to>
      <cdr:x>0.60884</cdr:x>
      <cdr:y>1</cdr:y>
    </cdr:to>
    <cdr:sp macro="" textlink="">
      <cdr:nvSpPr>
        <cdr:cNvPr id="6" name="TextBox 5"/>
        <cdr:cNvSpPr txBox="1"/>
      </cdr:nvSpPr>
      <cdr:spPr>
        <a:xfrm xmlns:a="http://schemas.openxmlformats.org/drawingml/2006/main">
          <a:off x="5004048" y="5112568"/>
          <a:ext cx="936104" cy="14401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ru-RU" sz="1100" dirty="0"/>
        </a:p>
      </cdr:txBody>
    </cdr:sp>
  </cdr:relSizeAnchor>
</c:userShapes>
</file>

<file path=ppt/drawings/drawing8.xml><?xml version="1.0" encoding="utf-8"?>
<c:userShapes xmlns:c="http://schemas.openxmlformats.org/drawingml/2006/chart">
  <cdr:relSizeAnchor xmlns:cdr="http://schemas.openxmlformats.org/drawingml/2006/chartDrawing">
    <cdr:from>
      <cdr:x>0.28205</cdr:x>
      <cdr:y>0.8209</cdr:y>
    </cdr:from>
    <cdr:to>
      <cdr:x>0.39519</cdr:x>
      <cdr:y>0.8738</cdr:y>
    </cdr:to>
    <cdr:sp macro="" textlink="">
      <cdr:nvSpPr>
        <cdr:cNvPr id="2" name="TextBox 1"/>
        <cdr:cNvSpPr txBox="1"/>
      </cdr:nvSpPr>
      <cdr:spPr>
        <a:xfrm xmlns:a="http://schemas.openxmlformats.org/drawingml/2006/main">
          <a:off x="2376253" y="4492464"/>
          <a:ext cx="953197" cy="28950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b="1" dirty="0" smtClean="0"/>
            <a:t>1 399,</a:t>
          </a:r>
          <a:r>
            <a:rPr lang="ru-RU" sz="1100" b="1" dirty="0" smtClean="0"/>
            <a:t>0</a:t>
          </a:r>
          <a:endParaRPr lang="ru-RU" sz="1100" b="1" dirty="0"/>
        </a:p>
      </cdr:txBody>
    </cdr:sp>
  </cdr:relSizeAnchor>
  <cdr:relSizeAnchor xmlns:cdr="http://schemas.openxmlformats.org/drawingml/2006/chartDrawing">
    <cdr:from>
      <cdr:x>0.2735</cdr:x>
      <cdr:y>0.67105</cdr:y>
    </cdr:from>
    <cdr:to>
      <cdr:x>0.3781</cdr:x>
      <cdr:y>0.72906</cdr:y>
    </cdr:to>
    <cdr:sp macro="" textlink="">
      <cdr:nvSpPr>
        <cdr:cNvPr id="3" name="TextBox 2"/>
        <cdr:cNvSpPr txBox="1"/>
      </cdr:nvSpPr>
      <cdr:spPr>
        <a:xfrm xmlns:a="http://schemas.openxmlformats.org/drawingml/2006/main">
          <a:off x="2304256" y="3672408"/>
          <a:ext cx="881248" cy="31744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b="1" dirty="0" smtClean="0"/>
            <a:t>19 550,6</a:t>
          </a:r>
          <a:endParaRPr lang="ru-RU" sz="1100" b="1" dirty="0"/>
        </a:p>
      </cdr:txBody>
    </cdr:sp>
  </cdr:relSizeAnchor>
  <cdr:relSizeAnchor xmlns:cdr="http://schemas.openxmlformats.org/drawingml/2006/chartDrawing">
    <cdr:from>
      <cdr:x>0.4125</cdr:x>
      <cdr:y>0.71409</cdr:y>
    </cdr:from>
    <cdr:to>
      <cdr:x>0.52361</cdr:x>
      <cdr:y>0.90847</cdr:y>
    </cdr:to>
    <cdr:sp macro="" textlink="">
      <cdr:nvSpPr>
        <cdr:cNvPr id="4" name="TextBox 3"/>
        <cdr:cNvSpPr txBox="1"/>
      </cdr:nvSpPr>
      <cdr:spPr>
        <a:xfrm xmlns:a="http://schemas.openxmlformats.org/drawingml/2006/main">
          <a:off x="3394720" y="3888334"/>
          <a:ext cx="914400" cy="105841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dirty="0"/>
        </a:p>
      </cdr:txBody>
    </cdr:sp>
  </cdr:relSizeAnchor>
  <cdr:relSizeAnchor xmlns:cdr="http://schemas.openxmlformats.org/drawingml/2006/chartDrawing">
    <cdr:from>
      <cdr:x>0.2735</cdr:x>
      <cdr:y>0.56579</cdr:y>
    </cdr:from>
    <cdr:to>
      <cdr:x>0.35898</cdr:x>
      <cdr:y>0.6119</cdr:y>
    </cdr:to>
    <cdr:sp macro="" textlink="">
      <cdr:nvSpPr>
        <cdr:cNvPr id="5" name="TextBox 4"/>
        <cdr:cNvSpPr txBox="1"/>
      </cdr:nvSpPr>
      <cdr:spPr>
        <a:xfrm xmlns:a="http://schemas.openxmlformats.org/drawingml/2006/main">
          <a:off x="2304256" y="3096344"/>
          <a:ext cx="720116" cy="25236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b="1" dirty="0" smtClean="0"/>
            <a:t>23 010,9</a:t>
          </a:r>
          <a:endParaRPr lang="ru-RU" sz="1100" b="1" dirty="0" smtClean="0"/>
        </a:p>
        <a:p xmlns:a="http://schemas.openxmlformats.org/drawingml/2006/main">
          <a:endParaRPr lang="ru-RU" sz="1100" b="1" dirty="0"/>
        </a:p>
      </cdr:txBody>
    </cdr:sp>
  </cdr:relSizeAnchor>
  <cdr:relSizeAnchor xmlns:cdr="http://schemas.openxmlformats.org/drawingml/2006/chartDrawing">
    <cdr:from>
      <cdr:x>0.28205</cdr:x>
      <cdr:y>0.50185</cdr:y>
    </cdr:from>
    <cdr:to>
      <cdr:x>0.36752</cdr:x>
      <cdr:y>0.5441</cdr:y>
    </cdr:to>
    <cdr:sp macro="" textlink="">
      <cdr:nvSpPr>
        <cdr:cNvPr id="7" name="TextBox 6"/>
        <cdr:cNvSpPr txBox="1"/>
      </cdr:nvSpPr>
      <cdr:spPr>
        <a:xfrm xmlns:a="http://schemas.openxmlformats.org/drawingml/2006/main">
          <a:off x="2376264" y="2746423"/>
          <a:ext cx="720108" cy="23121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100" b="1" dirty="0" smtClean="0"/>
            <a:t>33 723,9</a:t>
          </a:r>
          <a:endParaRPr lang="ru-RU" sz="1100" b="1" dirty="0"/>
        </a:p>
      </cdr:txBody>
    </cdr:sp>
  </cdr:relSizeAnchor>
  <cdr:relSizeAnchor xmlns:cdr="http://schemas.openxmlformats.org/drawingml/2006/chartDrawing">
    <cdr:from>
      <cdr:x>0.31624</cdr:x>
      <cdr:y>0.40061</cdr:y>
    </cdr:from>
    <cdr:to>
      <cdr:x>0.39499</cdr:x>
      <cdr:y>0.44231</cdr:y>
    </cdr:to>
    <cdr:sp macro="" textlink="">
      <cdr:nvSpPr>
        <cdr:cNvPr id="8" name="TextBox 7"/>
        <cdr:cNvSpPr txBox="1"/>
      </cdr:nvSpPr>
      <cdr:spPr>
        <a:xfrm xmlns:a="http://schemas.openxmlformats.org/drawingml/2006/main">
          <a:off x="2664296" y="2192398"/>
          <a:ext cx="663463" cy="22817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100" b="1" dirty="0" smtClean="0"/>
            <a:t>140 703,0</a:t>
          </a:r>
          <a:endParaRPr lang="ru-RU" sz="1100" b="1" dirty="0"/>
        </a:p>
      </cdr:txBody>
    </cdr:sp>
  </cdr:relSizeAnchor>
  <cdr:relSizeAnchor xmlns:cdr="http://schemas.openxmlformats.org/drawingml/2006/chartDrawing">
    <cdr:from>
      <cdr:x>0.465</cdr:x>
      <cdr:y>0.27769</cdr:y>
    </cdr:from>
    <cdr:to>
      <cdr:x>0.57875</cdr:x>
      <cdr:y>0.33059</cdr:y>
    </cdr:to>
    <cdr:sp macro="" textlink="">
      <cdr:nvSpPr>
        <cdr:cNvPr id="9" name="TextBox 8"/>
        <cdr:cNvSpPr txBox="1"/>
      </cdr:nvSpPr>
      <cdr:spPr>
        <a:xfrm xmlns:a="http://schemas.openxmlformats.org/drawingml/2006/main">
          <a:off x="3826769" y="1512070"/>
          <a:ext cx="936104" cy="28803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b="1" dirty="0"/>
        </a:p>
      </cdr:txBody>
    </cdr:sp>
  </cdr:relSizeAnchor>
  <cdr:relSizeAnchor xmlns:cdr="http://schemas.openxmlformats.org/drawingml/2006/chartDrawing">
    <cdr:from>
      <cdr:x>0.33333</cdr:x>
      <cdr:y>0.18421</cdr:y>
    </cdr:from>
    <cdr:to>
      <cdr:x>0.42735</cdr:x>
      <cdr:y>0.22646</cdr:y>
    </cdr:to>
    <cdr:sp macro="" textlink="">
      <cdr:nvSpPr>
        <cdr:cNvPr id="10" name="TextBox 9"/>
        <cdr:cNvSpPr txBox="1"/>
      </cdr:nvSpPr>
      <cdr:spPr>
        <a:xfrm xmlns:a="http://schemas.openxmlformats.org/drawingml/2006/main">
          <a:off x="2808312" y="1008112"/>
          <a:ext cx="792112" cy="23121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b="1" dirty="0" smtClean="0"/>
            <a:t>156 960</a:t>
          </a:r>
          <a:r>
            <a:rPr lang="ru-RU" sz="1100" b="1" dirty="0" smtClean="0"/>
            <a:t>,0</a:t>
          </a:r>
          <a:endParaRPr lang="ru-RU" sz="1100" b="1" dirty="0"/>
        </a:p>
      </cdr:txBody>
    </cdr:sp>
  </cdr:relSizeAnchor>
  <cdr:relSizeAnchor xmlns:cdr="http://schemas.openxmlformats.org/drawingml/2006/chartDrawing">
    <cdr:from>
      <cdr:x>0.69188</cdr:x>
      <cdr:y>0.07895</cdr:y>
    </cdr:from>
    <cdr:to>
      <cdr:x>0.79445</cdr:x>
      <cdr:y>0.14369</cdr:y>
    </cdr:to>
    <cdr:sp macro="" textlink="">
      <cdr:nvSpPr>
        <cdr:cNvPr id="11" name="TextBox 10"/>
        <cdr:cNvSpPr txBox="1"/>
      </cdr:nvSpPr>
      <cdr:spPr>
        <a:xfrm xmlns:a="http://schemas.openxmlformats.org/drawingml/2006/main">
          <a:off x="5829030" y="432048"/>
          <a:ext cx="864146" cy="35429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b="1" dirty="0" smtClean="0"/>
            <a:t>1 059 986,1</a:t>
          </a:r>
          <a:endParaRPr lang="ru-RU" sz="1100" b="1" dirty="0"/>
        </a:p>
      </cdr:txBody>
    </cdr:sp>
  </cdr:relSizeAnchor>
  <cdr:relSizeAnchor xmlns:cdr="http://schemas.openxmlformats.org/drawingml/2006/chartDrawing">
    <cdr:from>
      <cdr:x>0.28205</cdr:x>
      <cdr:y>0.77633</cdr:y>
    </cdr:from>
    <cdr:to>
      <cdr:x>0.33455</cdr:x>
      <cdr:y>0.82091</cdr:y>
    </cdr:to>
    <cdr:sp macro="" textlink="">
      <cdr:nvSpPr>
        <cdr:cNvPr id="12" name="TextBox 11"/>
        <cdr:cNvSpPr txBox="1"/>
      </cdr:nvSpPr>
      <cdr:spPr>
        <a:xfrm xmlns:a="http://schemas.openxmlformats.org/drawingml/2006/main">
          <a:off x="2376264" y="4248555"/>
          <a:ext cx="442310" cy="24396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b="1" dirty="0" smtClean="0"/>
            <a:t>1 305,0</a:t>
          </a:r>
          <a:endParaRPr lang="ru-RU" sz="1100" b="1" dirty="0"/>
        </a:p>
      </cdr:txBody>
    </cdr:sp>
  </cdr:relSizeAnchor>
  <cdr:relSizeAnchor xmlns:cdr="http://schemas.openxmlformats.org/drawingml/2006/chartDrawing">
    <cdr:from>
      <cdr:x>0.2735</cdr:x>
      <cdr:y>0.71053</cdr:y>
    </cdr:from>
    <cdr:to>
      <cdr:x>0.35225</cdr:x>
      <cdr:y>0.77138</cdr:y>
    </cdr:to>
    <cdr:sp macro="" textlink="">
      <cdr:nvSpPr>
        <cdr:cNvPr id="13" name="TextBox 12"/>
        <cdr:cNvSpPr txBox="1"/>
      </cdr:nvSpPr>
      <cdr:spPr>
        <a:xfrm xmlns:a="http://schemas.openxmlformats.org/drawingml/2006/main">
          <a:off x="2304256" y="3888432"/>
          <a:ext cx="663463" cy="33300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b="1" dirty="0" smtClean="0"/>
            <a:t>16 774,0</a:t>
          </a:r>
          <a:endParaRPr lang="ru-RU" sz="1100" b="1" dirty="0"/>
        </a:p>
      </cdr:txBody>
    </cdr:sp>
  </cdr:relSizeAnchor>
  <cdr:relSizeAnchor xmlns:cdr="http://schemas.openxmlformats.org/drawingml/2006/chartDrawing">
    <cdr:from>
      <cdr:x>0.2735</cdr:x>
      <cdr:y>0.60374</cdr:y>
    </cdr:from>
    <cdr:to>
      <cdr:x>0.36975</cdr:x>
      <cdr:y>0.65664</cdr:y>
    </cdr:to>
    <cdr:sp macro="" textlink="">
      <cdr:nvSpPr>
        <cdr:cNvPr id="14" name="TextBox 13"/>
        <cdr:cNvSpPr txBox="1"/>
      </cdr:nvSpPr>
      <cdr:spPr>
        <a:xfrm xmlns:a="http://schemas.openxmlformats.org/drawingml/2006/main">
          <a:off x="2304256" y="3304046"/>
          <a:ext cx="810900" cy="28950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b="1" dirty="0" smtClean="0"/>
            <a:t>22 563,1</a:t>
          </a:r>
          <a:endParaRPr lang="ru-RU" sz="1100" b="1" dirty="0"/>
        </a:p>
      </cdr:txBody>
    </cdr:sp>
  </cdr:relSizeAnchor>
  <cdr:relSizeAnchor xmlns:cdr="http://schemas.openxmlformats.org/drawingml/2006/chartDrawing">
    <cdr:from>
      <cdr:x>0.28205</cdr:x>
      <cdr:y>0.46053</cdr:y>
    </cdr:from>
    <cdr:to>
      <cdr:x>0.37607</cdr:x>
      <cdr:y>0.50947</cdr:y>
    </cdr:to>
    <cdr:sp macro="" textlink="">
      <cdr:nvSpPr>
        <cdr:cNvPr id="15" name="TextBox 14"/>
        <cdr:cNvSpPr txBox="1"/>
      </cdr:nvSpPr>
      <cdr:spPr>
        <a:xfrm xmlns:a="http://schemas.openxmlformats.org/drawingml/2006/main">
          <a:off x="2376264" y="2520280"/>
          <a:ext cx="792099" cy="26782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100" b="1" dirty="0" smtClean="0"/>
            <a:t>38 033,9</a:t>
          </a:r>
          <a:endParaRPr lang="ru-RU" sz="1100" b="1" dirty="0"/>
        </a:p>
      </cdr:txBody>
    </cdr:sp>
  </cdr:relSizeAnchor>
  <cdr:relSizeAnchor xmlns:cdr="http://schemas.openxmlformats.org/drawingml/2006/chartDrawing">
    <cdr:from>
      <cdr:x>0.32479</cdr:x>
      <cdr:y>0.35526</cdr:y>
    </cdr:from>
    <cdr:to>
      <cdr:x>0.42735</cdr:x>
      <cdr:y>0.40578</cdr:y>
    </cdr:to>
    <cdr:sp macro="" textlink="">
      <cdr:nvSpPr>
        <cdr:cNvPr id="16" name="TextBox 15"/>
        <cdr:cNvSpPr txBox="1"/>
      </cdr:nvSpPr>
      <cdr:spPr>
        <a:xfrm xmlns:a="http://schemas.openxmlformats.org/drawingml/2006/main">
          <a:off x="2736304" y="1944215"/>
          <a:ext cx="864061" cy="27646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b="1" dirty="0" smtClean="0"/>
            <a:t>154 672,9</a:t>
          </a:r>
          <a:endParaRPr lang="ru-RU" sz="1100" b="1" dirty="0"/>
        </a:p>
      </cdr:txBody>
    </cdr:sp>
  </cdr:relSizeAnchor>
  <cdr:relSizeAnchor xmlns:cdr="http://schemas.openxmlformats.org/drawingml/2006/chartDrawing">
    <cdr:from>
      <cdr:x>0.465</cdr:x>
      <cdr:y>0.30414</cdr:y>
    </cdr:from>
    <cdr:to>
      <cdr:x>0.5525</cdr:x>
      <cdr:y>0.35704</cdr:y>
    </cdr:to>
    <cdr:sp macro="" textlink="">
      <cdr:nvSpPr>
        <cdr:cNvPr id="17" name="TextBox 16"/>
        <cdr:cNvSpPr txBox="1"/>
      </cdr:nvSpPr>
      <cdr:spPr>
        <a:xfrm xmlns:a="http://schemas.openxmlformats.org/drawingml/2006/main">
          <a:off x="3826769" y="1656086"/>
          <a:ext cx="720080" cy="28803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b="1" dirty="0"/>
        </a:p>
      </cdr:txBody>
    </cdr:sp>
  </cdr:relSizeAnchor>
  <cdr:relSizeAnchor xmlns:cdr="http://schemas.openxmlformats.org/drawingml/2006/chartDrawing">
    <cdr:from>
      <cdr:x>0.33333</cdr:x>
      <cdr:y>0.25</cdr:y>
    </cdr:from>
    <cdr:to>
      <cdr:x>0.44444</cdr:x>
      <cdr:y>0.29911</cdr:y>
    </cdr:to>
    <cdr:sp macro="" textlink="">
      <cdr:nvSpPr>
        <cdr:cNvPr id="18" name="TextBox 17"/>
        <cdr:cNvSpPr txBox="1"/>
      </cdr:nvSpPr>
      <cdr:spPr>
        <a:xfrm xmlns:a="http://schemas.openxmlformats.org/drawingml/2006/main">
          <a:off x="2808313" y="1368152"/>
          <a:ext cx="936104" cy="26876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b="1" dirty="0" smtClean="0"/>
            <a:t>173 993,8</a:t>
          </a:r>
          <a:endParaRPr lang="ru-RU" sz="1100" b="1" dirty="0"/>
        </a:p>
      </cdr:txBody>
    </cdr:sp>
  </cdr:relSizeAnchor>
  <cdr:relSizeAnchor xmlns:cdr="http://schemas.openxmlformats.org/drawingml/2006/chartDrawing">
    <cdr:from>
      <cdr:x>0.28205</cdr:x>
      <cdr:y>0.14474</cdr:y>
    </cdr:from>
    <cdr:to>
      <cdr:x>0.38462</cdr:x>
      <cdr:y>0.18792</cdr:y>
    </cdr:to>
    <cdr:sp macro="" textlink="">
      <cdr:nvSpPr>
        <cdr:cNvPr id="19" name="TextBox 18"/>
        <cdr:cNvSpPr txBox="1"/>
      </cdr:nvSpPr>
      <cdr:spPr>
        <a:xfrm xmlns:a="http://schemas.openxmlformats.org/drawingml/2006/main" flipH="1">
          <a:off x="2376264" y="792088"/>
          <a:ext cx="864146" cy="23631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b="1" dirty="0" smtClean="0"/>
            <a:t>45 489,0</a:t>
          </a:r>
          <a:endParaRPr lang="ru-RU" sz="1100" b="1" dirty="0"/>
        </a:p>
      </cdr:txBody>
    </cdr:sp>
  </cdr:relSizeAnchor>
  <cdr:relSizeAnchor xmlns:cdr="http://schemas.openxmlformats.org/drawingml/2006/chartDrawing">
    <cdr:from>
      <cdr:x>0.68376</cdr:x>
      <cdr:y>0.03947</cdr:y>
    </cdr:from>
    <cdr:to>
      <cdr:x>0.77778</cdr:x>
      <cdr:y>0.08677</cdr:y>
    </cdr:to>
    <cdr:sp macro="" textlink="">
      <cdr:nvSpPr>
        <cdr:cNvPr id="20" name="TextBox 19"/>
        <cdr:cNvSpPr txBox="1"/>
      </cdr:nvSpPr>
      <cdr:spPr>
        <a:xfrm xmlns:a="http://schemas.openxmlformats.org/drawingml/2006/main">
          <a:off x="5760640" y="216024"/>
          <a:ext cx="792112" cy="25885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b="1" dirty="0" smtClean="0"/>
            <a:t>993 654,5</a:t>
          </a:r>
          <a:endParaRPr lang="ru-RU" sz="1100" b="1" dirty="0"/>
        </a:p>
      </cdr:txBody>
    </cdr:sp>
  </cdr:relSizeAnchor>
  <cdr:relSizeAnchor xmlns:cdr="http://schemas.openxmlformats.org/drawingml/2006/chartDrawing">
    <cdr:from>
      <cdr:x>0.33333</cdr:x>
      <cdr:y>0.28731</cdr:y>
    </cdr:from>
    <cdr:to>
      <cdr:x>0.4359</cdr:x>
      <cdr:y>0.32957</cdr:y>
    </cdr:to>
    <cdr:sp macro="" textlink="">
      <cdr:nvSpPr>
        <cdr:cNvPr id="21" name="TextBox 20"/>
        <cdr:cNvSpPr txBox="1"/>
      </cdr:nvSpPr>
      <cdr:spPr>
        <a:xfrm xmlns:a="http://schemas.openxmlformats.org/drawingml/2006/main">
          <a:off x="2808312" y="1572311"/>
          <a:ext cx="864099" cy="23127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b="1" dirty="0" smtClean="0"/>
            <a:t>176 565,0</a:t>
          </a:r>
          <a:endParaRPr lang="ru-RU" sz="1100" b="1" dirty="0"/>
        </a:p>
      </cdr:txBody>
    </cdr:sp>
  </cdr:relSizeAnchor>
</c:userShapes>
</file>

<file path=ppt/drawings/drawing9.xml><?xml version="1.0" encoding="utf-8"?>
<c:userShapes xmlns:c="http://schemas.openxmlformats.org/drawingml/2006/chart">
  <cdr:relSizeAnchor xmlns:cdr="http://schemas.openxmlformats.org/drawingml/2006/chartDrawing">
    <cdr:from>
      <cdr:x>0.03306</cdr:x>
      <cdr:y>0.7826</cdr:y>
    </cdr:from>
    <cdr:to>
      <cdr:x>0.18181</cdr:x>
      <cdr:y>0.99307</cdr:y>
    </cdr:to>
    <cdr:sp macro="" textlink="">
      <cdr:nvSpPr>
        <cdr:cNvPr id="2" name="TextBox 1"/>
        <cdr:cNvSpPr txBox="1"/>
      </cdr:nvSpPr>
      <cdr:spPr>
        <a:xfrm xmlns:a="http://schemas.openxmlformats.org/drawingml/2006/main">
          <a:off x="288032" y="3888432"/>
          <a:ext cx="1296054" cy="104576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900" b="1" dirty="0" smtClean="0"/>
            <a:t>Доходы от</a:t>
          </a:r>
        </a:p>
        <a:p xmlns:a="http://schemas.openxmlformats.org/drawingml/2006/main">
          <a:r>
            <a:rPr lang="ru-RU" sz="900" b="1" dirty="0"/>
            <a:t>и</a:t>
          </a:r>
          <a:r>
            <a:rPr lang="ru-RU" sz="900" b="1" dirty="0" smtClean="0"/>
            <a:t>спользования </a:t>
          </a:r>
        </a:p>
        <a:p xmlns:a="http://schemas.openxmlformats.org/drawingml/2006/main">
          <a:r>
            <a:rPr lang="ru-RU" sz="900" b="1" dirty="0" smtClean="0"/>
            <a:t>имущества,</a:t>
          </a:r>
        </a:p>
        <a:p xmlns:a="http://schemas.openxmlformats.org/drawingml/2006/main">
          <a:r>
            <a:rPr lang="ru-RU" sz="900" b="1" dirty="0"/>
            <a:t>н</a:t>
          </a:r>
          <a:r>
            <a:rPr lang="ru-RU" sz="900" b="1" dirty="0" smtClean="0"/>
            <a:t>аходящегося в </a:t>
          </a:r>
        </a:p>
        <a:p xmlns:a="http://schemas.openxmlformats.org/drawingml/2006/main">
          <a:r>
            <a:rPr lang="ru-RU" sz="900" b="1" dirty="0"/>
            <a:t>м</a:t>
          </a:r>
          <a:r>
            <a:rPr lang="ru-RU" sz="900" b="1" dirty="0" smtClean="0"/>
            <a:t>униципальной </a:t>
          </a:r>
        </a:p>
        <a:p xmlns:a="http://schemas.openxmlformats.org/drawingml/2006/main">
          <a:r>
            <a:rPr lang="ru-RU" sz="900" b="1" dirty="0" smtClean="0"/>
            <a:t>собственности</a:t>
          </a:r>
          <a:endParaRPr lang="ru-RU" sz="900" b="1" dirty="0"/>
        </a:p>
      </cdr:txBody>
    </cdr:sp>
  </cdr:relSizeAnchor>
  <cdr:relSizeAnchor xmlns:cdr="http://schemas.openxmlformats.org/drawingml/2006/chartDrawing">
    <cdr:from>
      <cdr:x>0.16239</cdr:x>
      <cdr:y>0.7826</cdr:y>
    </cdr:from>
    <cdr:to>
      <cdr:x>0.32375</cdr:x>
      <cdr:y>1</cdr:y>
    </cdr:to>
    <cdr:sp macro="" textlink="">
      <cdr:nvSpPr>
        <cdr:cNvPr id="3" name="TextBox 2"/>
        <cdr:cNvSpPr txBox="1"/>
      </cdr:nvSpPr>
      <cdr:spPr>
        <a:xfrm xmlns:a="http://schemas.openxmlformats.org/drawingml/2006/main">
          <a:off x="1414899" y="3888432"/>
          <a:ext cx="1405924" cy="108019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900" b="1" dirty="0" smtClean="0"/>
            <a:t>Плата за негативное</a:t>
          </a:r>
        </a:p>
        <a:p xmlns:a="http://schemas.openxmlformats.org/drawingml/2006/main">
          <a:r>
            <a:rPr lang="ru-RU" sz="900" b="1" dirty="0"/>
            <a:t>в</a:t>
          </a:r>
          <a:r>
            <a:rPr lang="ru-RU" sz="900" b="1" dirty="0" smtClean="0"/>
            <a:t>оздействие на </a:t>
          </a:r>
        </a:p>
        <a:p xmlns:a="http://schemas.openxmlformats.org/drawingml/2006/main">
          <a:r>
            <a:rPr lang="ru-RU" sz="900" b="1" dirty="0" smtClean="0"/>
            <a:t>окружающую среду</a:t>
          </a:r>
          <a:endParaRPr lang="ru-RU" sz="900" b="1" dirty="0"/>
        </a:p>
      </cdr:txBody>
    </cdr:sp>
  </cdr:relSizeAnchor>
  <cdr:relSizeAnchor xmlns:cdr="http://schemas.openxmlformats.org/drawingml/2006/chartDrawing">
    <cdr:from>
      <cdr:x>0.30769</cdr:x>
      <cdr:y>0.79709</cdr:y>
    </cdr:from>
    <cdr:to>
      <cdr:x>0.45499</cdr:x>
      <cdr:y>1</cdr:y>
    </cdr:to>
    <cdr:sp macro="" textlink="">
      <cdr:nvSpPr>
        <cdr:cNvPr id="4" name="TextBox 3"/>
        <cdr:cNvSpPr txBox="1"/>
      </cdr:nvSpPr>
      <cdr:spPr>
        <a:xfrm xmlns:a="http://schemas.openxmlformats.org/drawingml/2006/main">
          <a:off x="2680893" y="3960440"/>
          <a:ext cx="1283420" cy="100818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900" b="1" dirty="0" smtClean="0"/>
            <a:t>Доходы от оказания</a:t>
          </a:r>
        </a:p>
        <a:p xmlns:a="http://schemas.openxmlformats.org/drawingml/2006/main">
          <a:r>
            <a:rPr lang="ru-RU" sz="900" b="1" dirty="0"/>
            <a:t>п</a:t>
          </a:r>
          <a:r>
            <a:rPr lang="ru-RU" sz="900" b="1" dirty="0" smtClean="0"/>
            <a:t>латных услуг</a:t>
          </a:r>
          <a:endParaRPr lang="ru-RU" sz="900" b="1" dirty="0"/>
        </a:p>
      </cdr:txBody>
    </cdr:sp>
  </cdr:relSizeAnchor>
  <cdr:relSizeAnchor xmlns:cdr="http://schemas.openxmlformats.org/drawingml/2006/chartDrawing">
    <cdr:from>
      <cdr:x>0.44444</cdr:x>
      <cdr:y>0.79709</cdr:y>
    </cdr:from>
    <cdr:to>
      <cdr:x>0.6186</cdr:x>
      <cdr:y>0.99978</cdr:y>
    </cdr:to>
    <cdr:sp macro="" textlink="">
      <cdr:nvSpPr>
        <cdr:cNvPr id="5" name="TextBox 4"/>
        <cdr:cNvSpPr txBox="1"/>
      </cdr:nvSpPr>
      <cdr:spPr>
        <a:xfrm xmlns:a="http://schemas.openxmlformats.org/drawingml/2006/main">
          <a:off x="3872391" y="3960440"/>
          <a:ext cx="1517451" cy="100709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900" b="1" dirty="0" smtClean="0"/>
            <a:t>Доходы от продажи</a:t>
          </a:r>
        </a:p>
        <a:p xmlns:a="http://schemas.openxmlformats.org/drawingml/2006/main">
          <a:r>
            <a:rPr lang="ru-RU" sz="900" b="1" dirty="0"/>
            <a:t>м</a:t>
          </a:r>
          <a:r>
            <a:rPr lang="ru-RU" sz="900" b="1" dirty="0" smtClean="0"/>
            <a:t>атериальных и </a:t>
          </a:r>
        </a:p>
        <a:p xmlns:a="http://schemas.openxmlformats.org/drawingml/2006/main">
          <a:r>
            <a:rPr lang="ru-RU" sz="900" b="1" dirty="0"/>
            <a:t>н</a:t>
          </a:r>
          <a:r>
            <a:rPr lang="ru-RU" sz="900" b="1" dirty="0" smtClean="0"/>
            <a:t>ематериальных</a:t>
          </a:r>
        </a:p>
        <a:p xmlns:a="http://schemas.openxmlformats.org/drawingml/2006/main">
          <a:r>
            <a:rPr lang="ru-RU" sz="900" b="1" dirty="0" smtClean="0"/>
            <a:t>активов</a:t>
          </a:r>
          <a:endParaRPr lang="ru-RU" sz="900" b="1" dirty="0"/>
        </a:p>
      </cdr:txBody>
    </cdr:sp>
  </cdr:relSizeAnchor>
  <cdr:relSizeAnchor xmlns:cdr="http://schemas.openxmlformats.org/drawingml/2006/chartDrawing">
    <cdr:from>
      <cdr:x>0.58678</cdr:x>
      <cdr:y>0.79709</cdr:y>
    </cdr:from>
    <cdr:to>
      <cdr:x>0.76439</cdr:x>
      <cdr:y>0.97995</cdr:y>
    </cdr:to>
    <cdr:sp macro="" textlink="">
      <cdr:nvSpPr>
        <cdr:cNvPr id="6" name="TextBox 5"/>
        <cdr:cNvSpPr txBox="1"/>
      </cdr:nvSpPr>
      <cdr:spPr>
        <a:xfrm xmlns:a="http://schemas.openxmlformats.org/drawingml/2006/main">
          <a:off x="5112568" y="3960440"/>
          <a:ext cx="1547510" cy="90856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900" b="1" dirty="0" smtClean="0"/>
            <a:t>Штрафы</a:t>
          </a:r>
          <a:endParaRPr lang="ru-RU" sz="900" b="1" dirty="0"/>
        </a:p>
      </cdr:txBody>
    </cdr:sp>
  </cdr:relSizeAnchor>
  <cdr:relSizeAnchor xmlns:cdr="http://schemas.openxmlformats.org/drawingml/2006/chartDrawing">
    <cdr:from>
      <cdr:x>0.71074</cdr:x>
      <cdr:y>0.79709</cdr:y>
    </cdr:from>
    <cdr:to>
      <cdr:x>0.88244</cdr:x>
      <cdr:y>0.97973</cdr:y>
    </cdr:to>
    <cdr:sp macro="" textlink="">
      <cdr:nvSpPr>
        <cdr:cNvPr id="7" name="TextBox 6"/>
        <cdr:cNvSpPr txBox="1"/>
      </cdr:nvSpPr>
      <cdr:spPr>
        <a:xfrm xmlns:a="http://schemas.openxmlformats.org/drawingml/2006/main">
          <a:off x="6192688" y="3960440"/>
          <a:ext cx="1496017" cy="90747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900" b="1" dirty="0" smtClean="0"/>
            <a:t>Прочие </a:t>
          </a:r>
        </a:p>
        <a:p xmlns:a="http://schemas.openxmlformats.org/drawingml/2006/main">
          <a:r>
            <a:rPr lang="ru-RU" sz="900" b="1" dirty="0" smtClean="0"/>
            <a:t>поступления</a:t>
          </a:r>
          <a:endParaRPr lang="ru-RU" sz="900" b="1" dirty="0"/>
        </a:p>
      </cdr:txBody>
    </cdr:sp>
  </cdr:relSizeAnchor>
  <cdr:relSizeAnchor xmlns:cdr="http://schemas.openxmlformats.org/drawingml/2006/chartDrawing">
    <cdr:from>
      <cdr:x>0.08264</cdr:x>
      <cdr:y>0.12162</cdr:y>
    </cdr:from>
    <cdr:to>
      <cdr:x>0.17355</cdr:x>
      <cdr:y>0.18919</cdr:y>
    </cdr:to>
    <cdr:sp macro="" textlink="">
      <cdr:nvSpPr>
        <cdr:cNvPr id="8" name="TextBox 7"/>
        <cdr:cNvSpPr txBox="1"/>
      </cdr:nvSpPr>
      <cdr:spPr>
        <a:xfrm xmlns:a="http://schemas.openxmlformats.org/drawingml/2006/main">
          <a:off x="720080" y="648070"/>
          <a:ext cx="792056" cy="36004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b="1" dirty="0" smtClean="0"/>
            <a:t>111 301,0</a:t>
          </a:r>
          <a:endParaRPr lang="ru-RU" b="1" dirty="0"/>
        </a:p>
      </cdr:txBody>
    </cdr:sp>
  </cdr:relSizeAnchor>
  <cdr:relSizeAnchor xmlns:cdr="http://schemas.openxmlformats.org/drawingml/2006/chartDrawing">
    <cdr:from>
      <cdr:x>0.00826</cdr:x>
      <cdr:y>0.08108</cdr:y>
    </cdr:from>
    <cdr:to>
      <cdr:x>0.08264</cdr:x>
      <cdr:y>0.16216</cdr:y>
    </cdr:to>
    <cdr:sp macro="" textlink="">
      <cdr:nvSpPr>
        <cdr:cNvPr id="9" name="TextBox 8"/>
        <cdr:cNvSpPr txBox="1"/>
      </cdr:nvSpPr>
      <cdr:spPr>
        <a:xfrm xmlns:a="http://schemas.openxmlformats.org/drawingml/2006/main">
          <a:off x="71969" y="432048"/>
          <a:ext cx="648111" cy="43204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b="1" dirty="0" smtClean="0"/>
            <a:t>115 276,1</a:t>
          </a:r>
          <a:endParaRPr lang="ru-RU" b="1" dirty="0"/>
        </a:p>
      </cdr:txBody>
    </cdr:sp>
  </cdr:relSizeAnchor>
  <cdr:relSizeAnchor xmlns:cdr="http://schemas.openxmlformats.org/drawingml/2006/chartDrawing">
    <cdr:from>
      <cdr:x>0.21488</cdr:x>
      <cdr:y>0.67567</cdr:y>
    </cdr:from>
    <cdr:to>
      <cdr:x>0.31405</cdr:x>
      <cdr:y>0.75675</cdr:y>
    </cdr:to>
    <cdr:sp macro="" textlink="">
      <cdr:nvSpPr>
        <cdr:cNvPr id="10" name="TextBox 9"/>
        <cdr:cNvSpPr txBox="1"/>
      </cdr:nvSpPr>
      <cdr:spPr>
        <a:xfrm xmlns:a="http://schemas.openxmlformats.org/drawingml/2006/main">
          <a:off x="1872243" y="3600400"/>
          <a:ext cx="864065" cy="43206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b="1" dirty="0" smtClean="0"/>
            <a:t>1 222,2</a:t>
          </a:r>
          <a:endParaRPr lang="ru-RU" b="1" dirty="0"/>
        </a:p>
      </cdr:txBody>
    </cdr:sp>
  </cdr:relSizeAnchor>
  <cdr:relSizeAnchor xmlns:cdr="http://schemas.openxmlformats.org/drawingml/2006/chartDrawing">
    <cdr:from>
      <cdr:x>0.16529</cdr:x>
      <cdr:y>0.69602</cdr:y>
    </cdr:from>
    <cdr:to>
      <cdr:x>0.23141</cdr:x>
      <cdr:y>0.74323</cdr:y>
    </cdr:to>
    <cdr:sp macro="" textlink="">
      <cdr:nvSpPr>
        <cdr:cNvPr id="11" name="TextBox 10"/>
        <cdr:cNvSpPr txBox="1"/>
      </cdr:nvSpPr>
      <cdr:spPr>
        <a:xfrm xmlns:a="http://schemas.openxmlformats.org/drawingml/2006/main">
          <a:off x="1440166" y="3708870"/>
          <a:ext cx="576102" cy="25156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b="1" dirty="0" smtClean="0"/>
            <a:t>109,8</a:t>
          </a:r>
          <a:endParaRPr lang="ru-RU" b="1" dirty="0"/>
        </a:p>
      </cdr:txBody>
    </cdr:sp>
  </cdr:relSizeAnchor>
  <cdr:relSizeAnchor xmlns:cdr="http://schemas.openxmlformats.org/drawingml/2006/chartDrawing">
    <cdr:from>
      <cdr:x>0.34711</cdr:x>
      <cdr:y>0.63513</cdr:y>
    </cdr:from>
    <cdr:to>
      <cdr:x>0.42149</cdr:x>
      <cdr:y>0.72972</cdr:y>
    </cdr:to>
    <cdr:sp macro="" textlink="">
      <cdr:nvSpPr>
        <cdr:cNvPr id="12" name="TextBox 11"/>
        <cdr:cNvSpPr txBox="1"/>
      </cdr:nvSpPr>
      <cdr:spPr>
        <a:xfrm xmlns:a="http://schemas.openxmlformats.org/drawingml/2006/main">
          <a:off x="3024358" y="3384376"/>
          <a:ext cx="648071" cy="50405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b="1" dirty="0" smtClean="0"/>
            <a:t>6 031,7</a:t>
          </a:r>
          <a:endParaRPr lang="ru-RU" b="1" dirty="0"/>
        </a:p>
      </cdr:txBody>
    </cdr:sp>
  </cdr:relSizeAnchor>
  <cdr:relSizeAnchor xmlns:cdr="http://schemas.openxmlformats.org/drawingml/2006/chartDrawing">
    <cdr:from>
      <cdr:x>0.28926</cdr:x>
      <cdr:y>0.66215</cdr:y>
    </cdr:from>
    <cdr:to>
      <cdr:x>0.36364</cdr:x>
      <cdr:y>0.70269</cdr:y>
    </cdr:to>
    <cdr:sp macro="" textlink="">
      <cdr:nvSpPr>
        <cdr:cNvPr id="13" name="TextBox 12"/>
        <cdr:cNvSpPr txBox="1"/>
      </cdr:nvSpPr>
      <cdr:spPr>
        <a:xfrm xmlns:a="http://schemas.openxmlformats.org/drawingml/2006/main">
          <a:off x="2520313" y="3528392"/>
          <a:ext cx="648071" cy="21602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b="1" dirty="0" smtClean="0"/>
            <a:t>5 381,4</a:t>
          </a:r>
          <a:endParaRPr lang="ru-RU" b="1" dirty="0"/>
        </a:p>
      </cdr:txBody>
    </cdr:sp>
  </cdr:relSizeAnchor>
  <cdr:relSizeAnchor xmlns:cdr="http://schemas.openxmlformats.org/drawingml/2006/chartDrawing">
    <cdr:from>
      <cdr:x>0.47934</cdr:x>
      <cdr:y>0.59459</cdr:y>
    </cdr:from>
    <cdr:to>
      <cdr:x>0.57025</cdr:x>
      <cdr:y>0.64864</cdr:y>
    </cdr:to>
    <cdr:sp macro="" textlink="">
      <cdr:nvSpPr>
        <cdr:cNvPr id="14" name="TextBox 13"/>
        <cdr:cNvSpPr txBox="1"/>
      </cdr:nvSpPr>
      <cdr:spPr>
        <a:xfrm xmlns:a="http://schemas.openxmlformats.org/drawingml/2006/main">
          <a:off x="4176465" y="3168352"/>
          <a:ext cx="792088" cy="28803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b="1" dirty="0" smtClean="0"/>
            <a:t>21 510,4</a:t>
          </a:r>
          <a:endParaRPr lang="ru-RU" b="1" dirty="0"/>
        </a:p>
      </cdr:txBody>
    </cdr:sp>
  </cdr:relSizeAnchor>
  <cdr:relSizeAnchor xmlns:cdr="http://schemas.openxmlformats.org/drawingml/2006/chartDrawing">
    <cdr:from>
      <cdr:x>0.42149</cdr:x>
      <cdr:y>0.49999</cdr:y>
    </cdr:from>
    <cdr:to>
      <cdr:x>0.5124</cdr:x>
      <cdr:y>0.54053</cdr:y>
    </cdr:to>
    <cdr:sp macro="" textlink="">
      <cdr:nvSpPr>
        <cdr:cNvPr id="15" name="TextBox 14"/>
        <cdr:cNvSpPr txBox="1"/>
      </cdr:nvSpPr>
      <cdr:spPr>
        <a:xfrm xmlns:a="http://schemas.openxmlformats.org/drawingml/2006/main">
          <a:off x="3672429" y="2664296"/>
          <a:ext cx="792096" cy="21602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b="1" dirty="0" smtClean="0"/>
            <a:t>36 709,2</a:t>
          </a:r>
          <a:endParaRPr lang="ru-RU" b="1" dirty="0"/>
        </a:p>
      </cdr:txBody>
    </cdr:sp>
  </cdr:relSizeAnchor>
  <cdr:relSizeAnchor xmlns:cdr="http://schemas.openxmlformats.org/drawingml/2006/chartDrawing">
    <cdr:from>
      <cdr:x>0.61157</cdr:x>
      <cdr:y>0.64864</cdr:y>
    </cdr:from>
    <cdr:to>
      <cdr:x>0.69421</cdr:x>
      <cdr:y>0.71621</cdr:y>
    </cdr:to>
    <cdr:sp macro="" textlink="">
      <cdr:nvSpPr>
        <cdr:cNvPr id="16" name="TextBox 15"/>
        <cdr:cNvSpPr txBox="1"/>
      </cdr:nvSpPr>
      <cdr:spPr>
        <a:xfrm xmlns:a="http://schemas.openxmlformats.org/drawingml/2006/main">
          <a:off x="5328590" y="3456384"/>
          <a:ext cx="720040" cy="36006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b="1" dirty="0" smtClean="0"/>
            <a:t>8 522,2</a:t>
          </a:r>
          <a:endParaRPr lang="ru-RU" b="1" dirty="0"/>
        </a:p>
      </cdr:txBody>
    </cdr:sp>
  </cdr:relSizeAnchor>
  <cdr:relSizeAnchor xmlns:cdr="http://schemas.openxmlformats.org/drawingml/2006/chartDrawing">
    <cdr:from>
      <cdr:x>0.53719</cdr:x>
      <cdr:y>0.67567</cdr:y>
    </cdr:from>
    <cdr:to>
      <cdr:x>0.61983</cdr:x>
      <cdr:y>0.72972</cdr:y>
    </cdr:to>
    <cdr:sp macro="" textlink="">
      <cdr:nvSpPr>
        <cdr:cNvPr id="17" name="TextBox 16"/>
        <cdr:cNvSpPr txBox="1"/>
      </cdr:nvSpPr>
      <cdr:spPr>
        <a:xfrm xmlns:a="http://schemas.openxmlformats.org/drawingml/2006/main">
          <a:off x="4680520" y="3600400"/>
          <a:ext cx="720080" cy="28803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b="1" dirty="0" smtClean="0"/>
            <a:t>5 496,4</a:t>
          </a:r>
          <a:endParaRPr lang="ru-RU" b="1" dirty="0"/>
        </a:p>
      </cdr:txBody>
    </cdr:sp>
  </cdr:relSizeAnchor>
  <cdr:relSizeAnchor xmlns:cdr="http://schemas.openxmlformats.org/drawingml/2006/chartDrawing">
    <cdr:from>
      <cdr:x>0.7438</cdr:x>
      <cdr:y>0.6081</cdr:y>
    </cdr:from>
    <cdr:to>
      <cdr:x>0.85124</cdr:x>
      <cdr:y>0.70269</cdr:y>
    </cdr:to>
    <cdr:sp macro="" textlink="">
      <cdr:nvSpPr>
        <cdr:cNvPr id="18" name="TextBox 17"/>
        <cdr:cNvSpPr txBox="1"/>
      </cdr:nvSpPr>
      <cdr:spPr>
        <a:xfrm xmlns:a="http://schemas.openxmlformats.org/drawingml/2006/main">
          <a:off x="6480720" y="3240360"/>
          <a:ext cx="936107" cy="50404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b="1" dirty="0" smtClean="0"/>
            <a:t>16 040,2</a:t>
          </a:r>
          <a:endParaRPr lang="ru-RU" b="1" dirty="0"/>
        </a:p>
      </cdr:txBody>
    </cdr:sp>
  </cdr:relSizeAnchor>
  <cdr:relSizeAnchor xmlns:cdr="http://schemas.openxmlformats.org/drawingml/2006/chartDrawing">
    <cdr:from>
      <cdr:x>0.67289</cdr:x>
      <cdr:y>0.63513</cdr:y>
    </cdr:from>
    <cdr:to>
      <cdr:x>0.7686</cdr:x>
      <cdr:y>0.72972</cdr:y>
    </cdr:to>
    <cdr:sp macro="" textlink="">
      <cdr:nvSpPr>
        <cdr:cNvPr id="19" name="TextBox 18"/>
        <cdr:cNvSpPr txBox="1"/>
      </cdr:nvSpPr>
      <cdr:spPr>
        <a:xfrm xmlns:a="http://schemas.openxmlformats.org/drawingml/2006/main">
          <a:off x="5862883" y="3384376"/>
          <a:ext cx="833904" cy="50405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b="1" dirty="0" smtClean="0"/>
            <a:t>13 996,4</a:t>
          </a:r>
          <a:endParaRPr lang="ru-RU" b="1"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0B51C4AD-8DC0-4677-AC5A-D0F12D2871F9}" type="datetimeFigureOut">
              <a:rPr lang="ru-RU" smtClean="0"/>
              <a:t>26.04.2021</a:t>
            </a:fld>
            <a:endParaRPr lang="ru-RU"/>
          </a:p>
        </p:txBody>
      </p:sp>
      <p:sp>
        <p:nvSpPr>
          <p:cNvPr id="4" name="Образ слайда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9450" y="4714875"/>
            <a:ext cx="5438775" cy="4467225"/>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49688" y="9428163"/>
            <a:ext cx="2946400" cy="496887"/>
          </a:xfrm>
          <a:prstGeom prst="rect">
            <a:avLst/>
          </a:prstGeom>
        </p:spPr>
        <p:txBody>
          <a:bodyPr vert="horz" lIns="91440" tIns="45720" rIns="91440" bIns="45720" rtlCol="0" anchor="b"/>
          <a:lstStyle>
            <a:lvl1pPr algn="r">
              <a:defRPr sz="1200"/>
            </a:lvl1pPr>
          </a:lstStyle>
          <a:p>
            <a:fld id="{7398F5FD-CD92-4601-BD7D-282EB1A3932F}" type="slidenum">
              <a:rPr lang="ru-RU" smtClean="0"/>
              <a:t>‹#›</a:t>
            </a:fld>
            <a:endParaRPr lang="ru-RU"/>
          </a:p>
        </p:txBody>
      </p:sp>
    </p:spTree>
    <p:extLst>
      <p:ext uri="{BB962C8B-B14F-4D97-AF65-F5344CB8AC3E}">
        <p14:creationId xmlns:p14="http://schemas.microsoft.com/office/powerpoint/2010/main" val="8893781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AE7DCC64-BFA4-4032-9F03-2D9EA15831E3}" type="slidenum">
              <a:rPr lang="ru-RU" smtClean="0">
                <a:solidFill>
                  <a:prstClr val="black"/>
                </a:solidFill>
              </a:rPr>
              <a:pPr/>
              <a:t>5</a:t>
            </a:fld>
            <a:endParaRPr lang="ru-RU">
              <a:solidFill>
                <a:prstClr val="black"/>
              </a:solidFill>
            </a:endParaRPr>
          </a:p>
        </p:txBody>
      </p:sp>
    </p:spTree>
    <p:extLst>
      <p:ext uri="{BB962C8B-B14F-4D97-AF65-F5344CB8AC3E}">
        <p14:creationId xmlns:p14="http://schemas.microsoft.com/office/powerpoint/2010/main" val="36142977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9603312E-50E2-4037-87E9-A7674B8A8D54}" type="slidenum">
              <a:rPr lang="ru-RU" smtClean="0">
                <a:solidFill>
                  <a:prstClr val="black"/>
                </a:solidFill>
              </a:rPr>
              <a:pPr/>
              <a:t>9</a:t>
            </a:fld>
            <a:endParaRPr lang="ru-RU">
              <a:solidFill>
                <a:prstClr val="black"/>
              </a:solidFill>
            </a:endParaRPr>
          </a:p>
        </p:txBody>
      </p:sp>
    </p:spTree>
    <p:extLst>
      <p:ext uri="{BB962C8B-B14F-4D97-AF65-F5344CB8AC3E}">
        <p14:creationId xmlns:p14="http://schemas.microsoft.com/office/powerpoint/2010/main" val="14539358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DA61528-660B-4F64-BB4B-69CF4D038C40}" type="slidenum">
              <a:rPr lang="ru-RU" smtClean="0">
                <a:solidFill>
                  <a:prstClr val="black"/>
                </a:solidFill>
              </a:rPr>
              <a:pPr/>
              <a:t>17</a:t>
            </a:fld>
            <a:endParaRPr lang="ru-RU" dirty="0">
              <a:solidFill>
                <a:prstClr val="black"/>
              </a:solidFill>
            </a:endParaRPr>
          </a:p>
        </p:txBody>
      </p:sp>
    </p:spTree>
    <p:extLst>
      <p:ext uri="{BB962C8B-B14F-4D97-AF65-F5344CB8AC3E}">
        <p14:creationId xmlns:p14="http://schemas.microsoft.com/office/powerpoint/2010/main" val="42266322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17A21CA-4932-4C93-B415-9B922AAFE249}" type="slidenum">
              <a:rPr lang="ru-RU" smtClean="0">
                <a:solidFill>
                  <a:prstClr val="black"/>
                </a:solidFill>
              </a:rPr>
              <a:pPr/>
              <a:t>20</a:t>
            </a:fld>
            <a:endParaRPr lang="ru-RU">
              <a:solidFill>
                <a:prstClr val="black"/>
              </a:solidFill>
            </a:endParaRPr>
          </a:p>
        </p:txBody>
      </p:sp>
    </p:spTree>
    <p:extLst>
      <p:ext uri="{BB962C8B-B14F-4D97-AF65-F5344CB8AC3E}">
        <p14:creationId xmlns:p14="http://schemas.microsoft.com/office/powerpoint/2010/main" val="862582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A92AD45-CC9C-42A8-B332-8EA97157F2DA}" type="slidenum">
              <a:rPr lang="ru-RU" smtClean="0">
                <a:solidFill>
                  <a:prstClr val="black"/>
                </a:solidFill>
              </a:rPr>
              <a:pPr/>
              <a:t>26</a:t>
            </a:fld>
            <a:endParaRPr lang="ru-RU" dirty="0">
              <a:solidFill>
                <a:prstClr val="black"/>
              </a:solidFill>
            </a:endParaRPr>
          </a:p>
        </p:txBody>
      </p:sp>
    </p:spTree>
    <p:extLst>
      <p:ext uri="{BB962C8B-B14F-4D97-AF65-F5344CB8AC3E}">
        <p14:creationId xmlns:p14="http://schemas.microsoft.com/office/powerpoint/2010/main" val="16479784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603312E-50E2-4037-87E9-A7674B8A8D54}" type="slidenum">
              <a:rPr lang="ru-RU" smtClean="0">
                <a:solidFill>
                  <a:prstClr val="black"/>
                </a:solidFill>
              </a:rPr>
              <a:pPr/>
              <a:t>34</a:t>
            </a:fld>
            <a:endParaRPr lang="ru-RU" dirty="0">
              <a:solidFill>
                <a:prstClr val="black"/>
              </a:solidFill>
            </a:endParaRPr>
          </a:p>
        </p:txBody>
      </p:sp>
    </p:spTree>
    <p:extLst>
      <p:ext uri="{BB962C8B-B14F-4D97-AF65-F5344CB8AC3E}">
        <p14:creationId xmlns:p14="http://schemas.microsoft.com/office/powerpoint/2010/main" val="14539358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603312E-50E2-4037-87E9-A7674B8A8D54}" type="slidenum">
              <a:rPr lang="ru-RU" smtClean="0">
                <a:solidFill>
                  <a:prstClr val="black"/>
                </a:solidFill>
              </a:rPr>
              <a:pPr/>
              <a:t>35</a:t>
            </a:fld>
            <a:endParaRPr lang="ru-RU" dirty="0">
              <a:solidFill>
                <a:prstClr val="black"/>
              </a:solidFill>
            </a:endParaRPr>
          </a:p>
        </p:txBody>
      </p:sp>
    </p:spTree>
    <p:extLst>
      <p:ext uri="{BB962C8B-B14F-4D97-AF65-F5344CB8AC3E}">
        <p14:creationId xmlns:p14="http://schemas.microsoft.com/office/powerpoint/2010/main" val="14539358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603312E-50E2-4037-87E9-A7674B8A8D54}" type="slidenum">
              <a:rPr lang="ru-RU" smtClean="0">
                <a:solidFill>
                  <a:prstClr val="black"/>
                </a:solidFill>
              </a:rPr>
              <a:pPr/>
              <a:t>51</a:t>
            </a:fld>
            <a:endParaRPr lang="ru-RU" dirty="0">
              <a:solidFill>
                <a:prstClr val="black"/>
              </a:solidFill>
            </a:endParaRPr>
          </a:p>
        </p:txBody>
      </p:sp>
    </p:spTree>
    <p:extLst>
      <p:ext uri="{BB962C8B-B14F-4D97-AF65-F5344CB8AC3E}">
        <p14:creationId xmlns:p14="http://schemas.microsoft.com/office/powerpoint/2010/main" val="14539358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t>26.04.2021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26.04.2021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ru-RU" smtClean="0"/>
              <a:t>Образец заголовка</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t>26.04.2021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26.04.2021</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ru-RU" smtClean="0"/>
              <a:t>Образец заголовка</a:t>
            </a:r>
            <a:endParaRPr lang="en-US" dirty="0"/>
          </a:p>
        </p:txBody>
      </p:sp>
    </p:spTree>
    <p:extLst>
      <p:ext uri="{BB962C8B-B14F-4D97-AF65-F5344CB8AC3E}">
        <p14:creationId xmlns:p14="http://schemas.microsoft.com/office/powerpoint/2010/main" val="226350098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26.04.2021</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8" name="Title 7"/>
          <p:cNvSpPr>
            <a:spLocks noGrp="1"/>
          </p:cNvSpPr>
          <p:nvPr>
            <p:ph type="title"/>
          </p:nvPr>
        </p:nvSpPr>
        <p:spPr/>
        <p:txBody>
          <a:bodyPr/>
          <a:lstStyle/>
          <a:p>
            <a:r>
              <a:rPr lang="ru-RU" smtClean="0"/>
              <a:t>Образец заголовка</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extLst>
      <p:ext uri="{BB962C8B-B14F-4D97-AF65-F5344CB8AC3E}">
        <p14:creationId xmlns:p14="http://schemas.microsoft.com/office/powerpoint/2010/main" val="3110031950"/>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26.04.2021</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291608442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26.04.2021</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8" name="Title 7"/>
          <p:cNvSpPr>
            <a:spLocks noGrp="1"/>
          </p:cNvSpPr>
          <p:nvPr>
            <p:ph type="title"/>
          </p:nvPr>
        </p:nvSpPr>
        <p:spPr/>
        <p:txBody>
          <a:bodyPr/>
          <a:lstStyle/>
          <a:p>
            <a:r>
              <a:rPr lang="ru-RU" smtClean="0"/>
              <a:t>Образец заголовка</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extLst>
      <p:ext uri="{BB962C8B-B14F-4D97-AF65-F5344CB8AC3E}">
        <p14:creationId xmlns:p14="http://schemas.microsoft.com/office/powerpoint/2010/main" val="1605547255"/>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smtClean="0"/>
              <a:t>Образец текста</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26.04.2021</a:t>
            </a:fld>
            <a:endParaRPr lang="ru-RU">
              <a:solidFill>
                <a:prstClr val="black">
                  <a:lumMod val="50000"/>
                  <a:lumOff val="50000"/>
                </a:prstClr>
              </a:solidFill>
            </a:endParaRPr>
          </a:p>
        </p:txBody>
      </p:sp>
      <p:sp>
        <p:nvSpPr>
          <p:cNvPr id="8" name="Footer Placeholder 7"/>
          <p:cNvSpPr>
            <a:spLocks noGrp="1"/>
          </p:cNvSpPr>
          <p:nvPr>
            <p:ph type="ftr" sz="quarter" idx="11"/>
          </p:nvPr>
        </p:nvSpPr>
        <p:spPr/>
        <p:txBody>
          <a:bodyPr/>
          <a:lstStyle/>
          <a:p>
            <a:endParaRPr lang="ru-RU">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10" name="Title 9"/>
          <p:cNvSpPr>
            <a:spLocks noGrp="1"/>
          </p:cNvSpPr>
          <p:nvPr>
            <p:ph type="title"/>
          </p:nvPr>
        </p:nvSpPr>
        <p:spPr/>
        <p:txBody>
          <a:bodyPr/>
          <a:lstStyle/>
          <a:p>
            <a:r>
              <a:rPr lang="ru-RU" smtClean="0"/>
              <a:t>Образец заголовка</a:t>
            </a:r>
            <a:endParaRPr lang="en-US" dirty="0"/>
          </a:p>
        </p:txBody>
      </p:sp>
    </p:spTree>
    <p:extLst>
      <p:ext uri="{BB962C8B-B14F-4D97-AF65-F5344CB8AC3E}">
        <p14:creationId xmlns:p14="http://schemas.microsoft.com/office/powerpoint/2010/main" val="1347438863"/>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26.04.2021</a:t>
            </a:fld>
            <a:endParaRPr lang="ru-RU">
              <a:solidFill>
                <a:prstClr val="black">
                  <a:lumMod val="50000"/>
                  <a:lumOff val="50000"/>
                </a:prstClr>
              </a:solidFill>
            </a:endParaRPr>
          </a:p>
        </p:txBody>
      </p:sp>
      <p:sp>
        <p:nvSpPr>
          <p:cNvPr id="4" name="Footer Placeholder 3"/>
          <p:cNvSpPr>
            <a:spLocks noGrp="1"/>
          </p:cNvSpPr>
          <p:nvPr>
            <p:ph type="ftr" sz="quarter" idx="11"/>
          </p:nvPr>
        </p:nvSpPr>
        <p:spPr/>
        <p:txBody>
          <a:bodyPr/>
          <a:lstStyle/>
          <a:p>
            <a:endParaRPr lang="ru-RU">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112008594"/>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26.04.2021</a:t>
            </a:fld>
            <a:endParaRPr lang="ru-RU">
              <a:solidFill>
                <a:prstClr val="black">
                  <a:lumMod val="50000"/>
                  <a:lumOff val="50000"/>
                </a:prstClr>
              </a:solidFill>
            </a:endParaRPr>
          </a:p>
        </p:txBody>
      </p:sp>
      <p:sp>
        <p:nvSpPr>
          <p:cNvPr id="3" name="Footer Placeholder 2"/>
          <p:cNvSpPr>
            <a:spLocks noGrp="1"/>
          </p:cNvSpPr>
          <p:nvPr>
            <p:ph type="ftr" sz="quarter" idx="11"/>
          </p:nvPr>
        </p:nvSpPr>
        <p:spPr/>
        <p:txBody>
          <a:bodyPr/>
          <a:lstStyle/>
          <a:p>
            <a:endParaRPr lang="ru-RU">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2725177479"/>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ru-RU" smtClean="0"/>
              <a:t>Образец заголовка</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26.04.2021</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270684306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4C71EC6-210F-42DE-9C53-41977AD35B3D}" type="datetimeFigureOut">
              <a:rPr lang="ru-RU" smtClean="0"/>
              <a:t>26.04.2021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
        <p:nvSpPr>
          <p:cNvPr id="8" name="Title 7"/>
          <p:cNvSpPr>
            <a:spLocks noGrp="1"/>
          </p:cNvSpPr>
          <p:nvPr>
            <p:ph type="title"/>
          </p:nvPr>
        </p:nvSpPr>
        <p:spPr/>
        <p:txBody>
          <a:bodyPr/>
          <a:lstStyle/>
          <a:p>
            <a:r>
              <a:rPr lang="ru-RU" smtClean="0"/>
              <a:t>Образец заголовка</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26.04.2021</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ru-RU" smtClean="0"/>
              <a:t>Образец заголовка</a:t>
            </a:r>
            <a:endParaRPr lang="en-US" dirty="0"/>
          </a:p>
        </p:txBody>
      </p:sp>
    </p:spTree>
    <p:extLst>
      <p:ext uri="{BB962C8B-B14F-4D97-AF65-F5344CB8AC3E}">
        <p14:creationId xmlns:p14="http://schemas.microsoft.com/office/powerpoint/2010/main" val="3197948151"/>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26.04.2021</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3762224123"/>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ru-RU" smtClean="0"/>
              <a:t>Образец заголовка</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26.04.2021</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3729940144"/>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01F30989-C43C-4186-A6D6-1EA7AA8788E3}" type="datetimeFigureOut">
              <a:rPr lang="ru-RU" smtClean="0">
                <a:solidFill>
                  <a:prstClr val="black">
                    <a:lumMod val="50000"/>
                    <a:lumOff val="50000"/>
                  </a:prstClr>
                </a:solidFill>
              </a:rPr>
              <a:pPr/>
              <a:t>26.04.2021</a:t>
            </a:fld>
            <a:endParaRPr lang="ru-RU"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7BD428F4-009B-4B83-80B4-BFF4EADCD5B6}" type="slidenum">
              <a:rPr lang="ru-RU" smtClean="0">
                <a:solidFill>
                  <a:prstClr val="black">
                    <a:lumMod val="50000"/>
                    <a:lumOff val="50000"/>
                  </a:prstClr>
                </a:solidFill>
              </a:rPr>
              <a:pPr/>
              <a:t>‹#›</a:t>
            </a:fld>
            <a:endParaRPr lang="ru-RU" dirty="0">
              <a:solidFill>
                <a:prstClr val="black">
                  <a:lumMod val="50000"/>
                  <a:lumOff val="50000"/>
                </a:prstClr>
              </a:solidFill>
            </a:endParaRPr>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ru-RU" smtClean="0"/>
              <a:t>Образец заголовка</a:t>
            </a:r>
            <a:endParaRPr lang="en-US" dirty="0"/>
          </a:p>
        </p:txBody>
      </p:sp>
    </p:spTree>
    <p:extLst>
      <p:ext uri="{BB962C8B-B14F-4D97-AF65-F5344CB8AC3E}">
        <p14:creationId xmlns:p14="http://schemas.microsoft.com/office/powerpoint/2010/main" val="2136293638"/>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01F30989-C43C-4186-A6D6-1EA7AA8788E3}" type="datetimeFigureOut">
              <a:rPr lang="ru-RU" smtClean="0">
                <a:solidFill>
                  <a:prstClr val="black">
                    <a:lumMod val="50000"/>
                    <a:lumOff val="50000"/>
                  </a:prstClr>
                </a:solidFill>
              </a:rPr>
              <a:pPr/>
              <a:t>26.04.2021</a:t>
            </a:fld>
            <a:endParaRPr lang="ru-RU"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7BD428F4-009B-4B83-80B4-BFF4EADCD5B6}" type="slidenum">
              <a:rPr lang="ru-RU" smtClean="0">
                <a:solidFill>
                  <a:prstClr val="black">
                    <a:lumMod val="50000"/>
                    <a:lumOff val="50000"/>
                  </a:prstClr>
                </a:solidFill>
              </a:rPr>
              <a:pPr/>
              <a:t>‹#›</a:t>
            </a:fld>
            <a:endParaRPr lang="ru-RU" dirty="0">
              <a:solidFill>
                <a:prstClr val="black">
                  <a:lumMod val="50000"/>
                  <a:lumOff val="50000"/>
                </a:prstClr>
              </a:solidFill>
            </a:endParaRPr>
          </a:p>
        </p:txBody>
      </p:sp>
      <p:sp>
        <p:nvSpPr>
          <p:cNvPr id="8" name="Title 7"/>
          <p:cNvSpPr>
            <a:spLocks noGrp="1"/>
          </p:cNvSpPr>
          <p:nvPr>
            <p:ph type="title"/>
          </p:nvPr>
        </p:nvSpPr>
        <p:spPr/>
        <p:txBody>
          <a:bodyPr/>
          <a:lstStyle/>
          <a:p>
            <a:r>
              <a:rPr lang="ru-RU" smtClean="0"/>
              <a:t>Образец заголовка</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extLst>
      <p:ext uri="{BB962C8B-B14F-4D97-AF65-F5344CB8AC3E}">
        <p14:creationId xmlns:p14="http://schemas.microsoft.com/office/powerpoint/2010/main" val="2153308234"/>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01F30989-C43C-4186-A6D6-1EA7AA8788E3}" type="datetimeFigureOut">
              <a:rPr lang="ru-RU" smtClean="0">
                <a:solidFill>
                  <a:prstClr val="black">
                    <a:lumMod val="50000"/>
                    <a:lumOff val="50000"/>
                  </a:prstClr>
                </a:solidFill>
              </a:rPr>
              <a:pPr/>
              <a:t>26.04.2021</a:t>
            </a:fld>
            <a:endParaRPr lang="ru-RU"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7BD428F4-009B-4B83-80B4-BFF4EADCD5B6}" type="slidenum">
              <a:rPr lang="ru-RU" smtClean="0">
                <a:solidFill>
                  <a:prstClr val="black">
                    <a:lumMod val="50000"/>
                    <a:lumOff val="50000"/>
                  </a:prstClr>
                </a:solidFill>
              </a:rPr>
              <a:pPr/>
              <a:t>‹#›</a:t>
            </a:fld>
            <a:endParaRPr lang="ru-RU" dirty="0">
              <a:solidFill>
                <a:prstClr val="black">
                  <a:lumMod val="50000"/>
                  <a:lumOff val="50000"/>
                </a:prstClr>
              </a:solidFill>
            </a:endParaRPr>
          </a:p>
        </p:txBody>
      </p:sp>
    </p:spTree>
    <p:extLst>
      <p:ext uri="{BB962C8B-B14F-4D97-AF65-F5344CB8AC3E}">
        <p14:creationId xmlns:p14="http://schemas.microsoft.com/office/powerpoint/2010/main" val="2846361078"/>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01F30989-C43C-4186-A6D6-1EA7AA8788E3}" type="datetimeFigureOut">
              <a:rPr lang="ru-RU" smtClean="0">
                <a:solidFill>
                  <a:prstClr val="black">
                    <a:lumMod val="50000"/>
                    <a:lumOff val="50000"/>
                  </a:prstClr>
                </a:solidFill>
              </a:rPr>
              <a:pPr/>
              <a:t>26.04.2021</a:t>
            </a:fld>
            <a:endParaRPr lang="ru-RU" dirty="0">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dirty="0">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7BD428F4-009B-4B83-80B4-BFF4EADCD5B6}" type="slidenum">
              <a:rPr lang="ru-RU" smtClean="0">
                <a:solidFill>
                  <a:prstClr val="black">
                    <a:lumMod val="50000"/>
                    <a:lumOff val="50000"/>
                  </a:prstClr>
                </a:solidFill>
              </a:rPr>
              <a:pPr/>
              <a:t>‹#›</a:t>
            </a:fld>
            <a:endParaRPr lang="ru-RU" dirty="0">
              <a:solidFill>
                <a:prstClr val="black">
                  <a:lumMod val="50000"/>
                  <a:lumOff val="50000"/>
                </a:prstClr>
              </a:solidFill>
            </a:endParaRPr>
          </a:p>
        </p:txBody>
      </p:sp>
      <p:sp>
        <p:nvSpPr>
          <p:cNvPr id="8" name="Title 7"/>
          <p:cNvSpPr>
            <a:spLocks noGrp="1"/>
          </p:cNvSpPr>
          <p:nvPr>
            <p:ph type="title"/>
          </p:nvPr>
        </p:nvSpPr>
        <p:spPr/>
        <p:txBody>
          <a:bodyPr/>
          <a:lstStyle/>
          <a:p>
            <a:r>
              <a:rPr lang="ru-RU" smtClean="0"/>
              <a:t>Образец заголовка</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extLst>
      <p:ext uri="{BB962C8B-B14F-4D97-AF65-F5344CB8AC3E}">
        <p14:creationId xmlns:p14="http://schemas.microsoft.com/office/powerpoint/2010/main" val="2743507141"/>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smtClean="0"/>
              <a:t>Образец текста</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01F30989-C43C-4186-A6D6-1EA7AA8788E3}" type="datetimeFigureOut">
              <a:rPr lang="ru-RU" smtClean="0">
                <a:solidFill>
                  <a:prstClr val="black">
                    <a:lumMod val="50000"/>
                    <a:lumOff val="50000"/>
                  </a:prstClr>
                </a:solidFill>
              </a:rPr>
              <a:pPr/>
              <a:t>26.04.2021</a:t>
            </a:fld>
            <a:endParaRPr lang="ru-RU" dirty="0">
              <a:solidFill>
                <a:prstClr val="black">
                  <a:lumMod val="50000"/>
                  <a:lumOff val="50000"/>
                </a:prstClr>
              </a:solidFill>
            </a:endParaRPr>
          </a:p>
        </p:txBody>
      </p:sp>
      <p:sp>
        <p:nvSpPr>
          <p:cNvPr id="8" name="Footer Placeholder 7"/>
          <p:cNvSpPr>
            <a:spLocks noGrp="1"/>
          </p:cNvSpPr>
          <p:nvPr>
            <p:ph type="ftr" sz="quarter" idx="11"/>
          </p:nvPr>
        </p:nvSpPr>
        <p:spPr/>
        <p:txBody>
          <a:bodyPr/>
          <a:lstStyle/>
          <a:p>
            <a:endParaRPr lang="ru-RU" dirty="0">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7BD428F4-009B-4B83-80B4-BFF4EADCD5B6}" type="slidenum">
              <a:rPr lang="ru-RU" smtClean="0">
                <a:solidFill>
                  <a:prstClr val="black">
                    <a:lumMod val="50000"/>
                    <a:lumOff val="50000"/>
                  </a:prstClr>
                </a:solidFill>
              </a:rPr>
              <a:pPr/>
              <a:t>‹#›</a:t>
            </a:fld>
            <a:endParaRPr lang="ru-RU" dirty="0">
              <a:solidFill>
                <a:prstClr val="black">
                  <a:lumMod val="50000"/>
                  <a:lumOff val="50000"/>
                </a:prstClr>
              </a:solidFill>
            </a:endParaRPr>
          </a:p>
        </p:txBody>
      </p:sp>
      <p:sp>
        <p:nvSpPr>
          <p:cNvPr id="10" name="Title 9"/>
          <p:cNvSpPr>
            <a:spLocks noGrp="1"/>
          </p:cNvSpPr>
          <p:nvPr>
            <p:ph type="title"/>
          </p:nvPr>
        </p:nvSpPr>
        <p:spPr/>
        <p:txBody>
          <a:bodyPr/>
          <a:lstStyle/>
          <a:p>
            <a:r>
              <a:rPr lang="ru-RU" smtClean="0"/>
              <a:t>Образец заголовка</a:t>
            </a:r>
            <a:endParaRPr lang="en-US" dirty="0"/>
          </a:p>
        </p:txBody>
      </p:sp>
    </p:spTree>
    <p:extLst>
      <p:ext uri="{BB962C8B-B14F-4D97-AF65-F5344CB8AC3E}">
        <p14:creationId xmlns:p14="http://schemas.microsoft.com/office/powerpoint/2010/main" val="1053609690"/>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01F30989-C43C-4186-A6D6-1EA7AA8788E3}" type="datetimeFigureOut">
              <a:rPr lang="ru-RU" smtClean="0">
                <a:solidFill>
                  <a:prstClr val="black">
                    <a:lumMod val="50000"/>
                    <a:lumOff val="50000"/>
                  </a:prstClr>
                </a:solidFill>
              </a:rPr>
              <a:pPr/>
              <a:t>26.04.2021</a:t>
            </a:fld>
            <a:endParaRPr lang="ru-RU" dirty="0">
              <a:solidFill>
                <a:prstClr val="black">
                  <a:lumMod val="50000"/>
                  <a:lumOff val="50000"/>
                </a:prstClr>
              </a:solidFill>
            </a:endParaRPr>
          </a:p>
        </p:txBody>
      </p:sp>
      <p:sp>
        <p:nvSpPr>
          <p:cNvPr id="4" name="Footer Placeholder 3"/>
          <p:cNvSpPr>
            <a:spLocks noGrp="1"/>
          </p:cNvSpPr>
          <p:nvPr>
            <p:ph type="ftr" sz="quarter" idx="11"/>
          </p:nvPr>
        </p:nvSpPr>
        <p:spPr/>
        <p:txBody>
          <a:bodyPr/>
          <a:lstStyle/>
          <a:p>
            <a:endParaRPr lang="ru-RU" dirty="0">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fld id="{7BD428F4-009B-4B83-80B4-BFF4EADCD5B6}" type="slidenum">
              <a:rPr lang="ru-RU" smtClean="0">
                <a:solidFill>
                  <a:prstClr val="black">
                    <a:lumMod val="50000"/>
                    <a:lumOff val="50000"/>
                  </a:prstClr>
                </a:solidFill>
              </a:rPr>
              <a:pPr/>
              <a:t>‹#›</a:t>
            </a:fld>
            <a:endParaRPr lang="ru-RU" dirty="0">
              <a:solidFill>
                <a:prstClr val="black">
                  <a:lumMod val="50000"/>
                  <a:lumOff val="50000"/>
                </a:prstClr>
              </a:solidFill>
            </a:endParaRPr>
          </a:p>
        </p:txBody>
      </p:sp>
    </p:spTree>
    <p:extLst>
      <p:ext uri="{BB962C8B-B14F-4D97-AF65-F5344CB8AC3E}">
        <p14:creationId xmlns:p14="http://schemas.microsoft.com/office/powerpoint/2010/main" val="1458239382"/>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F30989-C43C-4186-A6D6-1EA7AA8788E3}" type="datetimeFigureOut">
              <a:rPr lang="ru-RU" smtClean="0">
                <a:solidFill>
                  <a:prstClr val="black">
                    <a:lumMod val="50000"/>
                    <a:lumOff val="50000"/>
                  </a:prstClr>
                </a:solidFill>
              </a:rPr>
              <a:pPr/>
              <a:t>26.04.2021</a:t>
            </a:fld>
            <a:endParaRPr lang="ru-RU" dirty="0">
              <a:solidFill>
                <a:prstClr val="black">
                  <a:lumMod val="50000"/>
                  <a:lumOff val="50000"/>
                </a:prstClr>
              </a:solidFill>
            </a:endParaRPr>
          </a:p>
        </p:txBody>
      </p:sp>
      <p:sp>
        <p:nvSpPr>
          <p:cNvPr id="3" name="Footer Placeholder 2"/>
          <p:cNvSpPr>
            <a:spLocks noGrp="1"/>
          </p:cNvSpPr>
          <p:nvPr>
            <p:ph type="ftr" sz="quarter" idx="11"/>
          </p:nvPr>
        </p:nvSpPr>
        <p:spPr/>
        <p:txBody>
          <a:bodyPr/>
          <a:lstStyle/>
          <a:p>
            <a:endParaRPr lang="ru-RU" dirty="0">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p>
            <a:fld id="{7BD428F4-009B-4B83-80B4-BFF4EADCD5B6}" type="slidenum">
              <a:rPr lang="ru-RU" smtClean="0">
                <a:solidFill>
                  <a:prstClr val="black">
                    <a:lumMod val="50000"/>
                    <a:lumOff val="50000"/>
                  </a:prstClr>
                </a:solidFill>
              </a:rPr>
              <a:pPr/>
              <a:t>‹#›</a:t>
            </a:fld>
            <a:endParaRPr lang="ru-RU" dirty="0">
              <a:solidFill>
                <a:prstClr val="black">
                  <a:lumMod val="50000"/>
                  <a:lumOff val="50000"/>
                </a:prstClr>
              </a:solidFill>
            </a:endParaRPr>
          </a:p>
        </p:txBody>
      </p:sp>
    </p:spTree>
    <p:extLst>
      <p:ext uri="{BB962C8B-B14F-4D97-AF65-F5344CB8AC3E}">
        <p14:creationId xmlns:p14="http://schemas.microsoft.com/office/powerpoint/2010/main" val="184834577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t>26.04.2021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ru-RU" smtClean="0"/>
              <a:t>Образец заголовка</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01F30989-C43C-4186-A6D6-1EA7AA8788E3}" type="datetimeFigureOut">
              <a:rPr lang="ru-RU" smtClean="0">
                <a:solidFill>
                  <a:prstClr val="black">
                    <a:lumMod val="50000"/>
                    <a:lumOff val="50000"/>
                  </a:prstClr>
                </a:solidFill>
              </a:rPr>
              <a:pPr/>
              <a:t>26.04.2021</a:t>
            </a:fld>
            <a:endParaRPr lang="ru-RU" dirty="0">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dirty="0">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7BD428F4-009B-4B83-80B4-BFF4EADCD5B6}" type="slidenum">
              <a:rPr lang="ru-RU" smtClean="0">
                <a:solidFill>
                  <a:prstClr val="black">
                    <a:lumMod val="50000"/>
                    <a:lumOff val="50000"/>
                  </a:prstClr>
                </a:solidFill>
              </a:rPr>
              <a:pPr/>
              <a:t>‹#›</a:t>
            </a:fld>
            <a:endParaRPr lang="ru-RU" dirty="0">
              <a:solidFill>
                <a:prstClr val="black">
                  <a:lumMod val="50000"/>
                  <a:lumOff val="50000"/>
                </a:prstClr>
              </a:solidFill>
            </a:endParaRPr>
          </a:p>
        </p:txBody>
      </p:sp>
    </p:spTree>
    <p:extLst>
      <p:ext uri="{BB962C8B-B14F-4D97-AF65-F5344CB8AC3E}">
        <p14:creationId xmlns:p14="http://schemas.microsoft.com/office/powerpoint/2010/main" val="3952936877"/>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01F30989-C43C-4186-A6D6-1EA7AA8788E3}" type="datetimeFigureOut">
              <a:rPr lang="ru-RU" smtClean="0">
                <a:solidFill>
                  <a:prstClr val="black">
                    <a:lumMod val="50000"/>
                    <a:lumOff val="50000"/>
                  </a:prstClr>
                </a:solidFill>
              </a:rPr>
              <a:pPr/>
              <a:t>26.04.2021</a:t>
            </a:fld>
            <a:endParaRPr lang="ru-RU" dirty="0">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dirty="0">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7BD428F4-009B-4B83-80B4-BFF4EADCD5B6}" type="slidenum">
              <a:rPr lang="ru-RU" smtClean="0">
                <a:solidFill>
                  <a:prstClr val="black">
                    <a:lumMod val="50000"/>
                    <a:lumOff val="50000"/>
                  </a:prstClr>
                </a:solidFill>
              </a:rPr>
              <a:pPr/>
              <a:t>‹#›</a:t>
            </a:fld>
            <a:endParaRPr lang="ru-RU" dirty="0">
              <a:solidFill>
                <a:prstClr val="black">
                  <a:lumMod val="50000"/>
                  <a:lumOff val="50000"/>
                </a:prstClr>
              </a:solidFill>
            </a:endParaRPr>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ru-RU" smtClean="0"/>
              <a:t>Образец заголовка</a:t>
            </a:r>
            <a:endParaRPr lang="en-US" dirty="0"/>
          </a:p>
        </p:txBody>
      </p:sp>
    </p:spTree>
    <p:extLst>
      <p:ext uri="{BB962C8B-B14F-4D97-AF65-F5344CB8AC3E}">
        <p14:creationId xmlns:p14="http://schemas.microsoft.com/office/powerpoint/2010/main" val="901237421"/>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01F30989-C43C-4186-A6D6-1EA7AA8788E3}" type="datetimeFigureOut">
              <a:rPr lang="ru-RU" smtClean="0">
                <a:solidFill>
                  <a:prstClr val="black">
                    <a:lumMod val="50000"/>
                    <a:lumOff val="50000"/>
                  </a:prstClr>
                </a:solidFill>
              </a:rPr>
              <a:pPr/>
              <a:t>26.04.2021</a:t>
            </a:fld>
            <a:endParaRPr lang="ru-RU"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7BD428F4-009B-4B83-80B4-BFF4EADCD5B6}" type="slidenum">
              <a:rPr lang="ru-RU" smtClean="0">
                <a:solidFill>
                  <a:prstClr val="black">
                    <a:lumMod val="50000"/>
                    <a:lumOff val="50000"/>
                  </a:prstClr>
                </a:solidFill>
              </a:rPr>
              <a:pPr/>
              <a:t>‹#›</a:t>
            </a:fld>
            <a:endParaRPr lang="ru-RU" dirty="0">
              <a:solidFill>
                <a:prstClr val="black">
                  <a:lumMod val="50000"/>
                  <a:lumOff val="50000"/>
                </a:prstClr>
              </a:solidFill>
            </a:endParaRPr>
          </a:p>
        </p:txBody>
      </p:sp>
    </p:spTree>
    <p:extLst>
      <p:ext uri="{BB962C8B-B14F-4D97-AF65-F5344CB8AC3E}">
        <p14:creationId xmlns:p14="http://schemas.microsoft.com/office/powerpoint/2010/main" val="1873161340"/>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ru-RU" smtClean="0"/>
              <a:t>Образец заголовка</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01F30989-C43C-4186-A6D6-1EA7AA8788E3}" type="datetimeFigureOut">
              <a:rPr lang="ru-RU" smtClean="0">
                <a:solidFill>
                  <a:prstClr val="black">
                    <a:lumMod val="50000"/>
                    <a:lumOff val="50000"/>
                  </a:prstClr>
                </a:solidFill>
              </a:rPr>
              <a:pPr/>
              <a:t>26.04.2021</a:t>
            </a:fld>
            <a:endParaRPr lang="ru-RU"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7BD428F4-009B-4B83-80B4-BFF4EADCD5B6}" type="slidenum">
              <a:rPr lang="ru-RU" smtClean="0">
                <a:solidFill>
                  <a:prstClr val="black">
                    <a:lumMod val="50000"/>
                    <a:lumOff val="50000"/>
                  </a:prstClr>
                </a:solidFill>
              </a:rPr>
              <a:pPr/>
              <a:t>‹#›</a:t>
            </a:fld>
            <a:endParaRPr lang="ru-RU" dirty="0">
              <a:solidFill>
                <a:prstClr val="black">
                  <a:lumMod val="50000"/>
                  <a:lumOff val="50000"/>
                </a:prstClr>
              </a:solidFill>
            </a:endParaRPr>
          </a:p>
        </p:txBody>
      </p:sp>
    </p:spTree>
    <p:extLst>
      <p:ext uri="{BB962C8B-B14F-4D97-AF65-F5344CB8AC3E}">
        <p14:creationId xmlns:p14="http://schemas.microsoft.com/office/powerpoint/2010/main" val="849188274"/>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0_Титульный слайд">
    <p:spTree>
      <p:nvGrpSpPr>
        <p:cNvPr id="1" name=""/>
        <p:cNvGrpSpPr/>
        <p:nvPr/>
      </p:nvGrpSpPr>
      <p:grpSpPr>
        <a:xfrm>
          <a:off x="0" y="0"/>
          <a:ext cx="0" cy="0"/>
          <a:chOff x="0" y="0"/>
          <a:chExt cx="0" cy="0"/>
        </a:xfrm>
      </p:grpSpPr>
      <p:sp>
        <p:nvSpPr>
          <p:cNvPr id="6" name="Номер слайда 5"/>
          <p:cNvSpPr>
            <a:spLocks noGrp="1"/>
          </p:cNvSpPr>
          <p:nvPr>
            <p:ph type="sldNum" sz="quarter" idx="12"/>
          </p:nvPr>
        </p:nvSpPr>
        <p:spPr/>
        <p:txBody>
          <a:bodyPr/>
          <a:lstStyle/>
          <a:p>
            <a:fld id="{26666E84-CA21-407A-9098-B0529236DD86}" type="slidenum">
              <a:rPr lang="ru-RU" smtClean="0">
                <a:solidFill>
                  <a:prstClr val="black">
                    <a:lumMod val="50000"/>
                    <a:lumOff val="50000"/>
                  </a:prstClr>
                </a:solidFill>
              </a:rPr>
              <a:pPr/>
              <a:t>‹#›</a:t>
            </a:fld>
            <a:endParaRPr lang="ru-RU">
              <a:solidFill>
                <a:prstClr val="black">
                  <a:lumMod val="50000"/>
                  <a:lumOff val="50000"/>
                </a:prstClr>
              </a:solidFill>
            </a:endParaRPr>
          </a:p>
        </p:txBody>
      </p:sp>
      <p:grpSp>
        <p:nvGrpSpPr>
          <p:cNvPr id="2" name="Группа 6"/>
          <p:cNvGrpSpPr/>
          <p:nvPr userDrawn="1"/>
        </p:nvGrpSpPr>
        <p:grpSpPr>
          <a:xfrm>
            <a:off x="418982" y="-315416"/>
            <a:ext cx="8617514" cy="1496507"/>
            <a:chOff x="202958" y="-11723"/>
            <a:chExt cx="8617514" cy="1352491"/>
          </a:xfrm>
        </p:grpSpPr>
        <p:sp>
          <p:nvSpPr>
            <p:cNvPr id="8" name="Скругленный прямоугольник 7"/>
            <p:cNvSpPr/>
            <p:nvPr/>
          </p:nvSpPr>
          <p:spPr>
            <a:xfrm>
              <a:off x="611560" y="188640"/>
              <a:ext cx="8208912" cy="1152128"/>
            </a:xfrm>
            <a:prstGeom prst="roundRect">
              <a:avLst/>
            </a:prstGeom>
            <a:noFill/>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a:solidFill>
                  <a:prstClr val="white"/>
                </a:solidFill>
              </a:endParaRPr>
            </a:p>
          </p:txBody>
        </p:sp>
        <p:sp>
          <p:nvSpPr>
            <p:cNvPr id="9" name="Скругленный прямоугольник 8"/>
            <p:cNvSpPr/>
            <p:nvPr/>
          </p:nvSpPr>
          <p:spPr>
            <a:xfrm>
              <a:off x="202958" y="-11723"/>
              <a:ext cx="8568952" cy="1340768"/>
            </a:xfrm>
            <a:prstGeom prst="roundRect">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a:solidFill>
                  <a:prstClr val="white"/>
                </a:solidFill>
              </a:endParaRPr>
            </a:p>
          </p:txBody>
        </p:sp>
      </p:grpSp>
      <p:grpSp>
        <p:nvGrpSpPr>
          <p:cNvPr id="3" name="Группа 9"/>
          <p:cNvGrpSpPr/>
          <p:nvPr userDrawn="1"/>
        </p:nvGrpSpPr>
        <p:grpSpPr>
          <a:xfrm>
            <a:off x="0" y="-83731"/>
            <a:ext cx="9144000" cy="200363"/>
            <a:chOff x="0" y="-11723"/>
            <a:chExt cx="9144000" cy="200363"/>
          </a:xfrm>
        </p:grpSpPr>
        <p:sp>
          <p:nvSpPr>
            <p:cNvPr id="11" name="Прямоугольник 10"/>
            <p:cNvSpPr/>
            <p:nvPr/>
          </p:nvSpPr>
          <p:spPr>
            <a:xfrm>
              <a:off x="0" y="-11723"/>
              <a:ext cx="5652120" cy="20036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2" name="Прямоугольник 11"/>
            <p:cNvSpPr/>
            <p:nvPr/>
          </p:nvSpPr>
          <p:spPr>
            <a:xfrm>
              <a:off x="5652120" y="-11723"/>
              <a:ext cx="3491880" cy="200363"/>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spTree>
    <p:extLst>
      <p:ext uri="{BB962C8B-B14F-4D97-AF65-F5344CB8AC3E}">
        <p14:creationId xmlns:p14="http://schemas.microsoft.com/office/powerpoint/2010/main" val="26071140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26.04.2021</a:t>
            </a:fld>
            <a:endParaRPr lang="ru-RU"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dirty="0">
              <a:solidFill>
                <a:prstClr val="black">
                  <a:lumMod val="50000"/>
                  <a:lumOff val="50000"/>
                </a:prstClr>
              </a:solidFill>
            </a:endParaRPr>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ru-RU" smtClean="0"/>
              <a:t>Образец заголовка</a:t>
            </a:r>
            <a:endParaRPr lang="en-US" dirty="0"/>
          </a:p>
        </p:txBody>
      </p:sp>
    </p:spTree>
    <p:extLst>
      <p:ext uri="{BB962C8B-B14F-4D97-AF65-F5344CB8AC3E}">
        <p14:creationId xmlns:p14="http://schemas.microsoft.com/office/powerpoint/2010/main" val="1074154274"/>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26.04.2021</a:t>
            </a:fld>
            <a:endParaRPr lang="ru-RU"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dirty="0">
              <a:solidFill>
                <a:prstClr val="black">
                  <a:lumMod val="50000"/>
                  <a:lumOff val="50000"/>
                </a:prstClr>
              </a:solidFill>
            </a:endParaRPr>
          </a:p>
        </p:txBody>
      </p:sp>
      <p:sp>
        <p:nvSpPr>
          <p:cNvPr id="8" name="Title 7"/>
          <p:cNvSpPr>
            <a:spLocks noGrp="1"/>
          </p:cNvSpPr>
          <p:nvPr>
            <p:ph type="title"/>
          </p:nvPr>
        </p:nvSpPr>
        <p:spPr/>
        <p:txBody>
          <a:bodyPr/>
          <a:lstStyle/>
          <a:p>
            <a:r>
              <a:rPr lang="ru-RU" smtClean="0"/>
              <a:t>Образец заголовка</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extLst>
      <p:ext uri="{BB962C8B-B14F-4D97-AF65-F5344CB8AC3E}">
        <p14:creationId xmlns:p14="http://schemas.microsoft.com/office/powerpoint/2010/main" val="4268815497"/>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26.04.2021</a:t>
            </a:fld>
            <a:endParaRPr lang="ru-RU"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dirty="0">
              <a:solidFill>
                <a:prstClr val="black">
                  <a:lumMod val="50000"/>
                  <a:lumOff val="50000"/>
                </a:prstClr>
              </a:solidFill>
            </a:endParaRPr>
          </a:p>
        </p:txBody>
      </p:sp>
    </p:spTree>
    <p:extLst>
      <p:ext uri="{BB962C8B-B14F-4D97-AF65-F5344CB8AC3E}">
        <p14:creationId xmlns:p14="http://schemas.microsoft.com/office/powerpoint/2010/main" val="2402473893"/>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26.04.2021</a:t>
            </a:fld>
            <a:endParaRPr lang="ru-RU" dirty="0">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dirty="0">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dirty="0">
              <a:solidFill>
                <a:prstClr val="black">
                  <a:lumMod val="50000"/>
                  <a:lumOff val="50000"/>
                </a:prstClr>
              </a:solidFill>
            </a:endParaRPr>
          </a:p>
        </p:txBody>
      </p:sp>
      <p:sp>
        <p:nvSpPr>
          <p:cNvPr id="8" name="Title 7"/>
          <p:cNvSpPr>
            <a:spLocks noGrp="1"/>
          </p:cNvSpPr>
          <p:nvPr>
            <p:ph type="title"/>
          </p:nvPr>
        </p:nvSpPr>
        <p:spPr/>
        <p:txBody>
          <a:bodyPr/>
          <a:lstStyle/>
          <a:p>
            <a:r>
              <a:rPr lang="ru-RU" smtClean="0"/>
              <a:t>Образец заголовка</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extLst>
      <p:ext uri="{BB962C8B-B14F-4D97-AF65-F5344CB8AC3E}">
        <p14:creationId xmlns:p14="http://schemas.microsoft.com/office/powerpoint/2010/main" val="462402922"/>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smtClean="0"/>
              <a:t>Образец текста</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26.04.2021</a:t>
            </a:fld>
            <a:endParaRPr lang="ru-RU" dirty="0">
              <a:solidFill>
                <a:prstClr val="black">
                  <a:lumMod val="50000"/>
                  <a:lumOff val="50000"/>
                </a:prstClr>
              </a:solidFill>
            </a:endParaRPr>
          </a:p>
        </p:txBody>
      </p:sp>
      <p:sp>
        <p:nvSpPr>
          <p:cNvPr id="8" name="Footer Placeholder 7"/>
          <p:cNvSpPr>
            <a:spLocks noGrp="1"/>
          </p:cNvSpPr>
          <p:nvPr>
            <p:ph type="ftr" sz="quarter" idx="11"/>
          </p:nvPr>
        </p:nvSpPr>
        <p:spPr/>
        <p:txBody>
          <a:bodyPr/>
          <a:lstStyle/>
          <a:p>
            <a:endParaRPr lang="ru-RU" dirty="0">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dirty="0">
              <a:solidFill>
                <a:prstClr val="black">
                  <a:lumMod val="50000"/>
                  <a:lumOff val="50000"/>
                </a:prstClr>
              </a:solidFill>
            </a:endParaRPr>
          </a:p>
        </p:txBody>
      </p:sp>
      <p:sp>
        <p:nvSpPr>
          <p:cNvPr id="10" name="Title 9"/>
          <p:cNvSpPr>
            <a:spLocks noGrp="1"/>
          </p:cNvSpPr>
          <p:nvPr>
            <p:ph type="title"/>
          </p:nvPr>
        </p:nvSpPr>
        <p:spPr/>
        <p:txBody>
          <a:bodyPr/>
          <a:lstStyle/>
          <a:p>
            <a:r>
              <a:rPr lang="ru-RU" smtClean="0"/>
              <a:t>Образец заголовка</a:t>
            </a:r>
            <a:endParaRPr lang="en-US" dirty="0"/>
          </a:p>
        </p:txBody>
      </p:sp>
    </p:spTree>
    <p:extLst>
      <p:ext uri="{BB962C8B-B14F-4D97-AF65-F5344CB8AC3E}">
        <p14:creationId xmlns:p14="http://schemas.microsoft.com/office/powerpoint/2010/main" val="265324438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4C71EC6-210F-42DE-9C53-41977AD35B3D}" type="datetimeFigureOut">
              <a:rPr lang="ru-RU" smtClean="0"/>
              <a:t>26.04.2021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
        <p:nvSpPr>
          <p:cNvPr id="8" name="Title 7"/>
          <p:cNvSpPr>
            <a:spLocks noGrp="1"/>
          </p:cNvSpPr>
          <p:nvPr>
            <p:ph type="title"/>
          </p:nvPr>
        </p:nvSpPr>
        <p:spPr/>
        <p:txBody>
          <a:bodyPr/>
          <a:lstStyle/>
          <a:p>
            <a:r>
              <a:rPr lang="ru-RU" smtClean="0"/>
              <a:t>Образец заголовка</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26.04.2021</a:t>
            </a:fld>
            <a:endParaRPr lang="ru-RU" dirty="0">
              <a:solidFill>
                <a:prstClr val="black">
                  <a:lumMod val="50000"/>
                  <a:lumOff val="50000"/>
                </a:prstClr>
              </a:solidFill>
            </a:endParaRPr>
          </a:p>
        </p:txBody>
      </p:sp>
      <p:sp>
        <p:nvSpPr>
          <p:cNvPr id="4" name="Footer Placeholder 3"/>
          <p:cNvSpPr>
            <a:spLocks noGrp="1"/>
          </p:cNvSpPr>
          <p:nvPr>
            <p:ph type="ftr" sz="quarter" idx="11"/>
          </p:nvPr>
        </p:nvSpPr>
        <p:spPr/>
        <p:txBody>
          <a:bodyPr/>
          <a:lstStyle/>
          <a:p>
            <a:endParaRPr lang="ru-RU" dirty="0">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dirty="0">
              <a:solidFill>
                <a:prstClr val="black">
                  <a:lumMod val="50000"/>
                  <a:lumOff val="50000"/>
                </a:prstClr>
              </a:solidFill>
            </a:endParaRPr>
          </a:p>
        </p:txBody>
      </p:sp>
    </p:spTree>
    <p:extLst>
      <p:ext uri="{BB962C8B-B14F-4D97-AF65-F5344CB8AC3E}">
        <p14:creationId xmlns:p14="http://schemas.microsoft.com/office/powerpoint/2010/main" val="1103012743"/>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26.04.2021</a:t>
            </a:fld>
            <a:endParaRPr lang="ru-RU" dirty="0">
              <a:solidFill>
                <a:prstClr val="black">
                  <a:lumMod val="50000"/>
                  <a:lumOff val="50000"/>
                </a:prstClr>
              </a:solidFill>
            </a:endParaRPr>
          </a:p>
        </p:txBody>
      </p:sp>
      <p:sp>
        <p:nvSpPr>
          <p:cNvPr id="3" name="Footer Placeholder 2"/>
          <p:cNvSpPr>
            <a:spLocks noGrp="1"/>
          </p:cNvSpPr>
          <p:nvPr>
            <p:ph type="ftr" sz="quarter" idx="11"/>
          </p:nvPr>
        </p:nvSpPr>
        <p:spPr/>
        <p:txBody>
          <a:bodyPr/>
          <a:lstStyle/>
          <a:p>
            <a:endParaRPr lang="ru-RU" dirty="0">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dirty="0">
              <a:solidFill>
                <a:prstClr val="black">
                  <a:lumMod val="50000"/>
                  <a:lumOff val="50000"/>
                </a:prstClr>
              </a:solidFill>
            </a:endParaRPr>
          </a:p>
        </p:txBody>
      </p:sp>
    </p:spTree>
    <p:extLst>
      <p:ext uri="{BB962C8B-B14F-4D97-AF65-F5344CB8AC3E}">
        <p14:creationId xmlns:p14="http://schemas.microsoft.com/office/powerpoint/2010/main" val="2693223304"/>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ru-RU" smtClean="0"/>
              <a:t>Образец заголовка</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26.04.2021</a:t>
            </a:fld>
            <a:endParaRPr lang="ru-RU" dirty="0">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dirty="0">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dirty="0">
              <a:solidFill>
                <a:prstClr val="black">
                  <a:lumMod val="50000"/>
                  <a:lumOff val="50000"/>
                </a:prstClr>
              </a:solidFill>
            </a:endParaRPr>
          </a:p>
        </p:txBody>
      </p:sp>
    </p:spTree>
    <p:extLst>
      <p:ext uri="{BB962C8B-B14F-4D97-AF65-F5344CB8AC3E}">
        <p14:creationId xmlns:p14="http://schemas.microsoft.com/office/powerpoint/2010/main" val="3151913187"/>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dirty="0" smtClean="0"/>
              <a:t>Вставка рисунка</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26.04.2021</a:t>
            </a:fld>
            <a:endParaRPr lang="ru-RU" dirty="0">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dirty="0">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dirty="0">
              <a:solidFill>
                <a:prstClr val="black">
                  <a:lumMod val="50000"/>
                  <a:lumOff val="50000"/>
                </a:prstClr>
              </a:solidFill>
            </a:endParaRPr>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ru-RU" smtClean="0"/>
              <a:t>Образец заголовка</a:t>
            </a:r>
            <a:endParaRPr lang="en-US" dirty="0"/>
          </a:p>
        </p:txBody>
      </p:sp>
    </p:spTree>
    <p:extLst>
      <p:ext uri="{BB962C8B-B14F-4D97-AF65-F5344CB8AC3E}">
        <p14:creationId xmlns:p14="http://schemas.microsoft.com/office/powerpoint/2010/main" val="139083850"/>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26.04.2021</a:t>
            </a:fld>
            <a:endParaRPr lang="ru-RU"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dirty="0">
              <a:solidFill>
                <a:prstClr val="black">
                  <a:lumMod val="50000"/>
                  <a:lumOff val="50000"/>
                </a:prstClr>
              </a:solidFill>
            </a:endParaRPr>
          </a:p>
        </p:txBody>
      </p:sp>
    </p:spTree>
    <p:extLst>
      <p:ext uri="{BB962C8B-B14F-4D97-AF65-F5344CB8AC3E}">
        <p14:creationId xmlns:p14="http://schemas.microsoft.com/office/powerpoint/2010/main" val="3474737172"/>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ru-RU" smtClean="0"/>
              <a:t>Образец заголовка</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26.04.2021</a:t>
            </a:fld>
            <a:endParaRPr lang="ru-RU"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dirty="0">
              <a:solidFill>
                <a:prstClr val="black">
                  <a:lumMod val="50000"/>
                  <a:lumOff val="50000"/>
                </a:prstClr>
              </a:solidFill>
            </a:endParaRPr>
          </a:p>
        </p:txBody>
      </p:sp>
    </p:spTree>
    <p:extLst>
      <p:ext uri="{BB962C8B-B14F-4D97-AF65-F5344CB8AC3E}">
        <p14:creationId xmlns:p14="http://schemas.microsoft.com/office/powerpoint/2010/main" val="1492726254"/>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01F30989-C43C-4186-A6D6-1EA7AA8788E3}" type="datetimeFigureOut">
              <a:rPr lang="ru-RU" smtClean="0">
                <a:solidFill>
                  <a:prstClr val="black">
                    <a:lumMod val="50000"/>
                    <a:lumOff val="50000"/>
                  </a:prstClr>
                </a:solidFill>
              </a:rPr>
              <a:pPr/>
              <a:t>26.04.2021</a:t>
            </a:fld>
            <a:endParaRPr lang="ru-RU"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7BD428F4-009B-4B83-80B4-BFF4EADCD5B6}" type="slidenum">
              <a:rPr lang="ru-RU" smtClean="0">
                <a:solidFill>
                  <a:prstClr val="black">
                    <a:lumMod val="50000"/>
                    <a:lumOff val="50000"/>
                  </a:prstClr>
                </a:solidFill>
              </a:rPr>
              <a:pPr/>
              <a:t>‹#›</a:t>
            </a:fld>
            <a:endParaRPr lang="ru-RU" dirty="0">
              <a:solidFill>
                <a:prstClr val="black">
                  <a:lumMod val="50000"/>
                  <a:lumOff val="50000"/>
                </a:prstClr>
              </a:solidFill>
            </a:endParaRPr>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ru-RU" smtClean="0"/>
              <a:t>Образец заголовка</a:t>
            </a:r>
            <a:endParaRPr lang="en-US" dirty="0"/>
          </a:p>
        </p:txBody>
      </p:sp>
    </p:spTree>
    <p:extLst>
      <p:ext uri="{BB962C8B-B14F-4D97-AF65-F5344CB8AC3E}">
        <p14:creationId xmlns:p14="http://schemas.microsoft.com/office/powerpoint/2010/main" val="1956889778"/>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01F30989-C43C-4186-A6D6-1EA7AA8788E3}" type="datetimeFigureOut">
              <a:rPr lang="ru-RU" smtClean="0">
                <a:solidFill>
                  <a:prstClr val="black">
                    <a:lumMod val="50000"/>
                    <a:lumOff val="50000"/>
                  </a:prstClr>
                </a:solidFill>
              </a:rPr>
              <a:pPr/>
              <a:t>26.04.2021</a:t>
            </a:fld>
            <a:endParaRPr lang="ru-RU"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7BD428F4-009B-4B83-80B4-BFF4EADCD5B6}" type="slidenum">
              <a:rPr lang="ru-RU" smtClean="0">
                <a:solidFill>
                  <a:prstClr val="black">
                    <a:lumMod val="50000"/>
                    <a:lumOff val="50000"/>
                  </a:prstClr>
                </a:solidFill>
              </a:rPr>
              <a:pPr/>
              <a:t>‹#›</a:t>
            </a:fld>
            <a:endParaRPr lang="ru-RU" dirty="0">
              <a:solidFill>
                <a:prstClr val="black">
                  <a:lumMod val="50000"/>
                  <a:lumOff val="50000"/>
                </a:prstClr>
              </a:solidFill>
            </a:endParaRPr>
          </a:p>
        </p:txBody>
      </p:sp>
      <p:sp>
        <p:nvSpPr>
          <p:cNvPr id="8" name="Title 7"/>
          <p:cNvSpPr>
            <a:spLocks noGrp="1"/>
          </p:cNvSpPr>
          <p:nvPr>
            <p:ph type="title"/>
          </p:nvPr>
        </p:nvSpPr>
        <p:spPr/>
        <p:txBody>
          <a:bodyPr/>
          <a:lstStyle/>
          <a:p>
            <a:r>
              <a:rPr lang="ru-RU" smtClean="0"/>
              <a:t>Образец заголовка</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extLst>
      <p:ext uri="{BB962C8B-B14F-4D97-AF65-F5344CB8AC3E}">
        <p14:creationId xmlns:p14="http://schemas.microsoft.com/office/powerpoint/2010/main" val="2167884914"/>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01F30989-C43C-4186-A6D6-1EA7AA8788E3}" type="datetimeFigureOut">
              <a:rPr lang="ru-RU" smtClean="0">
                <a:solidFill>
                  <a:prstClr val="black">
                    <a:lumMod val="50000"/>
                    <a:lumOff val="50000"/>
                  </a:prstClr>
                </a:solidFill>
              </a:rPr>
              <a:pPr/>
              <a:t>26.04.2021</a:t>
            </a:fld>
            <a:endParaRPr lang="ru-RU"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7BD428F4-009B-4B83-80B4-BFF4EADCD5B6}" type="slidenum">
              <a:rPr lang="ru-RU" smtClean="0">
                <a:solidFill>
                  <a:prstClr val="black">
                    <a:lumMod val="50000"/>
                    <a:lumOff val="50000"/>
                  </a:prstClr>
                </a:solidFill>
              </a:rPr>
              <a:pPr/>
              <a:t>‹#›</a:t>
            </a:fld>
            <a:endParaRPr lang="ru-RU" dirty="0">
              <a:solidFill>
                <a:prstClr val="black">
                  <a:lumMod val="50000"/>
                  <a:lumOff val="50000"/>
                </a:prstClr>
              </a:solidFill>
            </a:endParaRPr>
          </a:p>
        </p:txBody>
      </p:sp>
    </p:spTree>
    <p:extLst>
      <p:ext uri="{BB962C8B-B14F-4D97-AF65-F5344CB8AC3E}">
        <p14:creationId xmlns:p14="http://schemas.microsoft.com/office/powerpoint/2010/main" val="2246918897"/>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01F30989-C43C-4186-A6D6-1EA7AA8788E3}" type="datetimeFigureOut">
              <a:rPr lang="ru-RU" smtClean="0">
                <a:solidFill>
                  <a:prstClr val="black">
                    <a:lumMod val="50000"/>
                    <a:lumOff val="50000"/>
                  </a:prstClr>
                </a:solidFill>
              </a:rPr>
              <a:pPr/>
              <a:t>26.04.2021</a:t>
            </a:fld>
            <a:endParaRPr lang="ru-RU" dirty="0">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dirty="0">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7BD428F4-009B-4B83-80B4-BFF4EADCD5B6}" type="slidenum">
              <a:rPr lang="ru-RU" smtClean="0">
                <a:solidFill>
                  <a:prstClr val="black">
                    <a:lumMod val="50000"/>
                    <a:lumOff val="50000"/>
                  </a:prstClr>
                </a:solidFill>
              </a:rPr>
              <a:pPr/>
              <a:t>‹#›</a:t>
            </a:fld>
            <a:endParaRPr lang="ru-RU" dirty="0">
              <a:solidFill>
                <a:prstClr val="black">
                  <a:lumMod val="50000"/>
                  <a:lumOff val="50000"/>
                </a:prstClr>
              </a:solidFill>
            </a:endParaRPr>
          </a:p>
        </p:txBody>
      </p:sp>
      <p:sp>
        <p:nvSpPr>
          <p:cNvPr id="8" name="Title 7"/>
          <p:cNvSpPr>
            <a:spLocks noGrp="1"/>
          </p:cNvSpPr>
          <p:nvPr>
            <p:ph type="title"/>
          </p:nvPr>
        </p:nvSpPr>
        <p:spPr/>
        <p:txBody>
          <a:bodyPr/>
          <a:lstStyle/>
          <a:p>
            <a:r>
              <a:rPr lang="ru-RU" smtClean="0"/>
              <a:t>Образец заголовка</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extLst>
      <p:ext uri="{BB962C8B-B14F-4D97-AF65-F5344CB8AC3E}">
        <p14:creationId xmlns:p14="http://schemas.microsoft.com/office/powerpoint/2010/main" val="379007516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smtClean="0"/>
              <a:t>Образец текста</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t>26.04.2021</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19B0651-EE4F-4900-A07F-96A6BFA9D0F0}" type="slidenum">
              <a:rPr lang="ru-RU" smtClean="0"/>
              <a:t>‹#›</a:t>
            </a:fld>
            <a:endParaRPr lang="ru-RU"/>
          </a:p>
        </p:txBody>
      </p:sp>
      <p:sp>
        <p:nvSpPr>
          <p:cNvPr id="10" name="Title 9"/>
          <p:cNvSpPr>
            <a:spLocks noGrp="1"/>
          </p:cNvSpPr>
          <p:nvPr>
            <p:ph type="title"/>
          </p:nvPr>
        </p:nvSpPr>
        <p:spPr/>
        <p:txBody>
          <a:body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smtClean="0"/>
              <a:t>Образец текста</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01F30989-C43C-4186-A6D6-1EA7AA8788E3}" type="datetimeFigureOut">
              <a:rPr lang="ru-RU" smtClean="0">
                <a:solidFill>
                  <a:prstClr val="black">
                    <a:lumMod val="50000"/>
                    <a:lumOff val="50000"/>
                  </a:prstClr>
                </a:solidFill>
              </a:rPr>
              <a:pPr/>
              <a:t>26.04.2021</a:t>
            </a:fld>
            <a:endParaRPr lang="ru-RU" dirty="0">
              <a:solidFill>
                <a:prstClr val="black">
                  <a:lumMod val="50000"/>
                  <a:lumOff val="50000"/>
                </a:prstClr>
              </a:solidFill>
            </a:endParaRPr>
          </a:p>
        </p:txBody>
      </p:sp>
      <p:sp>
        <p:nvSpPr>
          <p:cNvPr id="8" name="Footer Placeholder 7"/>
          <p:cNvSpPr>
            <a:spLocks noGrp="1"/>
          </p:cNvSpPr>
          <p:nvPr>
            <p:ph type="ftr" sz="quarter" idx="11"/>
          </p:nvPr>
        </p:nvSpPr>
        <p:spPr/>
        <p:txBody>
          <a:bodyPr/>
          <a:lstStyle/>
          <a:p>
            <a:endParaRPr lang="ru-RU" dirty="0">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7BD428F4-009B-4B83-80B4-BFF4EADCD5B6}" type="slidenum">
              <a:rPr lang="ru-RU" smtClean="0">
                <a:solidFill>
                  <a:prstClr val="black">
                    <a:lumMod val="50000"/>
                    <a:lumOff val="50000"/>
                  </a:prstClr>
                </a:solidFill>
              </a:rPr>
              <a:pPr/>
              <a:t>‹#›</a:t>
            </a:fld>
            <a:endParaRPr lang="ru-RU" dirty="0">
              <a:solidFill>
                <a:prstClr val="black">
                  <a:lumMod val="50000"/>
                  <a:lumOff val="50000"/>
                </a:prstClr>
              </a:solidFill>
            </a:endParaRPr>
          </a:p>
        </p:txBody>
      </p:sp>
      <p:sp>
        <p:nvSpPr>
          <p:cNvPr id="10" name="Title 9"/>
          <p:cNvSpPr>
            <a:spLocks noGrp="1"/>
          </p:cNvSpPr>
          <p:nvPr>
            <p:ph type="title"/>
          </p:nvPr>
        </p:nvSpPr>
        <p:spPr/>
        <p:txBody>
          <a:bodyPr/>
          <a:lstStyle/>
          <a:p>
            <a:r>
              <a:rPr lang="ru-RU" smtClean="0"/>
              <a:t>Образец заголовка</a:t>
            </a:r>
            <a:endParaRPr lang="en-US" dirty="0"/>
          </a:p>
        </p:txBody>
      </p:sp>
    </p:spTree>
    <p:extLst>
      <p:ext uri="{BB962C8B-B14F-4D97-AF65-F5344CB8AC3E}">
        <p14:creationId xmlns:p14="http://schemas.microsoft.com/office/powerpoint/2010/main" val="1535580390"/>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01F30989-C43C-4186-A6D6-1EA7AA8788E3}" type="datetimeFigureOut">
              <a:rPr lang="ru-RU" smtClean="0">
                <a:solidFill>
                  <a:prstClr val="black">
                    <a:lumMod val="50000"/>
                    <a:lumOff val="50000"/>
                  </a:prstClr>
                </a:solidFill>
              </a:rPr>
              <a:pPr/>
              <a:t>26.04.2021</a:t>
            </a:fld>
            <a:endParaRPr lang="ru-RU" dirty="0">
              <a:solidFill>
                <a:prstClr val="black">
                  <a:lumMod val="50000"/>
                  <a:lumOff val="50000"/>
                </a:prstClr>
              </a:solidFill>
            </a:endParaRPr>
          </a:p>
        </p:txBody>
      </p:sp>
      <p:sp>
        <p:nvSpPr>
          <p:cNvPr id="4" name="Footer Placeholder 3"/>
          <p:cNvSpPr>
            <a:spLocks noGrp="1"/>
          </p:cNvSpPr>
          <p:nvPr>
            <p:ph type="ftr" sz="quarter" idx="11"/>
          </p:nvPr>
        </p:nvSpPr>
        <p:spPr/>
        <p:txBody>
          <a:bodyPr/>
          <a:lstStyle/>
          <a:p>
            <a:endParaRPr lang="ru-RU" dirty="0">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fld id="{7BD428F4-009B-4B83-80B4-BFF4EADCD5B6}" type="slidenum">
              <a:rPr lang="ru-RU" smtClean="0">
                <a:solidFill>
                  <a:prstClr val="black">
                    <a:lumMod val="50000"/>
                    <a:lumOff val="50000"/>
                  </a:prstClr>
                </a:solidFill>
              </a:rPr>
              <a:pPr/>
              <a:t>‹#›</a:t>
            </a:fld>
            <a:endParaRPr lang="ru-RU" dirty="0">
              <a:solidFill>
                <a:prstClr val="black">
                  <a:lumMod val="50000"/>
                  <a:lumOff val="50000"/>
                </a:prstClr>
              </a:solidFill>
            </a:endParaRPr>
          </a:p>
        </p:txBody>
      </p:sp>
    </p:spTree>
    <p:extLst>
      <p:ext uri="{BB962C8B-B14F-4D97-AF65-F5344CB8AC3E}">
        <p14:creationId xmlns:p14="http://schemas.microsoft.com/office/powerpoint/2010/main" val="2743116181"/>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F30989-C43C-4186-A6D6-1EA7AA8788E3}" type="datetimeFigureOut">
              <a:rPr lang="ru-RU" smtClean="0">
                <a:solidFill>
                  <a:prstClr val="black">
                    <a:lumMod val="50000"/>
                    <a:lumOff val="50000"/>
                  </a:prstClr>
                </a:solidFill>
              </a:rPr>
              <a:pPr/>
              <a:t>26.04.2021</a:t>
            </a:fld>
            <a:endParaRPr lang="ru-RU" dirty="0">
              <a:solidFill>
                <a:prstClr val="black">
                  <a:lumMod val="50000"/>
                  <a:lumOff val="50000"/>
                </a:prstClr>
              </a:solidFill>
            </a:endParaRPr>
          </a:p>
        </p:txBody>
      </p:sp>
      <p:sp>
        <p:nvSpPr>
          <p:cNvPr id="3" name="Footer Placeholder 2"/>
          <p:cNvSpPr>
            <a:spLocks noGrp="1"/>
          </p:cNvSpPr>
          <p:nvPr>
            <p:ph type="ftr" sz="quarter" idx="11"/>
          </p:nvPr>
        </p:nvSpPr>
        <p:spPr/>
        <p:txBody>
          <a:bodyPr/>
          <a:lstStyle/>
          <a:p>
            <a:endParaRPr lang="ru-RU" dirty="0">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p>
            <a:fld id="{7BD428F4-009B-4B83-80B4-BFF4EADCD5B6}" type="slidenum">
              <a:rPr lang="ru-RU" smtClean="0">
                <a:solidFill>
                  <a:prstClr val="black">
                    <a:lumMod val="50000"/>
                    <a:lumOff val="50000"/>
                  </a:prstClr>
                </a:solidFill>
              </a:rPr>
              <a:pPr/>
              <a:t>‹#›</a:t>
            </a:fld>
            <a:endParaRPr lang="ru-RU" dirty="0">
              <a:solidFill>
                <a:prstClr val="black">
                  <a:lumMod val="50000"/>
                  <a:lumOff val="50000"/>
                </a:prstClr>
              </a:solidFill>
            </a:endParaRPr>
          </a:p>
        </p:txBody>
      </p:sp>
    </p:spTree>
    <p:extLst>
      <p:ext uri="{BB962C8B-B14F-4D97-AF65-F5344CB8AC3E}">
        <p14:creationId xmlns:p14="http://schemas.microsoft.com/office/powerpoint/2010/main" val="185888311"/>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ru-RU" smtClean="0"/>
              <a:t>Образец заголовка</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01F30989-C43C-4186-A6D6-1EA7AA8788E3}" type="datetimeFigureOut">
              <a:rPr lang="ru-RU" smtClean="0">
                <a:solidFill>
                  <a:prstClr val="black">
                    <a:lumMod val="50000"/>
                    <a:lumOff val="50000"/>
                  </a:prstClr>
                </a:solidFill>
              </a:rPr>
              <a:pPr/>
              <a:t>26.04.2021</a:t>
            </a:fld>
            <a:endParaRPr lang="ru-RU" dirty="0">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dirty="0">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7BD428F4-009B-4B83-80B4-BFF4EADCD5B6}" type="slidenum">
              <a:rPr lang="ru-RU" smtClean="0">
                <a:solidFill>
                  <a:prstClr val="black">
                    <a:lumMod val="50000"/>
                    <a:lumOff val="50000"/>
                  </a:prstClr>
                </a:solidFill>
              </a:rPr>
              <a:pPr/>
              <a:t>‹#›</a:t>
            </a:fld>
            <a:endParaRPr lang="ru-RU" dirty="0">
              <a:solidFill>
                <a:prstClr val="black">
                  <a:lumMod val="50000"/>
                  <a:lumOff val="50000"/>
                </a:prstClr>
              </a:solidFill>
            </a:endParaRPr>
          </a:p>
        </p:txBody>
      </p:sp>
    </p:spTree>
    <p:extLst>
      <p:ext uri="{BB962C8B-B14F-4D97-AF65-F5344CB8AC3E}">
        <p14:creationId xmlns:p14="http://schemas.microsoft.com/office/powerpoint/2010/main" val="973138685"/>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01F30989-C43C-4186-A6D6-1EA7AA8788E3}" type="datetimeFigureOut">
              <a:rPr lang="ru-RU" smtClean="0">
                <a:solidFill>
                  <a:prstClr val="black">
                    <a:lumMod val="50000"/>
                    <a:lumOff val="50000"/>
                  </a:prstClr>
                </a:solidFill>
              </a:rPr>
              <a:pPr/>
              <a:t>26.04.2021</a:t>
            </a:fld>
            <a:endParaRPr lang="ru-RU" dirty="0">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dirty="0">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7BD428F4-009B-4B83-80B4-BFF4EADCD5B6}" type="slidenum">
              <a:rPr lang="ru-RU" smtClean="0">
                <a:solidFill>
                  <a:prstClr val="black">
                    <a:lumMod val="50000"/>
                    <a:lumOff val="50000"/>
                  </a:prstClr>
                </a:solidFill>
              </a:rPr>
              <a:pPr/>
              <a:t>‹#›</a:t>
            </a:fld>
            <a:endParaRPr lang="ru-RU" dirty="0">
              <a:solidFill>
                <a:prstClr val="black">
                  <a:lumMod val="50000"/>
                  <a:lumOff val="50000"/>
                </a:prstClr>
              </a:solidFill>
            </a:endParaRPr>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ru-RU" smtClean="0"/>
              <a:t>Образец заголовка</a:t>
            </a:r>
            <a:endParaRPr lang="en-US" dirty="0"/>
          </a:p>
        </p:txBody>
      </p:sp>
    </p:spTree>
    <p:extLst>
      <p:ext uri="{BB962C8B-B14F-4D97-AF65-F5344CB8AC3E}">
        <p14:creationId xmlns:p14="http://schemas.microsoft.com/office/powerpoint/2010/main" val="3216163229"/>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01F30989-C43C-4186-A6D6-1EA7AA8788E3}" type="datetimeFigureOut">
              <a:rPr lang="ru-RU" smtClean="0">
                <a:solidFill>
                  <a:prstClr val="black">
                    <a:lumMod val="50000"/>
                    <a:lumOff val="50000"/>
                  </a:prstClr>
                </a:solidFill>
              </a:rPr>
              <a:pPr/>
              <a:t>26.04.2021</a:t>
            </a:fld>
            <a:endParaRPr lang="ru-RU"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7BD428F4-009B-4B83-80B4-BFF4EADCD5B6}" type="slidenum">
              <a:rPr lang="ru-RU" smtClean="0">
                <a:solidFill>
                  <a:prstClr val="black">
                    <a:lumMod val="50000"/>
                    <a:lumOff val="50000"/>
                  </a:prstClr>
                </a:solidFill>
              </a:rPr>
              <a:pPr/>
              <a:t>‹#›</a:t>
            </a:fld>
            <a:endParaRPr lang="ru-RU" dirty="0">
              <a:solidFill>
                <a:prstClr val="black">
                  <a:lumMod val="50000"/>
                  <a:lumOff val="50000"/>
                </a:prstClr>
              </a:solidFill>
            </a:endParaRPr>
          </a:p>
        </p:txBody>
      </p:sp>
    </p:spTree>
    <p:extLst>
      <p:ext uri="{BB962C8B-B14F-4D97-AF65-F5344CB8AC3E}">
        <p14:creationId xmlns:p14="http://schemas.microsoft.com/office/powerpoint/2010/main" val="303822360"/>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ru-RU" smtClean="0"/>
              <a:t>Образец заголовка</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01F30989-C43C-4186-A6D6-1EA7AA8788E3}" type="datetimeFigureOut">
              <a:rPr lang="ru-RU" smtClean="0">
                <a:solidFill>
                  <a:prstClr val="black">
                    <a:lumMod val="50000"/>
                    <a:lumOff val="50000"/>
                  </a:prstClr>
                </a:solidFill>
              </a:rPr>
              <a:pPr/>
              <a:t>26.04.2021</a:t>
            </a:fld>
            <a:endParaRPr lang="ru-RU"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7BD428F4-009B-4B83-80B4-BFF4EADCD5B6}" type="slidenum">
              <a:rPr lang="ru-RU" smtClean="0">
                <a:solidFill>
                  <a:prstClr val="black">
                    <a:lumMod val="50000"/>
                    <a:lumOff val="50000"/>
                  </a:prstClr>
                </a:solidFill>
              </a:rPr>
              <a:pPr/>
              <a:t>‹#›</a:t>
            </a:fld>
            <a:endParaRPr lang="ru-RU" dirty="0">
              <a:solidFill>
                <a:prstClr val="black">
                  <a:lumMod val="50000"/>
                  <a:lumOff val="50000"/>
                </a:prstClr>
              </a:solidFill>
            </a:endParaRPr>
          </a:p>
        </p:txBody>
      </p:sp>
    </p:spTree>
    <p:extLst>
      <p:ext uri="{BB962C8B-B14F-4D97-AF65-F5344CB8AC3E}">
        <p14:creationId xmlns:p14="http://schemas.microsoft.com/office/powerpoint/2010/main" val="250058424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4C71EC6-210F-42DE-9C53-41977AD35B3D}" type="datetimeFigureOut">
              <a:rPr lang="ru-RU" smtClean="0"/>
              <a:t>26.04.2021</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t>26.04.2021</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ru-RU" smtClean="0"/>
              <a:t>Образец заголовка</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t>26.04.2021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t>26.04.2021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B4C71EC6-210F-42DE-9C53-41977AD35B3D}" type="datetimeFigureOut">
              <a:rPr lang="ru-RU" smtClean="0"/>
              <a:t>26.04.2021</a:t>
            </a:fld>
            <a:endParaRPr lang="ru-RU"/>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ru-RU"/>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6600CC"/>
            </a:gs>
            <a:gs pos="11000">
              <a:schemeClr val="tx1">
                <a:lumMod val="95000"/>
                <a:lumOff val="5000"/>
              </a:schemeClr>
            </a:gs>
            <a:gs pos="18000">
              <a:schemeClr val="bg2">
                <a:tint val="97000"/>
                <a:shade val="100000"/>
                <a:hueMod val="100000"/>
                <a:satMod val="140000"/>
                <a:lumMod val="8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B4C71EC6-210F-42DE-9C53-41977AD35B3D}" type="datetimeFigureOut">
              <a:rPr lang="ru-RU" smtClean="0">
                <a:solidFill>
                  <a:prstClr val="black">
                    <a:lumMod val="50000"/>
                    <a:lumOff val="50000"/>
                  </a:prstClr>
                </a:solidFill>
              </a:rPr>
              <a:pPr/>
              <a:t>26.04.2021</a:t>
            </a:fld>
            <a:endParaRPr lang="ru-RU">
              <a:solidFill>
                <a:prstClr val="black">
                  <a:lumMod val="50000"/>
                  <a:lumOff val="50000"/>
                </a:prstClr>
              </a:solidFill>
            </a:endParaRPr>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ru-RU">
              <a:solidFill>
                <a:prstClr val="black">
                  <a:lumMod val="50000"/>
                  <a:lumOff val="50000"/>
                </a:prstClr>
              </a:solidFill>
            </a:endParaRPr>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3567639658"/>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01F30989-C43C-4186-A6D6-1EA7AA8788E3}" type="datetimeFigureOut">
              <a:rPr lang="ru-RU" smtClean="0">
                <a:solidFill>
                  <a:prstClr val="black">
                    <a:lumMod val="50000"/>
                    <a:lumOff val="50000"/>
                  </a:prstClr>
                </a:solidFill>
              </a:rPr>
              <a:pPr/>
              <a:t>26.04.2021</a:t>
            </a:fld>
            <a:endParaRPr lang="ru-RU" dirty="0">
              <a:solidFill>
                <a:prstClr val="black">
                  <a:lumMod val="50000"/>
                  <a:lumOff val="50000"/>
                </a:prstClr>
              </a:solidFill>
            </a:endParaRPr>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ru-RU" dirty="0">
              <a:solidFill>
                <a:prstClr val="black">
                  <a:lumMod val="50000"/>
                  <a:lumOff val="50000"/>
                </a:prstClr>
              </a:solidFill>
            </a:endParaRPr>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7BD428F4-009B-4B83-80B4-BFF4EADCD5B6}" type="slidenum">
              <a:rPr lang="ru-RU" smtClean="0">
                <a:solidFill>
                  <a:prstClr val="black">
                    <a:lumMod val="50000"/>
                    <a:lumOff val="50000"/>
                  </a:prstClr>
                </a:solidFill>
              </a:rPr>
              <a:pPr/>
              <a:t>‹#›</a:t>
            </a:fld>
            <a:endParaRPr lang="ru-RU" dirty="0">
              <a:solidFill>
                <a:prstClr val="black">
                  <a:lumMod val="50000"/>
                  <a:lumOff val="50000"/>
                </a:prstClr>
              </a:solidFill>
            </a:endParaRPr>
          </a:p>
        </p:txBody>
      </p:sp>
    </p:spTree>
    <p:extLst>
      <p:ext uri="{BB962C8B-B14F-4D97-AF65-F5344CB8AC3E}">
        <p14:creationId xmlns:p14="http://schemas.microsoft.com/office/powerpoint/2010/main" val="1492083811"/>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B4C71EC6-210F-42DE-9C53-41977AD35B3D}" type="datetimeFigureOut">
              <a:rPr lang="ru-RU" smtClean="0">
                <a:solidFill>
                  <a:prstClr val="black">
                    <a:lumMod val="50000"/>
                    <a:lumOff val="50000"/>
                  </a:prstClr>
                </a:solidFill>
              </a:rPr>
              <a:pPr/>
              <a:t>26.04.2021</a:t>
            </a:fld>
            <a:endParaRPr lang="ru-RU" dirty="0">
              <a:solidFill>
                <a:prstClr val="black">
                  <a:lumMod val="50000"/>
                  <a:lumOff val="50000"/>
                </a:prstClr>
              </a:solidFill>
            </a:endParaRPr>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ru-RU" dirty="0">
              <a:solidFill>
                <a:prstClr val="black">
                  <a:lumMod val="50000"/>
                  <a:lumOff val="50000"/>
                </a:prstClr>
              </a:solidFill>
            </a:endParaRPr>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B19B0651-EE4F-4900-A07F-96A6BFA9D0F0}" type="slidenum">
              <a:rPr lang="ru-RU" smtClean="0">
                <a:solidFill>
                  <a:prstClr val="black">
                    <a:lumMod val="50000"/>
                    <a:lumOff val="50000"/>
                  </a:prstClr>
                </a:solidFill>
              </a:rPr>
              <a:pPr/>
              <a:t>‹#›</a:t>
            </a:fld>
            <a:endParaRPr lang="ru-RU" dirty="0">
              <a:solidFill>
                <a:prstClr val="black">
                  <a:lumMod val="50000"/>
                  <a:lumOff val="50000"/>
                </a:prstClr>
              </a:solidFill>
            </a:endParaRPr>
          </a:p>
        </p:txBody>
      </p:sp>
    </p:spTree>
    <p:extLst>
      <p:ext uri="{BB962C8B-B14F-4D97-AF65-F5344CB8AC3E}">
        <p14:creationId xmlns:p14="http://schemas.microsoft.com/office/powerpoint/2010/main" val="3959415647"/>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01F30989-C43C-4186-A6D6-1EA7AA8788E3}" type="datetimeFigureOut">
              <a:rPr lang="ru-RU" smtClean="0">
                <a:solidFill>
                  <a:prstClr val="black">
                    <a:lumMod val="50000"/>
                    <a:lumOff val="50000"/>
                  </a:prstClr>
                </a:solidFill>
              </a:rPr>
              <a:pPr/>
              <a:t>26.04.2021</a:t>
            </a:fld>
            <a:endParaRPr lang="ru-RU" dirty="0">
              <a:solidFill>
                <a:prstClr val="black">
                  <a:lumMod val="50000"/>
                  <a:lumOff val="50000"/>
                </a:prstClr>
              </a:solidFill>
            </a:endParaRPr>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ru-RU" dirty="0">
              <a:solidFill>
                <a:prstClr val="black">
                  <a:lumMod val="50000"/>
                  <a:lumOff val="50000"/>
                </a:prstClr>
              </a:solidFill>
            </a:endParaRPr>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7BD428F4-009B-4B83-80B4-BFF4EADCD5B6}" type="slidenum">
              <a:rPr lang="ru-RU" smtClean="0">
                <a:solidFill>
                  <a:prstClr val="black">
                    <a:lumMod val="50000"/>
                    <a:lumOff val="50000"/>
                  </a:prstClr>
                </a:solidFill>
              </a:rPr>
              <a:pPr/>
              <a:t>‹#›</a:t>
            </a:fld>
            <a:endParaRPr lang="ru-RU" dirty="0">
              <a:solidFill>
                <a:prstClr val="black">
                  <a:lumMod val="50000"/>
                  <a:lumOff val="50000"/>
                </a:prstClr>
              </a:solidFill>
            </a:endParaRPr>
          </a:p>
        </p:txBody>
      </p:sp>
    </p:spTree>
    <p:extLst>
      <p:ext uri="{BB962C8B-B14F-4D97-AF65-F5344CB8AC3E}">
        <p14:creationId xmlns:p14="http://schemas.microsoft.com/office/powerpoint/2010/main" val="2670673530"/>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chart" Target="../charts/chart2.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3.jpeg"/><Relationship Id="rId1" Type="http://schemas.openxmlformats.org/officeDocument/2006/relationships/slideLayout" Target="../slideLayouts/slideLayout2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15.jpeg"/><Relationship Id="rId1" Type="http://schemas.openxmlformats.org/officeDocument/2006/relationships/slideLayout" Target="../slideLayouts/slideLayout26.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15.jpeg"/><Relationship Id="rId1" Type="http://schemas.openxmlformats.org/officeDocument/2006/relationships/slideLayout" Target="../slideLayouts/slideLayout26.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17.jpeg"/><Relationship Id="rId1" Type="http://schemas.openxmlformats.org/officeDocument/2006/relationships/slideLayout" Target="../slideLayouts/slideLayout24.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17.jpeg"/><Relationship Id="rId1" Type="http://schemas.openxmlformats.org/officeDocument/2006/relationships/slideLayout" Target="../slideLayouts/slideLayout24.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18.jpeg"/><Relationship Id="rId1" Type="http://schemas.openxmlformats.org/officeDocument/2006/relationships/slideLayout" Target="../slideLayouts/slideLayout24.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3.xml"/><Relationship Id="rId1" Type="http://schemas.openxmlformats.org/officeDocument/2006/relationships/slideLayout" Target="../slideLayouts/slideLayout24.xml"/><Relationship Id="rId5" Type="http://schemas.openxmlformats.org/officeDocument/2006/relationships/image" Target="../media/image20.jpe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image" Target="../media/image21.jpeg"/><Relationship Id="rId1" Type="http://schemas.openxmlformats.org/officeDocument/2006/relationships/slideLayout" Target="../slideLayouts/slideLayout24.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image" Target="../media/image22.jpeg"/><Relationship Id="rId1" Type="http://schemas.openxmlformats.org/officeDocument/2006/relationships/slideLayout" Target="../slideLayouts/slideLayout24.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4.xml"/><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12" Type="http://schemas.openxmlformats.org/officeDocument/2006/relationships/image" Target="../media/image4.png"/><Relationship Id="rId2" Type="http://schemas.openxmlformats.org/officeDocument/2006/relationships/diagramData" Target="../diagrams/data2.xml"/><Relationship Id="rId1" Type="http://schemas.openxmlformats.org/officeDocument/2006/relationships/slideLayout" Target="../slideLayouts/slideLayout24.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image" Target="../media/image24.jpeg"/><Relationship Id="rId1" Type="http://schemas.openxmlformats.org/officeDocument/2006/relationships/slideLayout" Target="../slideLayouts/slideLayout47.xml"/><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image" Target="../media/image18.jpeg"/><Relationship Id="rId1" Type="http://schemas.openxmlformats.org/officeDocument/2006/relationships/slideLayout" Target="../slideLayouts/slideLayout47.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image" Target="../media/image26.png"/><Relationship Id="rId1" Type="http://schemas.openxmlformats.org/officeDocument/2006/relationships/slideLayout" Target="../slideLayouts/slideLayout47.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xml"/><Relationship Id="rId1" Type="http://schemas.openxmlformats.org/officeDocument/2006/relationships/slideLayout" Target="../slideLayouts/slideLayout47.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8.jpeg"/><Relationship Id="rId1" Type="http://schemas.openxmlformats.org/officeDocument/2006/relationships/slideLayout" Target="../slideLayouts/slideLayout46.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9.jpeg"/><Relationship Id="rId1" Type="http://schemas.openxmlformats.org/officeDocument/2006/relationships/slideLayout" Target="../slideLayouts/slideLayout46.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0.jpeg"/><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7.xml"/><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chart" Target="../charts/chart15.xml"/><Relationship Id="rId1" Type="http://schemas.openxmlformats.org/officeDocument/2006/relationships/slideLayout" Target="../slideLayouts/slideLayout49.xml"/><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4.png"/><Relationship Id="rId7" Type="http://schemas.openxmlformats.org/officeDocument/2006/relationships/image" Target="../media/image47.jpeg"/><Relationship Id="rId2" Type="http://schemas.openxmlformats.org/officeDocument/2006/relationships/chart" Target="../charts/chart16.xml"/><Relationship Id="rId1" Type="http://schemas.openxmlformats.org/officeDocument/2006/relationships/slideLayout" Target="../slideLayouts/slideLayout5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 Id="rId9"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chart" Target="../charts/chart17.xml"/><Relationship Id="rId1" Type="http://schemas.openxmlformats.org/officeDocument/2006/relationships/slideLayout" Target="../slideLayouts/slideLayout52.xml"/><Relationship Id="rId5" Type="http://schemas.openxmlformats.org/officeDocument/2006/relationships/image" Target="../media/image48.png"/><Relationship Id="rId4" Type="http://schemas.openxmlformats.org/officeDocument/2006/relationships/image" Target="../media/image45.jpeg"/></Relationships>
</file>

<file path=ppt/slides/_rels/slide34.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56.jpeg"/><Relationship Id="rId3" Type="http://schemas.openxmlformats.org/officeDocument/2006/relationships/image" Target="../media/image26.png"/><Relationship Id="rId7" Type="http://schemas.openxmlformats.org/officeDocument/2006/relationships/image" Target="../media/image52.png"/><Relationship Id="rId12" Type="http://schemas.openxmlformats.org/officeDocument/2006/relationships/image" Target="../media/image55.png"/><Relationship Id="rId2" Type="http://schemas.openxmlformats.org/officeDocument/2006/relationships/notesSlide" Target="../notesSlides/notesSlide6.xml"/><Relationship Id="rId1" Type="http://schemas.openxmlformats.org/officeDocument/2006/relationships/slideLayout" Target="../slideLayouts/slideLayout35.xml"/><Relationship Id="rId6" Type="http://schemas.microsoft.com/office/2007/relationships/hdphoto" Target="../media/hdphoto3.wdp"/><Relationship Id="rId11" Type="http://schemas.openxmlformats.org/officeDocument/2006/relationships/image" Target="../media/image54.png"/><Relationship Id="rId5" Type="http://schemas.openxmlformats.org/officeDocument/2006/relationships/image" Target="../media/image51.jpeg"/><Relationship Id="rId10" Type="http://schemas.microsoft.com/office/2007/relationships/hdphoto" Target="../media/hdphoto5.wdp"/><Relationship Id="rId4" Type="http://schemas.openxmlformats.org/officeDocument/2006/relationships/chart" Target="../charts/chart18.xml"/><Relationship Id="rId9" Type="http://schemas.openxmlformats.org/officeDocument/2006/relationships/image" Target="../media/image53.png"/><Relationship Id="rId14" Type="http://schemas.microsoft.com/office/2007/relationships/hdphoto" Target="../media/hdphoto6.wdp"/></Relationships>
</file>

<file path=ppt/slides/_rels/slide3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26.png"/><Relationship Id="rId7" Type="http://schemas.microsoft.com/office/2007/relationships/hdphoto" Target="../media/hdphoto7.wdp"/><Relationship Id="rId12" Type="http://schemas.openxmlformats.org/officeDocument/2006/relationships/image" Target="../media/image63.gif"/><Relationship Id="rId2" Type="http://schemas.openxmlformats.org/officeDocument/2006/relationships/notesSlide" Target="../notesSlides/notesSlide7.xml"/><Relationship Id="rId1" Type="http://schemas.openxmlformats.org/officeDocument/2006/relationships/slideLayout" Target="../slideLayouts/slideLayout35.xml"/><Relationship Id="rId6" Type="http://schemas.openxmlformats.org/officeDocument/2006/relationships/image" Target="../media/image58.png"/><Relationship Id="rId11" Type="http://schemas.openxmlformats.org/officeDocument/2006/relationships/image" Target="../media/image62.png"/><Relationship Id="rId5" Type="http://schemas.openxmlformats.org/officeDocument/2006/relationships/image" Target="../media/image57.png"/><Relationship Id="rId10" Type="http://schemas.openxmlformats.org/officeDocument/2006/relationships/image" Target="../media/image61.jpeg"/><Relationship Id="rId4" Type="http://schemas.openxmlformats.org/officeDocument/2006/relationships/chart" Target="../charts/chart19.xml"/><Relationship Id="rId9" Type="http://schemas.openxmlformats.org/officeDocument/2006/relationships/image" Target="../media/image60.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4.png"/><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65.png"/><Relationship Id="rId1" Type="http://schemas.openxmlformats.org/officeDocument/2006/relationships/slideLayout" Target="../slideLayouts/slideLayout36.xml"/><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66.png"/><Relationship Id="rId1" Type="http://schemas.openxmlformats.org/officeDocument/2006/relationships/slideLayout" Target="../slideLayouts/slideLayout36.xml"/><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67.png"/><Relationship Id="rId1" Type="http://schemas.openxmlformats.org/officeDocument/2006/relationships/slideLayout" Target="../slideLayouts/slideLayout36.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68.png"/><Relationship Id="rId1" Type="http://schemas.openxmlformats.org/officeDocument/2006/relationships/slideLayout" Target="../slideLayouts/slideLayout36.xml"/><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36.xml"/><Relationship Id="rId4" Type="http://schemas.microsoft.com/office/2007/relationships/hdphoto" Target="../media/hdphoto12.wdp"/></Relationships>
</file>

<file path=ppt/slides/_rels/slide42.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71.png"/><Relationship Id="rId1" Type="http://schemas.openxmlformats.org/officeDocument/2006/relationships/slideLayout" Target="../slideLayouts/slideLayout36.xml"/><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72.png"/><Relationship Id="rId1" Type="http://schemas.openxmlformats.org/officeDocument/2006/relationships/slideLayout" Target="../slideLayouts/slideLayout36.xml"/><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73.png"/><Relationship Id="rId1" Type="http://schemas.openxmlformats.org/officeDocument/2006/relationships/slideLayout" Target="../slideLayouts/slideLayout36.xml"/><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74.png"/><Relationship Id="rId1" Type="http://schemas.openxmlformats.org/officeDocument/2006/relationships/slideLayout" Target="../slideLayouts/slideLayout36.xml"/><Relationship Id="rId4" Type="http://schemas.openxmlformats.org/officeDocument/2006/relationships/image" Target="../media/image4.png"/></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5.png"/><Relationship Id="rId1" Type="http://schemas.openxmlformats.org/officeDocument/2006/relationships/slideLayout" Target="../slideLayouts/slideLayout36.xml"/></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6.jpeg"/><Relationship Id="rId1" Type="http://schemas.openxmlformats.org/officeDocument/2006/relationships/slideLayout" Target="../slideLayouts/slideLayout36.xml"/></Relationships>
</file>

<file path=ppt/slides/_rels/slide48.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77.png"/><Relationship Id="rId1" Type="http://schemas.openxmlformats.org/officeDocument/2006/relationships/slideLayout" Target="../slideLayouts/slideLayout36.xml"/><Relationship Id="rId4" Type="http://schemas.openxmlformats.org/officeDocument/2006/relationships/image" Target="../media/image4.png"/></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8.jpeg"/><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9.jpeg"/><Relationship Id="rId1" Type="http://schemas.openxmlformats.org/officeDocument/2006/relationships/slideLayout" Target="../slideLayouts/slideLayout36.xml"/></Relationships>
</file>

<file path=ppt/slides/_rels/slide51.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8.xml"/><Relationship Id="rId1" Type="http://schemas.openxmlformats.org/officeDocument/2006/relationships/slideLayout" Target="../slideLayouts/slideLayout35.xml"/><Relationship Id="rId5" Type="http://schemas.openxmlformats.org/officeDocument/2006/relationships/image" Target="../media/image4.png"/><Relationship Id="rId4" Type="http://schemas.openxmlformats.org/officeDocument/2006/relationships/image" Target="../media/image80.jpeg"/></Relationships>
</file>

<file path=ppt/slides/_rels/slide52.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chart" Target="../charts/chart21.xml"/><Relationship Id="rId1" Type="http://schemas.openxmlformats.org/officeDocument/2006/relationships/slideLayout" Target="../slideLayouts/slideLayout36.xml"/><Relationship Id="rId5" Type="http://schemas.openxmlformats.org/officeDocument/2006/relationships/image" Target="../media/image4.png"/><Relationship Id="rId4" Type="http://schemas.openxmlformats.org/officeDocument/2006/relationships/chart" Target="../charts/chart23.xml"/></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1.jpeg"/><Relationship Id="rId1" Type="http://schemas.openxmlformats.org/officeDocument/2006/relationships/slideLayout" Target="../slideLayouts/slideLayout36.xml"/></Relationships>
</file>

<file path=ppt/slides/_rels/slide54.xml.rels><?xml version="1.0" encoding="UTF-8" standalone="yes"?>
<Relationships xmlns="http://schemas.openxmlformats.org/package/2006/relationships"><Relationship Id="rId8" Type="http://schemas.openxmlformats.org/officeDocument/2006/relationships/chart" Target="../charts/chart24.xml"/><Relationship Id="rId13" Type="http://schemas.openxmlformats.org/officeDocument/2006/relationships/image" Target="../media/image85.png"/><Relationship Id="rId3" Type="http://schemas.openxmlformats.org/officeDocument/2006/relationships/tags" Target="../tags/tag3.xml"/><Relationship Id="rId7" Type="http://schemas.openxmlformats.org/officeDocument/2006/relationships/image" Target="../media/image82.jpeg"/><Relationship Id="rId12" Type="http://schemas.openxmlformats.org/officeDocument/2006/relationships/chart" Target="../charts/chart25.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36.xml"/><Relationship Id="rId11" Type="http://schemas.openxmlformats.org/officeDocument/2006/relationships/image" Target="../media/image84.png"/><Relationship Id="rId5" Type="http://schemas.openxmlformats.org/officeDocument/2006/relationships/tags" Target="../tags/tag5.xml"/><Relationship Id="rId10" Type="http://schemas.microsoft.com/office/2007/relationships/hdphoto" Target="../media/hdphoto18.wdp"/><Relationship Id="rId4" Type="http://schemas.openxmlformats.org/officeDocument/2006/relationships/tags" Target="../tags/tag4.xml"/><Relationship Id="rId9" Type="http://schemas.openxmlformats.org/officeDocument/2006/relationships/image" Target="../media/image83.png"/><Relationship Id="rId14" Type="http://schemas.openxmlformats.org/officeDocument/2006/relationships/image" Target="../media/image4.png"/></Relationships>
</file>

<file path=ppt/slides/_rels/slide55.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hdphoto" Target="../media/hdphoto19.wdp"/><Relationship Id="rId7" Type="http://schemas.microsoft.com/office/2007/relationships/hdphoto" Target="../media/hdphoto21.wdp"/><Relationship Id="rId2" Type="http://schemas.openxmlformats.org/officeDocument/2006/relationships/image" Target="../media/image86.jpeg"/><Relationship Id="rId1" Type="http://schemas.openxmlformats.org/officeDocument/2006/relationships/slideLayout" Target="../slideLayouts/slideLayout36.xml"/><Relationship Id="rId6" Type="http://schemas.openxmlformats.org/officeDocument/2006/relationships/image" Target="../media/image88.jpeg"/><Relationship Id="rId5" Type="http://schemas.microsoft.com/office/2007/relationships/hdphoto" Target="../media/hdphoto20.wdp"/><Relationship Id="rId4" Type="http://schemas.openxmlformats.org/officeDocument/2006/relationships/image" Target="../media/image87.png"/></Relationships>
</file>

<file path=ppt/slides/_rels/slide56.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image" Target="../media/image89.png"/><Relationship Id="rId1" Type="http://schemas.openxmlformats.org/officeDocument/2006/relationships/slideLayout" Target="../slideLayouts/slideLayout36.xml"/></Relationships>
</file>

<file path=ppt/slides/_rels/slide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6.xml"/></Relationships>
</file>

<file path=ppt/slides/_rels/slide58.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90.png"/><Relationship Id="rId1" Type="http://schemas.openxmlformats.org/officeDocument/2006/relationships/slideLayout" Target="../slideLayouts/slideLayout36.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chart" Target="../charts/char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одзаголовок 1"/>
          <p:cNvSpPr>
            <a:spLocks noGrp="1"/>
          </p:cNvSpPr>
          <p:nvPr>
            <p:ph type="subTitle" idx="1"/>
          </p:nvPr>
        </p:nvSpPr>
        <p:spPr>
          <a:xfrm>
            <a:off x="701824" y="2276872"/>
            <a:ext cx="8352928" cy="1098143"/>
          </a:xfrm>
        </p:spPr>
        <p:txBody>
          <a:bodyPr>
            <a:normAutofit fontScale="92500"/>
          </a:bodyPr>
          <a:lstStyle/>
          <a:p>
            <a:pPr algn="ctr"/>
            <a:r>
              <a:rPr lang="ru-RU" sz="2400" b="1" dirty="0" smtClean="0"/>
              <a:t>по </a:t>
            </a:r>
            <a:r>
              <a:rPr lang="ru-RU" sz="2400" b="1" dirty="0"/>
              <a:t>Решение Думы города Пятигорска от 17 декабря 2020  года № 55-64 РД "О бюджете города-курорта Пятигорска на 2021 год и плановый период 2022 и 2023 годов"</a:t>
            </a:r>
          </a:p>
        </p:txBody>
      </p:sp>
      <p:sp>
        <p:nvSpPr>
          <p:cNvPr id="3" name="Заголовок 2"/>
          <p:cNvSpPr>
            <a:spLocks noGrp="1"/>
          </p:cNvSpPr>
          <p:nvPr>
            <p:ph type="ctrTitle"/>
          </p:nvPr>
        </p:nvSpPr>
        <p:spPr>
          <a:xfrm>
            <a:off x="1259632" y="404665"/>
            <a:ext cx="7175351" cy="1584176"/>
          </a:xfrm>
        </p:spPr>
        <p:txBody>
          <a:bodyPr/>
          <a:lstStyle/>
          <a:p>
            <a:pPr marL="182880" indent="0" algn="ctr">
              <a:buNone/>
            </a:pPr>
            <a:r>
              <a:rPr lang="ru-RU" dirty="0" smtClean="0"/>
              <a:t>БЮДЖЕТ </a:t>
            </a:r>
            <a:br>
              <a:rPr lang="ru-RU" dirty="0" smtClean="0"/>
            </a:br>
            <a:r>
              <a:rPr lang="ru-RU" dirty="0" smtClean="0"/>
              <a:t>ДЛЯ ГРАЖДАН</a:t>
            </a:r>
            <a:br>
              <a:rPr lang="ru-RU" dirty="0" smtClean="0"/>
            </a:br>
            <a:endParaRPr lang="ru-RU" dirty="0"/>
          </a:p>
        </p:txBody>
      </p:sp>
      <p:pic>
        <p:nvPicPr>
          <p:cNvPr id="4" name="Picture 2" descr="C:\Users\superuser\Desktop\герб пятигорска.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621"/>
            <a:ext cx="1403648" cy="1670488"/>
          </a:xfrm>
          <a:prstGeom prst="rect">
            <a:avLst/>
          </a:prstGeom>
          <a:noFill/>
          <a:extLst>
            <a:ext uri="{909E8E84-426E-40DD-AFC4-6F175D3DCCD1}">
              <a14:hiddenFill xmlns:a14="http://schemas.microsoft.com/office/drawing/2010/main">
                <a:solidFill>
                  <a:srgbClr val="FFFFFF"/>
                </a:solidFill>
              </a14:hiddenFill>
            </a:ext>
          </a:extLst>
        </p:spPr>
      </p:pic>
      <p:sp>
        <p:nvSpPr>
          <p:cNvPr id="5" name="Подзаголовок 1"/>
          <p:cNvSpPr txBox="1">
            <a:spLocks/>
          </p:cNvSpPr>
          <p:nvPr/>
        </p:nvSpPr>
        <p:spPr>
          <a:xfrm>
            <a:off x="4022939" y="6219102"/>
            <a:ext cx="2088232" cy="576065"/>
          </a:xfrm>
          <a:prstGeom prst="rect">
            <a:avLst/>
          </a:prstGeom>
        </p:spPr>
        <p:txBody>
          <a:bodyPr vert="horz" lIns="91440" tIns="45720" rIns="91440" bIns="45720" rtlCol="0">
            <a:normAutofit fontScale="85000" lnSpcReduction="20000"/>
          </a:bodyPr>
          <a:lstStyle>
            <a:lvl1pPr marL="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2200" kern="1200">
                <a:solidFill>
                  <a:schemeClr val="tx2"/>
                </a:solidFill>
                <a:latin typeface="+mn-lt"/>
                <a:ea typeface="+mn-ea"/>
                <a:cs typeface="+mn-cs"/>
              </a:defRPr>
            </a:lvl1pPr>
            <a:lvl2pPr marL="4572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5pPr>
            <a:lvl6pPr marL="22860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6pPr>
            <a:lvl7pPr marL="27432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9pPr>
          </a:lstStyle>
          <a:p>
            <a:pPr algn="ctr"/>
            <a:r>
              <a:rPr lang="ru-RU" sz="1800" b="1" dirty="0" smtClean="0"/>
              <a:t>2020 год</a:t>
            </a:r>
          </a:p>
          <a:p>
            <a:pPr algn="ctr"/>
            <a:r>
              <a:rPr lang="ru-RU" sz="1800" b="1" dirty="0" smtClean="0"/>
              <a:t>город Пятигорск</a:t>
            </a:r>
            <a:endParaRPr lang="ru-RU" sz="1800" b="1" dirty="0"/>
          </a:p>
        </p:txBody>
      </p:sp>
      <p:pic>
        <p:nvPicPr>
          <p:cNvPr id="6" name="Рисунок 5" descr="https://kolomnagrad.ru/uploads/posts/2019-11/1573633754_260abe733e259bedf3a2acdcc9354630.jpg"/>
          <p:cNvPicPr/>
          <p:nvPr/>
        </p:nvPicPr>
        <p:blipFill>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3401870" y="3284984"/>
            <a:ext cx="3474386" cy="2808312"/>
          </a:xfrm>
          <a:prstGeom prst="rect">
            <a:avLst/>
          </a:prstGeom>
          <a:noFill/>
          <a:ln>
            <a:noFill/>
          </a:ln>
        </p:spPr>
      </p:pic>
    </p:spTree>
    <p:extLst>
      <p:ext uri="{BB962C8B-B14F-4D97-AF65-F5344CB8AC3E}">
        <p14:creationId xmlns:p14="http://schemas.microsoft.com/office/powerpoint/2010/main" val="29118658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86671" y="36311"/>
            <a:ext cx="7560840" cy="1512168"/>
          </a:xfrm>
        </p:spPr>
        <p:txBody>
          <a:bodyPr>
            <a:noAutofit/>
          </a:bodyPr>
          <a:lstStyle/>
          <a:p>
            <a:pPr marL="0" indent="0" algn="ctr">
              <a:buNone/>
            </a:pPr>
            <a:r>
              <a:rPr lang="ru-RU" sz="2000" dirty="0" smtClean="0">
                <a:solidFill>
                  <a:schemeClr val="tx1"/>
                </a:solidFill>
                <a:effectLst/>
              </a:rPr>
              <a:t>Информация о доходах бюджета города-курорта Пятигорска по первоначальному плану на 2020-2023гг.(тыс.руб.)</a:t>
            </a:r>
            <a:endParaRPr lang="ru-RU" sz="2000" dirty="0">
              <a:solidFill>
                <a:schemeClr val="tx1"/>
              </a:solidFill>
              <a:effectLst/>
            </a:endParaRPr>
          </a:p>
        </p:txBody>
      </p:sp>
      <p:graphicFrame>
        <p:nvGraphicFramePr>
          <p:cNvPr id="4" name="Объект 3"/>
          <p:cNvGraphicFramePr>
            <a:graphicFrameLocks noGrp="1"/>
          </p:cNvGraphicFramePr>
          <p:nvPr>
            <p:ph sz="quarter" idx="13"/>
            <p:extLst>
              <p:ext uri="{D42A27DB-BD31-4B8C-83A1-F6EECF244321}">
                <p14:modId xmlns:p14="http://schemas.microsoft.com/office/powerpoint/2010/main" val="766081490"/>
              </p:ext>
            </p:extLst>
          </p:nvPr>
        </p:nvGraphicFramePr>
        <p:xfrm>
          <a:off x="395536" y="1052736"/>
          <a:ext cx="8568952" cy="4631035"/>
        </p:xfrm>
        <a:graphic>
          <a:graphicData uri="http://schemas.openxmlformats.org/drawingml/2006/chart">
            <c:chart xmlns:c="http://schemas.openxmlformats.org/drawingml/2006/chart" xmlns:r="http://schemas.openxmlformats.org/officeDocument/2006/relationships" r:id="rId2"/>
          </a:graphicData>
        </a:graphic>
      </p:graphicFrame>
      <p:pic>
        <p:nvPicPr>
          <p:cNvPr id="1026" name="Picture 2" descr="C:\Users\superuser\Desktop\герб пятигорска.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331640" cy="1584791"/>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971600" y="1804294"/>
            <a:ext cx="1440160" cy="338554"/>
          </a:xfrm>
          <a:prstGeom prst="rect">
            <a:avLst/>
          </a:prstGeom>
        </p:spPr>
        <p:txBody>
          <a:bodyPr wrap="square">
            <a:spAutoFit/>
          </a:bodyPr>
          <a:lstStyle/>
          <a:p>
            <a:pPr algn="ctr"/>
            <a:r>
              <a:rPr lang="ru-RU" sz="1600" b="1" dirty="0" smtClean="0">
                <a:solidFill>
                  <a:prstClr val="black"/>
                </a:solidFill>
              </a:rPr>
              <a:t>4 506 901</a:t>
            </a:r>
            <a:endParaRPr lang="ru-RU" sz="1600" b="1" dirty="0">
              <a:solidFill>
                <a:prstClr val="black"/>
              </a:solidFill>
            </a:endParaRPr>
          </a:p>
        </p:txBody>
      </p:sp>
      <p:sp>
        <p:nvSpPr>
          <p:cNvPr id="6" name="Прямоугольник 5"/>
          <p:cNvSpPr/>
          <p:nvPr/>
        </p:nvSpPr>
        <p:spPr>
          <a:xfrm>
            <a:off x="2554322" y="1250123"/>
            <a:ext cx="1440160" cy="338554"/>
          </a:xfrm>
          <a:prstGeom prst="rect">
            <a:avLst/>
          </a:prstGeom>
        </p:spPr>
        <p:txBody>
          <a:bodyPr wrap="square">
            <a:spAutoFit/>
          </a:bodyPr>
          <a:lstStyle/>
          <a:p>
            <a:pPr algn="ctr"/>
            <a:r>
              <a:rPr lang="ru-RU" sz="1600" b="1" dirty="0" smtClean="0">
                <a:solidFill>
                  <a:prstClr val="black"/>
                </a:solidFill>
              </a:rPr>
              <a:t>5 387 103</a:t>
            </a:r>
            <a:endParaRPr lang="ru-RU" sz="1600" b="1" dirty="0">
              <a:solidFill>
                <a:prstClr val="black"/>
              </a:solidFill>
            </a:endParaRPr>
          </a:p>
        </p:txBody>
      </p:sp>
      <p:sp>
        <p:nvSpPr>
          <p:cNvPr id="7" name="TextBox 6"/>
          <p:cNvSpPr txBox="1"/>
          <p:nvPr/>
        </p:nvSpPr>
        <p:spPr>
          <a:xfrm>
            <a:off x="4036347" y="1635017"/>
            <a:ext cx="1440160" cy="338554"/>
          </a:xfrm>
          <a:prstGeom prst="rect">
            <a:avLst/>
          </a:prstGeom>
          <a:noFill/>
        </p:spPr>
        <p:txBody>
          <a:bodyPr wrap="square" rtlCol="0">
            <a:spAutoFit/>
          </a:bodyPr>
          <a:lstStyle/>
          <a:p>
            <a:pPr algn="ctr"/>
            <a:r>
              <a:rPr lang="ru-RU" sz="1600" b="1" dirty="0" smtClean="0">
                <a:solidFill>
                  <a:prstClr val="black"/>
                </a:solidFill>
              </a:rPr>
              <a:t>4 860 448</a:t>
            </a:r>
            <a:endParaRPr lang="ru-RU" sz="1600" b="1" dirty="0">
              <a:solidFill>
                <a:prstClr val="black"/>
              </a:solidFill>
            </a:endParaRPr>
          </a:p>
        </p:txBody>
      </p:sp>
      <p:sp>
        <p:nvSpPr>
          <p:cNvPr id="11" name="TextBox 10"/>
          <p:cNvSpPr txBox="1"/>
          <p:nvPr/>
        </p:nvSpPr>
        <p:spPr>
          <a:xfrm>
            <a:off x="5504204" y="1786548"/>
            <a:ext cx="1440160" cy="338554"/>
          </a:xfrm>
          <a:prstGeom prst="rect">
            <a:avLst/>
          </a:prstGeom>
          <a:noFill/>
        </p:spPr>
        <p:txBody>
          <a:bodyPr wrap="square" rtlCol="0">
            <a:spAutoFit/>
          </a:bodyPr>
          <a:lstStyle/>
          <a:p>
            <a:pPr algn="ctr"/>
            <a:r>
              <a:rPr lang="ru-RU" sz="1600" b="1" dirty="0" smtClean="0">
                <a:solidFill>
                  <a:prstClr val="black"/>
                </a:solidFill>
              </a:rPr>
              <a:t> 4 602 598</a:t>
            </a:r>
            <a:endParaRPr lang="ru-RU" sz="1600" b="1" dirty="0">
              <a:solidFill>
                <a:prstClr val="black"/>
              </a:solidFill>
            </a:endParaRPr>
          </a:p>
        </p:txBody>
      </p:sp>
      <p:sp>
        <p:nvSpPr>
          <p:cNvPr id="3" name="Прямоугольник 2"/>
          <p:cNvSpPr/>
          <p:nvPr/>
        </p:nvSpPr>
        <p:spPr>
          <a:xfrm>
            <a:off x="691799" y="5589239"/>
            <a:ext cx="8082644" cy="1169551"/>
          </a:xfrm>
          <a:prstGeom prst="rect">
            <a:avLst/>
          </a:prstGeom>
        </p:spPr>
        <p:txBody>
          <a:bodyPr wrap="square">
            <a:spAutoFit/>
          </a:bodyPr>
          <a:lstStyle/>
          <a:p>
            <a:pPr algn="ctr"/>
            <a:r>
              <a:rPr lang="ru-RU" sz="1400" dirty="0"/>
              <a:t>Формирование доходной части бюджета города на 2021 год и плановый период 2022 и 2023 годов осуществлялось, исходя из прогнозов главных администраторов доходов бюджета города в соответствии с их разработанными методиками прогнозирования поступлений доходов в бюджет города с учетом изменений действующего законодательства и оценки ожидаемых поступлений доходов в бюджет города в 2020 году. </a:t>
            </a:r>
          </a:p>
        </p:txBody>
      </p:sp>
    </p:spTree>
    <p:extLst>
      <p:ext uri="{BB962C8B-B14F-4D97-AF65-F5344CB8AC3E}">
        <p14:creationId xmlns:p14="http://schemas.microsoft.com/office/powerpoint/2010/main" val="3859052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Users\superuser\Desktop\СЛАЙДЫ!!!!!!!\Новая папка\Картинки для бюджета\maxresdefaul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653135"/>
            <a:ext cx="3465699" cy="216637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1043608" y="167409"/>
            <a:ext cx="8163774" cy="1143000"/>
          </a:xfrm>
        </p:spPr>
        <p:txBody>
          <a:bodyPr>
            <a:noAutofit/>
          </a:bodyPr>
          <a:lstStyle/>
          <a:p>
            <a:pPr marL="0" indent="0" algn="ctr">
              <a:buNone/>
            </a:pPr>
            <a:r>
              <a:rPr lang="ru-RU" sz="2700" b="1" dirty="0" smtClean="0">
                <a:solidFill>
                  <a:schemeClr val="tx1"/>
                </a:solidFill>
                <a:effectLst/>
              </a:rPr>
              <a:t>Доходы бюджета города-курорта Пятигорска</a:t>
            </a:r>
            <a:endParaRPr lang="ru-RU" sz="2700" b="1" dirty="0">
              <a:solidFill>
                <a:schemeClr val="tx1"/>
              </a:solidFill>
              <a:effectLst/>
            </a:endParaRPr>
          </a:p>
        </p:txBody>
      </p:sp>
      <p:graphicFrame>
        <p:nvGraphicFramePr>
          <p:cNvPr id="7" name="Содержимое 6"/>
          <p:cNvGraphicFramePr>
            <a:graphicFrameLocks noGrp="1"/>
          </p:cNvGraphicFramePr>
          <p:nvPr>
            <p:ph sz="quarter" idx="13"/>
            <p:extLst>
              <p:ext uri="{D42A27DB-BD31-4B8C-83A1-F6EECF244321}">
                <p14:modId xmlns:p14="http://schemas.microsoft.com/office/powerpoint/2010/main" val="3639488663"/>
              </p:ext>
            </p:extLst>
          </p:nvPr>
        </p:nvGraphicFramePr>
        <p:xfrm>
          <a:off x="107504" y="738909"/>
          <a:ext cx="8928992" cy="56166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11" descr="5gor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1182255" cy="14778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54717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superuser\Desktop\Картинки для бюджета\depositphotos_16890261-stock-photo-3d-small-good-profi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53059" y="5297512"/>
            <a:ext cx="1690941" cy="156048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1547664" y="260648"/>
            <a:ext cx="7416824" cy="1080120"/>
          </a:xfrm>
        </p:spPr>
        <p:txBody>
          <a:bodyPr>
            <a:noAutofit/>
          </a:bodyPr>
          <a:lstStyle/>
          <a:p>
            <a:pPr marL="0" indent="0" algn="ctr">
              <a:buNone/>
            </a:pPr>
            <a:r>
              <a:rPr lang="ru-RU" sz="2000" dirty="0">
                <a:solidFill>
                  <a:schemeClr val="tx1"/>
                </a:solidFill>
                <a:effectLst/>
              </a:rPr>
              <a:t>Динамика поступлений </a:t>
            </a:r>
            <a:r>
              <a:rPr lang="ru-RU" sz="2000" dirty="0" smtClean="0">
                <a:solidFill>
                  <a:schemeClr val="tx1"/>
                </a:solidFill>
                <a:effectLst/>
              </a:rPr>
              <a:t>доходов </a:t>
            </a:r>
            <a:r>
              <a:rPr lang="ru-RU" sz="2000" dirty="0">
                <a:solidFill>
                  <a:schemeClr val="tx1"/>
                </a:solidFill>
                <a:effectLst/>
              </a:rPr>
              <a:t>бюджета города–курорта Пятигорска </a:t>
            </a:r>
            <a:r>
              <a:rPr lang="ru-RU" sz="2000" b="1" dirty="0" smtClean="0">
                <a:solidFill>
                  <a:prstClr val="black"/>
                </a:solidFill>
                <a:effectLst/>
              </a:rPr>
              <a:t>за 2019-2021 гг. (млн.руб.)  </a:t>
            </a:r>
            <a:endParaRPr lang="ru-RU" sz="2000" b="1" dirty="0">
              <a:effectLst/>
            </a:endParaRPr>
          </a:p>
        </p:txBody>
      </p:sp>
      <p:graphicFrame>
        <p:nvGraphicFramePr>
          <p:cNvPr id="6" name="Объект 5"/>
          <p:cNvGraphicFramePr>
            <a:graphicFrameLocks noGrp="1"/>
          </p:cNvGraphicFramePr>
          <p:nvPr>
            <p:ph sz="quarter" idx="14"/>
            <p:extLst>
              <p:ext uri="{D42A27DB-BD31-4B8C-83A1-F6EECF244321}">
                <p14:modId xmlns:p14="http://schemas.microsoft.com/office/powerpoint/2010/main" val="3671844542"/>
              </p:ext>
            </p:extLst>
          </p:nvPr>
        </p:nvGraphicFramePr>
        <p:xfrm>
          <a:off x="5076056" y="1240232"/>
          <a:ext cx="4298325" cy="5472607"/>
        </p:xfrm>
        <a:graphic>
          <a:graphicData uri="http://schemas.openxmlformats.org/drawingml/2006/chart">
            <c:chart xmlns:c="http://schemas.openxmlformats.org/drawingml/2006/chart" xmlns:r="http://schemas.openxmlformats.org/officeDocument/2006/relationships" r:id="rId3"/>
          </a:graphicData>
        </a:graphic>
      </p:graphicFrame>
      <p:cxnSp>
        <p:nvCxnSpPr>
          <p:cNvPr id="10" name="Прямая со стрелкой 9"/>
          <p:cNvCxnSpPr/>
          <p:nvPr/>
        </p:nvCxnSpPr>
        <p:spPr>
          <a:xfrm flipV="1">
            <a:off x="6106531" y="4653136"/>
            <a:ext cx="697717" cy="4312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0" y="0"/>
            <a:ext cx="1401763" cy="167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Прямоугольник 8"/>
          <p:cNvSpPr/>
          <p:nvPr/>
        </p:nvSpPr>
        <p:spPr>
          <a:xfrm>
            <a:off x="80476" y="1670050"/>
            <a:ext cx="5211604" cy="5324535"/>
          </a:xfrm>
          <a:prstGeom prst="rect">
            <a:avLst/>
          </a:prstGeom>
        </p:spPr>
        <p:txBody>
          <a:bodyPr wrap="square">
            <a:spAutoFit/>
          </a:bodyPr>
          <a:lstStyle/>
          <a:p>
            <a:pPr algn="just"/>
            <a:r>
              <a:rPr lang="ru-RU" sz="1100" b="1" dirty="0">
                <a:solidFill>
                  <a:prstClr val="black"/>
                </a:solidFill>
              </a:rPr>
              <a:t>В бюджете города-курорта Пятигорска </a:t>
            </a:r>
            <a:r>
              <a:rPr lang="ru-RU" sz="1100" b="1" dirty="0" smtClean="0">
                <a:solidFill>
                  <a:prstClr val="black"/>
                </a:solidFill>
              </a:rPr>
              <a:t>в 2020 </a:t>
            </a:r>
            <a:r>
              <a:rPr lang="ru-RU" sz="1100" b="1" dirty="0">
                <a:solidFill>
                  <a:prstClr val="black"/>
                </a:solidFill>
              </a:rPr>
              <a:t>году по сравнению </a:t>
            </a:r>
            <a:r>
              <a:rPr lang="ru-RU" sz="1100" b="1" dirty="0" smtClean="0">
                <a:solidFill>
                  <a:prstClr val="black"/>
                </a:solidFill>
              </a:rPr>
              <a:t>                        с 2019 годом  </a:t>
            </a:r>
            <a:r>
              <a:rPr lang="ru-RU" sz="1100" b="1" dirty="0">
                <a:solidFill>
                  <a:prstClr val="black"/>
                </a:solidFill>
              </a:rPr>
              <a:t>сложился прирост общего объема поступлений доходов в сумме 485 </a:t>
            </a:r>
            <a:r>
              <a:rPr lang="ru-RU" sz="1100" b="1" dirty="0" err="1">
                <a:solidFill>
                  <a:prstClr val="black"/>
                </a:solidFill>
              </a:rPr>
              <a:t>млн.руб</a:t>
            </a:r>
            <a:r>
              <a:rPr lang="ru-RU" sz="1100" b="1" dirty="0" smtClean="0">
                <a:solidFill>
                  <a:prstClr val="black"/>
                </a:solidFill>
              </a:rPr>
              <a:t>., из них:</a:t>
            </a:r>
          </a:p>
          <a:p>
            <a:pPr indent="449263" algn="just"/>
            <a:r>
              <a:rPr lang="ru-RU" sz="1100" b="1" dirty="0" smtClean="0">
                <a:solidFill>
                  <a:prstClr val="black"/>
                </a:solidFill>
              </a:rPr>
              <a:t>- </a:t>
            </a:r>
            <a:r>
              <a:rPr lang="ru-RU" sz="1100" b="1" dirty="0">
                <a:solidFill>
                  <a:prstClr val="black"/>
                </a:solidFill>
              </a:rPr>
              <a:t>344 </a:t>
            </a:r>
            <a:r>
              <a:rPr lang="ru-RU" sz="1100" b="1" dirty="0" err="1" smtClean="0">
                <a:solidFill>
                  <a:prstClr val="black"/>
                </a:solidFill>
              </a:rPr>
              <a:t>млн.руб</a:t>
            </a:r>
            <a:r>
              <a:rPr lang="ru-RU" sz="1100" b="1" dirty="0" smtClean="0">
                <a:solidFill>
                  <a:prstClr val="black"/>
                </a:solidFill>
              </a:rPr>
              <a:t>. по налоговым </a:t>
            </a:r>
            <a:r>
              <a:rPr lang="ru-RU" sz="1100" b="1" dirty="0">
                <a:solidFill>
                  <a:prstClr val="black"/>
                </a:solidFill>
              </a:rPr>
              <a:t>и </a:t>
            </a:r>
            <a:r>
              <a:rPr lang="ru-RU" sz="1100" b="1" dirty="0" smtClean="0">
                <a:solidFill>
                  <a:prstClr val="black"/>
                </a:solidFill>
              </a:rPr>
              <a:t>неналоговым доходам;</a:t>
            </a:r>
          </a:p>
          <a:p>
            <a:pPr indent="449263" algn="just"/>
            <a:r>
              <a:rPr lang="ru-RU" sz="1100" b="1" dirty="0" smtClean="0">
                <a:solidFill>
                  <a:prstClr val="black"/>
                </a:solidFill>
              </a:rPr>
              <a:t>- 141 </a:t>
            </a:r>
            <a:r>
              <a:rPr lang="ru-RU" sz="1100" b="1" dirty="0" err="1" smtClean="0">
                <a:solidFill>
                  <a:prstClr val="black"/>
                </a:solidFill>
              </a:rPr>
              <a:t>млн.руб</a:t>
            </a:r>
            <a:r>
              <a:rPr lang="ru-RU" sz="1100" b="1" dirty="0" smtClean="0">
                <a:solidFill>
                  <a:prstClr val="black"/>
                </a:solidFill>
              </a:rPr>
              <a:t>. по безвозмездным поступлениям.</a:t>
            </a:r>
          </a:p>
          <a:p>
            <a:pPr indent="449263" algn="just"/>
            <a:r>
              <a:rPr lang="ru-RU" sz="1100" b="1" dirty="0">
                <a:solidFill>
                  <a:prstClr val="black"/>
                </a:solidFill>
              </a:rPr>
              <a:t>Увеличение объема собственных доходов сложилось в основном за счет прироста поступлений:</a:t>
            </a:r>
          </a:p>
          <a:p>
            <a:pPr algn="just"/>
            <a:r>
              <a:rPr lang="ru-RU" sz="1100" b="1" dirty="0">
                <a:solidFill>
                  <a:prstClr val="black"/>
                </a:solidFill>
              </a:rPr>
              <a:t>           - на 298 </a:t>
            </a:r>
            <a:r>
              <a:rPr lang="ru-RU" sz="1100" b="1" dirty="0" err="1">
                <a:solidFill>
                  <a:prstClr val="black"/>
                </a:solidFill>
              </a:rPr>
              <a:t>млн.руб</a:t>
            </a:r>
            <a:r>
              <a:rPr lang="ru-RU" sz="1100" b="1" dirty="0">
                <a:solidFill>
                  <a:prstClr val="black"/>
                </a:solidFill>
              </a:rPr>
              <a:t>. от НДФЛ, в связи с ростом с 27% до 35,4% (на 8,4%) размера норматива отчислений в бюджет города-курорта Пятигорска от </a:t>
            </a:r>
            <a:r>
              <a:rPr lang="ru-RU" sz="1100" b="1" dirty="0" smtClean="0">
                <a:solidFill>
                  <a:prstClr val="black"/>
                </a:solidFill>
              </a:rPr>
              <a:t>НДФЛ;</a:t>
            </a:r>
          </a:p>
          <a:p>
            <a:pPr algn="just"/>
            <a:r>
              <a:rPr lang="ru-RU" sz="1100" b="1" dirty="0" smtClean="0">
                <a:solidFill>
                  <a:prstClr val="black"/>
                </a:solidFill>
              </a:rPr>
              <a:t>           </a:t>
            </a:r>
            <a:r>
              <a:rPr lang="ru-RU" sz="1100" b="1" dirty="0">
                <a:solidFill>
                  <a:prstClr val="black"/>
                </a:solidFill>
              </a:rPr>
              <a:t>- на 44 </a:t>
            </a:r>
            <a:r>
              <a:rPr lang="ru-RU" sz="1100" b="1" dirty="0" err="1">
                <a:solidFill>
                  <a:prstClr val="black"/>
                </a:solidFill>
              </a:rPr>
              <a:t>млн.руб</a:t>
            </a:r>
            <a:r>
              <a:rPr lang="ru-RU" sz="1100" b="1" dirty="0">
                <a:solidFill>
                  <a:prstClr val="black"/>
                </a:solidFill>
              </a:rPr>
              <a:t>. от штрафов (санкций), в связи с  погашением </a:t>
            </a:r>
            <a:r>
              <a:rPr lang="ru-RU" sz="1100" b="1" dirty="0" smtClean="0">
                <a:solidFill>
                  <a:prstClr val="black"/>
                </a:solidFill>
              </a:rPr>
              <a:t>задолженности, </a:t>
            </a:r>
            <a:r>
              <a:rPr lang="ru-RU" sz="1100" b="1" dirty="0">
                <a:solidFill>
                  <a:prstClr val="black"/>
                </a:solidFill>
              </a:rPr>
              <a:t>образовавшейся на 01.01.2020г</a:t>
            </a:r>
            <a:r>
              <a:rPr lang="ru-RU" sz="1100" b="1" dirty="0" smtClean="0">
                <a:solidFill>
                  <a:prstClr val="black"/>
                </a:solidFill>
              </a:rPr>
              <a:t>., в том числе задолженности </a:t>
            </a:r>
            <a:r>
              <a:rPr lang="ru-RU" sz="1100" b="1" dirty="0">
                <a:solidFill>
                  <a:prstClr val="black"/>
                </a:solidFill>
              </a:rPr>
              <a:t>МУП «</a:t>
            </a:r>
            <a:r>
              <a:rPr lang="ru-RU" sz="1100" b="1" dirty="0" err="1">
                <a:solidFill>
                  <a:prstClr val="black"/>
                </a:solidFill>
              </a:rPr>
              <a:t>Спецавтохозяйство</a:t>
            </a:r>
            <a:r>
              <a:rPr lang="ru-RU" sz="1100" b="1" dirty="0">
                <a:solidFill>
                  <a:prstClr val="black"/>
                </a:solidFill>
              </a:rPr>
              <a:t>» на основании судебного решения, связанного с нарушением природоохранного законодательства.</a:t>
            </a:r>
          </a:p>
          <a:p>
            <a:pPr algn="just"/>
            <a:endParaRPr lang="ru-RU" sz="1100" b="1" dirty="0" smtClean="0">
              <a:solidFill>
                <a:prstClr val="black"/>
              </a:solidFill>
            </a:endParaRPr>
          </a:p>
          <a:p>
            <a:pPr algn="just"/>
            <a:r>
              <a:rPr lang="ru-RU" sz="1100" b="1" dirty="0" smtClean="0">
                <a:solidFill>
                  <a:prstClr val="black"/>
                </a:solidFill>
              </a:rPr>
              <a:t>В </a:t>
            </a:r>
            <a:r>
              <a:rPr lang="ru-RU" sz="1100" b="1" dirty="0">
                <a:solidFill>
                  <a:prstClr val="black"/>
                </a:solidFill>
              </a:rPr>
              <a:t>бюджете города-курорта Пятигорска </a:t>
            </a:r>
            <a:r>
              <a:rPr lang="ru-RU" sz="1100" b="1" dirty="0" smtClean="0">
                <a:solidFill>
                  <a:prstClr val="black"/>
                </a:solidFill>
              </a:rPr>
              <a:t>на 2021 год </a:t>
            </a:r>
            <a:r>
              <a:rPr lang="ru-RU" sz="1100" b="1" dirty="0">
                <a:solidFill>
                  <a:prstClr val="black"/>
                </a:solidFill>
              </a:rPr>
              <a:t>по сравнению </a:t>
            </a:r>
            <a:r>
              <a:rPr lang="ru-RU" sz="1100" b="1" dirty="0" smtClean="0">
                <a:solidFill>
                  <a:prstClr val="black"/>
                </a:solidFill>
              </a:rPr>
              <a:t>                      с 2020 </a:t>
            </a:r>
            <a:r>
              <a:rPr lang="ru-RU" sz="1100" b="1" dirty="0">
                <a:solidFill>
                  <a:prstClr val="black"/>
                </a:solidFill>
              </a:rPr>
              <a:t>годом </a:t>
            </a:r>
            <a:r>
              <a:rPr lang="ru-RU" sz="1100" b="1" dirty="0" smtClean="0">
                <a:solidFill>
                  <a:prstClr val="black"/>
                </a:solidFill>
              </a:rPr>
              <a:t> запланировано уменьшение общего </a:t>
            </a:r>
            <a:r>
              <a:rPr lang="ru-RU" sz="1100" b="1" dirty="0">
                <a:solidFill>
                  <a:prstClr val="black"/>
                </a:solidFill>
              </a:rPr>
              <a:t>объема </a:t>
            </a:r>
            <a:r>
              <a:rPr lang="ru-RU" sz="1100" b="1" dirty="0" smtClean="0">
                <a:solidFill>
                  <a:prstClr val="black"/>
                </a:solidFill>
              </a:rPr>
              <a:t>доходов </a:t>
            </a:r>
            <a:r>
              <a:rPr lang="ru-RU" sz="1100" b="1" dirty="0">
                <a:solidFill>
                  <a:prstClr val="black"/>
                </a:solidFill>
              </a:rPr>
              <a:t>в сумме </a:t>
            </a:r>
            <a:r>
              <a:rPr lang="ru-RU" sz="1100" b="1" dirty="0" smtClean="0">
                <a:solidFill>
                  <a:prstClr val="black"/>
                </a:solidFill>
              </a:rPr>
              <a:t>119 </a:t>
            </a:r>
            <a:r>
              <a:rPr lang="ru-RU" sz="1100" b="1" dirty="0" err="1">
                <a:solidFill>
                  <a:prstClr val="black"/>
                </a:solidFill>
              </a:rPr>
              <a:t>млн.руб</a:t>
            </a:r>
            <a:r>
              <a:rPr lang="ru-RU" sz="1100" b="1" dirty="0">
                <a:solidFill>
                  <a:prstClr val="black"/>
                </a:solidFill>
              </a:rPr>
              <a:t>., из них:</a:t>
            </a:r>
          </a:p>
          <a:p>
            <a:pPr indent="449263" algn="just"/>
            <a:r>
              <a:rPr lang="ru-RU" sz="1100" b="1" dirty="0">
                <a:solidFill>
                  <a:prstClr val="black"/>
                </a:solidFill>
              </a:rPr>
              <a:t>- </a:t>
            </a:r>
            <a:r>
              <a:rPr lang="ru-RU" sz="1100" b="1" dirty="0" smtClean="0">
                <a:solidFill>
                  <a:prstClr val="black"/>
                </a:solidFill>
              </a:rPr>
              <a:t>106 </a:t>
            </a:r>
            <a:r>
              <a:rPr lang="ru-RU" sz="1100" b="1" dirty="0" err="1">
                <a:solidFill>
                  <a:prstClr val="black"/>
                </a:solidFill>
              </a:rPr>
              <a:t>млн.руб</a:t>
            </a:r>
            <a:r>
              <a:rPr lang="ru-RU" sz="1100" b="1" dirty="0">
                <a:solidFill>
                  <a:prstClr val="black"/>
                </a:solidFill>
              </a:rPr>
              <a:t>. по налоговым и неналоговым доходам;</a:t>
            </a:r>
          </a:p>
          <a:p>
            <a:pPr indent="449263" algn="just"/>
            <a:r>
              <a:rPr lang="ru-RU" sz="1100" b="1" dirty="0">
                <a:solidFill>
                  <a:prstClr val="black"/>
                </a:solidFill>
              </a:rPr>
              <a:t>- </a:t>
            </a:r>
            <a:r>
              <a:rPr lang="ru-RU" sz="1100" b="1" dirty="0" smtClean="0">
                <a:solidFill>
                  <a:prstClr val="black"/>
                </a:solidFill>
              </a:rPr>
              <a:t>13 </a:t>
            </a:r>
            <a:r>
              <a:rPr lang="ru-RU" sz="1100" b="1" dirty="0" err="1">
                <a:solidFill>
                  <a:prstClr val="black"/>
                </a:solidFill>
              </a:rPr>
              <a:t>млн.руб</a:t>
            </a:r>
            <a:r>
              <a:rPr lang="ru-RU" sz="1100" b="1" dirty="0">
                <a:solidFill>
                  <a:prstClr val="black"/>
                </a:solidFill>
              </a:rPr>
              <a:t>. по безвозмездным поступлениям.</a:t>
            </a:r>
          </a:p>
          <a:p>
            <a:pPr indent="449263" algn="just"/>
            <a:r>
              <a:rPr lang="ru-RU" sz="1100" b="1" dirty="0" smtClean="0">
                <a:solidFill>
                  <a:prstClr val="black"/>
                </a:solidFill>
              </a:rPr>
              <a:t>Уменьшение </a:t>
            </a:r>
            <a:r>
              <a:rPr lang="ru-RU" sz="1100" b="1" dirty="0">
                <a:solidFill>
                  <a:prstClr val="black"/>
                </a:solidFill>
              </a:rPr>
              <a:t>объема собственных доходов сложилось в основном за счет </a:t>
            </a:r>
            <a:r>
              <a:rPr lang="ru-RU" sz="1100" b="1" dirty="0" smtClean="0">
                <a:solidFill>
                  <a:prstClr val="black"/>
                </a:solidFill>
              </a:rPr>
              <a:t>снижения </a:t>
            </a:r>
            <a:r>
              <a:rPr lang="ru-RU" sz="1100" b="1" dirty="0">
                <a:solidFill>
                  <a:prstClr val="black"/>
                </a:solidFill>
              </a:rPr>
              <a:t>поступлений</a:t>
            </a:r>
            <a:r>
              <a:rPr lang="ru-RU" sz="1100" b="1" dirty="0" smtClean="0">
                <a:solidFill>
                  <a:prstClr val="black"/>
                </a:solidFill>
              </a:rPr>
              <a:t>:</a:t>
            </a:r>
          </a:p>
          <a:p>
            <a:pPr indent="449263" algn="just"/>
            <a:r>
              <a:rPr lang="ru-RU" sz="1100" b="1" dirty="0" smtClean="0">
                <a:solidFill>
                  <a:prstClr val="black"/>
                </a:solidFill>
              </a:rPr>
              <a:t> - </a:t>
            </a:r>
            <a:r>
              <a:rPr lang="ru-RU" sz="1100" b="1" dirty="0">
                <a:solidFill>
                  <a:prstClr val="black"/>
                </a:solidFill>
              </a:rPr>
              <a:t>на </a:t>
            </a:r>
            <a:r>
              <a:rPr lang="ru-RU" sz="1100" b="1" dirty="0" smtClean="0">
                <a:solidFill>
                  <a:prstClr val="black"/>
                </a:solidFill>
              </a:rPr>
              <a:t>87 </a:t>
            </a:r>
            <a:r>
              <a:rPr lang="ru-RU" sz="1100" b="1" dirty="0" err="1" smtClean="0">
                <a:solidFill>
                  <a:prstClr val="black"/>
                </a:solidFill>
              </a:rPr>
              <a:t>млн.руб</a:t>
            </a:r>
            <a:r>
              <a:rPr lang="ru-RU" sz="1100" b="1" dirty="0">
                <a:solidFill>
                  <a:prstClr val="black"/>
                </a:solidFill>
              </a:rPr>
              <a:t>. от </a:t>
            </a:r>
            <a:r>
              <a:rPr lang="ru-RU" sz="1100" b="1" dirty="0" smtClean="0">
                <a:solidFill>
                  <a:prstClr val="black"/>
                </a:solidFill>
              </a:rPr>
              <a:t>НДФЛ, в связи </a:t>
            </a:r>
            <a:r>
              <a:rPr lang="ru-RU" sz="1100" b="1" dirty="0">
                <a:solidFill>
                  <a:prstClr val="black"/>
                </a:solidFill>
              </a:rPr>
              <a:t>со снижением с 35,4% до 33,79% размера норматива отчислений доходов от </a:t>
            </a:r>
            <a:r>
              <a:rPr lang="ru-RU" sz="1100" b="1" dirty="0" smtClean="0">
                <a:solidFill>
                  <a:prstClr val="black"/>
                </a:solidFill>
              </a:rPr>
              <a:t>НДФЛ;</a:t>
            </a:r>
          </a:p>
          <a:p>
            <a:pPr algn="just"/>
            <a:r>
              <a:rPr lang="ru-RU" sz="1100" b="1" dirty="0" smtClean="0">
                <a:solidFill>
                  <a:prstClr val="black"/>
                </a:solidFill>
              </a:rPr>
              <a:t>           - </a:t>
            </a:r>
            <a:r>
              <a:rPr lang="ru-RU" sz="1100" b="1" dirty="0">
                <a:solidFill>
                  <a:prstClr val="black"/>
                </a:solidFill>
              </a:rPr>
              <a:t>на </a:t>
            </a:r>
            <a:r>
              <a:rPr lang="ru-RU" sz="1100" b="1" dirty="0" smtClean="0">
                <a:solidFill>
                  <a:prstClr val="black"/>
                </a:solidFill>
              </a:rPr>
              <a:t>57 </a:t>
            </a:r>
            <a:r>
              <a:rPr lang="ru-RU" sz="1100" b="1" dirty="0" err="1">
                <a:solidFill>
                  <a:prstClr val="black"/>
                </a:solidFill>
              </a:rPr>
              <a:t>млн.руб</a:t>
            </a:r>
            <a:r>
              <a:rPr lang="ru-RU" sz="1100" b="1" dirty="0">
                <a:solidFill>
                  <a:prstClr val="black"/>
                </a:solidFill>
              </a:rPr>
              <a:t>. от штрафов (санкций), в связи с </a:t>
            </a:r>
            <a:r>
              <a:rPr lang="ru-RU" sz="1100" b="1" dirty="0" smtClean="0">
                <a:solidFill>
                  <a:prstClr val="black"/>
                </a:solidFill>
              </a:rPr>
              <a:t>поступлением                        в 2020 году разовых платежей по погашению задолженности, образовавшейся на 01.01.2020г. (в том числе погашение задолженности      МУП </a:t>
            </a:r>
            <a:r>
              <a:rPr lang="ru-RU" sz="1100" b="1" dirty="0">
                <a:solidFill>
                  <a:prstClr val="black"/>
                </a:solidFill>
              </a:rPr>
              <a:t>«</a:t>
            </a:r>
            <a:r>
              <a:rPr lang="ru-RU" sz="1100" b="1" dirty="0" err="1">
                <a:solidFill>
                  <a:prstClr val="black"/>
                </a:solidFill>
              </a:rPr>
              <a:t>Спецавтохозяйство</a:t>
            </a:r>
            <a:r>
              <a:rPr lang="ru-RU" sz="1100" b="1" dirty="0">
                <a:solidFill>
                  <a:prstClr val="black"/>
                </a:solidFill>
              </a:rPr>
              <a:t>» на основании судебного </a:t>
            </a:r>
            <a:r>
              <a:rPr lang="ru-RU" sz="1100" b="1" dirty="0" smtClean="0">
                <a:solidFill>
                  <a:prstClr val="black"/>
                </a:solidFill>
              </a:rPr>
              <a:t>решения).</a:t>
            </a:r>
            <a:endParaRPr lang="ru-RU" sz="1050" b="1" dirty="0" smtClean="0">
              <a:solidFill>
                <a:prstClr val="black"/>
              </a:solidFill>
            </a:endParaRPr>
          </a:p>
          <a:p>
            <a:pPr indent="449263" algn="just"/>
            <a:r>
              <a:rPr lang="ru-RU" sz="900" b="1" dirty="0" smtClean="0">
                <a:solidFill>
                  <a:prstClr val="black"/>
                </a:solidFill>
              </a:rPr>
              <a:t>                                          </a:t>
            </a:r>
            <a:r>
              <a:rPr lang="ru-RU" sz="900" dirty="0" smtClean="0">
                <a:solidFill>
                  <a:prstClr val="black"/>
                </a:solidFill>
              </a:rPr>
              <a:t>      </a:t>
            </a:r>
          </a:p>
          <a:p>
            <a:pPr algn="just"/>
            <a:r>
              <a:rPr lang="ru-RU" sz="1200" dirty="0">
                <a:solidFill>
                  <a:prstClr val="black"/>
                </a:solidFill>
              </a:rPr>
              <a:t> </a:t>
            </a:r>
            <a:r>
              <a:rPr lang="ru-RU" sz="1200" dirty="0" smtClean="0">
                <a:solidFill>
                  <a:prstClr val="black"/>
                </a:solidFill>
              </a:rPr>
              <a:t>          </a:t>
            </a:r>
          </a:p>
        </p:txBody>
      </p:sp>
      <p:cxnSp>
        <p:nvCxnSpPr>
          <p:cNvPr id="12" name="Прямая со стрелкой 11"/>
          <p:cNvCxnSpPr/>
          <p:nvPr/>
        </p:nvCxnSpPr>
        <p:spPr>
          <a:xfrm flipV="1">
            <a:off x="6106531" y="3429000"/>
            <a:ext cx="697717" cy="504056"/>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5" name="Прямая со стрелкой 4"/>
          <p:cNvCxnSpPr/>
          <p:nvPr/>
        </p:nvCxnSpPr>
        <p:spPr>
          <a:xfrm>
            <a:off x="6948264" y="4673182"/>
            <a:ext cx="687960" cy="159126"/>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5311862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superuser\Desktop\Картинки для бюджета\depositphotos_16890261-stock-photo-3d-small-good-profi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53059" y="5297512"/>
            <a:ext cx="1690941" cy="156048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1547664" y="260648"/>
            <a:ext cx="7416824" cy="1080120"/>
          </a:xfrm>
        </p:spPr>
        <p:txBody>
          <a:bodyPr>
            <a:noAutofit/>
          </a:bodyPr>
          <a:lstStyle/>
          <a:p>
            <a:pPr marL="0" indent="0" algn="ctr">
              <a:buNone/>
            </a:pPr>
            <a:r>
              <a:rPr lang="ru-RU" sz="2000" dirty="0">
                <a:solidFill>
                  <a:schemeClr val="tx1"/>
                </a:solidFill>
                <a:effectLst/>
              </a:rPr>
              <a:t>Причины изменения объема доходов </a:t>
            </a:r>
            <a:r>
              <a:rPr lang="ru-RU" sz="2000" dirty="0" smtClean="0">
                <a:solidFill>
                  <a:schemeClr val="tx1"/>
                </a:solidFill>
                <a:effectLst/>
              </a:rPr>
              <a:t>бюджета </a:t>
            </a:r>
            <a:r>
              <a:rPr lang="ru-RU" sz="2000" dirty="0">
                <a:solidFill>
                  <a:schemeClr val="tx1"/>
                </a:solidFill>
                <a:effectLst/>
              </a:rPr>
              <a:t>города–курорта Пятигорска</a:t>
            </a:r>
            <a:r>
              <a:rPr lang="ru-RU" sz="2000" dirty="0" smtClean="0">
                <a:solidFill>
                  <a:schemeClr val="tx1"/>
                </a:solidFill>
                <a:effectLst/>
              </a:rPr>
              <a:t> </a:t>
            </a:r>
            <a:r>
              <a:rPr lang="ru-RU" sz="2000" dirty="0">
                <a:solidFill>
                  <a:schemeClr val="tx1"/>
                </a:solidFill>
                <a:effectLst/>
              </a:rPr>
              <a:t>от НДФЛ за 2019-2021 гг</a:t>
            </a:r>
            <a:r>
              <a:rPr lang="ru-RU" sz="2000" dirty="0" smtClean="0">
                <a:solidFill>
                  <a:schemeClr val="tx1"/>
                </a:solidFill>
                <a:effectLst/>
              </a:rPr>
              <a:t>. (</a:t>
            </a:r>
            <a:r>
              <a:rPr lang="ru-RU" sz="2000" dirty="0">
                <a:solidFill>
                  <a:schemeClr val="tx1"/>
                </a:solidFill>
                <a:effectLst/>
              </a:rPr>
              <a:t>млн.руб.)  </a:t>
            </a:r>
          </a:p>
        </p:txBody>
      </p:sp>
      <p:graphicFrame>
        <p:nvGraphicFramePr>
          <p:cNvPr id="6" name="Объект 5"/>
          <p:cNvGraphicFramePr>
            <a:graphicFrameLocks noGrp="1"/>
          </p:cNvGraphicFramePr>
          <p:nvPr>
            <p:ph sz="quarter" idx="14"/>
            <p:extLst>
              <p:ext uri="{D42A27DB-BD31-4B8C-83A1-F6EECF244321}">
                <p14:modId xmlns:p14="http://schemas.microsoft.com/office/powerpoint/2010/main" val="748063665"/>
              </p:ext>
            </p:extLst>
          </p:nvPr>
        </p:nvGraphicFramePr>
        <p:xfrm>
          <a:off x="5148064" y="908720"/>
          <a:ext cx="4298325" cy="5804119"/>
        </p:xfrm>
        <a:graphic>
          <a:graphicData uri="http://schemas.openxmlformats.org/drawingml/2006/chart">
            <c:chart xmlns:c="http://schemas.openxmlformats.org/drawingml/2006/chart" xmlns:r="http://schemas.openxmlformats.org/officeDocument/2006/relationships" r:id="rId3"/>
          </a:graphicData>
        </a:graphic>
      </p:graphicFrame>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0" y="0"/>
            <a:ext cx="1401763" cy="167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Прямоугольник 8"/>
          <p:cNvSpPr/>
          <p:nvPr/>
        </p:nvSpPr>
        <p:spPr>
          <a:xfrm>
            <a:off x="179512" y="1665303"/>
            <a:ext cx="5328592" cy="5262979"/>
          </a:xfrm>
          <a:prstGeom prst="rect">
            <a:avLst/>
          </a:prstGeom>
        </p:spPr>
        <p:txBody>
          <a:bodyPr wrap="square">
            <a:spAutoFit/>
          </a:bodyPr>
          <a:lstStyle/>
          <a:p>
            <a:pPr indent="449263" algn="just"/>
            <a:r>
              <a:rPr lang="ru-RU" sz="1200" b="1" dirty="0" smtClean="0">
                <a:solidFill>
                  <a:prstClr val="black"/>
                </a:solidFill>
              </a:rPr>
              <a:t>В </a:t>
            </a:r>
            <a:r>
              <a:rPr lang="ru-RU" sz="1200" b="1" dirty="0">
                <a:solidFill>
                  <a:prstClr val="black"/>
                </a:solidFill>
              </a:rPr>
              <a:t>бюджете города-курорта Пятигорска </a:t>
            </a:r>
            <a:r>
              <a:rPr lang="ru-RU" sz="1200" b="1" dirty="0" smtClean="0">
                <a:solidFill>
                  <a:prstClr val="black"/>
                </a:solidFill>
              </a:rPr>
              <a:t>в период                          2017-2019гг. </a:t>
            </a:r>
            <a:r>
              <a:rPr lang="ru-RU" sz="1200" b="1" dirty="0">
                <a:solidFill>
                  <a:prstClr val="black"/>
                </a:solidFill>
              </a:rPr>
              <a:t>не проводилось замещение дотации на выравнивание бюджетной </a:t>
            </a:r>
            <a:r>
              <a:rPr lang="ru-RU" sz="1200" b="1" dirty="0" smtClean="0">
                <a:solidFill>
                  <a:prstClr val="black"/>
                </a:solidFill>
              </a:rPr>
              <a:t>обеспеченности на дополнительный норматив отчислений от НДФЛ, при этом наблюдается стабильный рост доходов от НДФЛ, в связи с увеличением единого дополнительного норматива отчислений от НДФЛ по Закону СК и реализацией совместных мероприятий Программы оздоровления муниципальных финансов города-курорта Пятигорска 2018-2025гг.: в 2017г. - 513 млн. руб.(норматив 20%, из них 5%-по Закону СК);                                   в 2018г. - 608 млн. руб.(норматив 22%, </a:t>
            </a:r>
            <a:r>
              <a:rPr lang="ru-RU" sz="1200" b="1" dirty="0">
                <a:solidFill>
                  <a:prstClr val="black"/>
                </a:solidFill>
              </a:rPr>
              <a:t>из них </a:t>
            </a:r>
            <a:r>
              <a:rPr lang="ru-RU" sz="1200" b="1" dirty="0" smtClean="0">
                <a:solidFill>
                  <a:prstClr val="black"/>
                </a:solidFill>
              </a:rPr>
              <a:t>7%-</a:t>
            </a:r>
            <a:r>
              <a:rPr lang="ru-RU" sz="1200" b="1" dirty="0">
                <a:solidFill>
                  <a:prstClr val="black"/>
                </a:solidFill>
              </a:rPr>
              <a:t>по Закону СК</a:t>
            </a:r>
            <a:r>
              <a:rPr lang="ru-RU" sz="1200" b="1" dirty="0" smtClean="0">
                <a:solidFill>
                  <a:prstClr val="black"/>
                </a:solidFill>
              </a:rPr>
              <a:t>);                                  в    2019г. - 783 млн. руб.(норматив 27%, </a:t>
            </a:r>
            <a:r>
              <a:rPr lang="ru-RU" sz="1200" b="1" dirty="0">
                <a:solidFill>
                  <a:prstClr val="black"/>
                </a:solidFill>
              </a:rPr>
              <a:t>из них </a:t>
            </a:r>
            <a:r>
              <a:rPr lang="ru-RU" sz="1200" b="1" dirty="0" smtClean="0">
                <a:solidFill>
                  <a:prstClr val="black"/>
                </a:solidFill>
              </a:rPr>
              <a:t>12%-</a:t>
            </a:r>
            <a:r>
              <a:rPr lang="ru-RU" sz="1200" b="1" dirty="0">
                <a:solidFill>
                  <a:prstClr val="black"/>
                </a:solidFill>
              </a:rPr>
              <a:t>по Закону СК</a:t>
            </a:r>
            <a:r>
              <a:rPr lang="ru-RU" sz="1200" b="1" dirty="0" smtClean="0">
                <a:solidFill>
                  <a:prstClr val="black"/>
                </a:solidFill>
              </a:rPr>
              <a:t>).</a:t>
            </a:r>
          </a:p>
          <a:p>
            <a:pPr indent="449263" algn="just"/>
            <a:r>
              <a:rPr lang="ru-RU" sz="1200" b="1" dirty="0" smtClean="0">
                <a:solidFill>
                  <a:prstClr val="black"/>
                </a:solidFill>
              </a:rPr>
              <a:t>В </a:t>
            </a:r>
            <a:r>
              <a:rPr lang="ru-RU" sz="1200" b="1" dirty="0">
                <a:solidFill>
                  <a:prstClr val="black"/>
                </a:solidFill>
              </a:rPr>
              <a:t>2020 году по сравнению с 2019 </a:t>
            </a:r>
            <a:r>
              <a:rPr lang="ru-RU" sz="1200" b="1" dirty="0" smtClean="0">
                <a:solidFill>
                  <a:prstClr val="black"/>
                </a:solidFill>
              </a:rPr>
              <a:t>годом сложился прирост доходов от НДФЛ  в  сумме 298 млн. руб., связанный с ростом                 с 27</a:t>
            </a:r>
            <a:r>
              <a:rPr lang="ru-RU" sz="1200" b="1" dirty="0">
                <a:solidFill>
                  <a:prstClr val="black"/>
                </a:solidFill>
              </a:rPr>
              <a:t>% </a:t>
            </a:r>
            <a:r>
              <a:rPr lang="ru-RU" sz="1200" b="1" dirty="0" smtClean="0">
                <a:solidFill>
                  <a:prstClr val="black"/>
                </a:solidFill>
              </a:rPr>
              <a:t>до </a:t>
            </a:r>
            <a:r>
              <a:rPr lang="ru-RU" sz="1200" b="1" dirty="0">
                <a:solidFill>
                  <a:prstClr val="black"/>
                </a:solidFill>
              </a:rPr>
              <a:t>35,4</a:t>
            </a:r>
            <a:r>
              <a:rPr lang="ru-RU" sz="1200" b="1" dirty="0" smtClean="0">
                <a:solidFill>
                  <a:prstClr val="black"/>
                </a:solidFill>
              </a:rPr>
              <a:t>% размера норматива отчислений доходов </a:t>
            </a:r>
            <a:r>
              <a:rPr lang="ru-RU" sz="1200" b="1" dirty="0">
                <a:solidFill>
                  <a:prstClr val="black"/>
                </a:solidFill>
              </a:rPr>
              <a:t>от </a:t>
            </a:r>
            <a:r>
              <a:rPr lang="ru-RU" sz="1200" b="1" dirty="0" smtClean="0">
                <a:solidFill>
                  <a:prstClr val="black"/>
                </a:solidFill>
              </a:rPr>
              <a:t>НДФЛ за счет дополнительного норматива отчислений от НДФЛ (8,4%), в связи с замещением 100</a:t>
            </a:r>
            <a:r>
              <a:rPr lang="ru-RU" sz="1200" b="1" dirty="0">
                <a:solidFill>
                  <a:prstClr val="black"/>
                </a:solidFill>
              </a:rPr>
              <a:t>% дотации на выравнивание бюджетной </a:t>
            </a:r>
            <a:r>
              <a:rPr lang="ru-RU" sz="1200" b="1" dirty="0" smtClean="0">
                <a:solidFill>
                  <a:prstClr val="black"/>
                </a:solidFill>
              </a:rPr>
              <a:t>обеспеченности в соответствии с решением </a:t>
            </a:r>
            <a:r>
              <a:rPr lang="ru-RU" sz="1200" b="1" dirty="0">
                <a:solidFill>
                  <a:prstClr val="black"/>
                </a:solidFill>
              </a:rPr>
              <a:t>Думы города Пятигорска </a:t>
            </a:r>
            <a:r>
              <a:rPr lang="ru-RU" sz="1200" b="1" dirty="0" smtClean="0">
                <a:solidFill>
                  <a:prstClr val="black"/>
                </a:solidFill>
              </a:rPr>
              <a:t> от </a:t>
            </a:r>
            <a:r>
              <a:rPr lang="ru-RU" sz="1200" b="1" dirty="0">
                <a:solidFill>
                  <a:prstClr val="black"/>
                </a:solidFill>
              </a:rPr>
              <a:t>24 октября 2019 года № 48-40 </a:t>
            </a:r>
            <a:r>
              <a:rPr lang="ru-RU" sz="1200" b="1" dirty="0" smtClean="0">
                <a:solidFill>
                  <a:prstClr val="black"/>
                </a:solidFill>
              </a:rPr>
              <a:t>ГД.</a:t>
            </a:r>
          </a:p>
          <a:p>
            <a:pPr indent="449263" algn="just"/>
            <a:r>
              <a:rPr lang="ru-RU" sz="1200" b="1" dirty="0">
                <a:solidFill>
                  <a:prstClr val="black"/>
                </a:solidFill>
              </a:rPr>
              <a:t> В </a:t>
            </a:r>
            <a:r>
              <a:rPr lang="ru-RU" sz="1200" b="1" dirty="0" smtClean="0">
                <a:solidFill>
                  <a:prstClr val="black"/>
                </a:solidFill>
              </a:rPr>
              <a:t>2021 </a:t>
            </a:r>
            <a:r>
              <a:rPr lang="ru-RU" sz="1200" b="1" dirty="0">
                <a:solidFill>
                  <a:prstClr val="black"/>
                </a:solidFill>
              </a:rPr>
              <a:t>году по сравнению с </a:t>
            </a:r>
            <a:r>
              <a:rPr lang="ru-RU" sz="1200" b="1" dirty="0" smtClean="0">
                <a:solidFill>
                  <a:prstClr val="black"/>
                </a:solidFill>
              </a:rPr>
              <a:t>2020 </a:t>
            </a:r>
            <a:r>
              <a:rPr lang="ru-RU" sz="1200" b="1" dirty="0">
                <a:solidFill>
                  <a:prstClr val="black"/>
                </a:solidFill>
              </a:rPr>
              <a:t>годом в бюджете города-курорта Пятигорска </a:t>
            </a:r>
            <a:r>
              <a:rPr lang="ru-RU" sz="1200" b="1" dirty="0" smtClean="0">
                <a:solidFill>
                  <a:prstClr val="black"/>
                </a:solidFill>
              </a:rPr>
              <a:t>планируется уменьшение </a:t>
            </a:r>
            <a:r>
              <a:rPr lang="ru-RU" sz="1200" b="1" dirty="0">
                <a:solidFill>
                  <a:prstClr val="black"/>
                </a:solidFill>
              </a:rPr>
              <a:t>доходов от </a:t>
            </a:r>
            <a:r>
              <a:rPr lang="ru-RU" sz="1200" b="1" dirty="0" smtClean="0">
                <a:solidFill>
                  <a:prstClr val="black"/>
                </a:solidFill>
              </a:rPr>
              <a:t>НДФЛ на    87 </a:t>
            </a:r>
            <a:r>
              <a:rPr lang="ru-RU" sz="1200" b="1" dirty="0">
                <a:solidFill>
                  <a:prstClr val="black"/>
                </a:solidFill>
              </a:rPr>
              <a:t>млн. руб., </a:t>
            </a:r>
            <a:r>
              <a:rPr lang="ru-RU" sz="1200" b="1" dirty="0" smtClean="0">
                <a:solidFill>
                  <a:prstClr val="black"/>
                </a:solidFill>
              </a:rPr>
              <a:t>связанное со снижением </a:t>
            </a:r>
            <a:r>
              <a:rPr lang="ru-RU" sz="1200" b="1" dirty="0">
                <a:solidFill>
                  <a:prstClr val="black"/>
                </a:solidFill>
              </a:rPr>
              <a:t>с 35,4% до </a:t>
            </a:r>
            <a:r>
              <a:rPr lang="ru-RU" sz="1200" b="1" dirty="0" smtClean="0">
                <a:solidFill>
                  <a:prstClr val="black"/>
                </a:solidFill>
              </a:rPr>
              <a:t>33,79% </a:t>
            </a:r>
            <a:r>
              <a:rPr lang="ru-RU" sz="1200" b="1" dirty="0">
                <a:solidFill>
                  <a:prstClr val="black"/>
                </a:solidFill>
              </a:rPr>
              <a:t>размера норматива отчислений доходов от </a:t>
            </a:r>
            <a:r>
              <a:rPr lang="ru-RU" sz="1200" b="1" dirty="0" smtClean="0">
                <a:solidFill>
                  <a:prstClr val="black"/>
                </a:solidFill>
              </a:rPr>
              <a:t>НДФЛ </a:t>
            </a:r>
            <a:r>
              <a:rPr lang="ru-RU" sz="1200" b="1" dirty="0">
                <a:solidFill>
                  <a:prstClr val="black"/>
                </a:solidFill>
              </a:rPr>
              <a:t>за </a:t>
            </a:r>
            <a:r>
              <a:rPr lang="ru-RU" sz="1200" b="1" dirty="0" smtClean="0">
                <a:solidFill>
                  <a:prstClr val="black"/>
                </a:solidFill>
              </a:rPr>
              <a:t>счет уменьшения </a:t>
            </a:r>
            <a:r>
              <a:rPr lang="ru-RU" sz="1200" b="1" dirty="0">
                <a:solidFill>
                  <a:prstClr val="black"/>
                </a:solidFill>
              </a:rPr>
              <a:t>дополнительного норматива отчислений от НДФЛ </a:t>
            </a:r>
            <a:r>
              <a:rPr lang="ru-RU" sz="1200" b="1" dirty="0" smtClean="0">
                <a:solidFill>
                  <a:prstClr val="black"/>
                </a:solidFill>
              </a:rPr>
              <a:t>(с 8,4% до 6,79%), в связи с </a:t>
            </a:r>
            <a:r>
              <a:rPr lang="ru-RU" sz="1200" b="1" dirty="0">
                <a:solidFill>
                  <a:prstClr val="black"/>
                </a:solidFill>
              </a:rPr>
              <a:t>уменьшением объема дотации на выравнивание бюджетной обеспеченности, замещенной 100% на дополнительный норматив отчислений от НДФЛ, в соответствии с решением Думы города Пятигорска  от 24 октября 2019 года № 48-40 ГД. </a:t>
            </a:r>
          </a:p>
          <a:p>
            <a:pPr indent="449263" algn="just"/>
            <a:endParaRPr lang="ru-RU" sz="1200" b="1" dirty="0">
              <a:solidFill>
                <a:prstClr val="black"/>
              </a:solidFill>
            </a:endParaRPr>
          </a:p>
        </p:txBody>
      </p:sp>
    </p:spTree>
    <p:extLst>
      <p:ext uri="{BB962C8B-B14F-4D97-AF65-F5344CB8AC3E}">
        <p14:creationId xmlns:p14="http://schemas.microsoft.com/office/powerpoint/2010/main" val="41465007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5" descr="C:\Users\superuser\Pictures\раскраски\для слайдов\accounting-clip-art-http-www-colourbox-com-vector-accounting-vector-63ONlJ-clipar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8226" y="5157192"/>
            <a:ext cx="2305774" cy="1700808"/>
          </a:xfrm>
          <a:prstGeom prst="rect">
            <a:avLst/>
          </a:prstGeom>
          <a:ln>
            <a:noFill/>
          </a:ln>
          <a:effectLst>
            <a:softEdge rad="63500"/>
          </a:effectLst>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1305579" y="276282"/>
            <a:ext cx="7561677" cy="1287016"/>
          </a:xfrm>
        </p:spPr>
        <p:txBody>
          <a:bodyPr>
            <a:normAutofit/>
          </a:bodyPr>
          <a:lstStyle/>
          <a:p>
            <a:pPr marL="0" indent="0" algn="ctr">
              <a:buNone/>
            </a:pPr>
            <a:r>
              <a:rPr lang="ru-RU" sz="2000" b="1" dirty="0" smtClean="0">
                <a:solidFill>
                  <a:schemeClr val="tx1"/>
                </a:solidFill>
                <a:effectLst/>
              </a:rPr>
              <a:t>Структура собственных (налоговых и неналоговых) доходов бюджета города-курорта Пятигорска по </a:t>
            </a:r>
            <a:r>
              <a:rPr lang="ru-RU" sz="2000" dirty="0" smtClean="0">
                <a:solidFill>
                  <a:schemeClr val="tx1"/>
                </a:solidFill>
                <a:effectLst/>
              </a:rPr>
              <a:t>результатам исполнения</a:t>
            </a:r>
            <a:r>
              <a:rPr lang="ru-RU" sz="2000" b="1" dirty="0" smtClean="0">
                <a:solidFill>
                  <a:schemeClr val="tx1"/>
                </a:solidFill>
                <a:effectLst/>
              </a:rPr>
              <a:t> за 2019 год (%)</a:t>
            </a:r>
            <a:endParaRPr lang="ru-RU" sz="2000" b="1" dirty="0">
              <a:solidFill>
                <a:schemeClr val="tx1"/>
              </a:solidFill>
              <a:effectLst/>
            </a:endParaRPr>
          </a:p>
        </p:txBody>
      </p:sp>
      <p:graphicFrame>
        <p:nvGraphicFramePr>
          <p:cNvPr id="4" name="Объект 3"/>
          <p:cNvGraphicFramePr>
            <a:graphicFrameLocks noGrp="1"/>
          </p:cNvGraphicFramePr>
          <p:nvPr>
            <p:ph sz="quarter" idx="13"/>
            <p:extLst>
              <p:ext uri="{D42A27DB-BD31-4B8C-83A1-F6EECF244321}">
                <p14:modId xmlns:p14="http://schemas.microsoft.com/office/powerpoint/2010/main" val="4129319680"/>
              </p:ext>
            </p:extLst>
          </p:nvPr>
        </p:nvGraphicFramePr>
        <p:xfrm>
          <a:off x="107504" y="1373164"/>
          <a:ext cx="8784976" cy="5321375"/>
        </p:xfrm>
        <a:graphic>
          <a:graphicData uri="http://schemas.openxmlformats.org/drawingml/2006/chart">
            <c:chart xmlns:c="http://schemas.openxmlformats.org/drawingml/2006/chart" xmlns:r="http://schemas.openxmlformats.org/officeDocument/2006/relationships" r:id="rId3"/>
          </a:graphicData>
        </a:graphic>
      </p:graphicFrame>
      <p:cxnSp>
        <p:nvCxnSpPr>
          <p:cNvPr id="5" name="Прямая со стрелкой 4"/>
          <p:cNvCxnSpPr/>
          <p:nvPr/>
        </p:nvCxnSpPr>
        <p:spPr>
          <a:xfrm flipH="1" flipV="1">
            <a:off x="3395579" y="2060848"/>
            <a:ext cx="253934" cy="551963"/>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8" name="Прямая со стрелкой 7"/>
          <p:cNvCxnSpPr/>
          <p:nvPr/>
        </p:nvCxnSpPr>
        <p:spPr>
          <a:xfrm flipH="1" flipV="1">
            <a:off x="1863569" y="2499954"/>
            <a:ext cx="636944" cy="42499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1" name="Прямая со стрелкой 10"/>
          <p:cNvCxnSpPr/>
          <p:nvPr/>
        </p:nvCxnSpPr>
        <p:spPr>
          <a:xfrm flipH="1">
            <a:off x="1180275" y="3501008"/>
            <a:ext cx="583413" cy="7200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3" name="Прямая со стрелкой 12"/>
          <p:cNvCxnSpPr/>
          <p:nvPr/>
        </p:nvCxnSpPr>
        <p:spPr>
          <a:xfrm flipV="1">
            <a:off x="6012160" y="2347511"/>
            <a:ext cx="648072" cy="505426"/>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5" name="Прямая со стрелкой 14"/>
          <p:cNvCxnSpPr/>
          <p:nvPr/>
        </p:nvCxnSpPr>
        <p:spPr>
          <a:xfrm flipV="1">
            <a:off x="4991228" y="2060848"/>
            <a:ext cx="81009" cy="573327"/>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pic>
        <p:nvPicPr>
          <p:cNvPr id="12" name="Picture 2" descr="C:\Users\superuser\Desktop\герб пятигорска.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2620"/>
            <a:ext cx="971600" cy="1156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42709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5" descr="C:\Users\superuser\Pictures\раскраски\для слайдов\accounting-clip-art-http-www-colourbox-com-vector-accounting-vector-63ONlJ-clipar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8226" y="5157192"/>
            <a:ext cx="2305774" cy="1700808"/>
          </a:xfrm>
          <a:prstGeom prst="rect">
            <a:avLst/>
          </a:prstGeom>
          <a:ln>
            <a:noFill/>
          </a:ln>
          <a:effectLst>
            <a:softEdge rad="63500"/>
          </a:effectLst>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1305579" y="276282"/>
            <a:ext cx="7561677" cy="1287016"/>
          </a:xfrm>
        </p:spPr>
        <p:txBody>
          <a:bodyPr>
            <a:normAutofit/>
          </a:bodyPr>
          <a:lstStyle/>
          <a:p>
            <a:pPr marL="0" indent="0" algn="ctr">
              <a:buNone/>
            </a:pPr>
            <a:r>
              <a:rPr lang="ru-RU" sz="2000" b="1" dirty="0" smtClean="0">
                <a:solidFill>
                  <a:schemeClr val="tx1"/>
                </a:solidFill>
                <a:effectLst/>
              </a:rPr>
              <a:t>Структура собственных (налоговых и неналоговых) доходов бюджета города-курорта Пятигорска по первоначальному плану на 2020 год (%)</a:t>
            </a:r>
            <a:endParaRPr lang="ru-RU" sz="2000" b="1" dirty="0">
              <a:solidFill>
                <a:schemeClr val="tx1"/>
              </a:solidFill>
              <a:effectLst/>
            </a:endParaRPr>
          </a:p>
        </p:txBody>
      </p:sp>
      <p:graphicFrame>
        <p:nvGraphicFramePr>
          <p:cNvPr id="4" name="Объект 3"/>
          <p:cNvGraphicFramePr>
            <a:graphicFrameLocks noGrp="1"/>
          </p:cNvGraphicFramePr>
          <p:nvPr>
            <p:ph sz="quarter" idx="13"/>
            <p:extLst>
              <p:ext uri="{D42A27DB-BD31-4B8C-83A1-F6EECF244321}">
                <p14:modId xmlns:p14="http://schemas.microsoft.com/office/powerpoint/2010/main" val="1947432680"/>
              </p:ext>
            </p:extLst>
          </p:nvPr>
        </p:nvGraphicFramePr>
        <p:xfrm>
          <a:off x="107504" y="1373164"/>
          <a:ext cx="8784976" cy="5321375"/>
        </p:xfrm>
        <a:graphic>
          <a:graphicData uri="http://schemas.openxmlformats.org/drawingml/2006/chart">
            <c:chart xmlns:c="http://schemas.openxmlformats.org/drawingml/2006/chart" xmlns:r="http://schemas.openxmlformats.org/officeDocument/2006/relationships" r:id="rId3"/>
          </a:graphicData>
        </a:graphic>
      </p:graphicFrame>
      <p:cxnSp>
        <p:nvCxnSpPr>
          <p:cNvPr id="5" name="Прямая со стрелкой 4"/>
          <p:cNvCxnSpPr/>
          <p:nvPr/>
        </p:nvCxnSpPr>
        <p:spPr>
          <a:xfrm flipH="1" flipV="1">
            <a:off x="3395579" y="2060848"/>
            <a:ext cx="253934" cy="551963"/>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8" name="Прямая со стрелкой 7"/>
          <p:cNvCxnSpPr/>
          <p:nvPr/>
        </p:nvCxnSpPr>
        <p:spPr>
          <a:xfrm flipH="1" flipV="1">
            <a:off x="1863569" y="2499954"/>
            <a:ext cx="636944" cy="42499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1" name="Прямая со стрелкой 10"/>
          <p:cNvCxnSpPr/>
          <p:nvPr/>
        </p:nvCxnSpPr>
        <p:spPr>
          <a:xfrm flipH="1">
            <a:off x="1180275" y="3501008"/>
            <a:ext cx="583413" cy="7200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3" name="Прямая со стрелкой 12"/>
          <p:cNvCxnSpPr/>
          <p:nvPr/>
        </p:nvCxnSpPr>
        <p:spPr>
          <a:xfrm flipV="1">
            <a:off x="5868144" y="2224063"/>
            <a:ext cx="648072" cy="468796"/>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5" name="Прямая со стрелкой 14"/>
          <p:cNvCxnSpPr/>
          <p:nvPr/>
        </p:nvCxnSpPr>
        <p:spPr>
          <a:xfrm flipV="1">
            <a:off x="4991228" y="2060848"/>
            <a:ext cx="81009" cy="573327"/>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pic>
        <p:nvPicPr>
          <p:cNvPr id="12" name="Picture 2" descr="C:\Users\superuser\Desktop\герб пятигорска.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2620"/>
            <a:ext cx="971600" cy="1156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93782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5" descr="C:\Users\superuser\Pictures\раскраски\для слайдов\accounting-clip-art-http-www-colourbox-com-vector-accounting-vector-63ONlJ-clipar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05600" y="5059363"/>
            <a:ext cx="2438400" cy="1798637"/>
          </a:xfrm>
          <a:prstGeom prst="rect">
            <a:avLst/>
          </a:prstGeom>
          <a:ln>
            <a:noFill/>
          </a:ln>
          <a:effectLst>
            <a:softEdge rad="63500"/>
          </a:effectLst>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1322639" y="146021"/>
            <a:ext cx="7754650" cy="1440160"/>
          </a:xfrm>
        </p:spPr>
        <p:txBody>
          <a:bodyPr>
            <a:noAutofit/>
          </a:bodyPr>
          <a:lstStyle/>
          <a:p>
            <a:pPr marL="0" indent="0" algn="ctr">
              <a:buNone/>
            </a:pPr>
            <a:r>
              <a:rPr lang="ru-RU" sz="2000" dirty="0">
                <a:solidFill>
                  <a:schemeClr val="tx1"/>
                </a:solidFill>
                <a:effectLst/>
              </a:rPr>
              <a:t>Структура собственных (налоговых и неналоговых) доходов бюджета </a:t>
            </a:r>
            <a:r>
              <a:rPr lang="ru-RU" sz="2000" dirty="0" smtClean="0">
                <a:solidFill>
                  <a:schemeClr val="tx1"/>
                </a:solidFill>
                <a:effectLst/>
              </a:rPr>
              <a:t>города-курорта Пятигорска по </a:t>
            </a:r>
            <a:r>
              <a:rPr lang="ru-RU" sz="2000" dirty="0">
                <a:solidFill>
                  <a:schemeClr val="tx1"/>
                </a:solidFill>
                <a:effectLst/>
              </a:rPr>
              <a:t>первоначальному плану за 2021 год (%)</a:t>
            </a:r>
          </a:p>
        </p:txBody>
      </p:sp>
      <p:graphicFrame>
        <p:nvGraphicFramePr>
          <p:cNvPr id="4" name="Объект 3"/>
          <p:cNvGraphicFramePr>
            <a:graphicFrameLocks noGrp="1"/>
          </p:cNvGraphicFramePr>
          <p:nvPr>
            <p:ph sz="quarter" idx="13"/>
            <p:extLst>
              <p:ext uri="{D42A27DB-BD31-4B8C-83A1-F6EECF244321}">
                <p14:modId xmlns:p14="http://schemas.microsoft.com/office/powerpoint/2010/main" val="2344321116"/>
              </p:ext>
            </p:extLst>
          </p:nvPr>
        </p:nvGraphicFramePr>
        <p:xfrm>
          <a:off x="323528" y="1484784"/>
          <a:ext cx="8424936" cy="5040560"/>
        </p:xfrm>
        <a:graphic>
          <a:graphicData uri="http://schemas.openxmlformats.org/drawingml/2006/chart">
            <c:chart xmlns:c="http://schemas.openxmlformats.org/drawingml/2006/chart" xmlns:r="http://schemas.openxmlformats.org/officeDocument/2006/relationships" r:id="rId3"/>
          </a:graphicData>
        </a:graphic>
      </p:graphicFrame>
      <p:cxnSp>
        <p:nvCxnSpPr>
          <p:cNvPr id="5" name="Прямая со стрелкой 4"/>
          <p:cNvCxnSpPr/>
          <p:nvPr/>
        </p:nvCxnSpPr>
        <p:spPr>
          <a:xfrm flipH="1" flipV="1">
            <a:off x="3131840" y="2213375"/>
            <a:ext cx="576064" cy="334502"/>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8" name="Прямая со стрелкой 7"/>
          <p:cNvCxnSpPr/>
          <p:nvPr/>
        </p:nvCxnSpPr>
        <p:spPr>
          <a:xfrm flipH="1" flipV="1">
            <a:off x="2051720" y="2547877"/>
            <a:ext cx="762980" cy="288032"/>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1" name="Прямая со стрелкой 10"/>
          <p:cNvCxnSpPr/>
          <p:nvPr/>
        </p:nvCxnSpPr>
        <p:spPr>
          <a:xfrm flipH="1">
            <a:off x="1369736" y="3501008"/>
            <a:ext cx="1258048" cy="216024"/>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3" name="Прямая со стрелкой 12"/>
          <p:cNvCxnSpPr/>
          <p:nvPr/>
        </p:nvCxnSpPr>
        <p:spPr>
          <a:xfrm flipV="1">
            <a:off x="5868144" y="2380627"/>
            <a:ext cx="504056" cy="311266"/>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5" name="Прямая со стрелкой 14"/>
          <p:cNvCxnSpPr/>
          <p:nvPr/>
        </p:nvCxnSpPr>
        <p:spPr>
          <a:xfrm flipV="1">
            <a:off x="5004048" y="2132856"/>
            <a:ext cx="0" cy="359106"/>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pic>
        <p:nvPicPr>
          <p:cNvPr id="12" name="Picture 2" descr="C:\Users\superuser\Desktop\герб пятигорска.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2620"/>
            <a:ext cx="971600" cy="1156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98233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87624" y="21741"/>
            <a:ext cx="7560840" cy="958987"/>
          </a:xfrm>
        </p:spPr>
        <p:txBody>
          <a:bodyPr>
            <a:noAutofit/>
          </a:bodyPr>
          <a:lstStyle/>
          <a:p>
            <a:pPr marL="0" indent="0" algn="ctr">
              <a:buNone/>
            </a:pPr>
            <a:r>
              <a:rPr lang="ru-RU" sz="2000" dirty="0">
                <a:solidFill>
                  <a:schemeClr val="tx1"/>
                </a:solidFill>
                <a:effectLst/>
              </a:rPr>
              <a:t>Информация об объеме и структуре налоговых и неналоговых доходов </a:t>
            </a:r>
            <a:r>
              <a:rPr lang="ru-RU" sz="2000" b="1" dirty="0" smtClean="0">
                <a:solidFill>
                  <a:schemeClr val="tx1"/>
                </a:solidFill>
                <a:effectLst/>
              </a:rPr>
              <a:t>бюджета города-курорта Пятигорска по первоначальному плану на 2020-2023 гг.</a:t>
            </a:r>
            <a:r>
              <a:rPr lang="ru-RU" sz="2000" dirty="0">
                <a:solidFill>
                  <a:schemeClr val="tx1"/>
                </a:solidFill>
                <a:effectLst/>
              </a:rPr>
              <a:t> </a:t>
            </a:r>
            <a:r>
              <a:rPr lang="ru-RU" sz="2000" dirty="0" smtClean="0">
                <a:solidFill>
                  <a:schemeClr val="tx1"/>
                </a:solidFill>
                <a:effectLst/>
              </a:rPr>
              <a:t>(</a:t>
            </a:r>
            <a:r>
              <a:rPr lang="ru-RU" sz="2000" dirty="0">
                <a:solidFill>
                  <a:schemeClr val="tx1"/>
                </a:solidFill>
                <a:effectLst/>
              </a:rPr>
              <a:t>тыс.руб.) </a:t>
            </a:r>
            <a:r>
              <a:rPr lang="ru-RU" sz="2000" b="1" dirty="0" smtClean="0">
                <a:solidFill>
                  <a:schemeClr val="tx1"/>
                </a:solidFill>
                <a:effectLst/>
              </a:rPr>
              <a:t/>
            </a:r>
            <a:br>
              <a:rPr lang="ru-RU" sz="2000" b="1" dirty="0" smtClean="0">
                <a:solidFill>
                  <a:schemeClr val="tx1"/>
                </a:solidFill>
                <a:effectLst/>
              </a:rPr>
            </a:br>
            <a:r>
              <a:rPr lang="ru-RU" sz="2000" dirty="0">
                <a:solidFill>
                  <a:schemeClr val="tx1"/>
                </a:solidFill>
                <a:effectLst/>
              </a:rPr>
              <a:t> </a:t>
            </a:r>
            <a:r>
              <a:rPr lang="ru-RU" sz="2000" dirty="0" smtClean="0">
                <a:solidFill>
                  <a:schemeClr val="tx1"/>
                </a:solidFill>
                <a:effectLst/>
              </a:rPr>
              <a:t>                                                         </a:t>
            </a:r>
            <a:r>
              <a:rPr lang="ru-RU" sz="2000" b="1" dirty="0" smtClean="0">
                <a:solidFill>
                  <a:schemeClr val="tx1"/>
                </a:solidFill>
                <a:effectLst/>
              </a:rPr>
              <a:t>               </a:t>
            </a:r>
            <a:endParaRPr lang="ru-RU" sz="2000" b="1" dirty="0">
              <a:solidFill>
                <a:schemeClr val="tx1"/>
              </a:solidFill>
              <a:effectLst/>
            </a:endParaRPr>
          </a:p>
        </p:txBody>
      </p:sp>
      <p:graphicFrame>
        <p:nvGraphicFramePr>
          <p:cNvPr id="4" name="Объект 3"/>
          <p:cNvGraphicFramePr>
            <a:graphicFrameLocks noGrp="1"/>
          </p:cNvGraphicFramePr>
          <p:nvPr>
            <p:ph sz="quarter" idx="13"/>
            <p:extLst>
              <p:ext uri="{D42A27DB-BD31-4B8C-83A1-F6EECF244321}">
                <p14:modId xmlns:p14="http://schemas.microsoft.com/office/powerpoint/2010/main" val="676924883"/>
              </p:ext>
            </p:extLst>
          </p:nvPr>
        </p:nvGraphicFramePr>
        <p:xfrm>
          <a:off x="0" y="1196752"/>
          <a:ext cx="9756576" cy="5254214"/>
        </p:xfrm>
        <a:graphic>
          <a:graphicData uri="http://schemas.openxmlformats.org/drawingml/2006/chart">
            <c:chart xmlns:c="http://schemas.openxmlformats.org/drawingml/2006/chart" xmlns:r="http://schemas.openxmlformats.org/officeDocument/2006/relationships" r:id="rId3"/>
          </a:graphicData>
        </a:graphic>
      </p:graphicFrame>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1259632" cy="1501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179512" y="6200545"/>
            <a:ext cx="1440160" cy="677108"/>
          </a:xfrm>
          <a:prstGeom prst="rect">
            <a:avLst/>
          </a:prstGeom>
        </p:spPr>
        <p:txBody>
          <a:bodyPr wrap="square">
            <a:spAutoFit/>
          </a:bodyPr>
          <a:lstStyle/>
          <a:p>
            <a:pPr algn="ctr"/>
            <a:r>
              <a:rPr lang="ru-RU" sz="1600" b="1" dirty="0" smtClean="0">
                <a:solidFill>
                  <a:prstClr val="black"/>
                </a:solidFill>
              </a:rPr>
              <a:t>2020 г.                           </a:t>
            </a:r>
            <a:r>
              <a:rPr lang="ru-RU" sz="1100" b="1" dirty="0" smtClean="0">
                <a:solidFill>
                  <a:prstClr val="black"/>
                </a:solidFill>
              </a:rPr>
              <a:t>Всего </a:t>
            </a:r>
            <a:r>
              <a:rPr lang="ru-RU" sz="1100" b="1" dirty="0">
                <a:solidFill>
                  <a:prstClr val="black"/>
                </a:solidFill>
              </a:rPr>
              <a:t>1 </a:t>
            </a:r>
            <a:r>
              <a:rPr lang="ru-RU" sz="1100" b="1" dirty="0" smtClean="0">
                <a:solidFill>
                  <a:prstClr val="black"/>
                </a:solidFill>
              </a:rPr>
              <a:t>785 643 тыс. руб.</a:t>
            </a:r>
            <a:endParaRPr lang="ru-RU" sz="1100" b="1" dirty="0">
              <a:solidFill>
                <a:prstClr val="black"/>
              </a:solidFill>
            </a:endParaRPr>
          </a:p>
        </p:txBody>
      </p:sp>
      <p:sp>
        <p:nvSpPr>
          <p:cNvPr id="5" name="Прямоугольник 4"/>
          <p:cNvSpPr/>
          <p:nvPr/>
        </p:nvSpPr>
        <p:spPr>
          <a:xfrm>
            <a:off x="1763689" y="6200545"/>
            <a:ext cx="1296143" cy="677108"/>
          </a:xfrm>
          <a:prstGeom prst="rect">
            <a:avLst/>
          </a:prstGeom>
        </p:spPr>
        <p:txBody>
          <a:bodyPr wrap="square">
            <a:spAutoFit/>
          </a:bodyPr>
          <a:lstStyle/>
          <a:p>
            <a:pPr algn="ctr"/>
            <a:r>
              <a:rPr lang="ru-RU" sz="1600" b="1" dirty="0" smtClean="0">
                <a:solidFill>
                  <a:prstClr val="black"/>
                </a:solidFill>
              </a:rPr>
              <a:t>2021 г.</a:t>
            </a:r>
          </a:p>
          <a:p>
            <a:pPr algn="ctr"/>
            <a:r>
              <a:rPr lang="ru-RU" sz="1100" b="1" dirty="0">
                <a:solidFill>
                  <a:prstClr val="black"/>
                </a:solidFill>
              </a:rPr>
              <a:t>Всего </a:t>
            </a:r>
            <a:r>
              <a:rPr lang="ru-RU" sz="1100" b="1" dirty="0" smtClean="0">
                <a:solidFill>
                  <a:prstClr val="black"/>
                </a:solidFill>
              </a:rPr>
              <a:t>1 747 493 тыс. руб.</a:t>
            </a:r>
            <a:endParaRPr lang="ru-RU" sz="1100" b="1" dirty="0">
              <a:solidFill>
                <a:prstClr val="black"/>
              </a:solidFill>
            </a:endParaRPr>
          </a:p>
        </p:txBody>
      </p:sp>
      <p:pic>
        <p:nvPicPr>
          <p:cNvPr id="7" name="Picture 5" descr="C:\Users\superuser\Pictures\раскраски\для слайдов\accounting-clip-art-http-www-colourbox-com-vector-accounting-vector-63ONlJ-clipar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92280" y="5543091"/>
            <a:ext cx="2051720" cy="1314909"/>
          </a:xfrm>
          <a:prstGeom prst="rect">
            <a:avLst/>
          </a:prstGeom>
          <a:ln>
            <a:noFill/>
          </a:ln>
          <a:effectLst>
            <a:softEdge rad="63500"/>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189249" y="6202984"/>
            <a:ext cx="1368152" cy="677108"/>
          </a:xfrm>
          <a:prstGeom prst="rect">
            <a:avLst/>
          </a:prstGeom>
          <a:noFill/>
        </p:spPr>
        <p:txBody>
          <a:bodyPr wrap="square" rtlCol="0">
            <a:spAutoFit/>
          </a:bodyPr>
          <a:lstStyle/>
          <a:p>
            <a:pPr algn="ctr"/>
            <a:r>
              <a:rPr lang="ru-RU" sz="1600" b="1" dirty="0">
                <a:solidFill>
                  <a:prstClr val="black"/>
                </a:solidFill>
              </a:rPr>
              <a:t>2022 г. </a:t>
            </a:r>
            <a:endParaRPr lang="ru-RU" sz="1600" b="1" dirty="0" smtClean="0">
              <a:solidFill>
                <a:prstClr val="black"/>
              </a:solidFill>
            </a:endParaRPr>
          </a:p>
          <a:p>
            <a:pPr algn="ctr"/>
            <a:r>
              <a:rPr lang="ru-RU" sz="1100" b="1" dirty="0" smtClean="0">
                <a:solidFill>
                  <a:prstClr val="black"/>
                </a:solidFill>
              </a:rPr>
              <a:t>Всего </a:t>
            </a:r>
            <a:r>
              <a:rPr lang="ru-RU" sz="1100" b="1" dirty="0">
                <a:solidFill>
                  <a:prstClr val="black"/>
                </a:solidFill>
              </a:rPr>
              <a:t>1 792 856 тыс</a:t>
            </a:r>
            <a:r>
              <a:rPr lang="ru-RU" sz="1100" b="1" dirty="0" smtClean="0">
                <a:solidFill>
                  <a:prstClr val="black"/>
                </a:solidFill>
              </a:rPr>
              <a:t>. руб.</a:t>
            </a:r>
            <a:endParaRPr lang="ru-RU" sz="1100" b="1" dirty="0">
              <a:solidFill>
                <a:prstClr val="black"/>
              </a:solidFill>
            </a:endParaRPr>
          </a:p>
        </p:txBody>
      </p:sp>
      <p:sp>
        <p:nvSpPr>
          <p:cNvPr id="8" name="TextBox 7"/>
          <p:cNvSpPr txBox="1"/>
          <p:nvPr/>
        </p:nvSpPr>
        <p:spPr>
          <a:xfrm>
            <a:off x="4716016" y="6180892"/>
            <a:ext cx="1296144" cy="677108"/>
          </a:xfrm>
          <a:prstGeom prst="rect">
            <a:avLst/>
          </a:prstGeom>
          <a:noFill/>
        </p:spPr>
        <p:txBody>
          <a:bodyPr wrap="square" rtlCol="0">
            <a:spAutoFit/>
          </a:bodyPr>
          <a:lstStyle/>
          <a:p>
            <a:pPr algn="ctr"/>
            <a:r>
              <a:rPr lang="ru-RU" sz="1600" b="1" dirty="0">
                <a:solidFill>
                  <a:prstClr val="black"/>
                </a:solidFill>
              </a:rPr>
              <a:t>2023 г. </a:t>
            </a:r>
            <a:r>
              <a:rPr lang="ru-RU" sz="1100" b="1" dirty="0">
                <a:solidFill>
                  <a:prstClr val="black"/>
                </a:solidFill>
              </a:rPr>
              <a:t>Всего 1 </a:t>
            </a:r>
            <a:r>
              <a:rPr lang="ru-RU" sz="1100" b="1" dirty="0" smtClean="0">
                <a:solidFill>
                  <a:prstClr val="black"/>
                </a:solidFill>
              </a:rPr>
              <a:t>714 101 тыс</a:t>
            </a:r>
            <a:r>
              <a:rPr lang="ru-RU" sz="1100" b="1" dirty="0">
                <a:solidFill>
                  <a:prstClr val="black"/>
                </a:solidFill>
              </a:rPr>
              <a:t>. руб.</a:t>
            </a:r>
          </a:p>
        </p:txBody>
      </p:sp>
    </p:spTree>
    <p:extLst>
      <p:ext uri="{BB962C8B-B14F-4D97-AF65-F5344CB8AC3E}">
        <p14:creationId xmlns:p14="http://schemas.microsoft.com/office/powerpoint/2010/main" val="15265165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superuser\Desktop\СЛАЙДЫ!!!!!!!\Новая папка\Картинки для бюджета\800px_COLOURBOX595325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00655" y="5005589"/>
            <a:ext cx="2344655" cy="184348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1619672" y="260648"/>
            <a:ext cx="7200800" cy="1143000"/>
          </a:xfrm>
        </p:spPr>
        <p:txBody>
          <a:bodyPr>
            <a:noAutofit/>
          </a:bodyPr>
          <a:lstStyle/>
          <a:p>
            <a:pPr marL="0" indent="0" algn="ctr">
              <a:buNone/>
            </a:pPr>
            <a:r>
              <a:rPr lang="ru-RU" sz="1800" dirty="0" smtClean="0">
                <a:solidFill>
                  <a:schemeClr val="tx1"/>
                </a:solidFill>
                <a:effectLst/>
              </a:rPr>
              <a:t>Динамика поступлений налоговых доходов города-курорта Пятигорска по первоначальному плану на 2020-2021 гг. </a:t>
            </a:r>
            <a:br>
              <a:rPr lang="ru-RU" sz="1800" dirty="0" smtClean="0">
                <a:solidFill>
                  <a:schemeClr val="tx1"/>
                </a:solidFill>
                <a:effectLst/>
              </a:rPr>
            </a:br>
            <a:r>
              <a:rPr lang="ru-RU" sz="1600" dirty="0" smtClean="0">
                <a:solidFill>
                  <a:schemeClr val="tx1"/>
                </a:solidFill>
                <a:effectLst/>
              </a:rPr>
              <a:t>                                                                                         </a:t>
            </a:r>
            <a:r>
              <a:rPr lang="ru-RU" sz="1400" dirty="0" smtClean="0">
                <a:solidFill>
                  <a:schemeClr val="tx1"/>
                </a:solidFill>
                <a:effectLst/>
              </a:rPr>
              <a:t>(в тыс.руб.)</a:t>
            </a:r>
            <a:endParaRPr lang="ru-RU" sz="1400" dirty="0">
              <a:solidFill>
                <a:schemeClr val="tx1"/>
              </a:solidFill>
              <a:effectLst/>
            </a:endParaRPr>
          </a:p>
        </p:txBody>
      </p:sp>
      <p:graphicFrame>
        <p:nvGraphicFramePr>
          <p:cNvPr id="4" name="Объект 3"/>
          <p:cNvGraphicFramePr>
            <a:graphicFrameLocks noGrp="1"/>
          </p:cNvGraphicFramePr>
          <p:nvPr>
            <p:ph sz="quarter" idx="13"/>
            <p:extLst>
              <p:ext uri="{D42A27DB-BD31-4B8C-83A1-F6EECF244321}">
                <p14:modId xmlns:p14="http://schemas.microsoft.com/office/powerpoint/2010/main" val="3698062572"/>
              </p:ext>
            </p:extLst>
          </p:nvPr>
        </p:nvGraphicFramePr>
        <p:xfrm>
          <a:off x="539552" y="1556792"/>
          <a:ext cx="8424936" cy="5472608"/>
        </p:xfrm>
        <a:graphic>
          <a:graphicData uri="http://schemas.openxmlformats.org/drawingml/2006/chart">
            <c:chart xmlns:c="http://schemas.openxmlformats.org/drawingml/2006/chart" xmlns:r="http://schemas.openxmlformats.org/officeDocument/2006/relationships" r:id="rId3"/>
          </a:graphicData>
        </a:graphic>
      </p:graphicFrame>
      <p:pic>
        <p:nvPicPr>
          <p:cNvPr id="1026" name="Picture 2" descr="C:\Users\superuser\Desktop\герб пятигорска.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
            <a:ext cx="1403648" cy="1670488"/>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7308304" y="4522392"/>
            <a:ext cx="1728192" cy="461665"/>
          </a:xfrm>
          <a:prstGeom prst="rect">
            <a:avLst/>
          </a:prstGeom>
        </p:spPr>
        <p:txBody>
          <a:bodyPr wrap="square">
            <a:spAutoFit/>
          </a:bodyPr>
          <a:lstStyle/>
          <a:p>
            <a:pPr algn="ctr"/>
            <a:r>
              <a:rPr lang="ru-RU" sz="1200" b="1" dirty="0" smtClean="0">
                <a:solidFill>
                  <a:prstClr val="black"/>
                </a:solidFill>
              </a:rPr>
              <a:t>Всего за год</a:t>
            </a:r>
          </a:p>
          <a:p>
            <a:pPr algn="ctr"/>
            <a:r>
              <a:rPr lang="ru-RU" sz="1200" b="1" dirty="0" smtClean="0">
                <a:solidFill>
                  <a:prstClr val="black"/>
                </a:solidFill>
              </a:rPr>
              <a:t>1 608 674,1 тыс.руб.</a:t>
            </a:r>
            <a:endParaRPr lang="ru-RU" sz="1200" b="1" dirty="0">
              <a:solidFill>
                <a:prstClr val="black"/>
              </a:solidFill>
            </a:endParaRPr>
          </a:p>
        </p:txBody>
      </p:sp>
      <p:sp>
        <p:nvSpPr>
          <p:cNvPr id="5" name="Прямоугольник 4"/>
          <p:cNvSpPr/>
          <p:nvPr/>
        </p:nvSpPr>
        <p:spPr>
          <a:xfrm>
            <a:off x="7370559" y="3401615"/>
            <a:ext cx="1744388" cy="461665"/>
          </a:xfrm>
          <a:prstGeom prst="rect">
            <a:avLst/>
          </a:prstGeom>
        </p:spPr>
        <p:txBody>
          <a:bodyPr wrap="none">
            <a:spAutoFit/>
          </a:bodyPr>
          <a:lstStyle/>
          <a:p>
            <a:pPr algn="ctr"/>
            <a:r>
              <a:rPr lang="ru-RU" sz="1200" b="1" dirty="0" smtClean="0">
                <a:solidFill>
                  <a:prstClr val="black"/>
                </a:solidFill>
              </a:rPr>
              <a:t>Всего за год</a:t>
            </a:r>
          </a:p>
          <a:p>
            <a:pPr algn="ctr"/>
            <a:r>
              <a:rPr lang="ru-RU" sz="1200" b="1" dirty="0" smtClean="0">
                <a:solidFill>
                  <a:prstClr val="black"/>
                </a:solidFill>
              </a:rPr>
              <a:t>1 449 710,6 тыс.руб.</a:t>
            </a:r>
            <a:endParaRPr lang="ru-RU" sz="1200" b="1" dirty="0">
              <a:solidFill>
                <a:prstClr val="black"/>
              </a:solidFill>
            </a:endParaRPr>
          </a:p>
        </p:txBody>
      </p:sp>
    </p:spTree>
    <p:extLst>
      <p:ext uri="{BB962C8B-B14F-4D97-AF65-F5344CB8AC3E}">
        <p14:creationId xmlns:p14="http://schemas.microsoft.com/office/powerpoint/2010/main" val="421673798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superuser\Desktop\СЛАЙДЫ!!!!!!!\Новая папка\Картинки для бюджета\800px_COLOURBOX595325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48264" y="5121647"/>
            <a:ext cx="2197046" cy="172742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1323378" y="313995"/>
            <a:ext cx="7825249" cy="1746852"/>
          </a:xfrm>
        </p:spPr>
        <p:txBody>
          <a:bodyPr>
            <a:noAutofit/>
          </a:bodyPr>
          <a:lstStyle/>
          <a:p>
            <a:pPr marL="0" indent="0" algn="ctr">
              <a:buNone/>
            </a:pPr>
            <a:r>
              <a:rPr lang="ru-RU" sz="2150" b="1" dirty="0" smtClean="0">
                <a:solidFill>
                  <a:schemeClr val="tx1"/>
                </a:solidFill>
                <a:effectLst/>
              </a:rPr>
              <a:t>Динамика поступлений неналоговых доходов бюджета города–курорта Пятигорска по первоначальному плану на  2020-2021 гг. </a:t>
            </a:r>
            <a:r>
              <a:rPr lang="ru-RU" sz="2150" dirty="0">
                <a:solidFill>
                  <a:schemeClr val="tx1"/>
                </a:solidFill>
                <a:effectLst/>
              </a:rPr>
              <a:t>(в тыс. руб.)</a:t>
            </a:r>
            <a:r>
              <a:rPr lang="ru-RU" sz="2150" b="1" dirty="0" smtClean="0">
                <a:solidFill>
                  <a:schemeClr val="tx1"/>
                </a:solidFill>
                <a:effectLst/>
              </a:rPr>
              <a:t/>
            </a:r>
            <a:br>
              <a:rPr lang="ru-RU" sz="2150" b="1" dirty="0" smtClean="0">
                <a:solidFill>
                  <a:schemeClr val="tx1"/>
                </a:solidFill>
                <a:effectLst/>
              </a:rPr>
            </a:br>
            <a:r>
              <a:rPr lang="ru-RU" sz="2200" b="1" dirty="0" smtClean="0">
                <a:solidFill>
                  <a:schemeClr val="tx1"/>
                </a:solidFill>
                <a:effectLst/>
              </a:rPr>
              <a:t>                                                             </a:t>
            </a:r>
            <a:endParaRPr lang="ru-RU" sz="1800" b="1" dirty="0">
              <a:solidFill>
                <a:schemeClr val="tx1"/>
              </a:solidFill>
              <a:effectLst/>
            </a:endParaRPr>
          </a:p>
        </p:txBody>
      </p:sp>
      <p:graphicFrame>
        <p:nvGraphicFramePr>
          <p:cNvPr id="4" name="Объект 3"/>
          <p:cNvGraphicFramePr>
            <a:graphicFrameLocks noGrp="1"/>
          </p:cNvGraphicFramePr>
          <p:nvPr>
            <p:ph sz="quarter" idx="13"/>
            <p:extLst>
              <p:ext uri="{D42A27DB-BD31-4B8C-83A1-F6EECF244321}">
                <p14:modId xmlns:p14="http://schemas.microsoft.com/office/powerpoint/2010/main" val="3108133349"/>
              </p:ext>
            </p:extLst>
          </p:nvPr>
        </p:nvGraphicFramePr>
        <p:xfrm>
          <a:off x="323528" y="1412776"/>
          <a:ext cx="8712968" cy="5328667"/>
        </p:xfrm>
        <a:graphic>
          <a:graphicData uri="http://schemas.openxmlformats.org/drawingml/2006/chart">
            <c:chart xmlns:c="http://schemas.openxmlformats.org/drawingml/2006/chart" xmlns:r="http://schemas.openxmlformats.org/officeDocument/2006/relationships" r:id="rId3"/>
          </a:graphicData>
        </a:graphic>
      </p:graphicFrame>
      <p:pic>
        <p:nvPicPr>
          <p:cNvPr id="5" name="Picture 2" descr="C:\Users\superuser\Desktop\герб пятигорска.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
            <a:ext cx="1403648" cy="1670488"/>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6186411" y="1922348"/>
            <a:ext cx="2577950" cy="276999"/>
          </a:xfrm>
          <a:prstGeom prst="rect">
            <a:avLst/>
          </a:prstGeom>
        </p:spPr>
        <p:txBody>
          <a:bodyPr wrap="none">
            <a:spAutoFit/>
          </a:bodyPr>
          <a:lstStyle/>
          <a:p>
            <a:pPr algn="ctr"/>
            <a:r>
              <a:rPr lang="ru-RU" sz="1200" b="1" dirty="0" smtClean="0">
                <a:solidFill>
                  <a:prstClr val="black"/>
                </a:solidFill>
              </a:rPr>
              <a:t>Всего за год 176 969,3 </a:t>
            </a:r>
            <a:r>
              <a:rPr lang="ru-RU" sz="1200" b="1" dirty="0" err="1" smtClean="0">
                <a:solidFill>
                  <a:prstClr val="black"/>
                </a:solidFill>
              </a:rPr>
              <a:t>тыс.руб</a:t>
            </a:r>
            <a:r>
              <a:rPr lang="ru-RU" sz="1200" b="1" dirty="0" smtClean="0">
                <a:solidFill>
                  <a:prstClr val="black"/>
                </a:solidFill>
              </a:rPr>
              <a:t>.</a:t>
            </a:r>
            <a:endParaRPr lang="ru-RU" sz="1200" b="1" dirty="0">
              <a:solidFill>
                <a:prstClr val="black"/>
              </a:solidFill>
            </a:endParaRPr>
          </a:p>
        </p:txBody>
      </p:sp>
      <p:sp>
        <p:nvSpPr>
          <p:cNvPr id="6" name="Прямоугольник 5"/>
          <p:cNvSpPr/>
          <p:nvPr/>
        </p:nvSpPr>
        <p:spPr>
          <a:xfrm>
            <a:off x="6283579" y="2736502"/>
            <a:ext cx="2577950" cy="276999"/>
          </a:xfrm>
          <a:prstGeom prst="rect">
            <a:avLst/>
          </a:prstGeom>
        </p:spPr>
        <p:txBody>
          <a:bodyPr wrap="none">
            <a:spAutoFit/>
          </a:bodyPr>
          <a:lstStyle/>
          <a:p>
            <a:r>
              <a:rPr lang="ru-RU" sz="1200" b="1" dirty="0" smtClean="0">
                <a:solidFill>
                  <a:prstClr val="black"/>
                </a:solidFill>
              </a:rPr>
              <a:t>Всего за год 164 627,7 </a:t>
            </a:r>
            <a:r>
              <a:rPr lang="ru-RU" sz="1200" b="1" dirty="0" err="1" smtClean="0">
                <a:solidFill>
                  <a:prstClr val="black"/>
                </a:solidFill>
              </a:rPr>
              <a:t>тыс.руб</a:t>
            </a:r>
            <a:r>
              <a:rPr lang="ru-RU" sz="1200" b="1" dirty="0" smtClean="0">
                <a:solidFill>
                  <a:prstClr val="black"/>
                </a:solidFill>
              </a:rPr>
              <a:t>.</a:t>
            </a:r>
            <a:endParaRPr lang="ru-RU" sz="1200" b="1" dirty="0">
              <a:solidFill>
                <a:prstClr val="black"/>
              </a:solidFill>
            </a:endParaRPr>
          </a:p>
        </p:txBody>
      </p:sp>
    </p:spTree>
    <p:extLst>
      <p:ext uri="{BB962C8B-B14F-4D97-AF65-F5344CB8AC3E}">
        <p14:creationId xmlns:p14="http://schemas.microsoft.com/office/powerpoint/2010/main" val="21725139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одзаголовок 1"/>
          <p:cNvSpPr txBox="1">
            <a:spLocks/>
          </p:cNvSpPr>
          <p:nvPr/>
        </p:nvSpPr>
        <p:spPr>
          <a:xfrm>
            <a:off x="567701" y="139234"/>
            <a:ext cx="8352928" cy="393450"/>
          </a:xfrm>
          <a:prstGeom prst="rect">
            <a:avLst/>
          </a:prstGeom>
        </p:spPr>
        <p:txBody>
          <a:bodyPr>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5720" indent="0" algn="ctr">
              <a:buNone/>
            </a:pPr>
            <a:r>
              <a:rPr lang="ru-RU" sz="2400" b="1" dirty="0" smtClean="0">
                <a:solidFill>
                  <a:schemeClr val="tx1"/>
                </a:solidFill>
              </a:rPr>
              <a:t>ОГЛАВЛЕНИЕ:</a:t>
            </a:r>
            <a:endParaRPr lang="ru-RU" sz="2400" b="1" dirty="0">
              <a:solidFill>
                <a:schemeClr val="tx1"/>
              </a:solidFill>
            </a:endParaRPr>
          </a:p>
        </p:txBody>
      </p:sp>
      <p:pic>
        <p:nvPicPr>
          <p:cNvPr id="5" name="Picture 2" descr="C:\Users\superuser\Desktop\герб пятигорска.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2620"/>
            <a:ext cx="899591" cy="107060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Таблица 5"/>
          <p:cNvGraphicFramePr>
            <a:graphicFrameLocks noGrp="1"/>
          </p:cNvGraphicFramePr>
          <p:nvPr>
            <p:extLst>
              <p:ext uri="{D42A27DB-BD31-4B8C-83A1-F6EECF244321}">
                <p14:modId xmlns:p14="http://schemas.microsoft.com/office/powerpoint/2010/main" val="1858230955"/>
              </p:ext>
            </p:extLst>
          </p:nvPr>
        </p:nvGraphicFramePr>
        <p:xfrm>
          <a:off x="1088834" y="692696"/>
          <a:ext cx="7848872" cy="5964484"/>
        </p:xfrm>
        <a:graphic>
          <a:graphicData uri="http://schemas.openxmlformats.org/drawingml/2006/table">
            <a:tbl>
              <a:tblPr firstRow="1" firstCol="1" bandRow="1">
                <a:tableStyleId>{5DA37D80-6434-44D0-A028-1B22A696006F}</a:tableStyleId>
              </a:tblPr>
              <a:tblGrid>
                <a:gridCol w="7443606"/>
                <a:gridCol w="405266"/>
              </a:tblGrid>
              <a:tr h="142102">
                <a:tc>
                  <a:txBody>
                    <a:bodyPr/>
                    <a:lstStyle/>
                    <a:p>
                      <a:pPr algn="l">
                        <a:lnSpc>
                          <a:spcPct val="115000"/>
                        </a:lnSpc>
                        <a:spcAft>
                          <a:spcPts val="0"/>
                        </a:spcAft>
                      </a:pPr>
                      <a:r>
                        <a:rPr lang="ru-RU" sz="800" dirty="0">
                          <a:effectLst/>
                        </a:rPr>
                        <a:t>Введение</a:t>
                      </a:r>
                      <a:endParaRPr lang="ru-RU" sz="800" dirty="0">
                        <a:effectLst/>
                        <a:latin typeface="Calibri"/>
                        <a:ea typeface="Calibri"/>
                        <a:cs typeface="Times New Roman"/>
                      </a:endParaRPr>
                    </a:p>
                  </a:txBody>
                  <a:tcPr marL="14120" marR="14120" marT="0" marB="0"/>
                </a:tc>
                <a:tc>
                  <a:txBody>
                    <a:bodyPr/>
                    <a:lstStyle/>
                    <a:p>
                      <a:pPr algn="ctr">
                        <a:lnSpc>
                          <a:spcPct val="115000"/>
                        </a:lnSpc>
                        <a:spcAft>
                          <a:spcPts val="0"/>
                        </a:spcAft>
                      </a:pPr>
                      <a:r>
                        <a:rPr lang="ru-RU" sz="800" b="1" dirty="0">
                          <a:effectLst/>
                        </a:rPr>
                        <a:t>4</a:t>
                      </a:r>
                      <a:endParaRPr lang="ru-RU" sz="800" b="1" dirty="0">
                        <a:effectLst/>
                        <a:latin typeface="Calibri"/>
                        <a:ea typeface="Calibri"/>
                        <a:cs typeface="Times New Roman"/>
                      </a:endParaRPr>
                    </a:p>
                  </a:txBody>
                  <a:tcPr marL="14120" marR="14120" marT="0" marB="0"/>
                </a:tc>
              </a:tr>
              <a:tr h="142102">
                <a:tc>
                  <a:txBody>
                    <a:bodyPr/>
                    <a:lstStyle/>
                    <a:p>
                      <a:pPr algn="l">
                        <a:lnSpc>
                          <a:spcPct val="115000"/>
                        </a:lnSpc>
                        <a:spcAft>
                          <a:spcPts val="0"/>
                        </a:spcAft>
                      </a:pPr>
                      <a:r>
                        <a:rPr lang="ru-RU" sz="800">
                          <a:effectLst/>
                        </a:rPr>
                        <a:t>Описание административно-территориального деления города Пятигорска</a:t>
                      </a:r>
                      <a:endParaRPr lang="ru-RU" sz="800">
                        <a:effectLst/>
                        <a:latin typeface="Calibri"/>
                        <a:ea typeface="Calibri"/>
                        <a:cs typeface="Times New Roman"/>
                      </a:endParaRPr>
                    </a:p>
                  </a:txBody>
                  <a:tcPr marL="14120" marR="14120" marT="0" marB="0"/>
                </a:tc>
                <a:tc>
                  <a:txBody>
                    <a:bodyPr/>
                    <a:lstStyle/>
                    <a:p>
                      <a:pPr algn="ctr">
                        <a:lnSpc>
                          <a:spcPct val="115000"/>
                        </a:lnSpc>
                        <a:spcAft>
                          <a:spcPts val="0"/>
                        </a:spcAft>
                      </a:pPr>
                      <a:r>
                        <a:rPr lang="ru-RU" sz="800" b="1" dirty="0">
                          <a:effectLst/>
                        </a:rPr>
                        <a:t>5</a:t>
                      </a:r>
                      <a:endParaRPr lang="ru-RU" sz="800" b="1" dirty="0">
                        <a:effectLst/>
                        <a:latin typeface="Calibri"/>
                        <a:ea typeface="Calibri"/>
                        <a:cs typeface="Times New Roman"/>
                      </a:endParaRPr>
                    </a:p>
                  </a:txBody>
                  <a:tcPr marL="14120" marR="14120" marT="0" marB="0"/>
                </a:tc>
              </a:tr>
              <a:tr h="142102">
                <a:tc>
                  <a:txBody>
                    <a:bodyPr/>
                    <a:lstStyle/>
                    <a:p>
                      <a:pPr algn="l">
                        <a:lnSpc>
                          <a:spcPct val="115000"/>
                        </a:lnSpc>
                        <a:spcAft>
                          <a:spcPts val="0"/>
                        </a:spcAft>
                      </a:pPr>
                      <a:r>
                        <a:rPr lang="ru-RU" sz="800" dirty="0">
                          <a:effectLst/>
                        </a:rPr>
                        <a:t>Основы составления проекта бюджета</a:t>
                      </a:r>
                      <a:endParaRPr lang="ru-RU" sz="800" dirty="0">
                        <a:effectLst/>
                        <a:latin typeface="Calibri"/>
                        <a:ea typeface="Calibri"/>
                        <a:cs typeface="Times New Roman"/>
                      </a:endParaRPr>
                    </a:p>
                  </a:txBody>
                  <a:tcPr marL="14120" marR="14120" marT="0" marB="0"/>
                </a:tc>
                <a:tc>
                  <a:txBody>
                    <a:bodyPr/>
                    <a:lstStyle/>
                    <a:p>
                      <a:pPr algn="ctr">
                        <a:lnSpc>
                          <a:spcPct val="115000"/>
                        </a:lnSpc>
                        <a:spcAft>
                          <a:spcPts val="0"/>
                        </a:spcAft>
                      </a:pPr>
                      <a:r>
                        <a:rPr lang="ru-RU" sz="800" b="1">
                          <a:effectLst/>
                        </a:rPr>
                        <a:t>6</a:t>
                      </a:r>
                      <a:endParaRPr lang="ru-RU" sz="800" b="1">
                        <a:effectLst/>
                        <a:latin typeface="Calibri"/>
                        <a:ea typeface="Calibri"/>
                        <a:cs typeface="Times New Roman"/>
                      </a:endParaRPr>
                    </a:p>
                  </a:txBody>
                  <a:tcPr marL="14120" marR="14120" marT="0" marB="0"/>
                </a:tc>
              </a:tr>
              <a:tr h="284203">
                <a:tc>
                  <a:txBody>
                    <a:bodyPr/>
                    <a:lstStyle/>
                    <a:p>
                      <a:pPr algn="l">
                        <a:lnSpc>
                          <a:spcPct val="115000"/>
                        </a:lnSpc>
                        <a:spcAft>
                          <a:spcPts val="0"/>
                        </a:spcAft>
                      </a:pPr>
                      <a:r>
                        <a:rPr lang="ru-RU" sz="800" dirty="0">
                          <a:effectLst/>
                        </a:rPr>
                        <a:t>Основные задачи и приоритетные направления бюджетной, налоговой и долговой политики города Пятигорска на 2021 год и плановый период 2022 и 2023 годов</a:t>
                      </a:r>
                      <a:endParaRPr lang="ru-RU" sz="800" dirty="0">
                        <a:effectLst/>
                        <a:latin typeface="Calibri"/>
                        <a:ea typeface="Calibri"/>
                        <a:cs typeface="Times New Roman"/>
                      </a:endParaRPr>
                    </a:p>
                  </a:txBody>
                  <a:tcPr marL="14120" marR="14120" marT="0" marB="0"/>
                </a:tc>
                <a:tc>
                  <a:txBody>
                    <a:bodyPr/>
                    <a:lstStyle/>
                    <a:p>
                      <a:pPr algn="ctr">
                        <a:lnSpc>
                          <a:spcPct val="115000"/>
                        </a:lnSpc>
                        <a:spcAft>
                          <a:spcPts val="0"/>
                        </a:spcAft>
                      </a:pPr>
                      <a:r>
                        <a:rPr lang="ru-RU" sz="800" b="1" dirty="0">
                          <a:effectLst/>
                        </a:rPr>
                        <a:t>7</a:t>
                      </a:r>
                      <a:endParaRPr lang="ru-RU" sz="800" b="1" dirty="0">
                        <a:effectLst/>
                        <a:latin typeface="Calibri"/>
                        <a:ea typeface="Calibri"/>
                        <a:cs typeface="Times New Roman"/>
                      </a:endParaRPr>
                    </a:p>
                  </a:txBody>
                  <a:tcPr marL="14120" marR="14120" marT="0" marB="0"/>
                </a:tc>
              </a:tr>
              <a:tr h="142102">
                <a:tc>
                  <a:txBody>
                    <a:bodyPr/>
                    <a:lstStyle/>
                    <a:p>
                      <a:pPr algn="l">
                        <a:lnSpc>
                          <a:spcPct val="115000"/>
                        </a:lnSpc>
                        <a:spcAft>
                          <a:spcPts val="0"/>
                        </a:spcAft>
                      </a:pPr>
                      <a:r>
                        <a:rPr lang="ru-RU" sz="800" dirty="0">
                          <a:effectLst/>
                        </a:rPr>
                        <a:t>Основные показатели социально-экономического развития города Пятигорска на 2020 год и на плановый период 2021-2023 гг.</a:t>
                      </a:r>
                      <a:endParaRPr lang="ru-RU" sz="800" dirty="0">
                        <a:effectLst/>
                        <a:latin typeface="Calibri"/>
                        <a:ea typeface="Calibri"/>
                        <a:cs typeface="Times New Roman"/>
                      </a:endParaRPr>
                    </a:p>
                  </a:txBody>
                  <a:tcPr marL="14120" marR="14120" marT="0" marB="0"/>
                </a:tc>
                <a:tc>
                  <a:txBody>
                    <a:bodyPr/>
                    <a:lstStyle/>
                    <a:p>
                      <a:pPr algn="ctr">
                        <a:lnSpc>
                          <a:spcPct val="115000"/>
                        </a:lnSpc>
                        <a:spcAft>
                          <a:spcPts val="0"/>
                        </a:spcAft>
                      </a:pPr>
                      <a:r>
                        <a:rPr lang="ru-RU" sz="800" b="1" dirty="0">
                          <a:effectLst/>
                        </a:rPr>
                        <a:t>8</a:t>
                      </a:r>
                      <a:endParaRPr lang="ru-RU" sz="800" b="1" dirty="0">
                        <a:effectLst/>
                        <a:latin typeface="Calibri"/>
                        <a:ea typeface="Calibri"/>
                        <a:cs typeface="Times New Roman"/>
                      </a:endParaRPr>
                    </a:p>
                  </a:txBody>
                  <a:tcPr marL="14120" marR="14120" marT="0" marB="0"/>
                </a:tc>
              </a:tr>
              <a:tr h="284203">
                <a:tc>
                  <a:txBody>
                    <a:bodyPr/>
                    <a:lstStyle/>
                    <a:p>
                      <a:pPr algn="l">
                        <a:lnSpc>
                          <a:spcPct val="115000"/>
                        </a:lnSpc>
                        <a:spcAft>
                          <a:spcPts val="0"/>
                        </a:spcAft>
                      </a:pPr>
                      <a:r>
                        <a:rPr lang="ru-RU" sz="800" dirty="0">
                          <a:effectLst/>
                        </a:rPr>
                        <a:t>Основные характеристики бюджета города-курорта </a:t>
                      </a:r>
                      <a:br>
                        <a:rPr lang="ru-RU" sz="800" dirty="0">
                          <a:effectLst/>
                        </a:rPr>
                      </a:br>
                      <a:r>
                        <a:rPr lang="ru-RU" sz="800" dirty="0">
                          <a:effectLst/>
                        </a:rPr>
                        <a:t>Пятигорска по первоначальному плану на 2020,2021, 2022,2023гг.</a:t>
                      </a:r>
                      <a:endParaRPr lang="ru-RU" sz="800" dirty="0">
                        <a:effectLst/>
                        <a:latin typeface="Calibri"/>
                        <a:ea typeface="Calibri"/>
                        <a:cs typeface="Times New Roman"/>
                      </a:endParaRPr>
                    </a:p>
                  </a:txBody>
                  <a:tcPr marL="14120" marR="14120" marT="0" marB="0"/>
                </a:tc>
                <a:tc>
                  <a:txBody>
                    <a:bodyPr/>
                    <a:lstStyle/>
                    <a:p>
                      <a:pPr algn="ctr">
                        <a:lnSpc>
                          <a:spcPct val="115000"/>
                        </a:lnSpc>
                        <a:spcAft>
                          <a:spcPts val="0"/>
                        </a:spcAft>
                      </a:pPr>
                      <a:r>
                        <a:rPr lang="ru-RU" sz="800" b="1" dirty="0">
                          <a:effectLst/>
                        </a:rPr>
                        <a:t>9</a:t>
                      </a:r>
                      <a:endParaRPr lang="ru-RU" sz="800" b="1" dirty="0">
                        <a:effectLst/>
                        <a:latin typeface="Calibri"/>
                        <a:ea typeface="Calibri"/>
                        <a:cs typeface="Times New Roman"/>
                      </a:endParaRPr>
                    </a:p>
                  </a:txBody>
                  <a:tcPr marL="14120" marR="14120" marT="0" marB="0"/>
                </a:tc>
              </a:tr>
              <a:tr h="142102">
                <a:tc>
                  <a:txBody>
                    <a:bodyPr/>
                    <a:lstStyle/>
                    <a:p>
                      <a:pPr algn="l">
                        <a:lnSpc>
                          <a:spcPct val="115000"/>
                        </a:lnSpc>
                        <a:spcAft>
                          <a:spcPts val="0"/>
                        </a:spcAft>
                      </a:pPr>
                      <a:r>
                        <a:rPr lang="ru-RU" sz="800" dirty="0">
                          <a:effectLst/>
                        </a:rPr>
                        <a:t>Доходы бюджета города-курорта Пятигорска</a:t>
                      </a:r>
                      <a:endParaRPr lang="ru-RU" sz="800" dirty="0">
                        <a:effectLst/>
                        <a:latin typeface="Calibri"/>
                        <a:ea typeface="Calibri"/>
                        <a:cs typeface="Times New Roman"/>
                      </a:endParaRPr>
                    </a:p>
                  </a:txBody>
                  <a:tcPr marL="14120" marR="14120" marT="0" marB="0"/>
                </a:tc>
                <a:tc>
                  <a:txBody>
                    <a:bodyPr/>
                    <a:lstStyle/>
                    <a:p>
                      <a:pPr algn="ctr">
                        <a:lnSpc>
                          <a:spcPct val="115000"/>
                        </a:lnSpc>
                        <a:spcAft>
                          <a:spcPts val="0"/>
                        </a:spcAft>
                      </a:pPr>
                      <a:r>
                        <a:rPr lang="ru-RU" sz="800" b="1">
                          <a:effectLst/>
                        </a:rPr>
                        <a:t>10</a:t>
                      </a:r>
                      <a:endParaRPr lang="ru-RU" sz="800" b="1">
                        <a:effectLst/>
                        <a:latin typeface="Calibri"/>
                        <a:ea typeface="Calibri"/>
                        <a:cs typeface="Times New Roman"/>
                      </a:endParaRPr>
                    </a:p>
                  </a:txBody>
                  <a:tcPr marL="14120" marR="14120" marT="0" marB="0"/>
                </a:tc>
              </a:tr>
              <a:tr h="142102">
                <a:tc>
                  <a:txBody>
                    <a:bodyPr/>
                    <a:lstStyle/>
                    <a:p>
                      <a:pPr algn="l">
                        <a:lnSpc>
                          <a:spcPct val="115000"/>
                        </a:lnSpc>
                        <a:spcAft>
                          <a:spcPts val="0"/>
                        </a:spcAft>
                      </a:pPr>
                      <a:r>
                        <a:rPr lang="ru-RU" sz="800">
                          <a:effectLst/>
                        </a:rPr>
                        <a:t>Объем и структура доходов бюджета города-курорта Пятигорска по первоначальному плану на 2020-2023гг.</a:t>
                      </a:r>
                      <a:endParaRPr lang="ru-RU" sz="800">
                        <a:effectLst/>
                        <a:latin typeface="Calibri"/>
                        <a:ea typeface="Calibri"/>
                        <a:cs typeface="Times New Roman"/>
                      </a:endParaRPr>
                    </a:p>
                  </a:txBody>
                  <a:tcPr marL="14120" marR="14120" marT="0" marB="0"/>
                </a:tc>
                <a:tc>
                  <a:txBody>
                    <a:bodyPr/>
                    <a:lstStyle/>
                    <a:p>
                      <a:pPr algn="ctr">
                        <a:lnSpc>
                          <a:spcPct val="115000"/>
                        </a:lnSpc>
                        <a:spcAft>
                          <a:spcPts val="0"/>
                        </a:spcAft>
                      </a:pPr>
                      <a:r>
                        <a:rPr lang="ru-RU" sz="800" b="1">
                          <a:effectLst/>
                        </a:rPr>
                        <a:t>11</a:t>
                      </a:r>
                      <a:endParaRPr lang="ru-RU" sz="800" b="1">
                        <a:effectLst/>
                        <a:latin typeface="Calibri"/>
                        <a:ea typeface="Calibri"/>
                        <a:cs typeface="Times New Roman"/>
                      </a:endParaRPr>
                    </a:p>
                  </a:txBody>
                  <a:tcPr marL="14120" marR="14120" marT="0" marB="0"/>
                </a:tc>
              </a:tr>
              <a:tr h="142102">
                <a:tc>
                  <a:txBody>
                    <a:bodyPr/>
                    <a:lstStyle/>
                    <a:p>
                      <a:pPr algn="l">
                        <a:lnSpc>
                          <a:spcPct val="115000"/>
                        </a:lnSpc>
                        <a:spcAft>
                          <a:spcPts val="0"/>
                        </a:spcAft>
                      </a:pPr>
                      <a:r>
                        <a:rPr lang="ru-RU" sz="800">
                          <a:effectLst/>
                        </a:rPr>
                        <a:t>Динамика поступлений доходов бюджета города–курорта Пятигорска за 2019-2021 гг.</a:t>
                      </a:r>
                      <a:endParaRPr lang="ru-RU" sz="800">
                        <a:effectLst/>
                        <a:latin typeface="Calibri"/>
                        <a:ea typeface="Calibri"/>
                        <a:cs typeface="Times New Roman"/>
                      </a:endParaRPr>
                    </a:p>
                  </a:txBody>
                  <a:tcPr marL="14120" marR="14120" marT="0" marB="0"/>
                </a:tc>
                <a:tc>
                  <a:txBody>
                    <a:bodyPr/>
                    <a:lstStyle/>
                    <a:p>
                      <a:pPr algn="ctr">
                        <a:lnSpc>
                          <a:spcPct val="115000"/>
                        </a:lnSpc>
                        <a:spcAft>
                          <a:spcPts val="0"/>
                        </a:spcAft>
                      </a:pPr>
                      <a:r>
                        <a:rPr lang="ru-RU" sz="800" b="1">
                          <a:effectLst/>
                        </a:rPr>
                        <a:t>12</a:t>
                      </a:r>
                      <a:endParaRPr lang="ru-RU" sz="800" b="1">
                        <a:effectLst/>
                        <a:latin typeface="Calibri"/>
                        <a:ea typeface="Calibri"/>
                        <a:cs typeface="Times New Roman"/>
                      </a:endParaRPr>
                    </a:p>
                  </a:txBody>
                  <a:tcPr marL="14120" marR="14120" marT="0" marB="0"/>
                </a:tc>
              </a:tr>
              <a:tr h="142102">
                <a:tc>
                  <a:txBody>
                    <a:bodyPr/>
                    <a:lstStyle/>
                    <a:p>
                      <a:pPr algn="l">
                        <a:lnSpc>
                          <a:spcPct val="115000"/>
                        </a:lnSpc>
                        <a:spcAft>
                          <a:spcPts val="0"/>
                        </a:spcAft>
                      </a:pPr>
                      <a:r>
                        <a:rPr lang="ru-RU" sz="800">
                          <a:effectLst/>
                        </a:rPr>
                        <a:t>Причины изменения объема доходов бюджета города–курорта Пятигорска от НДФЛ за 2019-2021 гг.</a:t>
                      </a:r>
                      <a:endParaRPr lang="ru-RU" sz="800">
                        <a:effectLst/>
                        <a:latin typeface="Calibri"/>
                        <a:ea typeface="Calibri"/>
                        <a:cs typeface="Times New Roman"/>
                      </a:endParaRPr>
                    </a:p>
                  </a:txBody>
                  <a:tcPr marL="14120" marR="14120" marT="0" marB="0"/>
                </a:tc>
                <a:tc>
                  <a:txBody>
                    <a:bodyPr/>
                    <a:lstStyle/>
                    <a:p>
                      <a:pPr algn="ctr">
                        <a:lnSpc>
                          <a:spcPct val="115000"/>
                        </a:lnSpc>
                        <a:spcAft>
                          <a:spcPts val="0"/>
                        </a:spcAft>
                      </a:pPr>
                      <a:r>
                        <a:rPr lang="ru-RU" sz="800" b="1">
                          <a:effectLst/>
                        </a:rPr>
                        <a:t>13</a:t>
                      </a:r>
                      <a:endParaRPr lang="ru-RU" sz="800" b="1">
                        <a:effectLst/>
                        <a:latin typeface="Calibri"/>
                        <a:ea typeface="Calibri"/>
                        <a:cs typeface="Times New Roman"/>
                      </a:endParaRPr>
                    </a:p>
                  </a:txBody>
                  <a:tcPr marL="14120" marR="14120" marT="0" marB="0"/>
                </a:tc>
              </a:tr>
              <a:tr h="142102">
                <a:tc>
                  <a:txBody>
                    <a:bodyPr/>
                    <a:lstStyle/>
                    <a:p>
                      <a:pPr algn="l">
                        <a:lnSpc>
                          <a:spcPct val="115000"/>
                        </a:lnSpc>
                        <a:spcAft>
                          <a:spcPts val="0"/>
                        </a:spcAft>
                      </a:pPr>
                      <a:r>
                        <a:rPr lang="ru-RU" sz="800" dirty="0">
                          <a:effectLst/>
                        </a:rPr>
                        <a:t>Структура собственных (налоговых и неналоговых) доходов бюджета города-курорта Пятигорска по результатам исполнения за 2019 год</a:t>
                      </a:r>
                      <a:endParaRPr lang="ru-RU" sz="800" dirty="0">
                        <a:effectLst/>
                        <a:latin typeface="Calibri"/>
                        <a:ea typeface="Calibri"/>
                        <a:cs typeface="Times New Roman"/>
                      </a:endParaRPr>
                    </a:p>
                  </a:txBody>
                  <a:tcPr marL="14120" marR="14120" marT="0" marB="0"/>
                </a:tc>
                <a:tc>
                  <a:txBody>
                    <a:bodyPr/>
                    <a:lstStyle/>
                    <a:p>
                      <a:pPr algn="ctr">
                        <a:lnSpc>
                          <a:spcPct val="115000"/>
                        </a:lnSpc>
                        <a:spcAft>
                          <a:spcPts val="0"/>
                        </a:spcAft>
                      </a:pPr>
                      <a:r>
                        <a:rPr lang="ru-RU" sz="800" b="1" dirty="0">
                          <a:effectLst/>
                        </a:rPr>
                        <a:t>14</a:t>
                      </a:r>
                      <a:endParaRPr lang="ru-RU" sz="800" b="1" dirty="0">
                        <a:effectLst/>
                        <a:latin typeface="Calibri"/>
                        <a:ea typeface="Calibri"/>
                        <a:cs typeface="Times New Roman"/>
                      </a:endParaRPr>
                    </a:p>
                  </a:txBody>
                  <a:tcPr marL="14120" marR="14120" marT="0" marB="0"/>
                </a:tc>
              </a:tr>
              <a:tr h="142102">
                <a:tc>
                  <a:txBody>
                    <a:bodyPr/>
                    <a:lstStyle/>
                    <a:p>
                      <a:pPr algn="l">
                        <a:lnSpc>
                          <a:spcPct val="115000"/>
                        </a:lnSpc>
                        <a:spcAft>
                          <a:spcPts val="0"/>
                        </a:spcAft>
                      </a:pPr>
                      <a:r>
                        <a:rPr lang="ru-RU" sz="800" dirty="0">
                          <a:effectLst/>
                        </a:rPr>
                        <a:t>Структура собственных (налоговых и неналоговых) доходов бюджета города-курорта Пятигорска по первоначальному плану на 2020 год</a:t>
                      </a:r>
                      <a:endParaRPr lang="ru-RU" sz="800" dirty="0">
                        <a:effectLst/>
                        <a:latin typeface="Calibri"/>
                        <a:ea typeface="Calibri"/>
                        <a:cs typeface="Times New Roman"/>
                      </a:endParaRPr>
                    </a:p>
                  </a:txBody>
                  <a:tcPr marL="14120" marR="14120" marT="0" marB="0"/>
                </a:tc>
                <a:tc>
                  <a:txBody>
                    <a:bodyPr/>
                    <a:lstStyle/>
                    <a:p>
                      <a:pPr algn="ctr">
                        <a:lnSpc>
                          <a:spcPct val="115000"/>
                        </a:lnSpc>
                        <a:spcAft>
                          <a:spcPts val="0"/>
                        </a:spcAft>
                      </a:pPr>
                      <a:r>
                        <a:rPr lang="ru-RU" sz="800" b="1" dirty="0">
                          <a:effectLst/>
                        </a:rPr>
                        <a:t>15</a:t>
                      </a:r>
                      <a:endParaRPr lang="ru-RU" sz="800" b="1" dirty="0">
                        <a:effectLst/>
                        <a:latin typeface="Calibri"/>
                        <a:ea typeface="Calibri"/>
                        <a:cs typeface="Times New Roman"/>
                      </a:endParaRPr>
                    </a:p>
                  </a:txBody>
                  <a:tcPr marL="14120" marR="14120" marT="0" marB="0"/>
                </a:tc>
              </a:tr>
              <a:tr h="142102">
                <a:tc>
                  <a:txBody>
                    <a:bodyPr/>
                    <a:lstStyle/>
                    <a:p>
                      <a:pPr algn="l">
                        <a:lnSpc>
                          <a:spcPct val="115000"/>
                        </a:lnSpc>
                        <a:spcAft>
                          <a:spcPts val="0"/>
                        </a:spcAft>
                      </a:pPr>
                      <a:r>
                        <a:rPr lang="ru-RU" sz="800" dirty="0" smtClean="0">
                          <a:effectLst/>
                        </a:rPr>
                        <a:t>Структура собственных (налоговых и неналоговых) доходов бюджета города-курорта Пятигорска по первоначальному плану за 2021 год</a:t>
                      </a:r>
                      <a:endParaRPr lang="ru-RU" sz="800" dirty="0">
                        <a:effectLst/>
                        <a:latin typeface="Calibri"/>
                        <a:ea typeface="Calibri"/>
                        <a:cs typeface="Times New Roman"/>
                      </a:endParaRPr>
                    </a:p>
                  </a:txBody>
                  <a:tcPr marL="14120" marR="14120" marT="0" marB="0"/>
                </a:tc>
                <a:tc>
                  <a:txBody>
                    <a:bodyPr/>
                    <a:lstStyle/>
                    <a:p>
                      <a:pPr algn="ctr">
                        <a:lnSpc>
                          <a:spcPct val="115000"/>
                        </a:lnSpc>
                        <a:spcAft>
                          <a:spcPts val="0"/>
                        </a:spcAft>
                      </a:pPr>
                      <a:r>
                        <a:rPr lang="ru-RU" sz="800" b="1" dirty="0" smtClean="0">
                          <a:effectLst/>
                        </a:rPr>
                        <a:t>16</a:t>
                      </a:r>
                      <a:endParaRPr lang="ru-RU" sz="800" b="1" dirty="0">
                        <a:effectLst/>
                        <a:latin typeface="Calibri"/>
                        <a:ea typeface="Calibri"/>
                        <a:cs typeface="Times New Roman"/>
                      </a:endParaRPr>
                    </a:p>
                  </a:txBody>
                  <a:tcPr marL="14120" marR="14120" marT="0" marB="0"/>
                </a:tc>
              </a:tr>
              <a:tr h="146007">
                <a:tc>
                  <a:txBody>
                    <a:bodyPr/>
                    <a:lstStyle/>
                    <a:p>
                      <a:pPr algn="l">
                        <a:lnSpc>
                          <a:spcPct val="115000"/>
                        </a:lnSpc>
                        <a:spcAft>
                          <a:spcPts val="0"/>
                        </a:spcAft>
                      </a:pPr>
                      <a:r>
                        <a:rPr lang="ru-RU" sz="800" dirty="0">
                          <a:effectLst/>
                        </a:rPr>
                        <a:t>Объем </a:t>
                      </a:r>
                      <a:r>
                        <a:rPr lang="ru-RU" sz="800" dirty="0" smtClean="0">
                          <a:effectLst/>
                        </a:rPr>
                        <a:t>и структура собственных </a:t>
                      </a:r>
                      <a:r>
                        <a:rPr lang="ru-RU" sz="800" dirty="0">
                          <a:effectLst/>
                        </a:rPr>
                        <a:t>(налоговых и </a:t>
                      </a:r>
                      <a:r>
                        <a:rPr lang="ru-RU" sz="800" dirty="0" smtClean="0">
                          <a:effectLst/>
                        </a:rPr>
                        <a:t>неналоговых) доходов </a:t>
                      </a:r>
                      <a:r>
                        <a:rPr lang="ru-RU" sz="800" dirty="0">
                          <a:effectLst/>
                        </a:rPr>
                        <a:t>бюджета города-курорта Пятигорска по первоначальному плану на 2020-2023 гг.</a:t>
                      </a:r>
                      <a:endParaRPr lang="ru-RU" sz="800" dirty="0">
                        <a:effectLst/>
                        <a:latin typeface="Calibri"/>
                        <a:ea typeface="Calibri"/>
                        <a:cs typeface="Times New Roman"/>
                      </a:endParaRPr>
                    </a:p>
                  </a:txBody>
                  <a:tcPr marL="14120" marR="14120" marT="0" marB="0"/>
                </a:tc>
                <a:tc>
                  <a:txBody>
                    <a:bodyPr/>
                    <a:lstStyle/>
                    <a:p>
                      <a:pPr algn="ctr">
                        <a:lnSpc>
                          <a:spcPct val="115000"/>
                        </a:lnSpc>
                        <a:spcAft>
                          <a:spcPts val="0"/>
                        </a:spcAft>
                      </a:pPr>
                      <a:r>
                        <a:rPr lang="ru-RU" sz="800" b="1" dirty="0" smtClean="0">
                          <a:effectLst/>
                        </a:rPr>
                        <a:t>17</a:t>
                      </a:r>
                      <a:endParaRPr lang="ru-RU" sz="800" b="1" dirty="0">
                        <a:effectLst/>
                        <a:latin typeface="Calibri"/>
                        <a:ea typeface="Calibri"/>
                        <a:cs typeface="Times New Roman"/>
                      </a:endParaRPr>
                    </a:p>
                  </a:txBody>
                  <a:tcPr marL="14120" marR="14120" marT="0" marB="0"/>
                </a:tc>
              </a:tr>
              <a:tr h="142102">
                <a:tc>
                  <a:txBody>
                    <a:bodyPr/>
                    <a:lstStyle/>
                    <a:p>
                      <a:pPr algn="l">
                        <a:lnSpc>
                          <a:spcPct val="115000"/>
                        </a:lnSpc>
                        <a:spcAft>
                          <a:spcPts val="0"/>
                        </a:spcAft>
                      </a:pPr>
                      <a:r>
                        <a:rPr lang="ru-RU" sz="800">
                          <a:effectLst/>
                        </a:rPr>
                        <a:t>Динамика поступлений налоговых доходов города-курорта Пятигорска по первоначальному плану на 2020-2021 гг.</a:t>
                      </a:r>
                      <a:endParaRPr lang="ru-RU" sz="800">
                        <a:effectLst/>
                        <a:latin typeface="Calibri"/>
                        <a:ea typeface="Calibri"/>
                        <a:cs typeface="Times New Roman"/>
                      </a:endParaRPr>
                    </a:p>
                  </a:txBody>
                  <a:tcPr marL="14120" marR="14120" marT="0" marB="0"/>
                </a:tc>
                <a:tc>
                  <a:txBody>
                    <a:bodyPr/>
                    <a:lstStyle/>
                    <a:p>
                      <a:pPr algn="ctr">
                        <a:lnSpc>
                          <a:spcPct val="115000"/>
                        </a:lnSpc>
                        <a:spcAft>
                          <a:spcPts val="0"/>
                        </a:spcAft>
                      </a:pPr>
                      <a:r>
                        <a:rPr lang="ru-RU" sz="800" b="1" dirty="0" smtClean="0">
                          <a:effectLst/>
                        </a:rPr>
                        <a:t>18</a:t>
                      </a:r>
                      <a:endParaRPr lang="ru-RU" sz="800" b="1" dirty="0">
                        <a:effectLst/>
                        <a:latin typeface="Calibri"/>
                        <a:ea typeface="Calibri"/>
                        <a:cs typeface="Times New Roman"/>
                      </a:endParaRPr>
                    </a:p>
                  </a:txBody>
                  <a:tcPr marL="14120" marR="14120" marT="0" marB="0"/>
                </a:tc>
              </a:tr>
              <a:tr h="142102">
                <a:tc>
                  <a:txBody>
                    <a:bodyPr/>
                    <a:lstStyle/>
                    <a:p>
                      <a:pPr algn="l">
                        <a:lnSpc>
                          <a:spcPct val="115000"/>
                        </a:lnSpc>
                        <a:spcAft>
                          <a:spcPts val="0"/>
                        </a:spcAft>
                      </a:pPr>
                      <a:r>
                        <a:rPr lang="ru-RU" sz="800" dirty="0">
                          <a:effectLst/>
                        </a:rPr>
                        <a:t>Динамика поступлений неналоговых доходов бюджета города–курорта Пятигорска по первоначальному плану на  2020-2021 гг.</a:t>
                      </a:r>
                      <a:endParaRPr lang="ru-RU" sz="800" dirty="0">
                        <a:effectLst/>
                        <a:latin typeface="Calibri"/>
                        <a:ea typeface="Calibri"/>
                        <a:cs typeface="Times New Roman"/>
                      </a:endParaRPr>
                    </a:p>
                  </a:txBody>
                  <a:tcPr marL="14120" marR="14120" marT="0" marB="0"/>
                </a:tc>
                <a:tc>
                  <a:txBody>
                    <a:bodyPr/>
                    <a:lstStyle/>
                    <a:p>
                      <a:pPr algn="ctr">
                        <a:lnSpc>
                          <a:spcPct val="115000"/>
                        </a:lnSpc>
                        <a:spcAft>
                          <a:spcPts val="0"/>
                        </a:spcAft>
                      </a:pPr>
                      <a:r>
                        <a:rPr lang="ru-RU" sz="800" b="1" dirty="0" smtClean="0">
                          <a:effectLst/>
                          <a:latin typeface="Calibri"/>
                          <a:ea typeface="Calibri"/>
                          <a:cs typeface="Times New Roman"/>
                        </a:rPr>
                        <a:t>19</a:t>
                      </a:r>
                      <a:endParaRPr lang="ru-RU" sz="800" b="1" dirty="0">
                        <a:effectLst/>
                        <a:latin typeface="Calibri"/>
                        <a:ea typeface="Calibri"/>
                        <a:cs typeface="Times New Roman"/>
                      </a:endParaRPr>
                    </a:p>
                  </a:txBody>
                  <a:tcPr marL="14120" marR="14120" marT="0" marB="0"/>
                </a:tc>
              </a:tr>
              <a:tr h="142102">
                <a:tc>
                  <a:txBody>
                    <a:bodyPr/>
                    <a:lstStyle/>
                    <a:p>
                      <a:pPr algn="l">
                        <a:lnSpc>
                          <a:spcPct val="115000"/>
                        </a:lnSpc>
                        <a:spcAft>
                          <a:spcPts val="0"/>
                        </a:spcAft>
                      </a:pPr>
                      <a:r>
                        <a:rPr lang="ru-RU" sz="800">
                          <a:effectLst/>
                        </a:rPr>
                        <a:t>Доходы бюджета города-курорта Пятигорска от использования муниципального имущества за период 2017-2021гг.</a:t>
                      </a:r>
                      <a:endParaRPr lang="ru-RU" sz="800">
                        <a:effectLst/>
                        <a:latin typeface="Calibri"/>
                        <a:ea typeface="Calibri"/>
                        <a:cs typeface="Times New Roman"/>
                      </a:endParaRPr>
                    </a:p>
                  </a:txBody>
                  <a:tcPr marL="14120" marR="14120" marT="0" marB="0"/>
                </a:tc>
                <a:tc>
                  <a:txBody>
                    <a:bodyPr/>
                    <a:lstStyle/>
                    <a:p>
                      <a:pPr algn="ctr">
                        <a:lnSpc>
                          <a:spcPct val="115000"/>
                        </a:lnSpc>
                        <a:spcAft>
                          <a:spcPts val="0"/>
                        </a:spcAft>
                      </a:pPr>
                      <a:r>
                        <a:rPr lang="ru-RU" sz="800" b="1" dirty="0">
                          <a:effectLst/>
                        </a:rPr>
                        <a:t>20</a:t>
                      </a:r>
                      <a:endParaRPr lang="ru-RU" sz="800" b="1" dirty="0">
                        <a:effectLst/>
                        <a:latin typeface="Calibri"/>
                        <a:ea typeface="Calibri"/>
                        <a:cs typeface="Times New Roman"/>
                      </a:endParaRPr>
                    </a:p>
                  </a:txBody>
                  <a:tcPr marL="14120" marR="14120" marT="0" marB="0"/>
                </a:tc>
              </a:tr>
              <a:tr h="284203">
                <a:tc>
                  <a:txBody>
                    <a:bodyPr/>
                    <a:lstStyle/>
                    <a:p>
                      <a:pPr algn="l">
                        <a:lnSpc>
                          <a:spcPct val="115000"/>
                        </a:lnSpc>
                        <a:spcAft>
                          <a:spcPts val="0"/>
                        </a:spcAft>
                      </a:pPr>
                      <a:r>
                        <a:rPr lang="ru-RU" sz="800" dirty="0">
                          <a:effectLst/>
                        </a:rPr>
                        <a:t>Меры, принимаемые администрацией города Пятигорска, направленные на увеличение  доходов бюджета города – курорта Пятигорска (по итогам 2020 года)</a:t>
                      </a:r>
                      <a:endParaRPr lang="ru-RU" sz="800" dirty="0">
                        <a:effectLst/>
                        <a:latin typeface="Calibri"/>
                        <a:ea typeface="Calibri"/>
                        <a:cs typeface="Times New Roman"/>
                      </a:endParaRPr>
                    </a:p>
                  </a:txBody>
                  <a:tcPr marL="14120" marR="14120" marT="0" marB="0"/>
                </a:tc>
                <a:tc>
                  <a:txBody>
                    <a:bodyPr/>
                    <a:lstStyle/>
                    <a:p>
                      <a:pPr algn="ctr">
                        <a:lnSpc>
                          <a:spcPct val="115000"/>
                        </a:lnSpc>
                        <a:spcAft>
                          <a:spcPts val="0"/>
                        </a:spcAft>
                      </a:pPr>
                      <a:r>
                        <a:rPr lang="ru-RU" sz="800" b="1" dirty="0">
                          <a:effectLst/>
                        </a:rPr>
                        <a:t>21</a:t>
                      </a:r>
                      <a:endParaRPr lang="ru-RU" sz="800" b="1" dirty="0">
                        <a:effectLst/>
                        <a:latin typeface="Calibri"/>
                        <a:ea typeface="Calibri"/>
                        <a:cs typeface="Times New Roman"/>
                      </a:endParaRPr>
                    </a:p>
                  </a:txBody>
                  <a:tcPr marL="14120" marR="14120" marT="0" marB="0"/>
                </a:tc>
              </a:tr>
              <a:tr h="142102">
                <a:tc>
                  <a:txBody>
                    <a:bodyPr/>
                    <a:lstStyle/>
                    <a:p>
                      <a:pPr algn="l">
                        <a:lnSpc>
                          <a:spcPct val="115000"/>
                        </a:lnSpc>
                        <a:spcAft>
                          <a:spcPts val="0"/>
                        </a:spcAft>
                      </a:pPr>
                      <a:r>
                        <a:rPr lang="ru-RU" sz="800" dirty="0">
                          <a:effectLst/>
                        </a:rPr>
                        <a:t>Основные сведения о межбюджетных отношениях</a:t>
                      </a:r>
                      <a:endParaRPr lang="ru-RU" sz="800" dirty="0">
                        <a:effectLst/>
                        <a:latin typeface="Calibri"/>
                        <a:ea typeface="Calibri"/>
                        <a:cs typeface="Times New Roman"/>
                      </a:endParaRPr>
                    </a:p>
                  </a:txBody>
                  <a:tcPr marL="14120" marR="14120" marT="0" marB="0"/>
                </a:tc>
                <a:tc>
                  <a:txBody>
                    <a:bodyPr/>
                    <a:lstStyle/>
                    <a:p>
                      <a:pPr algn="ctr">
                        <a:lnSpc>
                          <a:spcPct val="115000"/>
                        </a:lnSpc>
                        <a:spcAft>
                          <a:spcPts val="0"/>
                        </a:spcAft>
                      </a:pPr>
                      <a:r>
                        <a:rPr lang="ru-RU" sz="800" b="1" dirty="0">
                          <a:effectLst/>
                        </a:rPr>
                        <a:t>22</a:t>
                      </a:r>
                      <a:endParaRPr lang="ru-RU" sz="800" b="1" dirty="0">
                        <a:effectLst/>
                        <a:latin typeface="Calibri"/>
                        <a:ea typeface="Calibri"/>
                        <a:cs typeface="Times New Roman"/>
                      </a:endParaRPr>
                    </a:p>
                  </a:txBody>
                  <a:tcPr marL="14120" marR="14120" marT="0" marB="0"/>
                </a:tc>
              </a:tr>
              <a:tr h="142102">
                <a:tc>
                  <a:txBody>
                    <a:bodyPr/>
                    <a:lstStyle/>
                    <a:p>
                      <a:pPr algn="l">
                        <a:lnSpc>
                          <a:spcPct val="115000"/>
                        </a:lnSpc>
                        <a:spcAft>
                          <a:spcPts val="0"/>
                        </a:spcAft>
                      </a:pPr>
                      <a:r>
                        <a:rPr lang="ru-RU" sz="800">
                          <a:effectLst/>
                        </a:rPr>
                        <a:t>Планируемые к поступлению в бюджет города – курорта Пятигорска межбюджетные трансферты в 2021 году и плановом периоде 2022-2023 годах</a:t>
                      </a:r>
                      <a:endParaRPr lang="ru-RU" sz="800">
                        <a:effectLst/>
                        <a:latin typeface="Calibri"/>
                        <a:ea typeface="Calibri"/>
                        <a:cs typeface="Times New Roman"/>
                      </a:endParaRPr>
                    </a:p>
                  </a:txBody>
                  <a:tcPr marL="14120" marR="14120" marT="0" marB="0"/>
                </a:tc>
                <a:tc>
                  <a:txBody>
                    <a:bodyPr/>
                    <a:lstStyle/>
                    <a:p>
                      <a:pPr algn="ctr">
                        <a:lnSpc>
                          <a:spcPct val="115000"/>
                        </a:lnSpc>
                        <a:spcAft>
                          <a:spcPts val="0"/>
                        </a:spcAft>
                      </a:pPr>
                      <a:r>
                        <a:rPr lang="ru-RU" sz="800" b="1" dirty="0">
                          <a:effectLst/>
                        </a:rPr>
                        <a:t>23</a:t>
                      </a:r>
                      <a:endParaRPr lang="ru-RU" sz="800" b="1" dirty="0">
                        <a:effectLst/>
                        <a:latin typeface="Calibri"/>
                        <a:ea typeface="Calibri"/>
                        <a:cs typeface="Times New Roman"/>
                      </a:endParaRPr>
                    </a:p>
                  </a:txBody>
                  <a:tcPr marL="14120" marR="14120" marT="0" marB="0"/>
                </a:tc>
              </a:tr>
              <a:tr h="284203">
                <a:tc>
                  <a:txBody>
                    <a:bodyPr/>
                    <a:lstStyle/>
                    <a:p>
                      <a:pPr algn="l">
                        <a:lnSpc>
                          <a:spcPct val="115000"/>
                        </a:lnSpc>
                        <a:spcAft>
                          <a:spcPts val="0"/>
                        </a:spcAft>
                      </a:pPr>
                      <a:r>
                        <a:rPr lang="ru-RU" sz="800" dirty="0">
                          <a:effectLst/>
                        </a:rPr>
                        <a:t>Объем и структура межбюджетных трансфертов в динамике (факт в 2019 году, первоначальный план и факт в 2020 году, прогноз на 2021год и плановый период 2022-2023 годов)</a:t>
                      </a:r>
                      <a:endParaRPr lang="ru-RU" sz="800" dirty="0">
                        <a:effectLst/>
                        <a:latin typeface="Calibri"/>
                        <a:ea typeface="Calibri"/>
                        <a:cs typeface="Times New Roman"/>
                      </a:endParaRPr>
                    </a:p>
                  </a:txBody>
                  <a:tcPr marL="14120" marR="14120" marT="0" marB="0"/>
                </a:tc>
                <a:tc>
                  <a:txBody>
                    <a:bodyPr/>
                    <a:lstStyle/>
                    <a:p>
                      <a:pPr algn="ctr">
                        <a:lnSpc>
                          <a:spcPct val="115000"/>
                        </a:lnSpc>
                        <a:spcAft>
                          <a:spcPts val="0"/>
                        </a:spcAft>
                      </a:pPr>
                      <a:r>
                        <a:rPr lang="ru-RU" sz="800" b="1" dirty="0">
                          <a:effectLst/>
                        </a:rPr>
                        <a:t>24</a:t>
                      </a:r>
                      <a:endParaRPr lang="ru-RU" sz="800" b="1" dirty="0">
                        <a:effectLst/>
                        <a:latin typeface="Calibri"/>
                        <a:ea typeface="Calibri"/>
                        <a:cs typeface="Times New Roman"/>
                      </a:endParaRPr>
                    </a:p>
                  </a:txBody>
                  <a:tcPr marL="14120" marR="14120" marT="0" marB="0"/>
                </a:tc>
              </a:tr>
              <a:tr h="284203">
                <a:tc>
                  <a:txBody>
                    <a:bodyPr/>
                    <a:lstStyle/>
                    <a:p>
                      <a:pPr algn="l">
                        <a:lnSpc>
                          <a:spcPct val="115000"/>
                        </a:lnSpc>
                        <a:spcAft>
                          <a:spcPts val="0"/>
                        </a:spcAft>
                      </a:pPr>
                      <a:r>
                        <a:rPr lang="ru-RU" sz="800" dirty="0">
                          <a:effectLst/>
                        </a:rPr>
                        <a:t>Основные сведения о расходах в разрезе разделов и подразделов бюджета классификации расходов бюджета города-курорта Пятигорска  по первоначальному плану на 2020, 2021,2022,2023гг.</a:t>
                      </a:r>
                      <a:endParaRPr lang="ru-RU" sz="800" dirty="0">
                        <a:effectLst/>
                        <a:latin typeface="Calibri"/>
                        <a:ea typeface="Calibri"/>
                        <a:cs typeface="Times New Roman"/>
                      </a:endParaRPr>
                    </a:p>
                  </a:txBody>
                  <a:tcPr marL="14120" marR="14120" marT="0" marB="0"/>
                </a:tc>
                <a:tc>
                  <a:txBody>
                    <a:bodyPr/>
                    <a:lstStyle/>
                    <a:p>
                      <a:pPr algn="ctr">
                        <a:lnSpc>
                          <a:spcPct val="115000"/>
                        </a:lnSpc>
                        <a:spcAft>
                          <a:spcPts val="0"/>
                        </a:spcAft>
                      </a:pPr>
                      <a:r>
                        <a:rPr lang="ru-RU" sz="800" b="1" dirty="0">
                          <a:effectLst/>
                        </a:rPr>
                        <a:t>25</a:t>
                      </a:r>
                      <a:endParaRPr lang="ru-RU" sz="800" b="1" dirty="0">
                        <a:effectLst/>
                        <a:latin typeface="Calibri"/>
                        <a:ea typeface="Calibri"/>
                        <a:cs typeface="Times New Roman"/>
                      </a:endParaRPr>
                    </a:p>
                  </a:txBody>
                  <a:tcPr marL="14120" marR="14120" marT="0" marB="0"/>
                </a:tc>
              </a:tr>
              <a:tr h="284203">
                <a:tc>
                  <a:txBody>
                    <a:bodyPr/>
                    <a:lstStyle/>
                    <a:p>
                      <a:pPr algn="l">
                        <a:lnSpc>
                          <a:spcPct val="115000"/>
                        </a:lnSpc>
                        <a:spcAft>
                          <a:spcPts val="0"/>
                        </a:spcAft>
                      </a:pPr>
                      <a:r>
                        <a:rPr lang="ru-RU" sz="800" dirty="0" smtClean="0">
                          <a:solidFill>
                            <a:schemeClr val="tx1"/>
                          </a:solidFill>
                          <a:effectLst/>
                        </a:rPr>
                        <a:t>Информация о расходах бюджета с учетом интересов целевых групп (социальная поддержка семей с детьми) по первоначальному плану в 2020 г., 2021 г.,2022г., 2023 гг.</a:t>
                      </a:r>
                      <a:endParaRPr lang="ru-RU" sz="800" dirty="0">
                        <a:solidFill>
                          <a:schemeClr val="tx1"/>
                        </a:solidFill>
                        <a:effectLst/>
                        <a:latin typeface="Calibri"/>
                        <a:ea typeface="Calibri"/>
                        <a:cs typeface="Times New Roman"/>
                      </a:endParaRPr>
                    </a:p>
                  </a:txBody>
                  <a:tcPr marL="14120" marR="14120" marT="0" marB="0"/>
                </a:tc>
                <a:tc>
                  <a:txBody>
                    <a:bodyPr/>
                    <a:lstStyle/>
                    <a:p>
                      <a:pPr algn="ctr">
                        <a:lnSpc>
                          <a:spcPct val="115000"/>
                        </a:lnSpc>
                        <a:spcAft>
                          <a:spcPts val="0"/>
                        </a:spcAft>
                      </a:pPr>
                      <a:r>
                        <a:rPr lang="ru-RU" sz="800" b="1" dirty="0">
                          <a:effectLst/>
                        </a:rPr>
                        <a:t>26</a:t>
                      </a:r>
                      <a:endParaRPr lang="ru-RU" sz="800" b="1" dirty="0">
                        <a:effectLst/>
                        <a:latin typeface="Calibri"/>
                        <a:ea typeface="Calibri"/>
                        <a:cs typeface="Times New Roman"/>
                      </a:endParaRPr>
                    </a:p>
                  </a:txBody>
                  <a:tcPr marL="14120" marR="14120" marT="0" marB="0"/>
                </a:tc>
              </a:tr>
              <a:tr h="284203">
                <a:tc>
                  <a:txBody>
                    <a:bodyPr/>
                    <a:lstStyle/>
                    <a:p>
                      <a:pPr algn="l">
                        <a:lnSpc>
                          <a:spcPct val="115000"/>
                        </a:lnSpc>
                        <a:spcAft>
                          <a:spcPts val="0"/>
                        </a:spcAft>
                      </a:pPr>
                      <a:r>
                        <a:rPr lang="ru-RU" sz="800" dirty="0">
                          <a:effectLst/>
                        </a:rPr>
                        <a:t>Информация о расходах бюджета с учетом интересов целевых групп (защита детей-сирот) по первоначальному плану  в 2020 г., 2021 г.,2022г., 2023 гг.</a:t>
                      </a:r>
                      <a:endParaRPr lang="ru-RU" sz="800" dirty="0">
                        <a:effectLst/>
                        <a:latin typeface="Calibri"/>
                        <a:ea typeface="Calibri"/>
                        <a:cs typeface="Times New Roman"/>
                      </a:endParaRPr>
                    </a:p>
                  </a:txBody>
                  <a:tcPr marL="14120" marR="14120" marT="0" marB="0"/>
                </a:tc>
                <a:tc>
                  <a:txBody>
                    <a:bodyPr/>
                    <a:lstStyle/>
                    <a:p>
                      <a:pPr algn="ctr">
                        <a:lnSpc>
                          <a:spcPct val="115000"/>
                        </a:lnSpc>
                        <a:spcAft>
                          <a:spcPts val="0"/>
                        </a:spcAft>
                      </a:pPr>
                      <a:r>
                        <a:rPr lang="ru-RU" sz="800" b="1" dirty="0">
                          <a:effectLst/>
                        </a:rPr>
                        <a:t>27</a:t>
                      </a:r>
                      <a:endParaRPr lang="ru-RU" sz="800" b="1" dirty="0">
                        <a:effectLst/>
                        <a:latin typeface="Calibri"/>
                        <a:ea typeface="Calibri"/>
                        <a:cs typeface="Times New Roman"/>
                      </a:endParaRPr>
                    </a:p>
                  </a:txBody>
                  <a:tcPr marL="14120" marR="14120" marT="0" marB="0"/>
                </a:tc>
              </a:tr>
              <a:tr h="284203">
                <a:tc>
                  <a:txBody>
                    <a:bodyPr/>
                    <a:lstStyle/>
                    <a:p>
                      <a:pPr algn="l">
                        <a:lnSpc>
                          <a:spcPct val="115000"/>
                        </a:lnSpc>
                        <a:spcAft>
                          <a:spcPts val="0"/>
                        </a:spcAft>
                      </a:pPr>
                      <a:r>
                        <a:rPr lang="ru-RU" sz="800">
                          <a:effectLst/>
                        </a:rPr>
                        <a:t>Информация о расходах бюджета с учетом интересов целевых групп (социальное обеспечение ветеранов, инвалидов, пожилых граждан) по первоначальному плану в 2020 г., 2021 г.,2022г., 2023 гг.</a:t>
                      </a:r>
                      <a:endParaRPr lang="ru-RU" sz="800">
                        <a:effectLst/>
                        <a:latin typeface="Calibri"/>
                        <a:ea typeface="Calibri"/>
                        <a:cs typeface="Times New Roman"/>
                      </a:endParaRPr>
                    </a:p>
                  </a:txBody>
                  <a:tcPr marL="14120" marR="14120" marT="0" marB="0"/>
                </a:tc>
                <a:tc>
                  <a:txBody>
                    <a:bodyPr/>
                    <a:lstStyle/>
                    <a:p>
                      <a:pPr algn="ctr">
                        <a:lnSpc>
                          <a:spcPct val="115000"/>
                        </a:lnSpc>
                        <a:spcAft>
                          <a:spcPts val="0"/>
                        </a:spcAft>
                      </a:pPr>
                      <a:r>
                        <a:rPr lang="ru-RU" sz="800" b="1" dirty="0">
                          <a:effectLst/>
                        </a:rPr>
                        <a:t>28</a:t>
                      </a:r>
                      <a:endParaRPr lang="ru-RU" sz="800" b="1" dirty="0">
                        <a:effectLst/>
                        <a:latin typeface="Calibri"/>
                        <a:ea typeface="Calibri"/>
                        <a:cs typeface="Times New Roman"/>
                      </a:endParaRPr>
                    </a:p>
                  </a:txBody>
                  <a:tcPr marL="14120" marR="14120" marT="0" marB="0"/>
                </a:tc>
              </a:tr>
              <a:tr h="284203">
                <a:tc>
                  <a:txBody>
                    <a:bodyPr/>
                    <a:lstStyle/>
                    <a:p>
                      <a:pPr algn="l">
                        <a:lnSpc>
                          <a:spcPct val="115000"/>
                        </a:lnSpc>
                        <a:spcAft>
                          <a:spcPts val="0"/>
                        </a:spcAft>
                      </a:pPr>
                      <a:r>
                        <a:rPr lang="ru-RU" sz="800" dirty="0">
                          <a:effectLst/>
                        </a:rPr>
                        <a:t>Информация о расходах бюджета с учетом интересов целевых групп (предоставление мер социальной поддержки прочим категориям граждан) по первоначальному плану  </a:t>
                      </a:r>
                      <a:r>
                        <a:rPr lang="ru-RU" sz="800" dirty="0" smtClean="0">
                          <a:effectLst/>
                        </a:rPr>
                        <a:t>   2020 г., </a:t>
                      </a:r>
                      <a:r>
                        <a:rPr lang="ru-RU" sz="800" dirty="0">
                          <a:effectLst/>
                        </a:rPr>
                        <a:t>2021 г.,2022г., 2023 гг.</a:t>
                      </a:r>
                      <a:endParaRPr lang="ru-RU" sz="800" dirty="0">
                        <a:effectLst/>
                        <a:latin typeface="Calibri"/>
                        <a:ea typeface="Calibri"/>
                        <a:cs typeface="Times New Roman"/>
                      </a:endParaRPr>
                    </a:p>
                  </a:txBody>
                  <a:tcPr marL="14120" marR="14120" marT="0" marB="0"/>
                </a:tc>
                <a:tc>
                  <a:txBody>
                    <a:bodyPr/>
                    <a:lstStyle/>
                    <a:p>
                      <a:pPr algn="ctr">
                        <a:lnSpc>
                          <a:spcPct val="115000"/>
                        </a:lnSpc>
                        <a:spcAft>
                          <a:spcPts val="0"/>
                        </a:spcAft>
                      </a:pPr>
                      <a:r>
                        <a:rPr lang="ru-RU" sz="800" b="1" dirty="0">
                          <a:effectLst/>
                        </a:rPr>
                        <a:t>29</a:t>
                      </a:r>
                      <a:endParaRPr lang="ru-RU" sz="800" b="1" dirty="0">
                        <a:effectLst/>
                        <a:latin typeface="Calibri"/>
                        <a:ea typeface="Calibri"/>
                        <a:cs typeface="Times New Roman"/>
                      </a:endParaRPr>
                    </a:p>
                  </a:txBody>
                  <a:tcPr marL="14120" marR="14120" marT="0" marB="0"/>
                </a:tc>
              </a:tr>
              <a:tr h="284203">
                <a:tc>
                  <a:txBody>
                    <a:bodyPr/>
                    <a:lstStyle/>
                    <a:p>
                      <a:pPr algn="l">
                        <a:lnSpc>
                          <a:spcPct val="115000"/>
                        </a:lnSpc>
                        <a:spcAft>
                          <a:spcPts val="0"/>
                        </a:spcAft>
                      </a:pPr>
                      <a:r>
                        <a:rPr lang="ru-RU" sz="800" dirty="0" smtClean="0">
                          <a:effectLst/>
                          <a:latin typeface="Calibri"/>
                          <a:ea typeface="Calibri"/>
                          <a:cs typeface="Times New Roman"/>
                        </a:rPr>
                        <a:t>Дорожный фонд города-курорта Пятигорска по первоначальному плану за счет собственных </a:t>
                      </a:r>
                    </a:p>
                    <a:p>
                      <a:pPr algn="l">
                        <a:lnSpc>
                          <a:spcPct val="115000"/>
                        </a:lnSpc>
                        <a:spcAft>
                          <a:spcPts val="0"/>
                        </a:spcAft>
                      </a:pPr>
                      <a:r>
                        <a:rPr lang="ru-RU" sz="800" dirty="0" smtClean="0">
                          <a:effectLst/>
                          <a:latin typeface="Calibri"/>
                          <a:ea typeface="Calibri"/>
                          <a:cs typeface="Times New Roman"/>
                        </a:rPr>
                        <a:t>доходов на 2020 год, 2021 год (млн. руб.)</a:t>
                      </a:r>
                    </a:p>
                  </a:txBody>
                  <a:tcPr marL="14120" marR="14120" marT="0" marB="0"/>
                </a:tc>
                <a:tc>
                  <a:txBody>
                    <a:bodyPr/>
                    <a:lstStyle/>
                    <a:p>
                      <a:pPr algn="ctr">
                        <a:lnSpc>
                          <a:spcPct val="115000"/>
                        </a:lnSpc>
                        <a:spcAft>
                          <a:spcPts val="0"/>
                        </a:spcAft>
                      </a:pPr>
                      <a:r>
                        <a:rPr lang="ru-RU" sz="800" b="1" dirty="0">
                          <a:effectLst/>
                        </a:rPr>
                        <a:t>30</a:t>
                      </a:r>
                      <a:endParaRPr lang="ru-RU" sz="800" b="1" dirty="0">
                        <a:effectLst/>
                        <a:latin typeface="Calibri"/>
                        <a:ea typeface="Calibri"/>
                        <a:cs typeface="Times New Roman"/>
                      </a:endParaRPr>
                    </a:p>
                  </a:txBody>
                  <a:tcPr marL="14120" marR="14120" marT="0" marB="0"/>
                </a:tc>
              </a:tr>
              <a:tr h="284203">
                <a:tc>
                  <a:txBody>
                    <a:bodyPr/>
                    <a:lstStyle/>
                    <a:p>
                      <a:pPr algn="l">
                        <a:lnSpc>
                          <a:spcPct val="115000"/>
                        </a:lnSpc>
                        <a:spcAft>
                          <a:spcPts val="0"/>
                        </a:spcAft>
                      </a:pPr>
                      <a:r>
                        <a:rPr lang="ru-RU" sz="800" b="1" kern="1200" dirty="0">
                          <a:solidFill>
                            <a:schemeClr val="tx1"/>
                          </a:solidFill>
                          <a:effectLst/>
                          <a:latin typeface="+mn-lt"/>
                          <a:ea typeface="+mn-ea"/>
                          <a:cs typeface="+mn-cs"/>
                        </a:rPr>
                        <a:t>Источники расходов дорожного фонда города-курорта Пятигорска по первоначальному плану на 2020-2023гг.</a:t>
                      </a:r>
                    </a:p>
                  </a:txBody>
                  <a:tcPr marL="14120" marR="14120" marT="0" marB="0"/>
                </a:tc>
                <a:tc>
                  <a:txBody>
                    <a:bodyPr/>
                    <a:lstStyle/>
                    <a:p>
                      <a:pPr marL="0" algn="ctr" defTabSz="914400" rtl="0" eaLnBrk="1" latinLnBrk="0" hangingPunct="1">
                        <a:lnSpc>
                          <a:spcPct val="115000"/>
                        </a:lnSpc>
                        <a:spcAft>
                          <a:spcPts val="0"/>
                        </a:spcAft>
                      </a:pPr>
                      <a:r>
                        <a:rPr lang="ru-RU" sz="800" b="1" kern="1200" dirty="0" smtClean="0">
                          <a:solidFill>
                            <a:schemeClr val="tx1"/>
                          </a:solidFill>
                          <a:effectLst/>
                          <a:latin typeface="+mn-lt"/>
                          <a:ea typeface="+mn-ea"/>
                          <a:cs typeface="+mn-cs"/>
                        </a:rPr>
                        <a:t>31</a:t>
                      </a:r>
                      <a:endParaRPr lang="ru-RU" sz="800" b="1" kern="1200" dirty="0">
                        <a:solidFill>
                          <a:schemeClr val="tx1"/>
                        </a:solidFill>
                        <a:effectLst/>
                        <a:latin typeface="+mn-lt"/>
                        <a:ea typeface="+mn-ea"/>
                        <a:cs typeface="+mn-cs"/>
                      </a:endParaRPr>
                    </a:p>
                  </a:txBody>
                  <a:tcPr marL="14120" marR="14120" marT="0" marB="0"/>
                </a:tc>
              </a:tr>
              <a:tr h="284203">
                <a:tc>
                  <a:txBody>
                    <a:bodyPr/>
                    <a:lstStyle/>
                    <a:p>
                      <a:pPr algn="l">
                        <a:lnSpc>
                          <a:spcPct val="115000"/>
                        </a:lnSpc>
                        <a:spcAft>
                          <a:spcPts val="0"/>
                        </a:spcAft>
                      </a:pPr>
                      <a:r>
                        <a:rPr lang="ru-RU" sz="800" b="1" kern="1200" dirty="0">
                          <a:solidFill>
                            <a:schemeClr val="tx1"/>
                          </a:solidFill>
                          <a:effectLst/>
                          <a:latin typeface="+mn-lt"/>
                          <a:ea typeface="+mn-ea"/>
                          <a:cs typeface="+mn-cs"/>
                        </a:rPr>
                        <a:t>Сведения об общественно значимых проектах в городе Пятигорске на 2021 год</a:t>
                      </a:r>
                    </a:p>
                  </a:txBody>
                  <a:tcPr marL="14120" marR="14120" marT="0" marB="0"/>
                </a:tc>
                <a:tc>
                  <a:txBody>
                    <a:bodyPr/>
                    <a:lstStyle/>
                    <a:p>
                      <a:pPr marL="0" algn="ctr" defTabSz="914400" rtl="0" eaLnBrk="1" latinLnBrk="0" hangingPunct="1">
                        <a:lnSpc>
                          <a:spcPct val="115000"/>
                        </a:lnSpc>
                        <a:spcAft>
                          <a:spcPts val="0"/>
                        </a:spcAft>
                      </a:pPr>
                      <a:r>
                        <a:rPr lang="ru-RU" sz="800" b="1" kern="1200" dirty="0">
                          <a:solidFill>
                            <a:schemeClr val="tx1"/>
                          </a:solidFill>
                          <a:effectLst/>
                          <a:latin typeface="+mn-lt"/>
                          <a:ea typeface="+mn-ea"/>
                          <a:cs typeface="+mn-cs"/>
                        </a:rPr>
                        <a:t>32</a:t>
                      </a:r>
                    </a:p>
                  </a:txBody>
                  <a:tcPr marL="14120" marR="14120" marT="0" marB="0"/>
                </a:tc>
              </a:tr>
            </a:tbl>
          </a:graphicData>
        </a:graphic>
      </p:graphicFrame>
    </p:spTree>
    <p:extLst>
      <p:ext uri="{BB962C8B-B14F-4D97-AF65-F5344CB8AC3E}">
        <p14:creationId xmlns:p14="http://schemas.microsoft.com/office/powerpoint/2010/main" val="23174615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 name="Прямоугольник 26"/>
          <p:cNvSpPr/>
          <p:nvPr/>
        </p:nvSpPr>
        <p:spPr>
          <a:xfrm>
            <a:off x="3" y="332656"/>
            <a:ext cx="9144000" cy="589154"/>
          </a:xfrm>
          <a:prstGeom prst="rect">
            <a:avLst/>
          </a:prstGeom>
        </p:spPr>
        <p:txBody>
          <a:bodyPr lIns="95777" tIns="47888" rIns="95777" bIns="47888">
            <a:spAutoFit/>
          </a:bodyPr>
          <a:lstStyle/>
          <a:p>
            <a:pPr algn="ctr" eaLnBrk="0" hangingPunct="0">
              <a:lnSpc>
                <a:spcPct val="80000"/>
              </a:lnSpc>
              <a:defRPr/>
            </a:pPr>
            <a:r>
              <a:rPr lang="ru-RU" altLang="ru-RU" sz="2000" dirty="0" smtClean="0">
                <a:ln w="3175" cmpd="sng">
                  <a:solidFill>
                    <a:prstClr val="black"/>
                  </a:solidFill>
                  <a:prstDash val="solid"/>
                </a:ln>
                <a:solidFill>
                  <a:prstClr val="black"/>
                </a:solidFill>
                <a:cs typeface="Times New Roman" pitchFamily="18" charset="0"/>
              </a:rPr>
              <a:t>Доходы бюджета города-курорта Пятигорска от использования муниципального имущества за </a:t>
            </a:r>
            <a:r>
              <a:rPr lang="ru-RU" altLang="ru-RU" dirty="0" smtClean="0">
                <a:ln w="3175" cmpd="sng">
                  <a:solidFill>
                    <a:prstClr val="black"/>
                  </a:solidFill>
                  <a:prstDash val="solid"/>
                </a:ln>
                <a:solidFill>
                  <a:prstClr val="black"/>
                </a:solidFill>
                <a:cs typeface="Times New Roman" pitchFamily="18" charset="0"/>
              </a:rPr>
              <a:t>период</a:t>
            </a:r>
            <a:r>
              <a:rPr lang="ru-RU" altLang="ru-RU" sz="2000" dirty="0" smtClean="0">
                <a:ln w="3175" cmpd="sng">
                  <a:solidFill>
                    <a:prstClr val="black"/>
                  </a:solidFill>
                  <a:prstDash val="solid"/>
                </a:ln>
                <a:solidFill>
                  <a:prstClr val="black"/>
                </a:solidFill>
                <a:cs typeface="Times New Roman" pitchFamily="18" charset="0"/>
              </a:rPr>
              <a:t> 2017-2021гг. (</a:t>
            </a:r>
            <a:r>
              <a:rPr lang="ru-RU" altLang="ru-RU" sz="1600" dirty="0" smtClean="0">
                <a:ln w="3175" cmpd="sng">
                  <a:solidFill>
                    <a:prstClr val="black"/>
                  </a:solidFill>
                  <a:prstDash val="solid"/>
                </a:ln>
                <a:solidFill>
                  <a:prstClr val="black"/>
                </a:solidFill>
                <a:cs typeface="Times New Roman" pitchFamily="18" charset="0"/>
              </a:rPr>
              <a:t>в тыс. руб.</a:t>
            </a:r>
            <a:r>
              <a:rPr lang="ru-RU" altLang="ru-RU" sz="2000" dirty="0" smtClean="0">
                <a:ln w="3175" cmpd="sng">
                  <a:solidFill>
                    <a:prstClr val="black"/>
                  </a:solidFill>
                  <a:prstDash val="solid"/>
                </a:ln>
                <a:solidFill>
                  <a:prstClr val="black"/>
                </a:solidFill>
                <a:cs typeface="Times New Roman" pitchFamily="18" charset="0"/>
              </a:rPr>
              <a:t>)</a:t>
            </a:r>
            <a:endParaRPr lang="ru-RU" altLang="ru-RU" sz="2000" dirty="0">
              <a:ln w="3175" cmpd="sng">
                <a:solidFill>
                  <a:prstClr val="black"/>
                </a:solidFill>
                <a:prstDash val="solid"/>
              </a:ln>
              <a:solidFill>
                <a:prstClr val="black"/>
              </a:solidFill>
              <a:cs typeface="Times New Roman" pitchFamily="18" charset="0"/>
            </a:endParaRPr>
          </a:p>
        </p:txBody>
      </p:sp>
      <p:grpSp>
        <p:nvGrpSpPr>
          <p:cNvPr id="32" name="Группа 31"/>
          <p:cNvGrpSpPr/>
          <p:nvPr/>
        </p:nvGrpSpPr>
        <p:grpSpPr>
          <a:xfrm>
            <a:off x="33983" y="6249331"/>
            <a:ext cx="9217025" cy="458857"/>
            <a:chOff x="2091858" y="6438268"/>
            <a:chExt cx="5158447" cy="287148"/>
          </a:xfrm>
        </p:grpSpPr>
        <p:grpSp>
          <p:nvGrpSpPr>
            <p:cNvPr id="2" name="Группа 7"/>
            <p:cNvGrpSpPr/>
            <p:nvPr/>
          </p:nvGrpSpPr>
          <p:grpSpPr>
            <a:xfrm>
              <a:off x="5819218" y="6438268"/>
              <a:ext cx="1431087" cy="269645"/>
              <a:chOff x="1446928" y="6135588"/>
              <a:chExt cx="1431087" cy="269645"/>
            </a:xfrm>
          </p:grpSpPr>
          <p:sp>
            <p:nvSpPr>
              <p:cNvPr id="24" name="TextBox 23"/>
              <p:cNvSpPr txBox="1"/>
              <p:nvPr/>
            </p:nvSpPr>
            <p:spPr>
              <a:xfrm>
                <a:off x="1606603" y="6135588"/>
                <a:ext cx="1271412" cy="269645"/>
              </a:xfrm>
              <a:prstGeom prst="rect">
                <a:avLst/>
              </a:prstGeom>
              <a:noFill/>
            </p:spPr>
            <p:txBody>
              <a:bodyPr wrap="square" rtlCol="0">
                <a:spAutoFit/>
              </a:bodyPr>
              <a:lstStyle/>
              <a:p>
                <a:r>
                  <a:rPr lang="ru-RU" sz="1100" b="1" dirty="0" smtClean="0">
                    <a:solidFill>
                      <a:prstClr val="black">
                        <a:lumMod val="75000"/>
                        <a:lumOff val="25000"/>
                      </a:prstClr>
                    </a:solidFill>
                  </a:rPr>
                  <a:t>Аренда за земли </a:t>
                </a:r>
              </a:p>
              <a:p>
                <a:r>
                  <a:rPr lang="ru-RU" sz="1100" b="1" dirty="0" smtClean="0">
                    <a:solidFill>
                      <a:prstClr val="black">
                        <a:lumMod val="75000"/>
                        <a:lumOff val="25000"/>
                      </a:prstClr>
                    </a:solidFill>
                  </a:rPr>
                  <a:t>в </a:t>
                </a:r>
                <a:r>
                  <a:rPr lang="ru-RU" sz="1100" b="1" dirty="0" err="1" smtClean="0">
                    <a:solidFill>
                      <a:prstClr val="black">
                        <a:lumMod val="75000"/>
                        <a:lumOff val="25000"/>
                      </a:prstClr>
                    </a:solidFill>
                  </a:rPr>
                  <a:t>муниц</a:t>
                </a:r>
                <a:r>
                  <a:rPr lang="ru-RU" sz="1100" b="1" dirty="0" smtClean="0">
                    <a:solidFill>
                      <a:prstClr val="black">
                        <a:lumMod val="75000"/>
                        <a:lumOff val="25000"/>
                      </a:prstClr>
                    </a:solidFill>
                  </a:rPr>
                  <a:t>. собственности</a:t>
                </a:r>
                <a:endParaRPr lang="ru-RU" sz="1100" b="1" dirty="0">
                  <a:solidFill>
                    <a:prstClr val="black">
                      <a:lumMod val="75000"/>
                      <a:lumOff val="25000"/>
                    </a:prstClr>
                  </a:solidFill>
                </a:endParaRPr>
              </a:p>
            </p:txBody>
          </p:sp>
          <p:sp>
            <p:nvSpPr>
              <p:cNvPr id="15" name="Овал 14"/>
              <p:cNvSpPr/>
              <p:nvPr/>
            </p:nvSpPr>
            <p:spPr>
              <a:xfrm>
                <a:off x="1446928" y="6194728"/>
                <a:ext cx="200822" cy="200822"/>
              </a:xfrm>
              <a:prstGeom prst="ellipse">
                <a:avLst/>
              </a:prstGeom>
              <a:solidFill>
                <a:srgbClr val="CC5350"/>
              </a:solidFill>
              <a:ln>
                <a:noFill/>
              </a:ln>
              <a:effectLst>
                <a:outerShdw blurRad="50800" dist="38100" dir="2700000" algn="tl" rotWithShape="0">
                  <a:prstClr val="black">
                    <a:alpha val="40000"/>
                  </a:prstClr>
                </a:outerShdw>
              </a:effectLst>
              <a:scene3d>
                <a:camera prst="orthographicFront"/>
                <a:lightRig rig="threePt" dir="t"/>
              </a:scene3d>
              <a:sp3d prstMaterial="flat">
                <a:bevelT w="203200" h="203200"/>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endParaRPr lang="ru-RU" sz="1200" b="1">
                  <a:solidFill>
                    <a:prstClr val="black"/>
                  </a:solidFill>
                  <a:ea typeface="Tahoma" pitchFamily="34" charset="0"/>
                  <a:cs typeface="Tahoma" pitchFamily="34" charset="0"/>
                </a:endParaRPr>
              </a:p>
            </p:txBody>
          </p:sp>
        </p:grpSp>
        <p:grpSp>
          <p:nvGrpSpPr>
            <p:cNvPr id="3" name="Группа 8"/>
            <p:cNvGrpSpPr/>
            <p:nvPr/>
          </p:nvGrpSpPr>
          <p:grpSpPr>
            <a:xfrm>
              <a:off x="4710053" y="6455772"/>
              <a:ext cx="1253198" cy="269644"/>
              <a:chOff x="3501192" y="6135588"/>
              <a:chExt cx="1253198" cy="269644"/>
            </a:xfrm>
          </p:grpSpPr>
          <p:sp>
            <p:nvSpPr>
              <p:cNvPr id="26" name="TextBox 25"/>
              <p:cNvSpPr txBox="1"/>
              <p:nvPr/>
            </p:nvSpPr>
            <p:spPr>
              <a:xfrm>
                <a:off x="3702014" y="6135588"/>
                <a:ext cx="1052376" cy="269644"/>
              </a:xfrm>
              <a:prstGeom prst="rect">
                <a:avLst/>
              </a:prstGeom>
              <a:noFill/>
            </p:spPr>
            <p:txBody>
              <a:bodyPr wrap="square" rtlCol="0">
                <a:spAutoFit/>
              </a:bodyPr>
              <a:lstStyle/>
              <a:p>
                <a:r>
                  <a:rPr lang="ru-RU" sz="1100" b="1" dirty="0" smtClean="0">
                    <a:solidFill>
                      <a:prstClr val="black">
                        <a:lumMod val="75000"/>
                        <a:lumOff val="25000"/>
                      </a:prstClr>
                    </a:solidFill>
                  </a:rPr>
                  <a:t>Аренда имущества </a:t>
                </a:r>
              </a:p>
              <a:p>
                <a:r>
                  <a:rPr lang="ru-RU" sz="1100" b="1" dirty="0" err="1" smtClean="0">
                    <a:solidFill>
                      <a:prstClr val="black">
                        <a:lumMod val="75000"/>
                        <a:lumOff val="25000"/>
                      </a:prstClr>
                    </a:solidFill>
                  </a:rPr>
                  <a:t>муниц</a:t>
                </a:r>
                <a:r>
                  <a:rPr lang="ru-RU" sz="1100" b="1" dirty="0" smtClean="0">
                    <a:solidFill>
                      <a:prstClr val="black">
                        <a:lumMod val="75000"/>
                        <a:lumOff val="25000"/>
                      </a:prstClr>
                    </a:solidFill>
                  </a:rPr>
                  <a:t>. казны</a:t>
                </a:r>
                <a:endParaRPr lang="ru-RU" sz="1100" b="1" dirty="0">
                  <a:solidFill>
                    <a:prstClr val="black">
                      <a:lumMod val="75000"/>
                      <a:lumOff val="25000"/>
                    </a:prstClr>
                  </a:solidFill>
                </a:endParaRPr>
              </a:p>
            </p:txBody>
          </p:sp>
          <p:sp>
            <p:nvSpPr>
              <p:cNvPr id="28" name="Овал 27"/>
              <p:cNvSpPr/>
              <p:nvPr/>
            </p:nvSpPr>
            <p:spPr>
              <a:xfrm>
                <a:off x="3501192" y="6195702"/>
                <a:ext cx="200822" cy="200822"/>
              </a:xfrm>
              <a:prstGeom prst="ellipse">
                <a:avLst/>
              </a:prstGeom>
              <a:solidFill>
                <a:srgbClr val="F2CC76"/>
              </a:solidFill>
              <a:ln>
                <a:noFill/>
              </a:ln>
              <a:effectLst>
                <a:outerShdw blurRad="50800" dist="38100" dir="2700000" algn="tl" rotWithShape="0">
                  <a:prstClr val="black">
                    <a:alpha val="40000"/>
                  </a:prstClr>
                </a:outerShdw>
              </a:effectLst>
              <a:scene3d>
                <a:camera prst="orthographicFront"/>
                <a:lightRig rig="threePt" dir="t"/>
              </a:scene3d>
              <a:sp3d prstMaterial="flat">
                <a:bevelT w="203200" h="203200"/>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endParaRPr lang="ru-RU" sz="1200" b="1">
                  <a:solidFill>
                    <a:prstClr val="black"/>
                  </a:solidFill>
                  <a:ea typeface="Tahoma" pitchFamily="34" charset="0"/>
                  <a:cs typeface="Tahoma" pitchFamily="34" charset="0"/>
                </a:endParaRPr>
              </a:p>
            </p:txBody>
          </p:sp>
        </p:grpSp>
        <p:grpSp>
          <p:nvGrpSpPr>
            <p:cNvPr id="4" name="Группа 9"/>
            <p:cNvGrpSpPr/>
            <p:nvPr/>
          </p:nvGrpSpPr>
          <p:grpSpPr>
            <a:xfrm>
              <a:off x="3375321" y="6447020"/>
              <a:ext cx="1486071" cy="269645"/>
              <a:chOff x="5387038" y="6135588"/>
              <a:chExt cx="1486071" cy="269645"/>
            </a:xfrm>
          </p:grpSpPr>
          <p:sp>
            <p:nvSpPr>
              <p:cNvPr id="30" name="TextBox 29"/>
              <p:cNvSpPr txBox="1"/>
              <p:nvPr/>
            </p:nvSpPr>
            <p:spPr>
              <a:xfrm>
                <a:off x="5573931" y="6135588"/>
                <a:ext cx="1299178" cy="269645"/>
              </a:xfrm>
              <a:prstGeom prst="rect">
                <a:avLst/>
              </a:prstGeom>
              <a:noFill/>
            </p:spPr>
            <p:txBody>
              <a:bodyPr wrap="square" rtlCol="0">
                <a:spAutoFit/>
              </a:bodyPr>
              <a:lstStyle/>
              <a:p>
                <a:r>
                  <a:rPr lang="ru-RU" sz="1100" b="1" dirty="0" smtClean="0">
                    <a:solidFill>
                      <a:prstClr val="black">
                        <a:lumMod val="75000"/>
                        <a:lumOff val="25000"/>
                      </a:prstClr>
                    </a:solidFill>
                  </a:rPr>
                  <a:t>Доходы от приватизации</a:t>
                </a:r>
              </a:p>
              <a:p>
                <a:r>
                  <a:rPr lang="ru-RU" sz="1100" b="1" dirty="0" err="1">
                    <a:solidFill>
                      <a:prstClr val="black">
                        <a:lumMod val="75000"/>
                        <a:lumOff val="25000"/>
                      </a:prstClr>
                    </a:solidFill>
                  </a:rPr>
                  <a:t>м</a:t>
                </a:r>
                <a:r>
                  <a:rPr lang="ru-RU" sz="1100" b="1" dirty="0" err="1" smtClean="0">
                    <a:solidFill>
                      <a:prstClr val="black">
                        <a:lumMod val="75000"/>
                        <a:lumOff val="25000"/>
                      </a:prstClr>
                    </a:solidFill>
                  </a:rPr>
                  <a:t>униц</a:t>
                </a:r>
                <a:r>
                  <a:rPr lang="ru-RU" sz="1100" b="1" dirty="0" smtClean="0">
                    <a:solidFill>
                      <a:prstClr val="black">
                        <a:lumMod val="75000"/>
                        <a:lumOff val="25000"/>
                      </a:prstClr>
                    </a:solidFill>
                  </a:rPr>
                  <a:t>. имущества</a:t>
                </a:r>
                <a:endParaRPr lang="ru-RU" sz="1100" b="1" dirty="0">
                  <a:solidFill>
                    <a:prstClr val="black">
                      <a:lumMod val="75000"/>
                      <a:lumOff val="25000"/>
                    </a:prstClr>
                  </a:solidFill>
                </a:endParaRPr>
              </a:p>
            </p:txBody>
          </p:sp>
          <p:sp>
            <p:nvSpPr>
              <p:cNvPr id="31" name="Овал 30"/>
              <p:cNvSpPr/>
              <p:nvPr/>
            </p:nvSpPr>
            <p:spPr>
              <a:xfrm>
                <a:off x="5387038" y="6198890"/>
                <a:ext cx="200822" cy="200822"/>
              </a:xfrm>
              <a:prstGeom prst="ellipse">
                <a:avLst/>
              </a:prstGeom>
              <a:solidFill>
                <a:srgbClr val="64B484"/>
              </a:solidFill>
              <a:ln>
                <a:noFill/>
              </a:ln>
              <a:effectLst>
                <a:outerShdw blurRad="50800" dist="38100" dir="2700000" algn="tl" rotWithShape="0">
                  <a:prstClr val="black">
                    <a:alpha val="40000"/>
                  </a:prstClr>
                </a:outerShdw>
              </a:effectLst>
              <a:scene3d>
                <a:camera prst="orthographicFront"/>
                <a:lightRig rig="threePt" dir="t"/>
              </a:scene3d>
              <a:sp3d prstMaterial="flat">
                <a:bevelT w="203200" h="203200"/>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endParaRPr lang="ru-RU" sz="1200" b="1">
                  <a:solidFill>
                    <a:prstClr val="black"/>
                  </a:solidFill>
                  <a:ea typeface="Tahoma" pitchFamily="34" charset="0"/>
                  <a:cs typeface="Tahoma" pitchFamily="34" charset="0"/>
                </a:endParaRPr>
              </a:p>
            </p:txBody>
          </p:sp>
        </p:grpSp>
        <p:grpSp>
          <p:nvGrpSpPr>
            <p:cNvPr id="5" name="Группа 10"/>
            <p:cNvGrpSpPr/>
            <p:nvPr/>
          </p:nvGrpSpPr>
          <p:grpSpPr>
            <a:xfrm>
              <a:off x="2091858" y="6438955"/>
              <a:ext cx="1364830" cy="277753"/>
              <a:chOff x="7005758" y="6118771"/>
              <a:chExt cx="1364830" cy="277753"/>
            </a:xfrm>
          </p:grpSpPr>
          <p:sp>
            <p:nvSpPr>
              <p:cNvPr id="33" name="TextBox 32"/>
              <p:cNvSpPr txBox="1"/>
              <p:nvPr/>
            </p:nvSpPr>
            <p:spPr>
              <a:xfrm>
                <a:off x="7166442" y="6118771"/>
                <a:ext cx="1204146" cy="269645"/>
              </a:xfrm>
              <a:prstGeom prst="rect">
                <a:avLst/>
              </a:prstGeom>
              <a:noFill/>
            </p:spPr>
            <p:txBody>
              <a:bodyPr wrap="square" rtlCol="0">
                <a:spAutoFit/>
              </a:bodyPr>
              <a:lstStyle/>
              <a:p>
                <a:r>
                  <a:rPr lang="ru-RU" sz="1100" b="1" dirty="0" smtClean="0">
                    <a:solidFill>
                      <a:prstClr val="black">
                        <a:lumMod val="75000"/>
                        <a:lumOff val="25000"/>
                      </a:prstClr>
                    </a:solidFill>
                  </a:rPr>
                  <a:t>Прочие доходы </a:t>
                </a:r>
                <a:endParaRPr lang="ru-RU" sz="1100" b="1" dirty="0">
                  <a:solidFill>
                    <a:prstClr val="black">
                      <a:lumMod val="75000"/>
                      <a:lumOff val="25000"/>
                    </a:prstClr>
                  </a:solidFill>
                </a:endParaRPr>
              </a:p>
              <a:p>
                <a:r>
                  <a:rPr lang="ru-RU" sz="1100" b="1" dirty="0" smtClean="0">
                    <a:solidFill>
                      <a:prstClr val="black">
                        <a:lumMod val="75000"/>
                        <a:lumOff val="25000"/>
                      </a:prstClr>
                    </a:solidFill>
                  </a:rPr>
                  <a:t>от </a:t>
                </a:r>
                <a:r>
                  <a:rPr lang="ru-RU" sz="1100" b="1" dirty="0" err="1" smtClean="0">
                    <a:solidFill>
                      <a:prstClr val="black">
                        <a:lumMod val="75000"/>
                        <a:lumOff val="25000"/>
                      </a:prstClr>
                    </a:solidFill>
                  </a:rPr>
                  <a:t>использов</a:t>
                </a:r>
                <a:r>
                  <a:rPr lang="ru-RU" sz="1100" b="1" dirty="0" smtClean="0">
                    <a:solidFill>
                      <a:prstClr val="black">
                        <a:lumMod val="75000"/>
                        <a:lumOff val="25000"/>
                      </a:prstClr>
                    </a:solidFill>
                  </a:rPr>
                  <a:t>. имущества</a:t>
                </a:r>
                <a:endParaRPr lang="ru-RU" sz="1100" b="1" dirty="0">
                  <a:solidFill>
                    <a:prstClr val="black">
                      <a:lumMod val="75000"/>
                      <a:lumOff val="25000"/>
                    </a:prstClr>
                  </a:solidFill>
                </a:endParaRPr>
              </a:p>
            </p:txBody>
          </p:sp>
          <p:sp>
            <p:nvSpPr>
              <p:cNvPr id="34" name="Овал 33"/>
              <p:cNvSpPr/>
              <p:nvPr/>
            </p:nvSpPr>
            <p:spPr>
              <a:xfrm>
                <a:off x="7005758" y="6195702"/>
                <a:ext cx="200822" cy="200822"/>
              </a:xfrm>
              <a:prstGeom prst="ellipse">
                <a:avLst/>
              </a:prstGeom>
              <a:solidFill>
                <a:srgbClr val="FFFF00"/>
              </a:solidFill>
              <a:ln>
                <a:noFill/>
              </a:ln>
              <a:effectLst>
                <a:outerShdw blurRad="50800" dist="38100" dir="2700000" algn="tl" rotWithShape="0">
                  <a:prstClr val="black">
                    <a:alpha val="40000"/>
                  </a:prstClr>
                </a:outerShdw>
              </a:effectLst>
              <a:scene3d>
                <a:camera prst="orthographicFront"/>
                <a:lightRig rig="threePt" dir="t"/>
              </a:scene3d>
              <a:sp3d prstMaterial="flat">
                <a:bevelT w="203200" h="203200"/>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endParaRPr lang="ru-RU" sz="1200" b="1">
                  <a:solidFill>
                    <a:prstClr val="black"/>
                  </a:solidFill>
                  <a:ea typeface="Tahoma" pitchFamily="34" charset="0"/>
                  <a:cs typeface="Tahoma" pitchFamily="34" charset="0"/>
                </a:endParaRPr>
              </a:p>
            </p:txBody>
          </p:sp>
        </p:grpSp>
      </p:grpSp>
      <p:grpSp>
        <p:nvGrpSpPr>
          <p:cNvPr id="29" name="Группа 28"/>
          <p:cNvGrpSpPr/>
          <p:nvPr/>
        </p:nvGrpSpPr>
        <p:grpSpPr>
          <a:xfrm>
            <a:off x="-900608" y="1887917"/>
            <a:ext cx="10297144" cy="4485446"/>
            <a:chOff x="-360040" y="1738753"/>
            <a:chExt cx="9180512" cy="4642574"/>
          </a:xfrm>
        </p:grpSpPr>
        <p:graphicFrame>
          <p:nvGraphicFramePr>
            <p:cNvPr id="12" name="Объект 1"/>
            <p:cNvGraphicFramePr>
              <a:graphicFrameLocks/>
            </p:cNvGraphicFramePr>
            <p:nvPr>
              <p:extLst>
                <p:ext uri="{D42A27DB-BD31-4B8C-83A1-F6EECF244321}">
                  <p14:modId xmlns:p14="http://schemas.microsoft.com/office/powerpoint/2010/main" val="1817056385"/>
                </p:ext>
              </p:extLst>
            </p:nvPr>
          </p:nvGraphicFramePr>
          <p:xfrm>
            <a:off x="-360040" y="2051700"/>
            <a:ext cx="9180512" cy="4329627"/>
          </p:xfrm>
          <a:graphic>
            <a:graphicData uri="http://schemas.openxmlformats.org/drawingml/2006/chart">
              <c:chart xmlns:c="http://schemas.openxmlformats.org/drawingml/2006/chart" xmlns:r="http://schemas.openxmlformats.org/officeDocument/2006/relationships" r:id="rId3"/>
            </a:graphicData>
          </a:graphic>
        </p:graphicFrame>
        <p:sp>
          <p:nvSpPr>
            <p:cNvPr id="18" name="Скругленный прямоугольник 17"/>
            <p:cNvSpPr/>
            <p:nvPr/>
          </p:nvSpPr>
          <p:spPr>
            <a:xfrm>
              <a:off x="1280553" y="1738753"/>
              <a:ext cx="972914" cy="485763"/>
            </a:xfrm>
            <a:prstGeom prst="roundRect">
              <a:avLst>
                <a:gd name="adj" fmla="val 50000"/>
              </a:avLst>
            </a:prstGeom>
            <a:solidFill>
              <a:schemeClr val="accent6">
                <a:lumMod val="75000"/>
              </a:schemeClr>
            </a:solidFill>
            <a:ln>
              <a:noFill/>
            </a:ln>
            <a:effectLst>
              <a:outerShdw blurRad="76200" dist="76200" dir="2700000" algn="tl" rotWithShape="0">
                <a:prstClr val="black">
                  <a:alpha val="36000"/>
                </a:prstClr>
              </a:outerShdw>
            </a:effectLst>
            <a:scene3d>
              <a:camera prst="orthographicFront"/>
              <a:lightRig rig="threePt" dir="t"/>
            </a:scene3d>
            <a:sp3d prstMaterial="flat">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ru-RU" sz="1400" b="1" dirty="0" smtClean="0">
                  <a:solidFill>
                    <a:prstClr val="white"/>
                  </a:solidFill>
                </a:rPr>
                <a:t>342 824,0</a:t>
              </a:r>
              <a:endParaRPr lang="ru-RU" sz="1400" b="1" dirty="0">
                <a:solidFill>
                  <a:prstClr val="white"/>
                </a:solidFill>
              </a:endParaRPr>
            </a:p>
          </p:txBody>
        </p:sp>
        <p:sp>
          <p:nvSpPr>
            <p:cNvPr id="19" name="Скругленный прямоугольник 18"/>
            <p:cNvSpPr/>
            <p:nvPr/>
          </p:nvSpPr>
          <p:spPr>
            <a:xfrm flipH="1">
              <a:off x="2658836" y="3296529"/>
              <a:ext cx="989845" cy="520007"/>
            </a:xfrm>
            <a:prstGeom prst="roundRect">
              <a:avLst>
                <a:gd name="adj" fmla="val 50000"/>
              </a:avLst>
            </a:prstGeom>
            <a:solidFill>
              <a:schemeClr val="accent6">
                <a:lumMod val="75000"/>
              </a:schemeClr>
            </a:solidFill>
            <a:ln>
              <a:noFill/>
            </a:ln>
            <a:effectLst>
              <a:outerShdw blurRad="76200" dist="76200" dir="2700000" algn="tl" rotWithShape="0">
                <a:prstClr val="black">
                  <a:alpha val="36000"/>
                </a:prstClr>
              </a:outerShdw>
            </a:effectLst>
            <a:scene3d>
              <a:camera prst="orthographicFront"/>
              <a:lightRig rig="threePt" dir="t"/>
            </a:scene3d>
            <a:sp3d prstMaterial="flat">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ru-RU" sz="1400" b="1" dirty="0" smtClean="0">
                  <a:solidFill>
                    <a:prstClr val="white"/>
                  </a:solidFill>
                </a:rPr>
                <a:t>189 495,0</a:t>
              </a:r>
              <a:endParaRPr lang="ru-RU" sz="1400" b="1" dirty="0">
                <a:solidFill>
                  <a:prstClr val="white"/>
                </a:solidFill>
              </a:endParaRPr>
            </a:p>
          </p:txBody>
        </p:sp>
      </p:grpSp>
      <p:sp>
        <p:nvSpPr>
          <p:cNvPr id="38" name="Скругленный прямоугольник 37"/>
          <p:cNvSpPr/>
          <p:nvPr/>
        </p:nvSpPr>
        <p:spPr>
          <a:xfrm flipH="1">
            <a:off x="4119260" y="4011255"/>
            <a:ext cx="1087582" cy="485763"/>
          </a:xfrm>
          <a:prstGeom prst="roundRect">
            <a:avLst>
              <a:gd name="adj" fmla="val 50000"/>
            </a:avLst>
          </a:prstGeom>
          <a:solidFill>
            <a:schemeClr val="accent6">
              <a:lumMod val="75000"/>
            </a:schemeClr>
          </a:solidFill>
          <a:ln>
            <a:noFill/>
          </a:ln>
          <a:effectLst>
            <a:outerShdw blurRad="76200" dist="76200" dir="2700000" algn="tl" rotWithShape="0">
              <a:prstClr val="black">
                <a:alpha val="36000"/>
              </a:prstClr>
            </a:outerShdw>
          </a:effectLst>
          <a:scene3d>
            <a:camera prst="orthographicFront"/>
            <a:lightRig rig="threePt" dir="t"/>
          </a:scene3d>
          <a:sp3d prstMaterial="flat">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ru-RU" sz="1400" b="1" dirty="0" smtClean="0">
                <a:solidFill>
                  <a:prstClr val="white"/>
                </a:solidFill>
              </a:rPr>
              <a:t>122 960,0</a:t>
            </a:r>
            <a:endParaRPr lang="ru-RU" sz="1400" b="1" dirty="0">
              <a:solidFill>
                <a:prstClr val="white"/>
              </a:solidFill>
            </a:endParaRPr>
          </a:p>
        </p:txBody>
      </p:sp>
      <p:sp>
        <p:nvSpPr>
          <p:cNvPr id="39" name="Скругленный прямоугольник 38"/>
          <p:cNvSpPr/>
          <p:nvPr/>
        </p:nvSpPr>
        <p:spPr>
          <a:xfrm flipH="1">
            <a:off x="5748228" y="4161200"/>
            <a:ext cx="1080120" cy="485763"/>
          </a:xfrm>
          <a:prstGeom prst="roundRect">
            <a:avLst>
              <a:gd name="adj" fmla="val 50000"/>
            </a:avLst>
          </a:prstGeom>
          <a:solidFill>
            <a:schemeClr val="accent6">
              <a:lumMod val="75000"/>
            </a:schemeClr>
          </a:solidFill>
          <a:ln>
            <a:noFill/>
          </a:ln>
          <a:effectLst>
            <a:outerShdw blurRad="76200" dist="76200" dir="2700000" algn="tl" rotWithShape="0">
              <a:prstClr val="black">
                <a:alpha val="36000"/>
              </a:prstClr>
            </a:outerShdw>
          </a:effectLst>
          <a:scene3d>
            <a:camera prst="orthographicFront"/>
            <a:lightRig rig="threePt" dir="t"/>
          </a:scene3d>
          <a:sp3d prstMaterial="flat">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ru-RU" sz="1400" b="1" dirty="0" smtClean="0">
                <a:solidFill>
                  <a:prstClr val="white"/>
                </a:solidFill>
              </a:rPr>
              <a:t>110 925,1</a:t>
            </a:r>
            <a:endParaRPr lang="ru-RU" sz="1400" b="1" dirty="0">
              <a:solidFill>
                <a:prstClr val="white"/>
              </a:solidFill>
            </a:endParaRPr>
          </a:p>
        </p:txBody>
      </p:sp>
      <p:cxnSp>
        <p:nvCxnSpPr>
          <p:cNvPr id="9" name="Прямая со стрелкой 8"/>
          <p:cNvCxnSpPr/>
          <p:nvPr/>
        </p:nvCxnSpPr>
        <p:spPr>
          <a:xfrm rot="300000">
            <a:off x="1774274" y="1623708"/>
            <a:ext cx="1008000" cy="1128455"/>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1" name="Прямая со стрелкой 10"/>
          <p:cNvCxnSpPr/>
          <p:nvPr/>
        </p:nvCxnSpPr>
        <p:spPr>
          <a:xfrm rot="180000">
            <a:off x="3248232" y="3126098"/>
            <a:ext cx="1044000" cy="380538"/>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6" name="Прямая со стрелкой 15"/>
          <p:cNvCxnSpPr/>
          <p:nvPr/>
        </p:nvCxnSpPr>
        <p:spPr>
          <a:xfrm rot="-1080000">
            <a:off x="4904787" y="3465251"/>
            <a:ext cx="1044000" cy="469726"/>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46" name="Скругленный прямоугольник 45"/>
          <p:cNvSpPr/>
          <p:nvPr/>
        </p:nvSpPr>
        <p:spPr>
          <a:xfrm>
            <a:off x="1228820" y="1292864"/>
            <a:ext cx="571512" cy="500708"/>
          </a:xfrm>
          <a:prstGeom prst="roundRect">
            <a:avLst>
              <a:gd name="adj" fmla="val 50000"/>
            </a:avLst>
          </a:prstGeom>
          <a:solidFill>
            <a:schemeClr val="accent2">
              <a:lumMod val="40000"/>
              <a:lumOff val="60000"/>
            </a:schemeClr>
          </a:solidFill>
          <a:ln>
            <a:noFill/>
          </a:ln>
          <a:effectLst>
            <a:outerShdw blurRad="76200" dist="76200" dir="2700000" algn="tl" rotWithShape="0">
              <a:prstClr val="black">
                <a:alpha val="36000"/>
              </a:prstClr>
            </a:outerShdw>
          </a:effectLst>
          <a:scene3d>
            <a:camera prst="orthographicFront"/>
            <a:lightRig rig="threePt" dir="t"/>
          </a:scene3d>
          <a:sp3d prstMaterial="flat">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ru-RU" sz="1400" b="1" dirty="0" smtClean="0">
                <a:ln>
                  <a:solidFill>
                    <a:prstClr val="black"/>
                  </a:solidFill>
                </a:ln>
                <a:solidFill>
                  <a:prstClr val="black"/>
                </a:solidFill>
              </a:rPr>
              <a:t>24,4</a:t>
            </a:r>
            <a:endParaRPr lang="ru-RU" sz="1400" b="1" dirty="0">
              <a:ln>
                <a:solidFill>
                  <a:prstClr val="black"/>
                </a:solidFill>
              </a:ln>
              <a:solidFill>
                <a:prstClr val="black"/>
              </a:solidFill>
            </a:endParaRPr>
          </a:p>
        </p:txBody>
      </p:sp>
      <p:sp>
        <p:nvSpPr>
          <p:cNvPr id="47" name="Скругленный прямоугольник 46"/>
          <p:cNvSpPr/>
          <p:nvPr/>
        </p:nvSpPr>
        <p:spPr>
          <a:xfrm>
            <a:off x="2661190" y="2750214"/>
            <a:ext cx="571512" cy="500708"/>
          </a:xfrm>
          <a:prstGeom prst="roundRect">
            <a:avLst>
              <a:gd name="adj" fmla="val 50000"/>
            </a:avLst>
          </a:prstGeom>
          <a:solidFill>
            <a:schemeClr val="accent2">
              <a:lumMod val="40000"/>
              <a:lumOff val="60000"/>
            </a:schemeClr>
          </a:solidFill>
          <a:ln>
            <a:noFill/>
          </a:ln>
          <a:effectLst>
            <a:outerShdw blurRad="76200" dist="76200" dir="2700000" algn="tl" rotWithShape="0">
              <a:prstClr val="black">
                <a:alpha val="36000"/>
              </a:prstClr>
            </a:outerShdw>
          </a:effectLst>
          <a:scene3d>
            <a:camera prst="orthographicFront"/>
            <a:lightRig rig="threePt" dir="t"/>
          </a:scene3d>
          <a:sp3d prstMaterial="flat">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ru-RU" sz="1400" b="1" dirty="0" smtClean="0">
                <a:ln>
                  <a:solidFill>
                    <a:prstClr val="black"/>
                  </a:solidFill>
                </a:ln>
                <a:solidFill>
                  <a:prstClr val="black"/>
                </a:solidFill>
              </a:rPr>
              <a:t>13,8</a:t>
            </a:r>
            <a:endParaRPr lang="ru-RU" sz="1400" b="1" dirty="0">
              <a:ln>
                <a:solidFill>
                  <a:prstClr val="black"/>
                </a:solidFill>
              </a:ln>
              <a:solidFill>
                <a:prstClr val="black"/>
              </a:solidFill>
            </a:endParaRPr>
          </a:p>
        </p:txBody>
      </p:sp>
      <p:sp>
        <p:nvSpPr>
          <p:cNvPr id="48" name="Скругленный прямоугольник 47"/>
          <p:cNvSpPr/>
          <p:nvPr/>
        </p:nvSpPr>
        <p:spPr>
          <a:xfrm>
            <a:off x="4286247" y="3274442"/>
            <a:ext cx="571512" cy="500708"/>
          </a:xfrm>
          <a:prstGeom prst="roundRect">
            <a:avLst>
              <a:gd name="adj" fmla="val 50000"/>
            </a:avLst>
          </a:prstGeom>
          <a:solidFill>
            <a:schemeClr val="accent2">
              <a:lumMod val="40000"/>
              <a:lumOff val="60000"/>
            </a:schemeClr>
          </a:solidFill>
          <a:ln>
            <a:noFill/>
          </a:ln>
          <a:effectLst>
            <a:outerShdw blurRad="76200" dist="76200" dir="2700000" algn="tl" rotWithShape="0">
              <a:prstClr val="black">
                <a:alpha val="36000"/>
              </a:prstClr>
            </a:outerShdw>
          </a:effectLst>
          <a:scene3d>
            <a:camera prst="orthographicFront"/>
            <a:lightRig rig="threePt" dir="t"/>
          </a:scene3d>
          <a:sp3d prstMaterial="flat">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ru-RU" sz="1400" b="1" dirty="0" smtClean="0">
                <a:ln>
                  <a:solidFill>
                    <a:prstClr val="black"/>
                  </a:solidFill>
                </a:ln>
                <a:solidFill>
                  <a:prstClr val="black"/>
                </a:solidFill>
              </a:rPr>
              <a:t>8,1</a:t>
            </a:r>
            <a:endParaRPr lang="ru-RU" sz="1400" b="1" dirty="0">
              <a:ln>
                <a:solidFill>
                  <a:prstClr val="black"/>
                </a:solidFill>
              </a:ln>
              <a:solidFill>
                <a:prstClr val="black"/>
              </a:solidFill>
            </a:endParaRPr>
          </a:p>
        </p:txBody>
      </p:sp>
      <p:sp>
        <p:nvSpPr>
          <p:cNvPr id="49" name="Скругленный прямоугольник 48"/>
          <p:cNvSpPr/>
          <p:nvPr/>
        </p:nvSpPr>
        <p:spPr>
          <a:xfrm>
            <a:off x="6002532" y="3510547"/>
            <a:ext cx="571512" cy="500708"/>
          </a:xfrm>
          <a:prstGeom prst="roundRect">
            <a:avLst>
              <a:gd name="adj" fmla="val 50000"/>
            </a:avLst>
          </a:prstGeom>
          <a:solidFill>
            <a:schemeClr val="accent2">
              <a:lumMod val="40000"/>
              <a:lumOff val="60000"/>
            </a:schemeClr>
          </a:solidFill>
          <a:ln>
            <a:noFill/>
          </a:ln>
          <a:effectLst>
            <a:outerShdw blurRad="76200" dist="76200" dir="2700000" algn="tl" rotWithShape="0">
              <a:prstClr val="black">
                <a:alpha val="36000"/>
              </a:prstClr>
            </a:outerShdw>
          </a:effectLst>
          <a:scene3d>
            <a:camera prst="orthographicFront"/>
            <a:lightRig rig="threePt" dir="t"/>
          </a:scene3d>
          <a:sp3d prstMaterial="flat">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ru-RU" sz="1400" b="1" dirty="0" smtClean="0">
                <a:ln>
                  <a:solidFill>
                    <a:prstClr val="black"/>
                  </a:solidFill>
                </a:ln>
                <a:solidFill>
                  <a:prstClr val="black"/>
                </a:solidFill>
              </a:rPr>
              <a:t>6,0</a:t>
            </a:r>
            <a:endParaRPr lang="ru-RU" sz="1400" b="1" dirty="0">
              <a:ln>
                <a:solidFill>
                  <a:prstClr val="black"/>
                </a:solidFill>
              </a:ln>
              <a:solidFill>
                <a:prstClr val="black"/>
              </a:solidFill>
            </a:endParaRPr>
          </a:p>
        </p:txBody>
      </p:sp>
      <p:sp>
        <p:nvSpPr>
          <p:cNvPr id="23" name="TextBox 22"/>
          <p:cNvSpPr txBox="1"/>
          <p:nvPr/>
        </p:nvSpPr>
        <p:spPr>
          <a:xfrm>
            <a:off x="-67323" y="1220053"/>
            <a:ext cx="1296143" cy="646331"/>
          </a:xfrm>
          <a:prstGeom prst="rect">
            <a:avLst/>
          </a:prstGeom>
          <a:noFill/>
        </p:spPr>
        <p:txBody>
          <a:bodyPr wrap="square" rtlCol="0">
            <a:spAutoFit/>
          </a:bodyPr>
          <a:lstStyle/>
          <a:p>
            <a:pPr algn="ctr"/>
            <a:r>
              <a:rPr lang="ru-RU" sz="1200" dirty="0" smtClean="0">
                <a:ln>
                  <a:solidFill>
                    <a:prstClr val="black"/>
                  </a:solidFill>
                </a:ln>
                <a:solidFill>
                  <a:prstClr val="black"/>
                </a:solidFill>
              </a:rPr>
              <a:t>Уд. вес</a:t>
            </a:r>
          </a:p>
          <a:p>
            <a:pPr algn="ctr"/>
            <a:r>
              <a:rPr lang="ru-RU" sz="1200" dirty="0" smtClean="0">
                <a:ln>
                  <a:solidFill>
                    <a:prstClr val="black"/>
                  </a:solidFill>
                </a:ln>
                <a:solidFill>
                  <a:prstClr val="black"/>
                </a:solidFill>
              </a:rPr>
              <a:t>в собственных доходах</a:t>
            </a:r>
            <a:endParaRPr lang="ru-RU" sz="1200" dirty="0">
              <a:ln>
                <a:solidFill>
                  <a:prstClr val="black"/>
                </a:solidFill>
              </a:ln>
              <a:solidFill>
                <a:prstClr val="black"/>
              </a:solidFill>
            </a:endParaRPr>
          </a:p>
        </p:txBody>
      </p:sp>
      <p:sp>
        <p:nvSpPr>
          <p:cNvPr id="42" name="TextBox 1"/>
          <p:cNvSpPr txBox="1"/>
          <p:nvPr/>
        </p:nvSpPr>
        <p:spPr>
          <a:xfrm>
            <a:off x="4061192" y="3284986"/>
            <a:ext cx="1021615" cy="288028"/>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a:pPr>
            <a:endParaRPr lang="ru-RU" b="1" kern="0" dirty="0">
              <a:solidFill>
                <a:sysClr val="windowText" lastClr="000000"/>
              </a:solidFill>
            </a:endParaRPr>
          </a:p>
        </p:txBody>
      </p:sp>
      <p:sp>
        <p:nvSpPr>
          <p:cNvPr id="6" name="TextBox 5"/>
          <p:cNvSpPr txBox="1"/>
          <p:nvPr/>
        </p:nvSpPr>
        <p:spPr>
          <a:xfrm>
            <a:off x="-1620688" y="3645024"/>
            <a:ext cx="184731" cy="276999"/>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endParaRPr lang="ru-RU" sz="1200" dirty="0" smtClean="0">
              <a:solidFill>
                <a:prstClr val="black"/>
              </a:solidFill>
            </a:endParaRPr>
          </a:p>
        </p:txBody>
      </p:sp>
      <p:sp>
        <p:nvSpPr>
          <p:cNvPr id="43" name="TextBox 42"/>
          <p:cNvSpPr txBox="1"/>
          <p:nvPr/>
        </p:nvSpPr>
        <p:spPr>
          <a:xfrm>
            <a:off x="7236295" y="5747895"/>
            <a:ext cx="1534561" cy="338554"/>
          </a:xfrm>
          <a:prstGeom prst="rect">
            <a:avLst/>
          </a:prstGeom>
          <a:noFill/>
        </p:spPr>
        <p:txBody>
          <a:bodyPr wrap="square" rtlCol="0">
            <a:spAutoFit/>
          </a:bodyPr>
          <a:lstStyle/>
          <a:p>
            <a:pPr algn="ctr"/>
            <a:endParaRPr lang="ru-RU" sz="1600" b="1" dirty="0">
              <a:solidFill>
                <a:prstClr val="black">
                  <a:lumMod val="75000"/>
                  <a:lumOff val="25000"/>
                </a:prstClr>
              </a:solidFill>
            </a:endParaRPr>
          </a:p>
        </p:txBody>
      </p:sp>
      <p:sp>
        <p:nvSpPr>
          <p:cNvPr id="44" name="Скругленный прямоугольник 43"/>
          <p:cNvSpPr/>
          <p:nvPr/>
        </p:nvSpPr>
        <p:spPr>
          <a:xfrm>
            <a:off x="2380474" y="1031570"/>
            <a:ext cx="6768752" cy="1605342"/>
          </a:xfrm>
          <a:prstGeom prst="roundRect">
            <a:avLst/>
          </a:prstGeom>
          <a:solidFill>
            <a:schemeClr val="lt1">
              <a:alpha val="0"/>
            </a:schemeClr>
          </a:solidFill>
          <a:ln>
            <a:solidFill>
              <a:srgbClr val="FFC000"/>
            </a:solidFill>
          </a:ln>
        </p:spPr>
        <p:style>
          <a:lnRef idx="2">
            <a:schemeClr val="accent3"/>
          </a:lnRef>
          <a:fillRef idx="1">
            <a:schemeClr val="lt1"/>
          </a:fillRef>
          <a:effectRef idx="0">
            <a:schemeClr val="accent3"/>
          </a:effectRef>
          <a:fontRef idx="minor">
            <a:schemeClr val="dk1"/>
          </a:fontRef>
        </p:style>
        <p:txBody>
          <a:bodyPr rtlCol="0" anchor="ctr"/>
          <a:lstStyle/>
          <a:p>
            <a:pPr algn="just"/>
            <a:r>
              <a:rPr lang="ru-RU" sz="1400" b="1" dirty="0" smtClean="0">
                <a:solidFill>
                  <a:prstClr val="black"/>
                </a:solidFill>
              </a:rPr>
              <a:t>      </a:t>
            </a:r>
            <a:r>
              <a:rPr lang="ru-RU" sz="1300" b="1" dirty="0" smtClean="0">
                <a:solidFill>
                  <a:prstClr val="black"/>
                </a:solidFill>
              </a:rPr>
              <a:t>В бюджете </a:t>
            </a:r>
            <a:r>
              <a:rPr lang="ru-RU" sz="1300" b="1" dirty="0">
                <a:solidFill>
                  <a:prstClr val="black"/>
                </a:solidFill>
              </a:rPr>
              <a:t>города-курорта </a:t>
            </a:r>
            <a:r>
              <a:rPr lang="ru-RU" sz="1300" b="1" dirty="0" smtClean="0">
                <a:solidFill>
                  <a:prstClr val="black"/>
                </a:solidFill>
              </a:rPr>
              <a:t>Пятигорска в период 2018-2021гг</a:t>
            </a:r>
            <a:r>
              <a:rPr lang="ru-RU" sz="1300" b="1" dirty="0">
                <a:solidFill>
                  <a:prstClr val="black"/>
                </a:solidFill>
              </a:rPr>
              <a:t>. </a:t>
            </a:r>
            <a:r>
              <a:rPr lang="ru-RU" sz="1300" b="1" dirty="0" smtClean="0">
                <a:solidFill>
                  <a:prstClr val="black"/>
                </a:solidFill>
              </a:rPr>
              <a:t>в сравнении с 2017 годом значительно </a:t>
            </a:r>
            <a:r>
              <a:rPr lang="ru-RU" sz="1300" b="1" dirty="0">
                <a:solidFill>
                  <a:prstClr val="black"/>
                </a:solidFill>
              </a:rPr>
              <a:t>сократились </a:t>
            </a:r>
            <a:r>
              <a:rPr lang="ru-RU" sz="1300" b="1" dirty="0" smtClean="0">
                <a:solidFill>
                  <a:prstClr val="black"/>
                </a:solidFill>
              </a:rPr>
              <a:t>(на 143%) неналоговые </a:t>
            </a:r>
            <a:r>
              <a:rPr lang="ru-RU" sz="1300" b="1" dirty="0">
                <a:solidFill>
                  <a:prstClr val="black"/>
                </a:solidFill>
              </a:rPr>
              <a:t>доходы, в том числе от:                                                    </a:t>
            </a:r>
            <a:r>
              <a:rPr lang="ru-RU" sz="1300" b="1" dirty="0" smtClean="0">
                <a:solidFill>
                  <a:prstClr val="black"/>
                </a:solidFill>
              </a:rPr>
              <a:t>       </a:t>
            </a:r>
          </a:p>
          <a:p>
            <a:r>
              <a:rPr lang="ru-RU" sz="1300" b="1" dirty="0">
                <a:solidFill>
                  <a:prstClr val="black"/>
                </a:solidFill>
              </a:rPr>
              <a:t>-</a:t>
            </a:r>
            <a:r>
              <a:rPr lang="ru-RU" sz="1300" b="1" dirty="0" smtClean="0">
                <a:solidFill>
                  <a:prstClr val="black"/>
                </a:solidFill>
              </a:rPr>
              <a:t> арендной </a:t>
            </a:r>
            <a:r>
              <a:rPr lang="ru-RU" sz="1300" b="1" dirty="0">
                <a:solidFill>
                  <a:prstClr val="black"/>
                </a:solidFill>
              </a:rPr>
              <a:t>платы за землю </a:t>
            </a:r>
            <a:r>
              <a:rPr lang="ru-RU" sz="1300" b="1" dirty="0" smtClean="0">
                <a:solidFill>
                  <a:prstClr val="black"/>
                </a:solidFill>
              </a:rPr>
              <a:t>– в 2018 году на </a:t>
            </a:r>
            <a:r>
              <a:rPr lang="ru-RU" sz="1300" b="1" dirty="0">
                <a:solidFill>
                  <a:prstClr val="black"/>
                </a:solidFill>
              </a:rPr>
              <a:t>52% (</a:t>
            </a:r>
            <a:r>
              <a:rPr lang="ru-RU" sz="1300" b="1" dirty="0" smtClean="0">
                <a:solidFill>
                  <a:prstClr val="black"/>
                </a:solidFill>
              </a:rPr>
              <a:t>или на 139 млн. р.),                      в </a:t>
            </a:r>
            <a:r>
              <a:rPr lang="ru-RU" sz="1300" b="1" dirty="0">
                <a:solidFill>
                  <a:prstClr val="black"/>
                </a:solidFill>
              </a:rPr>
              <a:t>2019 году </a:t>
            </a:r>
            <a:r>
              <a:rPr lang="ru-RU" sz="1300" b="1" dirty="0" smtClean="0">
                <a:solidFill>
                  <a:prstClr val="black"/>
                </a:solidFill>
              </a:rPr>
              <a:t>на </a:t>
            </a:r>
            <a:r>
              <a:rPr lang="ru-RU" sz="1300" b="1" dirty="0">
                <a:solidFill>
                  <a:prstClr val="black"/>
                </a:solidFill>
              </a:rPr>
              <a:t>80% (или на 213 млн</a:t>
            </a:r>
            <a:r>
              <a:rPr lang="ru-RU" sz="1300" b="1" dirty="0" smtClean="0">
                <a:solidFill>
                  <a:prstClr val="black"/>
                </a:solidFill>
              </a:rPr>
              <a:t>. р</a:t>
            </a:r>
            <a:r>
              <a:rPr lang="ru-RU" sz="1300" b="1" dirty="0">
                <a:solidFill>
                  <a:prstClr val="black"/>
                </a:solidFill>
              </a:rPr>
              <a:t>.), </a:t>
            </a:r>
            <a:r>
              <a:rPr lang="ru-RU" sz="1300" b="1" dirty="0" smtClean="0">
                <a:solidFill>
                  <a:prstClr val="black"/>
                </a:solidFill>
              </a:rPr>
              <a:t> в 2020 году на 82% (или 219 млн. р.), </a:t>
            </a:r>
            <a:r>
              <a:rPr lang="ru-RU" sz="1300" b="1" dirty="0">
                <a:solidFill>
                  <a:prstClr val="black"/>
                </a:solidFill>
              </a:rPr>
              <a:t>в </a:t>
            </a:r>
            <a:r>
              <a:rPr lang="ru-RU" sz="1300" b="1" dirty="0" smtClean="0">
                <a:solidFill>
                  <a:prstClr val="black"/>
                </a:solidFill>
              </a:rPr>
              <a:t>2021 </a:t>
            </a:r>
            <a:r>
              <a:rPr lang="ru-RU" sz="1300" b="1" dirty="0">
                <a:solidFill>
                  <a:prstClr val="black"/>
                </a:solidFill>
              </a:rPr>
              <a:t>году на </a:t>
            </a:r>
            <a:r>
              <a:rPr lang="ru-RU" sz="1300" b="1" dirty="0" smtClean="0">
                <a:solidFill>
                  <a:prstClr val="black"/>
                </a:solidFill>
              </a:rPr>
              <a:t>62% </a:t>
            </a:r>
            <a:r>
              <a:rPr lang="ru-RU" sz="1300" b="1" dirty="0">
                <a:solidFill>
                  <a:prstClr val="black"/>
                </a:solidFill>
              </a:rPr>
              <a:t>(или на </a:t>
            </a:r>
            <a:r>
              <a:rPr lang="ru-RU" sz="1300" b="1" dirty="0" smtClean="0">
                <a:solidFill>
                  <a:prstClr val="black"/>
                </a:solidFill>
              </a:rPr>
              <a:t>166 </a:t>
            </a:r>
            <a:r>
              <a:rPr lang="ru-RU" sz="1300" b="1" dirty="0">
                <a:solidFill>
                  <a:prstClr val="black"/>
                </a:solidFill>
              </a:rPr>
              <a:t>млн. р</a:t>
            </a:r>
            <a:r>
              <a:rPr lang="ru-RU" sz="1300" b="1" dirty="0" smtClean="0">
                <a:solidFill>
                  <a:prstClr val="black"/>
                </a:solidFill>
              </a:rPr>
              <a:t>.) в </a:t>
            </a:r>
            <a:r>
              <a:rPr lang="ru-RU" sz="1300" b="1" dirty="0">
                <a:solidFill>
                  <a:prstClr val="black"/>
                </a:solidFill>
              </a:rPr>
              <a:t>связи со вступлением в силу постановления Правительства РФ </a:t>
            </a:r>
            <a:r>
              <a:rPr lang="ru-RU" sz="1300" b="1" dirty="0" smtClean="0">
                <a:solidFill>
                  <a:prstClr val="black"/>
                </a:solidFill>
              </a:rPr>
              <a:t>от </a:t>
            </a:r>
            <a:r>
              <a:rPr lang="ru-RU" sz="1300" b="1" dirty="0">
                <a:solidFill>
                  <a:prstClr val="black"/>
                </a:solidFill>
              </a:rPr>
              <a:t>05.05.2017г. № 531, повлекшего снижение ставок арендной платы до уровня земельного </a:t>
            </a:r>
            <a:r>
              <a:rPr lang="ru-RU" sz="1300" b="1" dirty="0" smtClean="0">
                <a:solidFill>
                  <a:prstClr val="black"/>
                </a:solidFill>
              </a:rPr>
              <a:t>налога.</a:t>
            </a:r>
          </a:p>
        </p:txBody>
      </p:sp>
      <p:sp>
        <p:nvSpPr>
          <p:cNvPr id="35" name="Скругленный прямоугольник 34"/>
          <p:cNvSpPr/>
          <p:nvPr/>
        </p:nvSpPr>
        <p:spPr>
          <a:xfrm flipH="1">
            <a:off x="7380312" y="3929374"/>
            <a:ext cx="1080120" cy="485763"/>
          </a:xfrm>
          <a:prstGeom prst="roundRect">
            <a:avLst>
              <a:gd name="adj" fmla="val 50000"/>
            </a:avLst>
          </a:prstGeom>
          <a:solidFill>
            <a:schemeClr val="accent6">
              <a:lumMod val="75000"/>
            </a:schemeClr>
          </a:solidFill>
          <a:ln>
            <a:noFill/>
          </a:ln>
          <a:effectLst>
            <a:outerShdw blurRad="76200" dist="76200" dir="2700000" algn="tl" rotWithShape="0">
              <a:prstClr val="black">
                <a:alpha val="36000"/>
              </a:prstClr>
            </a:outerShdw>
          </a:effectLst>
          <a:scene3d>
            <a:camera prst="orthographicFront"/>
            <a:lightRig rig="threePt" dir="t"/>
          </a:scene3d>
          <a:sp3d prstMaterial="flat">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ru-RU" sz="1400" b="1" dirty="0" smtClean="0">
                <a:solidFill>
                  <a:prstClr val="white"/>
                </a:solidFill>
              </a:rPr>
              <a:t>139 784,2</a:t>
            </a:r>
            <a:endParaRPr lang="ru-RU" sz="1400" b="1" dirty="0">
              <a:solidFill>
                <a:prstClr val="white"/>
              </a:solidFill>
            </a:endParaRPr>
          </a:p>
        </p:txBody>
      </p:sp>
      <p:sp>
        <p:nvSpPr>
          <p:cNvPr id="36" name="Скругленный прямоугольник 35"/>
          <p:cNvSpPr/>
          <p:nvPr/>
        </p:nvSpPr>
        <p:spPr>
          <a:xfrm>
            <a:off x="7568988" y="3394670"/>
            <a:ext cx="571512" cy="500708"/>
          </a:xfrm>
          <a:prstGeom prst="roundRect">
            <a:avLst>
              <a:gd name="adj" fmla="val 50000"/>
            </a:avLst>
          </a:prstGeom>
          <a:solidFill>
            <a:schemeClr val="accent2">
              <a:lumMod val="40000"/>
              <a:lumOff val="60000"/>
            </a:schemeClr>
          </a:solidFill>
          <a:ln>
            <a:noFill/>
          </a:ln>
          <a:effectLst>
            <a:outerShdw blurRad="76200" dist="76200" dir="2700000" algn="tl" rotWithShape="0">
              <a:prstClr val="black">
                <a:alpha val="36000"/>
              </a:prstClr>
            </a:outerShdw>
          </a:effectLst>
          <a:scene3d>
            <a:camera prst="orthographicFront"/>
            <a:lightRig rig="threePt" dir="t"/>
          </a:scene3d>
          <a:sp3d prstMaterial="flat">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ru-RU" sz="1400" b="1" dirty="0">
                <a:ln>
                  <a:solidFill>
                    <a:prstClr val="black"/>
                  </a:solidFill>
                </a:ln>
                <a:solidFill>
                  <a:prstClr val="black"/>
                </a:solidFill>
              </a:rPr>
              <a:t>8</a:t>
            </a:r>
            <a:r>
              <a:rPr lang="ru-RU" sz="1400" b="1" dirty="0" smtClean="0">
                <a:ln>
                  <a:solidFill>
                    <a:prstClr val="black"/>
                  </a:solidFill>
                </a:ln>
                <a:solidFill>
                  <a:prstClr val="black"/>
                </a:solidFill>
              </a:rPr>
              <a:t>,0</a:t>
            </a:r>
            <a:endParaRPr lang="ru-RU" sz="1400" b="1" dirty="0">
              <a:ln>
                <a:solidFill>
                  <a:prstClr val="black"/>
                </a:solidFill>
              </a:ln>
              <a:solidFill>
                <a:prstClr val="black"/>
              </a:solidFill>
            </a:endParaRPr>
          </a:p>
        </p:txBody>
      </p:sp>
      <p:cxnSp>
        <p:nvCxnSpPr>
          <p:cNvPr id="37" name="Прямая со стрелкой 36"/>
          <p:cNvCxnSpPr/>
          <p:nvPr/>
        </p:nvCxnSpPr>
        <p:spPr>
          <a:xfrm flipV="1">
            <a:off x="6574044" y="3700115"/>
            <a:ext cx="1047775" cy="83408"/>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928649445"/>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1000"/>
                                        <p:tgtEl>
                                          <p:spTgt spid="29"/>
                                        </p:tgtEl>
                                      </p:cBhvr>
                                    </p:animEffect>
                                  </p:childTnLst>
                                </p:cTn>
                              </p:par>
                              <p:par>
                                <p:cTn id="8" presetID="10" presetClass="entr" presetSubtype="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895351" y="6459"/>
            <a:ext cx="8248649" cy="1015663"/>
          </a:xfrm>
          <a:prstGeom prst="rect">
            <a:avLst/>
          </a:prstGeom>
        </p:spPr>
        <p:txBody>
          <a:bodyPr wrap="square">
            <a:spAutoFit/>
          </a:bodyPr>
          <a:lstStyle/>
          <a:p>
            <a:pPr lvl="0" algn="ctr"/>
            <a:r>
              <a:rPr lang="ru-RU" sz="2000" b="1" dirty="0" smtClean="0">
                <a:latin typeface="Arial" panose="020B0604020202020204" pitchFamily="34" charset="0"/>
                <a:cs typeface="Arial" panose="020B0604020202020204" pitchFamily="34" charset="0"/>
              </a:rPr>
              <a:t>Меры, принимаемые администрацией города Пятигорска, направленные на увеличение  доходов бюджета города – курорта Пятигорска (по итогам 2020 года)</a:t>
            </a:r>
            <a:endParaRPr lang="ru-RU" sz="2000" b="1" dirty="0">
              <a:latin typeface="Arial" panose="020B0604020202020204" pitchFamily="34" charset="0"/>
              <a:cs typeface="Arial" panose="020B0604020202020204" pitchFamily="34" charset="0"/>
            </a:endParaRPr>
          </a:p>
        </p:txBody>
      </p:sp>
      <p:sp>
        <p:nvSpPr>
          <p:cNvPr id="12" name="Прямоугольник 11"/>
          <p:cNvSpPr/>
          <p:nvPr/>
        </p:nvSpPr>
        <p:spPr>
          <a:xfrm>
            <a:off x="3831543" y="1014641"/>
            <a:ext cx="2376264" cy="523220"/>
          </a:xfrm>
          <a:prstGeom prst="rect">
            <a:avLst/>
          </a:prstGeom>
        </p:spPr>
        <p:txBody>
          <a:bodyPr wrap="square">
            <a:spAutoFit/>
          </a:bodyPr>
          <a:lstStyle/>
          <a:p>
            <a:pPr>
              <a:defRPr/>
            </a:pPr>
            <a:r>
              <a:rPr lang="ru-RU" sz="2800" b="1" u="sng" dirty="0" smtClean="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+88,9</a:t>
            </a:r>
            <a:r>
              <a:rPr lang="ru-RU" sz="2000" b="1" u="sng" dirty="0" smtClean="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млн</a:t>
            </a:r>
            <a:r>
              <a:rPr lang="ru-RU" sz="2000" b="1" u="sng"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руб.</a:t>
            </a:r>
          </a:p>
        </p:txBody>
      </p:sp>
      <p:graphicFrame>
        <p:nvGraphicFramePr>
          <p:cNvPr id="13" name="Схема 12"/>
          <p:cNvGraphicFramePr/>
          <p:nvPr>
            <p:extLst>
              <p:ext uri="{D42A27DB-BD31-4B8C-83A1-F6EECF244321}">
                <p14:modId xmlns:p14="http://schemas.microsoft.com/office/powerpoint/2010/main" val="1247864582"/>
              </p:ext>
            </p:extLst>
          </p:nvPr>
        </p:nvGraphicFramePr>
        <p:xfrm>
          <a:off x="198952" y="1934715"/>
          <a:ext cx="6101240" cy="49232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4" name="Схема 13"/>
          <p:cNvGraphicFramePr/>
          <p:nvPr>
            <p:extLst>
              <p:ext uri="{D42A27DB-BD31-4B8C-83A1-F6EECF244321}">
                <p14:modId xmlns:p14="http://schemas.microsoft.com/office/powerpoint/2010/main" val="3572267751"/>
              </p:ext>
            </p:extLst>
          </p:nvPr>
        </p:nvGraphicFramePr>
        <p:xfrm>
          <a:off x="6300192" y="2060848"/>
          <a:ext cx="2757862" cy="432048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6" name="Прямоугольник 15"/>
          <p:cNvSpPr/>
          <p:nvPr/>
        </p:nvSpPr>
        <p:spPr>
          <a:xfrm>
            <a:off x="323528" y="1500373"/>
            <a:ext cx="3384376" cy="338554"/>
          </a:xfrm>
          <a:prstGeom prst="rect">
            <a:avLst/>
          </a:prstGeom>
        </p:spPr>
        <p:txBody>
          <a:bodyPr wrap="square">
            <a:spAutoFit/>
          </a:bodyPr>
          <a:lstStyle/>
          <a:p>
            <a:pPr lvl="0"/>
            <a:r>
              <a:rPr lang="ru-RU" sz="1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НАЛОГОВЫЕ </a:t>
            </a:r>
            <a:r>
              <a:rPr lang="ru-RU" sz="1600" b="1" dirty="0" smtClean="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ПЛАТЕЖИ +73,9</a:t>
            </a:r>
            <a:endParaRPr lang="ru-RU" sz="200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7" name="Прямоугольник 16"/>
          <p:cNvSpPr/>
          <p:nvPr/>
        </p:nvSpPr>
        <p:spPr>
          <a:xfrm>
            <a:off x="5940152" y="1500373"/>
            <a:ext cx="3347864" cy="338554"/>
          </a:xfrm>
          <a:prstGeom prst="rect">
            <a:avLst/>
          </a:prstGeom>
        </p:spPr>
        <p:txBody>
          <a:bodyPr wrap="square">
            <a:spAutoFit/>
          </a:bodyPr>
          <a:lstStyle/>
          <a:p>
            <a:pPr lvl="0"/>
            <a:r>
              <a:rPr lang="ru-RU" sz="1400" b="1" dirty="0" smtClean="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НЕНАЛОГОВЫЕ</a:t>
            </a:r>
            <a:r>
              <a:rPr lang="ru-RU" sz="1600" b="1" dirty="0" smtClean="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ПЛАТЕЖИ +15,0</a:t>
            </a:r>
            <a:endParaRPr lang="ru-RU" sz="200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9" name="Picture 2" descr="C:\Users\superuser\Desktop\герб пятигорска.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 y="-2620"/>
            <a:ext cx="971600" cy="1156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85903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1182255" y="114812"/>
            <a:ext cx="7848248" cy="620687"/>
          </a:xfrm>
          <a:noFill/>
          <a:ln/>
        </p:spPr>
        <p:txBody>
          <a:bodyPr tIns="0" bIns="0">
            <a:normAutofit/>
          </a:bodyPr>
          <a:lstStyle/>
          <a:p>
            <a:pPr marL="0" indent="0" algn="ctr">
              <a:buNone/>
            </a:pPr>
            <a:r>
              <a:rPr lang="ru-RU" sz="2400" dirty="0" smtClean="0">
                <a:solidFill>
                  <a:schemeClr val="tx1"/>
                </a:solidFill>
                <a:effectLst/>
              </a:rPr>
              <a:t>Основные сведения о межбюджетных отношениях</a:t>
            </a:r>
            <a:endParaRPr lang="ru-RU" sz="2400" dirty="0">
              <a:solidFill>
                <a:schemeClr val="tx1"/>
              </a:solidFill>
              <a:effectLst/>
            </a:endParaRPr>
          </a:p>
        </p:txBody>
      </p:sp>
      <p:sp>
        <p:nvSpPr>
          <p:cNvPr id="43011" name="Rectangle 3"/>
          <p:cNvSpPr>
            <a:spLocks noGrp="1" noChangeArrowheads="1"/>
          </p:cNvSpPr>
          <p:nvPr>
            <p:ph sz="quarter" idx="13"/>
          </p:nvPr>
        </p:nvSpPr>
        <p:spPr>
          <a:xfrm>
            <a:off x="1182255" y="647267"/>
            <a:ext cx="7961745" cy="576064"/>
          </a:xfrm>
        </p:spPr>
        <p:txBody>
          <a:bodyPr>
            <a:noAutofit/>
          </a:bodyPr>
          <a:lstStyle/>
          <a:p>
            <a:pPr marL="0" indent="0" algn="ctr">
              <a:buFontTx/>
              <a:buNone/>
            </a:pPr>
            <a:r>
              <a:rPr lang="ru-RU" sz="1800" dirty="0" smtClean="0">
                <a:solidFill>
                  <a:srgbClr val="FF0000"/>
                </a:solidFill>
              </a:rPr>
              <a:t>Межбюджетные трансферты</a:t>
            </a:r>
            <a:r>
              <a:rPr lang="ru-RU" sz="1600" dirty="0" smtClean="0">
                <a:solidFill>
                  <a:srgbClr val="FF0000"/>
                </a:solidFill>
              </a:rPr>
              <a:t> </a:t>
            </a:r>
            <a:r>
              <a:rPr lang="ru-RU" sz="1300" dirty="0"/>
              <a:t>-</a:t>
            </a:r>
            <a:r>
              <a:rPr lang="ru-RU" sz="1300" b="1" dirty="0"/>
              <a:t> это средства </a:t>
            </a:r>
            <a:r>
              <a:rPr lang="ru-RU" sz="1300" b="1" dirty="0" smtClean="0"/>
              <a:t>бюджета города-курорта Пятигорска, получаемые из других бюджетов бюджетной системы РФ (из федерального и краевого бюджетов)</a:t>
            </a:r>
            <a:endParaRPr lang="ru-RU" sz="1300" b="1" dirty="0"/>
          </a:p>
        </p:txBody>
      </p:sp>
      <p:sp>
        <p:nvSpPr>
          <p:cNvPr id="43014" name="Rectangle 6"/>
          <p:cNvSpPr>
            <a:spLocks noChangeArrowheads="1"/>
          </p:cNvSpPr>
          <p:nvPr/>
        </p:nvSpPr>
        <p:spPr bwMode="auto">
          <a:xfrm>
            <a:off x="786912" y="2470151"/>
            <a:ext cx="6444762" cy="3527425"/>
          </a:xfrm>
          <a:prstGeom prst="rect">
            <a:avLst/>
          </a:prstGeom>
          <a:noFill/>
          <a:ln w="9525">
            <a:noFill/>
            <a:miter lim="800000"/>
            <a:headEnd/>
            <a:tailEnd/>
          </a:ln>
          <a:effectLst/>
        </p:spPr>
        <p:txBody>
          <a:bodyPr anchor="ctr"/>
          <a:lstStyle/>
          <a:p>
            <a:pPr indent="539750" algn="ctr"/>
            <a:endParaRPr lang="ru-RU"/>
          </a:p>
        </p:txBody>
      </p:sp>
      <p:sp>
        <p:nvSpPr>
          <p:cNvPr id="43016" name="Rectangle 8"/>
          <p:cNvSpPr>
            <a:spLocks noChangeArrowheads="1"/>
          </p:cNvSpPr>
          <p:nvPr/>
        </p:nvSpPr>
        <p:spPr bwMode="auto">
          <a:xfrm>
            <a:off x="5724128" y="2758183"/>
            <a:ext cx="2893693" cy="1891530"/>
          </a:xfrm>
          <a:prstGeom prst="rect">
            <a:avLst/>
          </a:prstGeom>
          <a:solidFill>
            <a:srgbClr val="FFFFCC"/>
          </a:solidFill>
          <a:ln w="19050">
            <a:solidFill>
              <a:schemeClr val="tx1"/>
            </a:solidFill>
            <a:miter lim="800000"/>
            <a:headEnd/>
            <a:tailEnd/>
          </a:ln>
          <a:effectLst/>
        </p:spPr>
        <p:txBody>
          <a:bodyPr lIns="108000" tIns="0" rIns="108000" bIns="0" anchor="ctr"/>
          <a:lstStyle/>
          <a:p>
            <a:pPr algn="ctr"/>
            <a:r>
              <a:rPr lang="ru-RU" sz="1500" b="1" u="sng" dirty="0" smtClean="0"/>
              <a:t>Дотация</a:t>
            </a:r>
            <a:r>
              <a:rPr lang="ru-RU" sz="1500" b="1" dirty="0" smtClean="0"/>
              <a:t> </a:t>
            </a:r>
            <a:r>
              <a:rPr lang="ru-RU" sz="1500" b="1" dirty="0"/>
              <a:t>- бюджетные средства</a:t>
            </a:r>
            <a:r>
              <a:rPr lang="ru-RU" sz="1500" b="1" dirty="0" smtClean="0"/>
              <a:t>, </a:t>
            </a:r>
            <a:r>
              <a:rPr lang="ru-RU" sz="1500" b="1" dirty="0"/>
              <a:t>предоставляемые на безвозмездной и безвозвратной </a:t>
            </a:r>
            <a:r>
              <a:rPr lang="ru-RU" sz="1500" b="1" dirty="0" smtClean="0"/>
              <a:t>основе, в том числе </a:t>
            </a:r>
            <a:r>
              <a:rPr lang="ru-RU" sz="1500" b="1" dirty="0"/>
              <a:t>без установления направлений их </a:t>
            </a:r>
            <a:r>
              <a:rPr lang="ru-RU" sz="1500" b="1" dirty="0" smtClean="0"/>
              <a:t>использования</a:t>
            </a:r>
            <a:endParaRPr lang="ru-RU" sz="1500" b="1" dirty="0"/>
          </a:p>
        </p:txBody>
      </p:sp>
      <p:sp>
        <p:nvSpPr>
          <p:cNvPr id="43017" name="Rectangle 9"/>
          <p:cNvSpPr>
            <a:spLocks noChangeArrowheads="1"/>
          </p:cNvSpPr>
          <p:nvPr/>
        </p:nvSpPr>
        <p:spPr bwMode="auto">
          <a:xfrm>
            <a:off x="308126" y="2754478"/>
            <a:ext cx="2463674" cy="3796771"/>
          </a:xfrm>
          <a:prstGeom prst="rect">
            <a:avLst/>
          </a:prstGeom>
          <a:solidFill>
            <a:srgbClr val="FFFFCC"/>
          </a:solidFill>
          <a:ln w="19050">
            <a:solidFill>
              <a:schemeClr val="tx1"/>
            </a:solidFill>
            <a:miter lim="800000"/>
            <a:headEnd/>
            <a:tailEnd/>
          </a:ln>
          <a:effectLst/>
        </p:spPr>
        <p:txBody>
          <a:bodyPr lIns="0" tIns="0" rIns="0" bIns="0" anchor="ctr"/>
          <a:lstStyle/>
          <a:p>
            <a:pPr algn="ctr"/>
            <a:r>
              <a:rPr lang="ru-RU" sz="1400" b="1" u="sng" dirty="0"/>
              <a:t>Субвенция</a:t>
            </a:r>
            <a:r>
              <a:rPr lang="ru-RU" sz="1400" b="1" dirty="0"/>
              <a:t> </a:t>
            </a:r>
            <a:r>
              <a:rPr lang="ru-RU" sz="1400" b="1" dirty="0" smtClean="0"/>
              <a:t>– </a:t>
            </a:r>
          </a:p>
          <a:p>
            <a:pPr algn="ctr"/>
            <a:r>
              <a:rPr lang="ru-RU" sz="1400" b="1" dirty="0" smtClean="0"/>
              <a:t>бюджетные </a:t>
            </a:r>
            <a:r>
              <a:rPr lang="ru-RU" sz="1400" b="1" dirty="0"/>
              <a:t>средства, </a:t>
            </a:r>
            <a:r>
              <a:rPr lang="ru-RU" sz="1400" b="1" dirty="0" smtClean="0"/>
              <a:t>получаемые на </a:t>
            </a:r>
            <a:r>
              <a:rPr lang="ru-RU" sz="1400" b="1" dirty="0"/>
              <a:t>безвозмездной и безвозвратной </a:t>
            </a:r>
            <a:r>
              <a:rPr lang="ru-RU" sz="1400" b="1" dirty="0" smtClean="0"/>
              <a:t>основе </a:t>
            </a:r>
            <a:r>
              <a:rPr lang="ru-RU" sz="1400" b="1" dirty="0"/>
              <a:t>на осуществление определенных целевых расходов, возникающих при выполнении полномочий </a:t>
            </a:r>
            <a:r>
              <a:rPr lang="ru-RU" sz="1400" b="1" dirty="0" smtClean="0"/>
              <a:t>государственного органа власти, </a:t>
            </a:r>
            <a:r>
              <a:rPr lang="ru-RU" sz="1400" b="1" dirty="0"/>
              <a:t>переданных для осуществления </a:t>
            </a:r>
            <a:r>
              <a:rPr lang="ru-RU" sz="1400" b="1" dirty="0" smtClean="0"/>
              <a:t>органам местного самоуправления</a:t>
            </a:r>
            <a:endParaRPr lang="ru-RU" sz="1400" b="1" dirty="0"/>
          </a:p>
        </p:txBody>
      </p:sp>
      <p:sp>
        <p:nvSpPr>
          <p:cNvPr id="43018" name="Rectangle 10"/>
          <p:cNvSpPr>
            <a:spLocks noChangeArrowheads="1"/>
          </p:cNvSpPr>
          <p:nvPr/>
        </p:nvSpPr>
        <p:spPr bwMode="auto">
          <a:xfrm>
            <a:off x="3203848" y="2782627"/>
            <a:ext cx="2232248" cy="3768622"/>
          </a:xfrm>
          <a:prstGeom prst="rect">
            <a:avLst/>
          </a:prstGeom>
          <a:solidFill>
            <a:srgbClr val="FFFFCC"/>
          </a:solidFill>
          <a:ln w="19050">
            <a:solidFill>
              <a:schemeClr val="tx1"/>
            </a:solidFill>
            <a:miter lim="800000"/>
            <a:headEnd/>
            <a:tailEnd/>
          </a:ln>
          <a:effectLst/>
        </p:spPr>
        <p:txBody>
          <a:bodyPr lIns="0" tIns="0" rIns="0" bIns="0" anchor="ctr"/>
          <a:lstStyle/>
          <a:p>
            <a:pPr algn="ctr"/>
            <a:r>
              <a:rPr lang="ru-RU" sz="1500" b="1" u="sng" dirty="0"/>
              <a:t>Субсидия</a:t>
            </a:r>
            <a:r>
              <a:rPr lang="ru-RU" sz="1500" b="1" dirty="0"/>
              <a:t> - бюджетные средства</a:t>
            </a:r>
            <a:r>
              <a:rPr lang="ru-RU" sz="1500" b="1" dirty="0" smtClean="0"/>
              <a:t>, получаемые </a:t>
            </a:r>
            <a:r>
              <a:rPr lang="ru-RU" sz="1500" b="1" dirty="0"/>
              <a:t>в целях софинансирования расходных обязательств, возникающих при выполнении полномочий органов местного самоуправления по вопросам местного </a:t>
            </a:r>
            <a:r>
              <a:rPr lang="ru-RU" sz="1500" b="1" dirty="0" smtClean="0"/>
              <a:t>значения</a:t>
            </a:r>
            <a:endParaRPr lang="ru-RU" sz="1500" b="1" dirty="0"/>
          </a:p>
        </p:txBody>
      </p:sp>
      <p:sp>
        <p:nvSpPr>
          <p:cNvPr id="43019" name="AutoShape 11"/>
          <p:cNvSpPr>
            <a:spLocks noChangeArrowheads="1"/>
          </p:cNvSpPr>
          <p:nvPr/>
        </p:nvSpPr>
        <p:spPr bwMode="auto">
          <a:xfrm rot="7897213">
            <a:off x="724099" y="1692623"/>
            <a:ext cx="1631727" cy="837486"/>
          </a:xfrm>
          <a:prstGeom prst="curvedUpArrow">
            <a:avLst>
              <a:gd name="adj1" fmla="val 33789"/>
              <a:gd name="adj2" fmla="val 77846"/>
              <a:gd name="adj3" fmla="val 75527"/>
            </a:avLst>
          </a:prstGeom>
          <a:solidFill>
            <a:srgbClr val="FFFFCC"/>
          </a:solidFill>
          <a:ln w="19050">
            <a:solidFill>
              <a:schemeClr val="tx1"/>
            </a:solidFill>
            <a:miter lim="800000"/>
            <a:headEnd/>
            <a:tailEnd/>
          </a:ln>
          <a:effectLst/>
          <a:scene3d>
            <a:camera prst="orthographicFront">
              <a:rot lat="0" lon="0" rev="0"/>
            </a:camera>
            <a:lightRig rig="threePt" dir="t"/>
          </a:scene3d>
        </p:spPr>
        <p:txBody>
          <a:bodyPr wrap="none" anchor="ctr"/>
          <a:lstStyle/>
          <a:p>
            <a:endParaRPr lang="ru-RU"/>
          </a:p>
        </p:txBody>
      </p:sp>
      <p:sp>
        <p:nvSpPr>
          <p:cNvPr id="43020" name="AutoShape 12"/>
          <p:cNvSpPr>
            <a:spLocks noChangeArrowheads="1"/>
          </p:cNvSpPr>
          <p:nvPr/>
        </p:nvSpPr>
        <p:spPr bwMode="auto">
          <a:xfrm>
            <a:off x="4074600" y="2125835"/>
            <a:ext cx="490743" cy="632347"/>
          </a:xfrm>
          <a:prstGeom prst="downArrow">
            <a:avLst>
              <a:gd name="adj1" fmla="val 50000"/>
              <a:gd name="adj2" fmla="val 25000"/>
            </a:avLst>
          </a:prstGeom>
          <a:solidFill>
            <a:srgbClr val="FFFFCC"/>
          </a:solidFill>
          <a:ln w="15875">
            <a:solidFill>
              <a:schemeClr val="tx1"/>
            </a:solidFill>
            <a:miter lim="800000"/>
            <a:headEnd/>
            <a:tailEnd/>
          </a:ln>
          <a:effectLst/>
        </p:spPr>
        <p:txBody>
          <a:bodyPr wrap="none" anchor="ctr"/>
          <a:lstStyle/>
          <a:p>
            <a:endParaRPr lang="ru-RU"/>
          </a:p>
        </p:txBody>
      </p:sp>
      <p:sp>
        <p:nvSpPr>
          <p:cNvPr id="43021" name="AutoShape 13"/>
          <p:cNvSpPr>
            <a:spLocks noChangeArrowheads="1"/>
          </p:cNvSpPr>
          <p:nvPr/>
        </p:nvSpPr>
        <p:spPr bwMode="auto">
          <a:xfrm rot="2313247">
            <a:off x="6455910" y="1805858"/>
            <a:ext cx="1780837" cy="660397"/>
          </a:xfrm>
          <a:prstGeom prst="curvedDownArrow">
            <a:avLst>
              <a:gd name="adj1" fmla="val 49229"/>
              <a:gd name="adj2" fmla="val 98704"/>
              <a:gd name="adj3" fmla="val 83417"/>
            </a:avLst>
          </a:prstGeom>
          <a:solidFill>
            <a:srgbClr val="FFFFCC"/>
          </a:solidFill>
          <a:ln w="19050">
            <a:solidFill>
              <a:schemeClr val="tx1"/>
            </a:solidFill>
            <a:miter lim="800000"/>
            <a:headEnd/>
            <a:tailEnd/>
          </a:ln>
          <a:effectLst/>
        </p:spPr>
        <p:txBody>
          <a:bodyPr wrap="none" anchor="ctr"/>
          <a:lstStyle/>
          <a:p>
            <a:endParaRPr lang="ru-RU"/>
          </a:p>
        </p:txBody>
      </p:sp>
      <p:pic>
        <p:nvPicPr>
          <p:cNvPr id="1026" name="Picture 2" descr="C:\Users\superuser\Desktop\СЛАЙДЫ!!!!!!!\Новая папка\Картинки для бюджета\PicMone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0609" y="4725144"/>
            <a:ext cx="3275856" cy="2132856"/>
          </a:xfrm>
          <a:prstGeom prst="rect">
            <a:avLst/>
          </a:prstGeom>
          <a:ln>
            <a:noFill/>
          </a:ln>
          <a:effectLst>
            <a:softEdge rad="31750"/>
          </a:effectLst>
          <a:extLst>
            <a:ext uri="{909E8E84-426E-40DD-AFC4-6F175D3DCCD1}">
              <a14:hiddenFill xmlns:a14="http://schemas.microsoft.com/office/drawing/2010/main">
                <a:solidFill>
                  <a:srgbClr val="FFFFFF"/>
                </a:solidFill>
              </a14:hiddenFill>
            </a:ext>
          </a:extLst>
        </p:spPr>
      </p:pic>
      <p:sp>
        <p:nvSpPr>
          <p:cNvPr id="43015" name="AutoShape 7"/>
          <p:cNvSpPr>
            <a:spLocks noChangeArrowheads="1"/>
          </p:cNvSpPr>
          <p:nvPr/>
        </p:nvSpPr>
        <p:spPr bwMode="auto">
          <a:xfrm>
            <a:off x="2195736" y="1628799"/>
            <a:ext cx="4536504" cy="497037"/>
          </a:xfrm>
          <a:prstGeom prst="roundRect">
            <a:avLst>
              <a:gd name="adj" fmla="val 16667"/>
            </a:avLst>
          </a:prstGeom>
          <a:solidFill>
            <a:srgbClr val="FFFFCC"/>
          </a:solidFill>
          <a:ln w="19050">
            <a:solidFill>
              <a:schemeClr val="tx1"/>
            </a:solidFill>
            <a:round/>
            <a:headEnd/>
            <a:tailEnd/>
          </a:ln>
          <a:effectLst/>
        </p:spPr>
        <p:txBody>
          <a:bodyPr lIns="126000" rIns="126000" anchor="ctr"/>
          <a:lstStyle/>
          <a:p>
            <a:pPr algn="ctr"/>
            <a:r>
              <a:rPr lang="ru-RU" b="1" dirty="0" smtClean="0"/>
              <a:t>Формы </a:t>
            </a:r>
            <a:r>
              <a:rPr lang="ru-RU" b="1" dirty="0"/>
              <a:t>межбюджетных трансфертов </a:t>
            </a:r>
          </a:p>
        </p:txBody>
      </p:sp>
      <p:pic>
        <p:nvPicPr>
          <p:cNvPr id="14" name="Picture 2" descr="C:\Users\superuser\Desktop\герб пятигорска.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620"/>
            <a:ext cx="971600" cy="1156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7069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1" fill="hold" grpId="0" nodeType="afterEffect">
                                  <p:stCondLst>
                                    <p:cond delay="0"/>
                                  </p:stCondLst>
                                  <p:childTnLst>
                                    <p:set>
                                      <p:cBhvr>
                                        <p:cTn id="6" dur="1" fill="hold">
                                          <p:stCondLst>
                                            <p:cond delay="0"/>
                                          </p:stCondLst>
                                        </p:cTn>
                                        <p:tgtEl>
                                          <p:spTgt spid="43010"/>
                                        </p:tgtEl>
                                        <p:attrNameLst>
                                          <p:attrName>style.visibility</p:attrName>
                                        </p:attrNameLst>
                                      </p:cBhvr>
                                      <p:to>
                                        <p:strVal val="visible"/>
                                      </p:to>
                                    </p:set>
                                    <p:anim calcmode="lin" valueType="num">
                                      <p:cBhvr additive="base">
                                        <p:cTn id="7" dur="2000" fill="hold"/>
                                        <p:tgtEl>
                                          <p:spTgt spid="43010"/>
                                        </p:tgtEl>
                                        <p:attrNameLst>
                                          <p:attrName>ppt_x</p:attrName>
                                        </p:attrNameLst>
                                      </p:cBhvr>
                                      <p:tavLst>
                                        <p:tav tm="0">
                                          <p:val>
                                            <p:strVal val="#ppt_x"/>
                                          </p:val>
                                        </p:tav>
                                        <p:tav tm="100000">
                                          <p:val>
                                            <p:strVal val="#ppt_x"/>
                                          </p:val>
                                        </p:tav>
                                      </p:tavLst>
                                    </p:anim>
                                    <p:anim calcmode="lin" valueType="num">
                                      <p:cBhvr additive="base">
                                        <p:cTn id="8" dur="2000" fill="hold"/>
                                        <p:tgtEl>
                                          <p:spTgt spid="43010"/>
                                        </p:tgtEl>
                                        <p:attrNameLst>
                                          <p:attrName>ppt_y</p:attrName>
                                        </p:attrNameLst>
                                      </p:cBhvr>
                                      <p:tavLst>
                                        <p:tav tm="0">
                                          <p:val>
                                            <p:strVal val="0-#ppt_h/2"/>
                                          </p:val>
                                        </p:tav>
                                        <p:tav tm="100000">
                                          <p:val>
                                            <p:strVal val="#ppt_y"/>
                                          </p:val>
                                        </p:tav>
                                      </p:tavLst>
                                    </p:anim>
                                  </p:childTnLst>
                                </p:cTn>
                              </p:par>
                              <p:par>
                                <p:cTn id="9" presetID="22" presetClass="entr" presetSubtype="1" fill="hold" grpId="0" nodeType="withEffect">
                                  <p:stCondLst>
                                    <p:cond delay="0"/>
                                  </p:stCondLst>
                                  <p:childTnLst>
                                    <p:set>
                                      <p:cBhvr>
                                        <p:cTn id="10" dur="1" fill="hold">
                                          <p:stCondLst>
                                            <p:cond delay="0"/>
                                          </p:stCondLst>
                                        </p:cTn>
                                        <p:tgtEl>
                                          <p:spTgt spid="43011">
                                            <p:txEl>
                                              <p:pRg st="0" end="0"/>
                                            </p:txEl>
                                          </p:spTgt>
                                        </p:tgtEl>
                                        <p:attrNameLst>
                                          <p:attrName>style.visibility</p:attrName>
                                        </p:attrNameLst>
                                      </p:cBhvr>
                                      <p:to>
                                        <p:strVal val="visible"/>
                                      </p:to>
                                    </p:set>
                                    <p:animEffect transition="in" filter="wipe(up)">
                                      <p:cBhvr>
                                        <p:cTn id="11" dur="2000"/>
                                        <p:tgtEl>
                                          <p:spTgt spid="43011">
                                            <p:txEl>
                                              <p:pRg st="0" end="0"/>
                                            </p:txEl>
                                          </p:spTgt>
                                        </p:tgtEl>
                                      </p:cBhvr>
                                    </p:animEffect>
                                  </p:childTnLst>
                                </p:cTn>
                              </p:par>
                            </p:childTnLst>
                          </p:cTn>
                        </p:par>
                        <p:par>
                          <p:cTn id="12" fill="hold">
                            <p:stCondLst>
                              <p:cond delay="2000"/>
                            </p:stCondLst>
                            <p:childTnLst>
                              <p:par>
                                <p:cTn id="13" presetID="22" presetClass="entr" presetSubtype="1" fill="hold" grpId="0" nodeType="afterEffect">
                                  <p:stCondLst>
                                    <p:cond delay="0"/>
                                  </p:stCondLst>
                                  <p:childTnLst>
                                    <p:set>
                                      <p:cBhvr>
                                        <p:cTn id="14" dur="1" fill="hold">
                                          <p:stCondLst>
                                            <p:cond delay="0"/>
                                          </p:stCondLst>
                                        </p:cTn>
                                        <p:tgtEl>
                                          <p:spTgt spid="43015"/>
                                        </p:tgtEl>
                                        <p:attrNameLst>
                                          <p:attrName>style.visibility</p:attrName>
                                        </p:attrNameLst>
                                      </p:cBhvr>
                                      <p:to>
                                        <p:strVal val="visible"/>
                                      </p:to>
                                    </p:set>
                                    <p:animEffect transition="in" filter="wipe(up)">
                                      <p:cBhvr>
                                        <p:cTn id="15" dur="2000"/>
                                        <p:tgtEl>
                                          <p:spTgt spid="43015"/>
                                        </p:tgtEl>
                                      </p:cBhvr>
                                    </p:animEffect>
                                  </p:childTnLst>
                                </p:cTn>
                              </p:par>
                            </p:childTnLst>
                          </p:cTn>
                        </p:par>
                        <p:par>
                          <p:cTn id="16" fill="hold">
                            <p:stCondLst>
                              <p:cond delay="4000"/>
                            </p:stCondLst>
                            <p:childTnLst>
                              <p:par>
                                <p:cTn id="17" presetID="22" presetClass="entr" presetSubtype="1" fill="hold" grpId="0" nodeType="afterEffect">
                                  <p:stCondLst>
                                    <p:cond delay="0"/>
                                  </p:stCondLst>
                                  <p:childTnLst>
                                    <p:set>
                                      <p:cBhvr>
                                        <p:cTn id="18" dur="1" fill="hold">
                                          <p:stCondLst>
                                            <p:cond delay="0"/>
                                          </p:stCondLst>
                                        </p:cTn>
                                        <p:tgtEl>
                                          <p:spTgt spid="43019"/>
                                        </p:tgtEl>
                                        <p:attrNameLst>
                                          <p:attrName>style.visibility</p:attrName>
                                        </p:attrNameLst>
                                      </p:cBhvr>
                                      <p:to>
                                        <p:strVal val="visible"/>
                                      </p:to>
                                    </p:set>
                                    <p:animEffect transition="in" filter="wipe(up)">
                                      <p:cBhvr>
                                        <p:cTn id="19" dur="2000"/>
                                        <p:tgtEl>
                                          <p:spTgt spid="43019"/>
                                        </p:tgtEl>
                                      </p:cBhvr>
                                    </p:animEffect>
                                  </p:childTnLst>
                                </p:cTn>
                              </p:par>
                            </p:childTnLst>
                          </p:cTn>
                        </p:par>
                        <p:par>
                          <p:cTn id="20" fill="hold">
                            <p:stCondLst>
                              <p:cond delay="6000"/>
                            </p:stCondLst>
                            <p:childTnLst>
                              <p:par>
                                <p:cTn id="21" presetID="22" presetClass="entr" presetSubtype="1" fill="hold" grpId="0" nodeType="afterEffect">
                                  <p:stCondLst>
                                    <p:cond delay="0"/>
                                  </p:stCondLst>
                                  <p:childTnLst>
                                    <p:set>
                                      <p:cBhvr>
                                        <p:cTn id="22" dur="1" fill="hold">
                                          <p:stCondLst>
                                            <p:cond delay="0"/>
                                          </p:stCondLst>
                                        </p:cTn>
                                        <p:tgtEl>
                                          <p:spTgt spid="43016"/>
                                        </p:tgtEl>
                                        <p:attrNameLst>
                                          <p:attrName>style.visibility</p:attrName>
                                        </p:attrNameLst>
                                      </p:cBhvr>
                                      <p:to>
                                        <p:strVal val="visible"/>
                                      </p:to>
                                    </p:set>
                                    <p:animEffect transition="in" filter="wipe(up)">
                                      <p:cBhvr>
                                        <p:cTn id="23" dur="2000"/>
                                        <p:tgtEl>
                                          <p:spTgt spid="43016"/>
                                        </p:tgtEl>
                                      </p:cBhvr>
                                    </p:animEffect>
                                  </p:childTnLst>
                                </p:cTn>
                              </p:par>
                            </p:childTnLst>
                          </p:cTn>
                        </p:par>
                        <p:par>
                          <p:cTn id="24" fill="hold">
                            <p:stCondLst>
                              <p:cond delay="8000"/>
                            </p:stCondLst>
                            <p:childTnLst>
                              <p:par>
                                <p:cTn id="25" presetID="22" presetClass="entr" presetSubtype="1" fill="hold" grpId="0" nodeType="afterEffect">
                                  <p:stCondLst>
                                    <p:cond delay="0"/>
                                  </p:stCondLst>
                                  <p:childTnLst>
                                    <p:set>
                                      <p:cBhvr>
                                        <p:cTn id="26" dur="1" fill="hold">
                                          <p:stCondLst>
                                            <p:cond delay="0"/>
                                          </p:stCondLst>
                                        </p:cTn>
                                        <p:tgtEl>
                                          <p:spTgt spid="43020"/>
                                        </p:tgtEl>
                                        <p:attrNameLst>
                                          <p:attrName>style.visibility</p:attrName>
                                        </p:attrNameLst>
                                      </p:cBhvr>
                                      <p:to>
                                        <p:strVal val="visible"/>
                                      </p:to>
                                    </p:set>
                                    <p:animEffect transition="in" filter="wipe(up)">
                                      <p:cBhvr>
                                        <p:cTn id="27" dur="2000"/>
                                        <p:tgtEl>
                                          <p:spTgt spid="43020"/>
                                        </p:tgtEl>
                                      </p:cBhvr>
                                    </p:animEffect>
                                  </p:childTnLst>
                                </p:cTn>
                              </p:par>
                            </p:childTnLst>
                          </p:cTn>
                        </p:par>
                        <p:par>
                          <p:cTn id="28" fill="hold">
                            <p:stCondLst>
                              <p:cond delay="10000"/>
                            </p:stCondLst>
                            <p:childTnLst>
                              <p:par>
                                <p:cTn id="29" presetID="22" presetClass="entr" presetSubtype="1" fill="hold" grpId="0" nodeType="afterEffect">
                                  <p:stCondLst>
                                    <p:cond delay="0"/>
                                  </p:stCondLst>
                                  <p:childTnLst>
                                    <p:set>
                                      <p:cBhvr>
                                        <p:cTn id="30" dur="1" fill="hold">
                                          <p:stCondLst>
                                            <p:cond delay="0"/>
                                          </p:stCondLst>
                                        </p:cTn>
                                        <p:tgtEl>
                                          <p:spTgt spid="43017"/>
                                        </p:tgtEl>
                                        <p:attrNameLst>
                                          <p:attrName>style.visibility</p:attrName>
                                        </p:attrNameLst>
                                      </p:cBhvr>
                                      <p:to>
                                        <p:strVal val="visible"/>
                                      </p:to>
                                    </p:set>
                                    <p:animEffect transition="in" filter="wipe(up)">
                                      <p:cBhvr>
                                        <p:cTn id="31" dur="2000"/>
                                        <p:tgtEl>
                                          <p:spTgt spid="43017"/>
                                        </p:tgtEl>
                                      </p:cBhvr>
                                    </p:animEffect>
                                  </p:childTnLst>
                                </p:cTn>
                              </p:par>
                            </p:childTnLst>
                          </p:cTn>
                        </p:par>
                        <p:par>
                          <p:cTn id="32" fill="hold">
                            <p:stCondLst>
                              <p:cond delay="12000"/>
                            </p:stCondLst>
                            <p:childTnLst>
                              <p:par>
                                <p:cTn id="33" presetID="22" presetClass="entr" presetSubtype="1" fill="hold" grpId="0" nodeType="afterEffect">
                                  <p:stCondLst>
                                    <p:cond delay="0"/>
                                  </p:stCondLst>
                                  <p:childTnLst>
                                    <p:set>
                                      <p:cBhvr>
                                        <p:cTn id="34" dur="1" fill="hold">
                                          <p:stCondLst>
                                            <p:cond delay="0"/>
                                          </p:stCondLst>
                                        </p:cTn>
                                        <p:tgtEl>
                                          <p:spTgt spid="43021"/>
                                        </p:tgtEl>
                                        <p:attrNameLst>
                                          <p:attrName>style.visibility</p:attrName>
                                        </p:attrNameLst>
                                      </p:cBhvr>
                                      <p:to>
                                        <p:strVal val="visible"/>
                                      </p:to>
                                    </p:set>
                                    <p:animEffect transition="in" filter="wipe(up)">
                                      <p:cBhvr>
                                        <p:cTn id="35" dur="2000"/>
                                        <p:tgtEl>
                                          <p:spTgt spid="43021"/>
                                        </p:tgtEl>
                                      </p:cBhvr>
                                    </p:animEffect>
                                  </p:childTnLst>
                                </p:cTn>
                              </p:par>
                            </p:childTnLst>
                          </p:cTn>
                        </p:par>
                        <p:par>
                          <p:cTn id="36" fill="hold">
                            <p:stCondLst>
                              <p:cond delay="14000"/>
                            </p:stCondLst>
                            <p:childTnLst>
                              <p:par>
                                <p:cTn id="37" presetID="22" presetClass="entr" presetSubtype="1" fill="hold" grpId="0" nodeType="afterEffect">
                                  <p:stCondLst>
                                    <p:cond delay="0"/>
                                  </p:stCondLst>
                                  <p:childTnLst>
                                    <p:set>
                                      <p:cBhvr>
                                        <p:cTn id="38" dur="1" fill="hold">
                                          <p:stCondLst>
                                            <p:cond delay="0"/>
                                          </p:stCondLst>
                                        </p:cTn>
                                        <p:tgtEl>
                                          <p:spTgt spid="43018"/>
                                        </p:tgtEl>
                                        <p:attrNameLst>
                                          <p:attrName>style.visibility</p:attrName>
                                        </p:attrNameLst>
                                      </p:cBhvr>
                                      <p:to>
                                        <p:strVal val="visible"/>
                                      </p:to>
                                    </p:set>
                                    <p:animEffect transition="in" filter="wipe(up)">
                                      <p:cBhvr>
                                        <p:cTn id="39" dur="2000"/>
                                        <p:tgtEl>
                                          <p:spTgt spid="430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0" grpId="0" animBg="1"/>
      <p:bldP spid="43011" grpId="0" build="p"/>
      <p:bldP spid="43016" grpId="0" animBg="1"/>
      <p:bldP spid="43017" grpId="0" animBg="1"/>
      <p:bldP spid="43018" grpId="0" animBg="1"/>
      <p:bldP spid="43019" grpId="0" animBg="1"/>
      <p:bldP spid="43020" grpId="0" animBg="1"/>
      <p:bldP spid="43021" grpId="0" animBg="1"/>
      <p:bldP spid="430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descr="C:\Users\superuser\Pictures\раскраски\для слайдов\accounting-clip-art-http-www-colourbox-com-vector-accounting-vector-63ONlJ-clipar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39572" y="5445224"/>
            <a:ext cx="2204428" cy="1412776"/>
          </a:xfrm>
          <a:prstGeom prst="rect">
            <a:avLst/>
          </a:prstGeom>
          <a:ln>
            <a:noFill/>
          </a:ln>
          <a:effectLst>
            <a:softEdge rad="63500"/>
          </a:effectLst>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1115616" y="16112"/>
            <a:ext cx="7796643" cy="1378570"/>
          </a:xfrm>
        </p:spPr>
        <p:txBody>
          <a:bodyPr>
            <a:noAutofit/>
          </a:bodyPr>
          <a:lstStyle/>
          <a:p>
            <a:pPr marL="0" indent="0" algn="ctr">
              <a:buNone/>
            </a:pPr>
            <a:r>
              <a:rPr lang="ru-RU" sz="1800" dirty="0">
                <a:solidFill>
                  <a:schemeClr val="tx1"/>
                </a:solidFill>
                <a:effectLst/>
              </a:rPr>
              <a:t>Объем и структура межбюджетных трансфертов в динамике </a:t>
            </a:r>
            <a:r>
              <a:rPr lang="ru-RU" sz="1800" dirty="0" smtClean="0">
                <a:solidFill>
                  <a:schemeClr val="tx1"/>
                </a:solidFill>
                <a:effectLst/>
              </a:rPr>
              <a:t>                (</a:t>
            </a:r>
            <a:r>
              <a:rPr lang="ru-RU" sz="1800" dirty="0">
                <a:solidFill>
                  <a:schemeClr val="tx1"/>
                </a:solidFill>
                <a:effectLst/>
              </a:rPr>
              <a:t>факт в 2019 году, первоначальный план и факт в 2020 году, прогноз на 2021год и плановый период 2022-2023 годов) </a:t>
            </a:r>
            <a:r>
              <a:rPr lang="ru-RU" sz="1800" dirty="0" smtClean="0">
                <a:solidFill>
                  <a:schemeClr val="tx1"/>
                </a:solidFill>
                <a:effectLst/>
              </a:rPr>
              <a:t>(</a:t>
            </a:r>
            <a:r>
              <a:rPr lang="ru-RU" sz="1800" dirty="0" err="1">
                <a:solidFill>
                  <a:schemeClr val="tx1"/>
                </a:solidFill>
                <a:effectLst/>
              </a:rPr>
              <a:t>тыс.руб</a:t>
            </a:r>
            <a:r>
              <a:rPr lang="ru-RU" sz="1800" dirty="0">
                <a:solidFill>
                  <a:schemeClr val="tx1"/>
                </a:solidFill>
                <a:effectLst/>
              </a:rPr>
              <a:t>.)</a:t>
            </a:r>
          </a:p>
        </p:txBody>
      </p:sp>
      <p:graphicFrame>
        <p:nvGraphicFramePr>
          <p:cNvPr id="4" name="Объект 3"/>
          <p:cNvGraphicFramePr>
            <a:graphicFrameLocks noGrp="1"/>
          </p:cNvGraphicFramePr>
          <p:nvPr>
            <p:ph idx="4294967295"/>
            <p:extLst>
              <p:ext uri="{D42A27DB-BD31-4B8C-83A1-F6EECF244321}">
                <p14:modId xmlns:p14="http://schemas.microsoft.com/office/powerpoint/2010/main" val="2745669738"/>
              </p:ext>
            </p:extLst>
          </p:nvPr>
        </p:nvGraphicFramePr>
        <p:xfrm>
          <a:off x="107504" y="666854"/>
          <a:ext cx="9036496" cy="5919462"/>
        </p:xfrm>
        <a:graphic>
          <a:graphicData uri="http://schemas.openxmlformats.org/drawingml/2006/chart">
            <c:chart xmlns:c="http://schemas.openxmlformats.org/drawingml/2006/chart" xmlns:r="http://schemas.openxmlformats.org/officeDocument/2006/relationships" r:id="rId3"/>
          </a:graphicData>
        </a:graphic>
      </p:graphicFrame>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1259632" cy="1501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1" y="6309317"/>
            <a:ext cx="2699791" cy="276999"/>
          </a:xfrm>
          <a:prstGeom prst="rect">
            <a:avLst/>
          </a:prstGeom>
        </p:spPr>
        <p:txBody>
          <a:bodyPr wrap="square">
            <a:spAutoFit/>
          </a:bodyPr>
          <a:lstStyle/>
          <a:p>
            <a:pPr algn="ctr"/>
            <a:endParaRPr lang="ru-RU" sz="1200" b="1" dirty="0">
              <a:solidFill>
                <a:prstClr val="black"/>
              </a:solidFill>
            </a:endParaRPr>
          </a:p>
        </p:txBody>
      </p:sp>
      <p:sp>
        <p:nvSpPr>
          <p:cNvPr id="5" name="Прямоугольник 4"/>
          <p:cNvSpPr/>
          <p:nvPr/>
        </p:nvSpPr>
        <p:spPr>
          <a:xfrm>
            <a:off x="4055681" y="6309318"/>
            <a:ext cx="184730" cy="276999"/>
          </a:xfrm>
          <a:prstGeom prst="rect">
            <a:avLst/>
          </a:prstGeom>
        </p:spPr>
        <p:txBody>
          <a:bodyPr wrap="none">
            <a:spAutoFit/>
          </a:bodyPr>
          <a:lstStyle/>
          <a:p>
            <a:pPr algn="ctr"/>
            <a:endParaRPr lang="ru-RU" sz="1200" b="1" dirty="0">
              <a:solidFill>
                <a:prstClr val="black"/>
              </a:solidFill>
            </a:endParaRPr>
          </a:p>
        </p:txBody>
      </p:sp>
    </p:spTree>
    <p:extLst>
      <p:ext uri="{BB962C8B-B14F-4D97-AF65-F5344CB8AC3E}">
        <p14:creationId xmlns:p14="http://schemas.microsoft.com/office/powerpoint/2010/main" val="1031355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descr="C:\Users\superuser\Pictures\раскраски\для слайдов\accounting-clip-art-http-www-colourbox-com-vector-accounting-vector-63ONlJ-clipar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05600" y="5059363"/>
            <a:ext cx="2438400" cy="1798637"/>
          </a:xfrm>
          <a:prstGeom prst="rect">
            <a:avLst/>
          </a:prstGeom>
          <a:ln>
            <a:noFill/>
          </a:ln>
          <a:effectLst>
            <a:softEdge rad="63500"/>
          </a:effectLst>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1403648" y="116630"/>
            <a:ext cx="7200800" cy="1584177"/>
          </a:xfrm>
        </p:spPr>
        <p:txBody>
          <a:bodyPr>
            <a:normAutofit/>
          </a:bodyPr>
          <a:lstStyle/>
          <a:p>
            <a:pPr marL="0" indent="0" algn="ctr">
              <a:buNone/>
            </a:pPr>
            <a:r>
              <a:rPr lang="ru-RU" sz="2200" dirty="0">
                <a:solidFill>
                  <a:schemeClr val="tx1"/>
                </a:solidFill>
                <a:effectLst/>
              </a:rPr>
              <a:t>Прогноз поступления межбюджетных трансфертов в бюджет города – курорта Пятигорска на </a:t>
            </a:r>
            <a:r>
              <a:rPr lang="ru-RU" sz="2200" dirty="0" smtClean="0">
                <a:solidFill>
                  <a:schemeClr val="tx1"/>
                </a:solidFill>
                <a:effectLst/>
              </a:rPr>
              <a:t>2021 год </a:t>
            </a:r>
            <a:r>
              <a:rPr lang="ru-RU" sz="2200" dirty="0">
                <a:solidFill>
                  <a:schemeClr val="tx1"/>
                </a:solidFill>
                <a:effectLst/>
              </a:rPr>
              <a:t>и плановый период 2022-2023 </a:t>
            </a:r>
            <a:r>
              <a:rPr lang="ru-RU" sz="2200" dirty="0" smtClean="0">
                <a:solidFill>
                  <a:schemeClr val="tx1"/>
                </a:solidFill>
                <a:effectLst/>
              </a:rPr>
              <a:t>годов </a:t>
            </a:r>
            <a:r>
              <a:rPr lang="ru-RU" sz="2200" dirty="0">
                <a:solidFill>
                  <a:schemeClr val="tx1"/>
                </a:solidFill>
                <a:effectLst/>
              </a:rPr>
              <a:t>(</a:t>
            </a:r>
            <a:r>
              <a:rPr lang="ru-RU" sz="2200" dirty="0" err="1">
                <a:solidFill>
                  <a:schemeClr val="tx1"/>
                </a:solidFill>
                <a:effectLst/>
              </a:rPr>
              <a:t>тыс.руб</a:t>
            </a:r>
            <a:r>
              <a:rPr lang="ru-RU" sz="2200" dirty="0">
                <a:solidFill>
                  <a:schemeClr val="tx1"/>
                </a:solidFill>
                <a:effectLst/>
              </a:rPr>
              <a:t>.)</a:t>
            </a:r>
          </a:p>
        </p:txBody>
      </p:sp>
      <p:graphicFrame>
        <p:nvGraphicFramePr>
          <p:cNvPr id="4" name="Объект 3"/>
          <p:cNvGraphicFramePr>
            <a:graphicFrameLocks noGrp="1"/>
          </p:cNvGraphicFramePr>
          <p:nvPr>
            <p:ph sz="quarter" idx="13"/>
            <p:extLst>
              <p:ext uri="{D42A27DB-BD31-4B8C-83A1-F6EECF244321}">
                <p14:modId xmlns:p14="http://schemas.microsoft.com/office/powerpoint/2010/main" val="2256901523"/>
              </p:ext>
            </p:extLst>
          </p:nvPr>
        </p:nvGraphicFramePr>
        <p:xfrm>
          <a:off x="23471" y="1602602"/>
          <a:ext cx="8805664" cy="4958011"/>
        </p:xfrm>
        <a:graphic>
          <a:graphicData uri="http://schemas.openxmlformats.org/drawingml/2006/chart">
            <c:chart xmlns:c="http://schemas.openxmlformats.org/drawingml/2006/chart" xmlns:r="http://schemas.openxmlformats.org/officeDocument/2006/relationships" r:id="rId3"/>
          </a:graphicData>
        </a:graphic>
      </p:graphicFrame>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328737" cy="158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5652119" y="2492896"/>
            <a:ext cx="184731" cy="307777"/>
          </a:xfrm>
          <a:prstGeom prst="rect">
            <a:avLst/>
          </a:prstGeom>
        </p:spPr>
        <p:txBody>
          <a:bodyPr wrap="none">
            <a:spAutoFit/>
          </a:bodyPr>
          <a:lstStyle/>
          <a:p>
            <a:endParaRPr lang="ru-RU" sz="1400" b="1" dirty="0">
              <a:solidFill>
                <a:prstClr val="black"/>
              </a:solidFill>
            </a:endParaRPr>
          </a:p>
        </p:txBody>
      </p:sp>
      <p:sp>
        <p:nvSpPr>
          <p:cNvPr id="5" name="Прямоугольник 4"/>
          <p:cNvSpPr/>
          <p:nvPr/>
        </p:nvSpPr>
        <p:spPr>
          <a:xfrm>
            <a:off x="5678914" y="3773831"/>
            <a:ext cx="184731" cy="307777"/>
          </a:xfrm>
          <a:prstGeom prst="rect">
            <a:avLst/>
          </a:prstGeom>
        </p:spPr>
        <p:txBody>
          <a:bodyPr wrap="none">
            <a:spAutoFit/>
          </a:bodyPr>
          <a:lstStyle/>
          <a:p>
            <a:endParaRPr lang="ru-RU" sz="1400" b="1" dirty="0">
              <a:solidFill>
                <a:prstClr val="black"/>
              </a:solidFill>
            </a:endParaRPr>
          </a:p>
        </p:txBody>
      </p:sp>
    </p:spTree>
    <p:extLst>
      <p:ext uri="{BB962C8B-B14F-4D97-AF65-F5344CB8AC3E}">
        <p14:creationId xmlns:p14="http://schemas.microsoft.com/office/powerpoint/2010/main" val="309352911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superuser\Desktop\герб пятигорска.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73" y="4491"/>
            <a:ext cx="1124232" cy="1337954"/>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1" y="5301208"/>
            <a:ext cx="9144000" cy="138499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ru-RU" sz="1200" dirty="0"/>
              <a:t>Бюджет города по расходам на 2021 год и плановый период  2022 и 2023 годов сформирован на основании методических рекомендаций по планированию доходов и бюджетных ассигнований на 2021 год и плановый период 2022 и 2023 годов органами местного самоуправления муниципальных образований Ставропольского края, утвержденными приказом министерства финансов Ставропольского края от </a:t>
            </a:r>
            <a:r>
              <a:rPr lang="ru-RU" sz="1200" dirty="0" smtClean="0"/>
              <a:t>06.10.2020</a:t>
            </a:r>
          </a:p>
          <a:p>
            <a:pPr algn="ctr"/>
            <a:r>
              <a:rPr lang="ru-RU" sz="1200" dirty="0" smtClean="0"/>
              <a:t> </a:t>
            </a:r>
            <a:r>
              <a:rPr lang="ru-RU" sz="1200" dirty="0"/>
              <a:t>№ 268, а также методических рекомендаций по планированию бюджетных ассигнований на 2021 год и плановый период 2022 и 2023 годов главными распорядителями бюджетных средств города-курорта Пятигорска, утвержденных приказом МУ «Финансовое управление администрации г. Пятигорска» от 06.10.2020 №78</a:t>
            </a:r>
            <a:r>
              <a:rPr lang="ru-RU" sz="1200" dirty="0" smtClean="0"/>
              <a:t>.</a:t>
            </a:r>
            <a:endParaRPr lang="ru-RU" sz="1200" dirty="0"/>
          </a:p>
        </p:txBody>
      </p:sp>
      <p:graphicFrame>
        <p:nvGraphicFramePr>
          <p:cNvPr id="7" name="Диаграмма 6"/>
          <p:cNvGraphicFramePr>
            <a:graphicFrameLocks/>
          </p:cNvGraphicFramePr>
          <p:nvPr>
            <p:extLst>
              <p:ext uri="{D42A27DB-BD31-4B8C-83A1-F6EECF244321}">
                <p14:modId xmlns:p14="http://schemas.microsoft.com/office/powerpoint/2010/main" val="1725798573"/>
              </p:ext>
            </p:extLst>
          </p:nvPr>
        </p:nvGraphicFramePr>
        <p:xfrm>
          <a:off x="737585" y="420356"/>
          <a:ext cx="8406415" cy="5112568"/>
        </p:xfrm>
        <a:graphic>
          <a:graphicData uri="http://schemas.openxmlformats.org/drawingml/2006/chart">
            <c:chart xmlns:c="http://schemas.openxmlformats.org/drawingml/2006/chart" xmlns:r="http://schemas.openxmlformats.org/officeDocument/2006/relationships" r:id="rId3"/>
          </a:graphicData>
        </a:graphic>
      </p:graphicFrame>
      <p:sp>
        <p:nvSpPr>
          <p:cNvPr id="8" name="Заголовок 1"/>
          <p:cNvSpPr txBox="1">
            <a:spLocks/>
          </p:cNvSpPr>
          <p:nvPr/>
        </p:nvSpPr>
        <p:spPr>
          <a:xfrm>
            <a:off x="850643" y="-50"/>
            <a:ext cx="8316415" cy="79208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182880" indent="0" algn="ctr">
              <a:buFont typeface="Georgia" pitchFamily="18" charset="0"/>
              <a:buNone/>
            </a:pPr>
            <a:r>
              <a:rPr lang="ru-RU" sz="1200" dirty="0" smtClean="0">
                <a:solidFill>
                  <a:schemeClr val="tx1"/>
                </a:solidFill>
                <a:effectLst/>
              </a:rPr>
              <a:t>Основные сведения о расходах в разрезе разделов и подразделов бюджета классификации расходов бюджета города-курорта Пятигорска  по первоначальному плану на 2020, 2021,2022,2023гг.</a:t>
            </a:r>
            <a:endParaRPr lang="ru-RU" sz="1200" dirty="0">
              <a:solidFill>
                <a:schemeClr val="tx1"/>
              </a:solidFill>
              <a:effectLst/>
            </a:endParaRPr>
          </a:p>
        </p:txBody>
      </p:sp>
    </p:spTree>
    <p:extLst>
      <p:ext uri="{BB962C8B-B14F-4D97-AF65-F5344CB8AC3E}">
        <p14:creationId xmlns:p14="http://schemas.microsoft.com/office/powerpoint/2010/main" val="29328906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a:spLocks noGrp="1"/>
          </p:cNvSpPr>
          <p:nvPr>
            <p:ph type="title"/>
          </p:nvPr>
        </p:nvSpPr>
        <p:spPr>
          <a:xfrm>
            <a:off x="1331640" y="148778"/>
            <a:ext cx="6328629" cy="936625"/>
          </a:xfrm>
          <a:gradFill>
            <a:gsLst>
              <a:gs pos="28000">
                <a:srgbClr val="FFFFCC"/>
              </a:gs>
              <a:gs pos="100000">
                <a:schemeClr val="accent2">
                  <a:tint val="40000"/>
                  <a:satMod val="100000"/>
                  <a:lumMod val="78000"/>
                </a:schemeClr>
              </a:gs>
            </a:gsLst>
          </a:gradFill>
        </p:spPr>
        <p:style>
          <a:lnRef idx="1">
            <a:schemeClr val="accent2"/>
          </a:lnRef>
          <a:fillRef idx="2">
            <a:schemeClr val="accent2"/>
          </a:fillRef>
          <a:effectRef idx="1">
            <a:schemeClr val="accent2"/>
          </a:effectRef>
          <a:fontRef idx="minor">
            <a:schemeClr val="dk1"/>
          </a:fontRef>
        </p:style>
        <p:txBody>
          <a:bodyPr/>
          <a:lstStyle/>
          <a:p>
            <a:pPr marL="182880" indent="0" algn="ctr">
              <a:buNone/>
            </a:pPr>
            <a:r>
              <a:rPr lang="ru-RU" sz="1600" dirty="0" smtClean="0">
                <a:solidFill>
                  <a:schemeClr val="tx1"/>
                </a:solidFill>
                <a:effectLst/>
              </a:rPr>
              <a:t>Информация о расходах бюджета с учетом интересов целевых групп </a:t>
            </a:r>
            <a:r>
              <a:rPr lang="ru-RU" sz="1600" dirty="0" smtClean="0">
                <a:solidFill>
                  <a:schemeClr val="bg2">
                    <a:lumMod val="50000"/>
                  </a:schemeClr>
                </a:solidFill>
                <a:effectLst/>
              </a:rPr>
              <a:t>(социальная поддержка семей </a:t>
            </a:r>
            <a:r>
              <a:rPr lang="ru-RU" sz="1600" dirty="0">
                <a:solidFill>
                  <a:schemeClr val="bg2">
                    <a:lumMod val="50000"/>
                  </a:schemeClr>
                </a:solidFill>
                <a:effectLst/>
              </a:rPr>
              <a:t>с </a:t>
            </a:r>
            <a:r>
              <a:rPr lang="ru-RU" sz="1600" dirty="0" smtClean="0">
                <a:solidFill>
                  <a:schemeClr val="bg2">
                    <a:lumMod val="50000"/>
                  </a:schemeClr>
                </a:solidFill>
                <a:effectLst/>
              </a:rPr>
              <a:t>детьми)</a:t>
            </a:r>
            <a:r>
              <a:rPr lang="ru-RU" sz="1600" dirty="0" smtClean="0">
                <a:solidFill>
                  <a:schemeClr val="tx1"/>
                </a:solidFill>
                <a:effectLst/>
              </a:rPr>
              <a:t> </a:t>
            </a:r>
            <a:r>
              <a:rPr lang="ru-RU" sz="1600" dirty="0">
                <a:solidFill>
                  <a:schemeClr val="tx1"/>
                </a:solidFill>
                <a:effectLst/>
              </a:rPr>
              <a:t>по первоначальному </a:t>
            </a:r>
            <a:r>
              <a:rPr lang="ru-RU" sz="1600" dirty="0" smtClean="0">
                <a:solidFill>
                  <a:schemeClr val="tx1"/>
                </a:solidFill>
                <a:effectLst/>
              </a:rPr>
              <a:t>плану в 2020 г., 2021 г.,2022г., 2023 гг.</a:t>
            </a:r>
            <a:br>
              <a:rPr lang="ru-RU" sz="1600" dirty="0" smtClean="0">
                <a:solidFill>
                  <a:schemeClr val="tx1"/>
                </a:solidFill>
                <a:effectLst/>
              </a:rPr>
            </a:br>
            <a:r>
              <a:rPr lang="ru-RU" sz="1600" dirty="0">
                <a:solidFill>
                  <a:schemeClr val="tx1"/>
                </a:solidFill>
                <a:effectLst/>
              </a:rPr>
              <a:t/>
            </a:r>
            <a:br>
              <a:rPr lang="ru-RU" sz="1600" dirty="0">
                <a:solidFill>
                  <a:schemeClr val="tx1"/>
                </a:solidFill>
                <a:effectLst/>
              </a:rPr>
            </a:br>
            <a:endParaRPr lang="ru-RU" sz="1600" dirty="0">
              <a:solidFill>
                <a:schemeClr val="tx1"/>
              </a:solidFill>
              <a:effectLst/>
            </a:endParaRPr>
          </a:p>
        </p:txBody>
      </p:sp>
      <p:pic>
        <p:nvPicPr>
          <p:cNvPr id="7" name="Picture 2" descr="C:\Users\superuser\Desktop\Картинки для бюджета\efefef5031b266894ba1eb5c3cc57db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60269" y="35528"/>
            <a:ext cx="1475656" cy="114439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aphicFrame>
        <p:nvGraphicFramePr>
          <p:cNvPr id="3" name="Объект 2"/>
          <p:cNvGraphicFramePr>
            <a:graphicFrameLocks noGrp="1"/>
          </p:cNvGraphicFramePr>
          <p:nvPr>
            <p:ph sz="quarter" idx="13"/>
            <p:extLst>
              <p:ext uri="{D42A27DB-BD31-4B8C-83A1-F6EECF244321}">
                <p14:modId xmlns:p14="http://schemas.microsoft.com/office/powerpoint/2010/main" val="369824080"/>
              </p:ext>
            </p:extLst>
          </p:nvPr>
        </p:nvGraphicFramePr>
        <p:xfrm>
          <a:off x="251521" y="1268758"/>
          <a:ext cx="8640961" cy="5472618"/>
        </p:xfrm>
        <a:graphic>
          <a:graphicData uri="http://schemas.openxmlformats.org/drawingml/2006/table">
            <a:tbl>
              <a:tblPr>
                <a:tableStyleId>{5C22544A-7EE6-4342-B048-85BDC9FD1C3A}</a:tableStyleId>
              </a:tblPr>
              <a:tblGrid>
                <a:gridCol w="4251444"/>
                <a:gridCol w="1136518"/>
                <a:gridCol w="1084333"/>
                <a:gridCol w="1084333"/>
                <a:gridCol w="1084333"/>
              </a:tblGrid>
              <a:tr h="133940">
                <a:tc rowSpan="3">
                  <a:txBody>
                    <a:bodyPr/>
                    <a:lstStyle/>
                    <a:p>
                      <a:pPr algn="ctr" rtl="0" fontAlgn="ctr"/>
                      <a:r>
                        <a:rPr lang="ru-RU" sz="800" b="1" u="none" strike="noStrike" dirty="0">
                          <a:effectLst/>
                        </a:rPr>
                        <a:t>Наименование расходов</a:t>
                      </a:r>
                      <a:endParaRPr lang="ru-RU" sz="800" b="1"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fontAlgn="ctr"/>
                      <a:r>
                        <a:rPr lang="ru-RU" sz="800" b="1" u="none" strike="noStrike" dirty="0" smtClean="0">
                          <a:effectLst/>
                        </a:rPr>
                        <a:t>2020 год</a:t>
                      </a:r>
                      <a:endParaRPr lang="ru-RU" sz="800" b="1" i="0" u="none" strike="noStrike" dirty="0">
                        <a:solidFill>
                          <a:srgbClr val="000000"/>
                        </a:solidFill>
                        <a:effectLst/>
                        <a:latin typeface="Arial"/>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ctr"/>
                      <a:r>
                        <a:rPr lang="ru-RU" sz="800" b="1" u="none" strike="noStrike" dirty="0" smtClean="0">
                          <a:effectLst/>
                        </a:rPr>
                        <a:t>2021 год</a:t>
                      </a:r>
                      <a:endParaRPr lang="ru-RU" sz="800" b="1" i="0" u="none" strike="noStrike" dirty="0">
                        <a:solidFill>
                          <a:srgbClr val="000000"/>
                        </a:solidFill>
                        <a:effectLst/>
                        <a:latin typeface="Arial"/>
                      </a:endParaRPr>
                    </a:p>
                  </a:txBody>
                  <a:tcPr marL="4377" marR="4377" marT="4377"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ctr"/>
                      <a:r>
                        <a:rPr lang="ru-RU" sz="800" b="1" u="none" strike="noStrike" dirty="0" smtClean="0">
                          <a:effectLst/>
                        </a:rPr>
                        <a:t>2022 год </a:t>
                      </a:r>
                      <a:endParaRPr lang="ru-RU" sz="800" b="1" i="0" u="none" strike="noStrike" dirty="0">
                        <a:solidFill>
                          <a:srgbClr val="000000"/>
                        </a:solidFill>
                        <a:effectLst/>
                        <a:latin typeface="Arial"/>
                      </a:endParaRPr>
                    </a:p>
                  </a:txBody>
                  <a:tcPr marL="4377" marR="4377" marT="4377"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ctr"/>
                      <a:r>
                        <a:rPr lang="ru-RU" sz="800" b="1" u="none" strike="noStrike" dirty="0" smtClean="0">
                          <a:effectLst/>
                        </a:rPr>
                        <a:t>2023 год</a:t>
                      </a:r>
                      <a:endParaRPr lang="ru-RU" sz="800" b="1" i="0" u="none" strike="noStrike" dirty="0">
                        <a:solidFill>
                          <a:srgbClr val="000000"/>
                        </a:solidFill>
                        <a:effectLst/>
                        <a:latin typeface="Arial"/>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r>
              <a:tr h="133940">
                <a:tc vMerge="1">
                  <a:txBody>
                    <a:bodyPr/>
                    <a:lstStyle/>
                    <a:p>
                      <a:endParaRPr lang="ru-RU"/>
                    </a:p>
                  </a:txBody>
                  <a:tcPr/>
                </a:tc>
                <a:tc gridSpan="3">
                  <a:txBody>
                    <a:bodyPr/>
                    <a:lstStyle/>
                    <a:p>
                      <a:pPr algn="ctr" rtl="0" fontAlgn="ctr"/>
                      <a:r>
                        <a:rPr lang="ru-RU" sz="800" b="1" u="none" strike="noStrike" dirty="0">
                          <a:effectLst/>
                        </a:rPr>
                        <a:t>Предусмотрено в первоначальном бюджете</a:t>
                      </a:r>
                      <a:endParaRPr lang="ru-RU" sz="800" b="1"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hMerge="1">
                  <a:txBody>
                    <a:bodyPr/>
                    <a:lstStyle/>
                    <a:p>
                      <a:endParaRPr lang="ru-RU"/>
                    </a:p>
                  </a:txBody>
                  <a:tcPr/>
                </a:tc>
                <a:tc hMerge="1">
                  <a:txBody>
                    <a:bodyPr/>
                    <a:lstStyle/>
                    <a:p>
                      <a:endParaRPr lang="ru-RU"/>
                    </a:p>
                  </a:txBody>
                  <a:tcPr/>
                </a:tc>
                <a:tc>
                  <a:txBody>
                    <a:bodyPr/>
                    <a:lstStyle/>
                    <a:p>
                      <a:pPr algn="ctr" rtl="0" fontAlgn="ctr"/>
                      <a:endParaRPr lang="ru-RU" sz="80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r h="263237">
                <a:tc vMerge="1">
                  <a:txBody>
                    <a:bodyPr/>
                    <a:lstStyle/>
                    <a:p>
                      <a:endParaRPr lang="ru-RU"/>
                    </a:p>
                  </a:txBody>
                  <a:tcPr/>
                </a:tc>
                <a:tc>
                  <a:txBody>
                    <a:bodyPr/>
                    <a:lstStyle/>
                    <a:p>
                      <a:pPr algn="ctr" rtl="0" fontAlgn="ctr"/>
                      <a:r>
                        <a:rPr lang="ru-RU" sz="800" u="none" strike="noStrike" dirty="0">
                          <a:effectLst/>
                        </a:rPr>
                        <a:t>Объем расходов (тыс.руб.)</a:t>
                      </a:r>
                      <a:endParaRPr lang="ru-RU" sz="80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800" u="none" strike="noStrike" dirty="0">
                          <a:effectLst/>
                        </a:rPr>
                        <a:t>Объем </a:t>
                      </a:r>
                      <a:r>
                        <a:rPr lang="ru-RU" sz="800" u="none" strike="noStrike" dirty="0" smtClean="0">
                          <a:effectLst/>
                        </a:rPr>
                        <a:t>расходов</a:t>
                      </a:r>
                    </a:p>
                    <a:p>
                      <a:pPr algn="ctr" rtl="0" fontAlgn="ctr"/>
                      <a:r>
                        <a:rPr lang="ru-RU" sz="800" u="none" strike="noStrike" dirty="0" smtClean="0">
                          <a:effectLst/>
                        </a:rPr>
                        <a:t> </a:t>
                      </a:r>
                      <a:r>
                        <a:rPr lang="ru-RU" sz="800" u="none" strike="noStrike" dirty="0">
                          <a:effectLst/>
                        </a:rPr>
                        <a:t>(тыс.руб.)</a:t>
                      </a:r>
                      <a:endParaRPr lang="ru-RU" sz="80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800" u="none" strike="noStrike" dirty="0">
                          <a:effectLst/>
                        </a:rPr>
                        <a:t>Объем расходов (тыс.руб.)</a:t>
                      </a:r>
                      <a:endParaRPr lang="ru-RU" sz="80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800" u="none" strike="noStrike" dirty="0">
                          <a:effectLst/>
                        </a:rPr>
                        <a:t>Объем расходов (тыс.руб.)</a:t>
                      </a:r>
                      <a:endParaRPr lang="ru-RU" sz="80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r h="610724">
                <a:tc>
                  <a:txBody>
                    <a:bodyPr/>
                    <a:lstStyle/>
                    <a:p>
                      <a:pPr algn="l" rtl="0" fontAlgn="ctr"/>
                      <a:r>
                        <a:rPr lang="ru-RU" sz="750" u="none" strike="noStrike" dirty="0">
                          <a:effectLst/>
                        </a:rPr>
                        <a:t>Выплаты государственных пособий лицам, не подлежащим обязательному социальному страхованию на случай временной нетрудоспособности и в связи с материнством, и лицам, уволенным в связи с ликвидацией организаций (прекращением деятельности, полномочий физическими лицами), в соответствии с Федеральным законом от 19 мая 1995 года № 81-ФЗ «О государственных пособиях гражданам, имеющим детей»</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104 196,38</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119 794,58</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124 420,46</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124 340,55</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r h="125859">
                <a:tc>
                  <a:txBody>
                    <a:bodyPr/>
                    <a:lstStyle/>
                    <a:p>
                      <a:pPr algn="l" rtl="0" fontAlgn="ctr"/>
                      <a:r>
                        <a:rPr lang="ru-RU" sz="750" u="none" strike="noStrike" dirty="0">
                          <a:effectLst/>
                        </a:rPr>
                        <a:t>Ежемесячная выплата в связи с рождением (усыновлением) первого ребенка</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85 078,33</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150 325,41</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168 893,10</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177 882,77</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r h="247075">
                <a:tc>
                  <a:txBody>
                    <a:bodyPr/>
                    <a:lstStyle/>
                    <a:p>
                      <a:pPr algn="l" rtl="0" fontAlgn="ctr"/>
                      <a:r>
                        <a:rPr lang="ru-RU" sz="750" u="none" strike="noStrike" dirty="0">
                          <a:effectLst/>
                        </a:rPr>
                        <a:t>Выплата денежной компенсации семьям, в которых в период с 1 января 2011 года по 31 декабря 2015 года родился третий или последующий ребенок</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1 410,18</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800,27</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469,91</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184,01</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r h="247075">
                <a:tc>
                  <a:txBody>
                    <a:bodyPr/>
                    <a:lstStyle/>
                    <a:p>
                      <a:pPr algn="l" rtl="0" fontAlgn="ctr"/>
                      <a:r>
                        <a:rPr lang="ru-RU" sz="750" u="none" strike="noStrike" dirty="0">
                          <a:effectLst/>
                        </a:rPr>
                        <a:t>Ежемесячная денежная выплата, назначаемая в случае рождения третьего ребенка или последующих детей до достижения ребенком возраста трех лет</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95 238,00</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68 442,32</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73 266,04</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73 266,04</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r h="125859">
                <a:tc>
                  <a:txBody>
                    <a:bodyPr/>
                    <a:lstStyle/>
                    <a:p>
                      <a:pPr algn="l" rtl="0" fontAlgn="ctr"/>
                      <a:r>
                        <a:rPr lang="ru-RU" sz="750" u="none" strike="noStrike" dirty="0">
                          <a:effectLst/>
                        </a:rPr>
                        <a:t>Ежемесячное пособие на ребенка </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55 968,53</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54 057,25</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54 057,25</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54 057,25</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r h="247075">
                <a:tc>
                  <a:txBody>
                    <a:bodyPr/>
                    <a:lstStyle/>
                    <a:p>
                      <a:pPr algn="l" rtl="0" fontAlgn="ctr"/>
                      <a:r>
                        <a:rPr lang="ru-RU" sz="750" u="none" strike="noStrike" dirty="0">
                          <a:effectLst/>
                        </a:rPr>
                        <a:t>Выплата ежемесячной денежной компенсации на каждого ребенка в возрасте до 18 лет многодетным семьям</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51 667,99</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54 851,17</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56 770,80</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58 755,22</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r h="368291">
                <a:tc>
                  <a:txBody>
                    <a:bodyPr/>
                    <a:lstStyle/>
                    <a:p>
                      <a:pPr algn="l" rtl="0" fontAlgn="ctr"/>
                      <a:r>
                        <a:rPr lang="ru-RU" sz="750" u="none" strike="noStrike" dirty="0">
                          <a:effectLst/>
                        </a:rPr>
                        <a:t>Ежегодная денежная компенсация многодетным семьям на каждого из детей не старше 18 лет, обучающихся в общеобразовательных организациях, на приобретение комплекта школьной одежды, спортивной одежды и обуви и школьных письменных принадлежностей</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1 910,33</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2 196,04</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2 196,04</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2 196,04</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r h="247075">
                <a:tc>
                  <a:txBody>
                    <a:bodyPr/>
                    <a:lstStyle/>
                    <a:p>
                      <a:pPr algn="l" rtl="0" fontAlgn="ctr"/>
                      <a:r>
                        <a:rPr lang="ru-RU" sz="750" u="none" strike="noStrike" dirty="0">
                          <a:effectLst/>
                        </a:rPr>
                        <a:t>Выплата компенсации части родительской платы за присмотр и уход детей, посещающих детский сад</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36 479,75</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35 789,87</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35 789,87</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35 789,87</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r h="125859">
                <a:tc>
                  <a:txBody>
                    <a:bodyPr/>
                    <a:lstStyle/>
                    <a:p>
                      <a:pPr algn="l" rtl="0" fontAlgn="ctr"/>
                      <a:r>
                        <a:rPr lang="ru-RU" sz="750" u="none" strike="noStrike" dirty="0">
                          <a:effectLst/>
                        </a:rPr>
                        <a:t>Ежемесячные денежные выплаты семьям  погибших ветеранов боевых действий</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151,12</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146,4</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146,4</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146,4</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r h="125859">
                <a:tc>
                  <a:txBody>
                    <a:bodyPr/>
                    <a:lstStyle/>
                    <a:p>
                      <a:pPr algn="l" rtl="0" fontAlgn="ctr"/>
                      <a:r>
                        <a:rPr lang="ru-RU" sz="750" u="none" strike="noStrike" dirty="0">
                          <a:effectLst/>
                        </a:rPr>
                        <a:t>Выплата ежегодного социального пособия на проезд учащимся (студентам)</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107,04</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100,52</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100,52</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100,52</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r h="247075">
                <a:tc>
                  <a:txBody>
                    <a:bodyPr/>
                    <a:lstStyle/>
                    <a:p>
                      <a:pPr algn="l" rtl="0" fontAlgn="ctr"/>
                      <a:r>
                        <a:rPr lang="ru-RU" sz="750" u="none" strike="noStrike" dirty="0">
                          <a:effectLst/>
                        </a:rPr>
                        <a:t>Предоставление  молодым семьям социальных выплат на приобретение (строительство) жилья</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98 400,57</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0</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0</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0</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r h="368291">
                <a:tc>
                  <a:txBody>
                    <a:bodyPr/>
                    <a:lstStyle/>
                    <a:p>
                      <a:pPr algn="l" rtl="0" fontAlgn="ctr"/>
                      <a:r>
                        <a:rPr lang="ru-RU" sz="750" u="none" strike="noStrike" dirty="0">
                          <a:effectLst/>
                        </a:rPr>
                        <a:t>Мероприятия по приобретению льготного месячного проездного билета для проезда  отдельным категориям граждан в городском электрическом, пассажирском автобусном транспорте (школьники)</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1 010,44</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1 010,44</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1 010,44</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1 010,44</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r h="125859">
                <a:tc>
                  <a:txBody>
                    <a:bodyPr/>
                    <a:lstStyle/>
                    <a:p>
                      <a:pPr algn="l" rtl="0" fontAlgn="ctr"/>
                      <a:r>
                        <a:rPr lang="ru-RU" sz="750" u="none" strike="noStrike" dirty="0">
                          <a:effectLst/>
                        </a:rPr>
                        <a:t>Приобретение новогодних подарков детям  дошкольных образовательных учреждений </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2 300,00</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0</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0</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0</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r h="368291">
                <a:tc>
                  <a:txBody>
                    <a:bodyPr/>
                    <a:lstStyle/>
                    <a:p>
                      <a:pPr algn="l" rtl="0" fontAlgn="ctr"/>
                      <a:r>
                        <a:rPr lang="ru-RU" sz="750" u="none" strike="noStrike" dirty="0">
                          <a:effectLst/>
                        </a:rPr>
                        <a:t>Приобретение новогодних подарков детям, обучающимся по образовательным программам начального общего образования в муниципальных и частных образовательных организациях Ставропольского края</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4 757,00</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0</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0</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0</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r h="125859">
                <a:tc>
                  <a:txBody>
                    <a:bodyPr/>
                    <a:lstStyle/>
                    <a:p>
                      <a:pPr algn="l" rtl="0" fontAlgn="ctr"/>
                      <a:r>
                        <a:rPr lang="ru-RU" sz="750" u="none" strike="noStrike" dirty="0">
                          <a:effectLst/>
                        </a:rPr>
                        <a:t>Организация трудовой занятости несовершеннолетних граждан в каникулярное время</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1 000,00</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1 000,00</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1 000,00</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1 000,00</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r h="125859">
                <a:tc>
                  <a:txBody>
                    <a:bodyPr/>
                    <a:lstStyle/>
                    <a:p>
                      <a:pPr algn="l" rtl="0" fontAlgn="ctr"/>
                      <a:r>
                        <a:rPr lang="ru-RU" sz="750" u="none" strike="noStrike" dirty="0">
                          <a:effectLst/>
                        </a:rPr>
                        <a:t>Организация отдыха и оздоровление детей и подростков в каникулярное время</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7 200,00</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8 870,00</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7 200,00</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7 200,00</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r h="247075">
                <a:tc>
                  <a:txBody>
                    <a:bodyPr/>
                    <a:lstStyle/>
                    <a:p>
                      <a:pPr algn="l" rtl="0" fontAlgn="ctr"/>
                      <a:r>
                        <a:rPr lang="ru-RU" sz="750" u="none" strike="noStrike" dirty="0">
                          <a:effectLst/>
                        </a:rPr>
                        <a:t>Организация бесплатного горячего питания школьников с целью социальной поддержки отдельных категорий учащихся</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6 389,23</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5 212,06</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5 212,06</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5 212,06</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r h="489507">
                <a:tc>
                  <a:txBody>
                    <a:bodyPr/>
                    <a:lstStyle/>
                    <a:p>
                      <a:pPr algn="l" rtl="0" fontAlgn="ctr"/>
                      <a:r>
                        <a:rPr lang="ru-RU" sz="750" u="none" strike="noStrike" dirty="0">
                          <a:effectLst/>
                        </a:rPr>
                        <a:t>Денежная компенсация стоимости горячего питания родителям (законным представителям) обучающихся по образовательным программам начального общего образования в муниципальных образовательных организациях, имеющих заболевания, требующие индивидуального подхода к организации питания</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fontAlgn="ctr"/>
                      <a:r>
                        <a:rPr lang="ru-RU" sz="750" u="none" strike="noStrike" dirty="0">
                          <a:effectLst/>
                        </a:rPr>
                        <a:t>-</a:t>
                      </a:r>
                      <a:endParaRPr lang="ru-RU" sz="750" b="0" i="0" u="none" strike="noStrike" dirty="0">
                        <a:solidFill>
                          <a:srgbClr val="000000"/>
                        </a:solidFill>
                        <a:effectLst/>
                        <a:latin typeface="Calibri"/>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462,45</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462,45</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462,45</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r h="247075">
                <a:tc>
                  <a:txBody>
                    <a:bodyPr/>
                    <a:lstStyle/>
                    <a:p>
                      <a:pPr algn="l" rtl="0" fontAlgn="ctr"/>
                      <a:r>
                        <a:rPr lang="ru-RU" sz="750" u="none" strike="noStrike" dirty="0">
                          <a:effectLst/>
                        </a:rPr>
                        <a:t>Организация бесплатного горячего питания обучающихся, получающих начальное общее образование в государственных и муниципальных образовательных организациях</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100 601,96</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100 601,96</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100 601,96</a:t>
                      </a:r>
                      <a:endParaRPr lang="ru-RU" sz="750" b="0"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r h="125859">
                <a:tc>
                  <a:txBody>
                    <a:bodyPr/>
                    <a:lstStyle/>
                    <a:p>
                      <a:pPr algn="l" rtl="0" fontAlgn="b"/>
                      <a:r>
                        <a:rPr lang="ru-RU" sz="750" u="none" strike="noStrike" dirty="0">
                          <a:effectLst/>
                        </a:rPr>
                        <a:t>ИТОГО</a:t>
                      </a:r>
                      <a:endParaRPr lang="ru-RU" sz="750" b="1" i="0" u="none" strike="noStrike" dirty="0">
                        <a:solidFill>
                          <a:srgbClr val="000000"/>
                        </a:solidFill>
                        <a:effectLst/>
                        <a:latin typeface="Trebuchet MS"/>
                      </a:endParaRPr>
                    </a:p>
                  </a:txBody>
                  <a:tcPr marL="4377" marR="4377" marT="4377"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553 264,89</a:t>
                      </a:r>
                      <a:endParaRPr lang="ru-RU" sz="750" b="1"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603 660,74</a:t>
                      </a:r>
                      <a:endParaRPr lang="ru-RU" sz="750" b="1"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631 597,30</a:t>
                      </a:r>
                      <a:endParaRPr lang="ru-RU" sz="750" b="1"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rtl="0" fontAlgn="ctr"/>
                      <a:r>
                        <a:rPr lang="ru-RU" sz="750" u="none" strike="noStrike" dirty="0">
                          <a:effectLst/>
                        </a:rPr>
                        <a:t>642 205,58</a:t>
                      </a:r>
                      <a:endParaRPr lang="ru-RU" sz="750" b="1" i="0" u="none" strike="noStrike" dirty="0">
                        <a:solidFill>
                          <a:srgbClr val="000000"/>
                        </a:solidFill>
                        <a:effectLst/>
                        <a:latin typeface="Trebuchet MS"/>
                      </a:endParaRPr>
                    </a:p>
                  </a:txBody>
                  <a:tcPr marL="4377" marR="4377" marT="4377"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bl>
          </a:graphicData>
        </a:graphic>
      </p:graphicFrame>
      <p:pic>
        <p:nvPicPr>
          <p:cNvPr id="8" name="Picture 2" descr="C:\Users\superuser\Desktop\герб пятигорска.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2620"/>
            <a:ext cx="971600" cy="1156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702675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65721" y="332655"/>
            <a:ext cx="5526559" cy="1252135"/>
          </a:xfrm>
          <a:gradFill>
            <a:gsLst>
              <a:gs pos="28000">
                <a:srgbClr val="FFFFCC"/>
              </a:gs>
              <a:gs pos="100000">
                <a:schemeClr val="accent2">
                  <a:tint val="40000"/>
                  <a:satMod val="100000"/>
                  <a:lumMod val="78000"/>
                </a:schemeClr>
              </a:gs>
            </a:gsLst>
          </a:gradFill>
        </p:spPr>
        <p:style>
          <a:lnRef idx="1">
            <a:schemeClr val="accent2"/>
          </a:lnRef>
          <a:fillRef idx="2">
            <a:schemeClr val="accent2"/>
          </a:fillRef>
          <a:effectRef idx="1">
            <a:schemeClr val="accent2"/>
          </a:effectRef>
          <a:fontRef idx="minor">
            <a:schemeClr val="dk1"/>
          </a:fontRef>
        </p:style>
        <p:txBody>
          <a:bodyPr/>
          <a:lstStyle/>
          <a:p>
            <a:pPr marL="182880" indent="0" algn="ctr">
              <a:buNone/>
            </a:pPr>
            <a:r>
              <a:rPr lang="ru-RU" sz="1800" dirty="0">
                <a:solidFill>
                  <a:schemeClr val="tx1"/>
                </a:solidFill>
                <a:effectLst/>
              </a:rPr>
              <a:t>Информация о расходах бюджета с учетом интересов целевых групп </a:t>
            </a:r>
            <a:r>
              <a:rPr lang="ru-RU" sz="1800" dirty="0" smtClean="0">
                <a:solidFill>
                  <a:schemeClr val="tx1"/>
                </a:solidFill>
                <a:effectLst/>
              </a:rPr>
              <a:t>(</a:t>
            </a:r>
            <a:r>
              <a:rPr lang="ru-RU" sz="1800" dirty="0" smtClean="0">
                <a:solidFill>
                  <a:schemeClr val="bg2">
                    <a:lumMod val="50000"/>
                  </a:schemeClr>
                </a:solidFill>
                <a:effectLst/>
              </a:rPr>
              <a:t>защита детей-сирот)</a:t>
            </a:r>
            <a:r>
              <a:rPr lang="ru-RU" sz="1800" dirty="0" smtClean="0">
                <a:solidFill>
                  <a:schemeClr val="tx1"/>
                </a:solidFill>
                <a:effectLst/>
              </a:rPr>
              <a:t> </a:t>
            </a:r>
            <a:r>
              <a:rPr lang="ru-RU" sz="1800" dirty="0">
                <a:solidFill>
                  <a:schemeClr val="tx1"/>
                </a:solidFill>
                <a:effectLst/>
              </a:rPr>
              <a:t>по первоначальному плану  </a:t>
            </a:r>
            <a:r>
              <a:rPr lang="ru-RU" sz="1800" dirty="0" smtClean="0">
                <a:solidFill>
                  <a:schemeClr val="tx1"/>
                </a:solidFill>
                <a:effectLst/>
              </a:rPr>
              <a:t/>
            </a:r>
            <a:br>
              <a:rPr lang="ru-RU" sz="1800" dirty="0" smtClean="0">
                <a:solidFill>
                  <a:schemeClr val="tx1"/>
                </a:solidFill>
                <a:effectLst/>
              </a:rPr>
            </a:br>
            <a:r>
              <a:rPr lang="ru-RU" sz="1800" dirty="0" smtClean="0">
                <a:solidFill>
                  <a:schemeClr val="tx1"/>
                </a:solidFill>
                <a:effectLst/>
              </a:rPr>
              <a:t>в 2020 г., 2021 </a:t>
            </a:r>
            <a:r>
              <a:rPr lang="ru-RU" sz="1800" dirty="0">
                <a:solidFill>
                  <a:schemeClr val="tx1"/>
                </a:solidFill>
                <a:effectLst/>
              </a:rPr>
              <a:t>г.,</a:t>
            </a:r>
            <a:r>
              <a:rPr lang="ru-RU" sz="1800" dirty="0" smtClean="0">
                <a:solidFill>
                  <a:schemeClr val="tx1"/>
                </a:solidFill>
                <a:effectLst/>
              </a:rPr>
              <a:t>2022г</a:t>
            </a:r>
            <a:r>
              <a:rPr lang="ru-RU" sz="1800" dirty="0">
                <a:solidFill>
                  <a:schemeClr val="tx1"/>
                </a:solidFill>
                <a:effectLst/>
              </a:rPr>
              <a:t>., </a:t>
            </a:r>
            <a:r>
              <a:rPr lang="ru-RU" sz="1800" dirty="0" smtClean="0">
                <a:solidFill>
                  <a:schemeClr val="tx1"/>
                </a:solidFill>
                <a:effectLst/>
              </a:rPr>
              <a:t>2023 </a:t>
            </a:r>
            <a:r>
              <a:rPr lang="ru-RU" sz="1800" dirty="0">
                <a:solidFill>
                  <a:schemeClr val="tx1"/>
                </a:solidFill>
                <a:effectLst/>
              </a:rPr>
              <a:t>гг</a:t>
            </a:r>
            <a:r>
              <a:rPr lang="ru-RU" sz="1800" dirty="0" smtClean="0">
                <a:solidFill>
                  <a:schemeClr val="tx1"/>
                </a:solidFill>
                <a:effectLst/>
              </a:rPr>
              <a:t>.</a:t>
            </a:r>
            <a:endParaRPr lang="ru-RU" sz="1800" dirty="0">
              <a:solidFill>
                <a:schemeClr val="tx1"/>
              </a:solidFill>
              <a:effectLst/>
            </a:endParaRPr>
          </a:p>
        </p:txBody>
      </p:sp>
      <p:pic>
        <p:nvPicPr>
          <p:cNvPr id="4" name="Picture 2" descr="C:\Users\superuser\Desktop\СЛАЙДЫ!!!!!!!\Новая папка\Картинки для бюджета\1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64288" y="103554"/>
            <a:ext cx="1855629" cy="1855629"/>
          </a:xfrm>
          <a:prstGeom prst="ellipse">
            <a:avLst/>
          </a:prstGeom>
          <a:ln>
            <a:noFill/>
          </a:ln>
          <a:effectLst>
            <a:softEdge rad="12700"/>
          </a:effectLst>
          <a:extLst>
            <a:ext uri="{909E8E84-426E-40DD-AFC4-6F175D3DCCD1}">
              <a14:hiddenFill xmlns:a14="http://schemas.microsoft.com/office/drawing/2010/main">
                <a:solidFill>
                  <a:srgbClr val="FFFFFF"/>
                </a:solidFill>
              </a14:hiddenFill>
            </a:ext>
          </a:extLst>
        </p:spPr>
      </p:pic>
      <p:graphicFrame>
        <p:nvGraphicFramePr>
          <p:cNvPr id="6" name="Таблица 5"/>
          <p:cNvGraphicFramePr>
            <a:graphicFrameLocks noGrp="1"/>
          </p:cNvGraphicFramePr>
          <p:nvPr>
            <p:extLst>
              <p:ext uri="{D42A27DB-BD31-4B8C-83A1-F6EECF244321}">
                <p14:modId xmlns:p14="http://schemas.microsoft.com/office/powerpoint/2010/main" val="1785691662"/>
              </p:ext>
            </p:extLst>
          </p:nvPr>
        </p:nvGraphicFramePr>
        <p:xfrm>
          <a:off x="827583" y="2276871"/>
          <a:ext cx="7438406" cy="3916626"/>
        </p:xfrm>
        <a:graphic>
          <a:graphicData uri="http://schemas.openxmlformats.org/drawingml/2006/table">
            <a:tbl>
              <a:tblPr/>
              <a:tblGrid>
                <a:gridCol w="2957704"/>
                <a:gridCol w="1147766"/>
                <a:gridCol w="1147766"/>
                <a:gridCol w="1092585"/>
                <a:gridCol w="1092585"/>
              </a:tblGrid>
              <a:tr h="294408">
                <a:tc rowSpan="3">
                  <a:txBody>
                    <a:bodyPr/>
                    <a:lstStyle/>
                    <a:p>
                      <a:pPr algn="ctr" fontAlgn="ctr"/>
                      <a:r>
                        <a:rPr lang="ru-RU" sz="900" b="0" i="0" u="none" strike="noStrike" dirty="0">
                          <a:solidFill>
                            <a:srgbClr val="000000"/>
                          </a:solidFill>
                          <a:latin typeface="Times New Roman"/>
                        </a:rPr>
                        <a:t>Наименование расходов</a:t>
                      </a:r>
                    </a:p>
                  </a:txBody>
                  <a:tcPr marL="6263" marR="6263" marT="6263"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ctr"/>
                      <a:r>
                        <a:rPr lang="ru-RU" sz="900" b="1" i="0" u="none" strike="noStrike" dirty="0" smtClean="0">
                          <a:solidFill>
                            <a:srgbClr val="000000"/>
                          </a:solidFill>
                          <a:latin typeface="Times New Roman"/>
                        </a:rPr>
                        <a:t>2020 </a:t>
                      </a:r>
                      <a:r>
                        <a:rPr lang="ru-RU" sz="900" b="1" i="0" u="none" strike="noStrike" dirty="0">
                          <a:solidFill>
                            <a:srgbClr val="000000"/>
                          </a:solidFill>
                          <a:latin typeface="Times New Roman"/>
                        </a:rPr>
                        <a:t>год</a:t>
                      </a:r>
                    </a:p>
                  </a:txBody>
                  <a:tcPr marL="6263" marR="6263" marT="6263"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ctr"/>
                      <a:r>
                        <a:rPr lang="ru-RU" sz="900" b="1" i="0" u="none" strike="noStrike" dirty="0" smtClean="0">
                          <a:solidFill>
                            <a:srgbClr val="000000"/>
                          </a:solidFill>
                          <a:latin typeface="Times New Roman"/>
                        </a:rPr>
                        <a:t>2021 </a:t>
                      </a:r>
                      <a:r>
                        <a:rPr lang="ru-RU" sz="900" b="1" i="0" u="none" strike="noStrike" dirty="0">
                          <a:solidFill>
                            <a:srgbClr val="000000"/>
                          </a:solidFill>
                          <a:latin typeface="Times New Roman"/>
                        </a:rPr>
                        <a:t>год</a:t>
                      </a:r>
                    </a:p>
                  </a:txBody>
                  <a:tcPr marL="6263" marR="6263" marT="6263"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ctr"/>
                      <a:r>
                        <a:rPr lang="ru-RU" sz="900" b="1" i="0" u="none" strike="noStrike" dirty="0" smtClean="0">
                          <a:solidFill>
                            <a:srgbClr val="000000"/>
                          </a:solidFill>
                          <a:latin typeface="Times New Roman"/>
                        </a:rPr>
                        <a:t>2022 </a:t>
                      </a:r>
                      <a:r>
                        <a:rPr lang="ru-RU" sz="900" b="1" i="0" u="none" strike="noStrike" dirty="0">
                          <a:solidFill>
                            <a:srgbClr val="000000"/>
                          </a:solidFill>
                          <a:latin typeface="Times New Roman"/>
                        </a:rPr>
                        <a:t>год</a:t>
                      </a:r>
                    </a:p>
                  </a:txBody>
                  <a:tcPr marL="6263" marR="6263" marT="6263"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ctr"/>
                      <a:r>
                        <a:rPr lang="ru-RU" sz="900" b="1" i="0" u="none" strike="noStrike" dirty="0" smtClean="0">
                          <a:solidFill>
                            <a:srgbClr val="000000"/>
                          </a:solidFill>
                          <a:latin typeface="Times New Roman"/>
                        </a:rPr>
                        <a:t>2023 </a:t>
                      </a:r>
                      <a:r>
                        <a:rPr lang="ru-RU" sz="900" b="1" i="0" u="none" strike="noStrike" dirty="0">
                          <a:solidFill>
                            <a:srgbClr val="000000"/>
                          </a:solidFill>
                          <a:latin typeface="Times New Roman"/>
                        </a:rPr>
                        <a:t>год</a:t>
                      </a:r>
                    </a:p>
                  </a:txBody>
                  <a:tcPr marL="6263" marR="6263" marT="6263"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233877">
                <a:tc vMerge="1">
                  <a:txBody>
                    <a:bodyPr/>
                    <a:lstStyle/>
                    <a:p>
                      <a:endParaRPr lang="ru-RU"/>
                    </a:p>
                  </a:txBody>
                  <a:tcPr/>
                </a:tc>
                <a:tc gridSpan="4">
                  <a:txBody>
                    <a:bodyPr/>
                    <a:lstStyle/>
                    <a:p>
                      <a:pPr algn="ctr" fontAlgn="ctr"/>
                      <a:r>
                        <a:rPr lang="ru-RU" sz="900" b="1" i="0" u="none" strike="noStrike" dirty="0">
                          <a:solidFill>
                            <a:srgbClr val="000000"/>
                          </a:solidFill>
                          <a:latin typeface="Times New Roman"/>
                        </a:rPr>
                        <a:t>Предусмотрено в первоначальном бюджете</a:t>
                      </a:r>
                    </a:p>
                  </a:txBody>
                  <a:tcPr marL="6263" marR="6263" marT="6263"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hMerge="1">
                  <a:txBody>
                    <a:bodyPr/>
                    <a:lstStyle/>
                    <a:p>
                      <a:pPr algn="ctr" fontAlgn="ctr"/>
                      <a:endParaRPr lang="ru-RU" sz="900" b="0" i="0" u="none" strike="noStrike" dirty="0">
                        <a:solidFill>
                          <a:srgbClr val="000000"/>
                        </a:solidFill>
                        <a:latin typeface="Times New Roman"/>
                      </a:endParaRPr>
                    </a:p>
                  </a:txBody>
                  <a:tcPr marL="6263" marR="6263" marT="62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r>
              <a:tr h="498708">
                <a:tc vMerge="1">
                  <a:txBody>
                    <a:bodyPr/>
                    <a:lstStyle/>
                    <a:p>
                      <a:endParaRPr lang="ru-RU"/>
                    </a:p>
                  </a:txBody>
                  <a:tcPr/>
                </a:tc>
                <a:tc>
                  <a:txBody>
                    <a:bodyPr/>
                    <a:lstStyle/>
                    <a:p>
                      <a:pPr algn="ctr" fontAlgn="ctr"/>
                      <a:r>
                        <a:rPr lang="ru-RU" sz="900" b="0" i="0" u="none" strike="noStrike" dirty="0">
                          <a:solidFill>
                            <a:srgbClr val="000000"/>
                          </a:solidFill>
                          <a:latin typeface="Times New Roman"/>
                        </a:rPr>
                        <a:t>Объем расходов (тыс.руб.)</a:t>
                      </a:r>
                    </a:p>
                  </a:txBody>
                  <a:tcPr marL="6263" marR="6263" marT="6263"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ctr"/>
                      <a:r>
                        <a:rPr lang="ru-RU" sz="900" b="0" i="0" u="none" strike="noStrike" dirty="0">
                          <a:solidFill>
                            <a:srgbClr val="000000"/>
                          </a:solidFill>
                          <a:latin typeface="Times New Roman"/>
                        </a:rPr>
                        <a:t>Объем расходов (тыс.руб.)</a:t>
                      </a:r>
                    </a:p>
                  </a:txBody>
                  <a:tcPr marL="6263" marR="6263" marT="6263"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ctr"/>
                      <a:r>
                        <a:rPr lang="ru-RU" sz="900" b="0" i="0" u="none" strike="noStrike" dirty="0">
                          <a:solidFill>
                            <a:srgbClr val="000000"/>
                          </a:solidFill>
                          <a:latin typeface="Times New Roman"/>
                        </a:rPr>
                        <a:t>Объем расходов (тыс.руб.)</a:t>
                      </a:r>
                    </a:p>
                  </a:txBody>
                  <a:tcPr marL="6263" marR="6263" marT="6263"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ctr"/>
                      <a:r>
                        <a:rPr lang="ru-RU" sz="900" b="0" i="0" u="none" strike="noStrike" dirty="0">
                          <a:solidFill>
                            <a:srgbClr val="000000"/>
                          </a:solidFill>
                          <a:latin typeface="Times New Roman"/>
                        </a:rPr>
                        <a:t>Объем расходов (тыс.руб.)</a:t>
                      </a:r>
                    </a:p>
                  </a:txBody>
                  <a:tcPr marL="6263" marR="6263" marT="6263"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350817">
                <a:tc>
                  <a:txBody>
                    <a:bodyPr/>
                    <a:lstStyle/>
                    <a:p>
                      <a:pPr algn="l" fontAlgn="ctr"/>
                      <a:r>
                        <a:rPr lang="ru-RU" sz="900" b="0" i="0" u="none" strike="noStrike" dirty="0">
                          <a:solidFill>
                            <a:srgbClr val="000000"/>
                          </a:solidFill>
                          <a:latin typeface="Times New Roman"/>
                        </a:rPr>
                        <a:t>Выплаты денежных средств на содержание ребенка опекуну (попечителю)</a:t>
                      </a:r>
                    </a:p>
                  </a:txBody>
                  <a:tcPr marL="6263" marR="6263" marT="6263"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ru-RU" sz="900" b="0" i="0" u="none" strike="noStrike" kern="1200" dirty="0" smtClean="0">
                          <a:solidFill>
                            <a:srgbClr val="000000"/>
                          </a:solidFill>
                          <a:latin typeface="Times New Roman"/>
                          <a:ea typeface="+mn-ea"/>
                          <a:cs typeface="+mn-cs"/>
                        </a:rPr>
                        <a:t>10573,45</a:t>
                      </a:r>
                      <a:endParaRPr lang="ru-RU" sz="900" b="0" i="0" u="none" strike="noStrike" kern="1200" dirty="0">
                        <a:solidFill>
                          <a:srgbClr val="000000"/>
                        </a:solidFill>
                        <a:latin typeface="Times New Roman"/>
                        <a:ea typeface="+mn-ea"/>
                        <a:cs typeface="+mn-cs"/>
                      </a:endParaRP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ru-RU" sz="900" b="0" i="0" u="none" strike="noStrike" kern="1200" dirty="0">
                          <a:solidFill>
                            <a:srgbClr val="000000"/>
                          </a:solidFill>
                          <a:latin typeface="Times New Roman"/>
                          <a:ea typeface="+mn-ea"/>
                          <a:cs typeface="+mn-cs"/>
                        </a:rPr>
                        <a:t>9 900,25</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ru-RU" sz="900" b="0" i="0" u="none" strike="noStrike" kern="1200" dirty="0">
                          <a:solidFill>
                            <a:srgbClr val="000000"/>
                          </a:solidFill>
                          <a:latin typeface="Times New Roman"/>
                          <a:ea typeface="+mn-ea"/>
                          <a:cs typeface="+mn-cs"/>
                        </a:rPr>
                        <a:t>9 900,25</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ru-RU" sz="900" b="0" i="0" u="none" strike="noStrike" kern="1200" dirty="0">
                          <a:solidFill>
                            <a:srgbClr val="000000"/>
                          </a:solidFill>
                          <a:latin typeface="Times New Roman"/>
                          <a:ea typeface="+mn-ea"/>
                          <a:cs typeface="+mn-cs"/>
                        </a:rPr>
                        <a:t>9 900,25</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877040">
                <a:tc>
                  <a:txBody>
                    <a:bodyPr/>
                    <a:lstStyle/>
                    <a:p>
                      <a:pPr algn="l" fontAlgn="ctr"/>
                      <a:r>
                        <a:rPr lang="ru-RU" sz="900" b="0" i="0" u="none" strike="noStrike" dirty="0">
                          <a:solidFill>
                            <a:srgbClr val="000000"/>
                          </a:solidFill>
                          <a:latin typeface="Times New Roman"/>
                        </a:rPr>
                        <a:t>Бесплатный проезд детей-сирот и детей, оставшихся без попечения родителей, находящихся под опекой (попечительством), обучающихся в муниципальных образовательных учреждениях Ставропольского края </a:t>
                      </a:r>
                    </a:p>
                  </a:txBody>
                  <a:tcPr marL="6263" marR="6263" marT="6263"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ru-RU" sz="900" b="0" i="0" u="none" strike="noStrike" kern="1200" dirty="0" smtClean="0">
                          <a:solidFill>
                            <a:srgbClr val="000000"/>
                          </a:solidFill>
                          <a:latin typeface="Times New Roman"/>
                          <a:ea typeface="+mn-ea"/>
                          <a:cs typeface="+mn-cs"/>
                        </a:rPr>
                        <a:t>539,036</a:t>
                      </a:r>
                      <a:endParaRPr lang="ru-RU" sz="900" b="0" i="0" u="none" strike="noStrike" kern="1200" dirty="0">
                        <a:solidFill>
                          <a:srgbClr val="000000"/>
                        </a:solidFill>
                        <a:latin typeface="Times New Roman"/>
                        <a:ea typeface="+mn-ea"/>
                        <a:cs typeface="+mn-cs"/>
                      </a:endParaRP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ru-RU" sz="900" b="0" i="0" u="none" strike="noStrike" kern="1200" dirty="0">
                          <a:solidFill>
                            <a:srgbClr val="000000"/>
                          </a:solidFill>
                          <a:latin typeface="Times New Roman"/>
                          <a:ea typeface="+mn-ea"/>
                          <a:cs typeface="+mn-cs"/>
                        </a:rPr>
                        <a:t>560,85</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ru-RU" sz="900" b="0" i="0" u="none" strike="noStrike" kern="1200" dirty="0">
                          <a:solidFill>
                            <a:srgbClr val="000000"/>
                          </a:solidFill>
                          <a:latin typeface="Times New Roman"/>
                          <a:ea typeface="+mn-ea"/>
                          <a:cs typeface="+mn-cs"/>
                        </a:rPr>
                        <a:t>560,85</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ru-RU" sz="900" b="0" i="0" u="none" strike="noStrike" kern="1200" dirty="0">
                          <a:solidFill>
                            <a:srgbClr val="000000"/>
                          </a:solidFill>
                          <a:latin typeface="Times New Roman"/>
                          <a:ea typeface="+mn-ea"/>
                          <a:cs typeface="+mn-cs"/>
                        </a:rPr>
                        <a:t>560,85</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701632">
                <a:tc>
                  <a:txBody>
                    <a:bodyPr/>
                    <a:lstStyle/>
                    <a:p>
                      <a:pPr algn="l" fontAlgn="ctr"/>
                      <a:r>
                        <a:rPr lang="ru-RU" sz="900" b="0" i="0" u="none" strike="noStrike" dirty="0">
                          <a:solidFill>
                            <a:srgbClr val="000000"/>
                          </a:solidFill>
                          <a:latin typeface="Times New Roman"/>
                        </a:rPr>
                        <a:t>Выплаты на содержание детей-сирот и детей, оставшихся без попечения родителей, в приемных семьях, а также на вознаграждение, причитающееся приемным родителям</a:t>
                      </a:r>
                    </a:p>
                  </a:txBody>
                  <a:tcPr marL="6263" marR="6263" marT="6263"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ru-RU" sz="900" b="0" i="0" u="none" strike="noStrike" kern="1200" dirty="0" smtClean="0">
                          <a:solidFill>
                            <a:srgbClr val="000000"/>
                          </a:solidFill>
                          <a:latin typeface="Times New Roman"/>
                          <a:ea typeface="+mn-ea"/>
                          <a:cs typeface="+mn-cs"/>
                        </a:rPr>
                        <a:t>7342,66</a:t>
                      </a:r>
                      <a:endParaRPr lang="ru-RU" sz="900" b="0" i="0" u="none" strike="noStrike" kern="1200" dirty="0">
                        <a:solidFill>
                          <a:srgbClr val="000000"/>
                        </a:solidFill>
                        <a:latin typeface="Times New Roman"/>
                        <a:ea typeface="+mn-ea"/>
                        <a:cs typeface="+mn-cs"/>
                      </a:endParaRP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ru-RU" sz="900" b="0" i="0" u="none" strike="noStrike" kern="1200" dirty="0">
                          <a:solidFill>
                            <a:srgbClr val="000000"/>
                          </a:solidFill>
                          <a:latin typeface="Times New Roman"/>
                          <a:ea typeface="+mn-ea"/>
                          <a:cs typeface="+mn-cs"/>
                        </a:rPr>
                        <a:t>5 609,67</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ru-RU" sz="900" b="0" i="0" u="none" strike="noStrike" kern="1200" dirty="0">
                          <a:solidFill>
                            <a:srgbClr val="000000"/>
                          </a:solidFill>
                          <a:latin typeface="Times New Roman"/>
                          <a:ea typeface="+mn-ea"/>
                          <a:cs typeface="+mn-cs"/>
                        </a:rPr>
                        <a:t>5 609,67</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ru-RU" sz="900" b="0" i="0" u="none" strike="noStrike" kern="1200" dirty="0">
                          <a:solidFill>
                            <a:srgbClr val="000000"/>
                          </a:solidFill>
                          <a:latin typeface="Times New Roman"/>
                          <a:ea typeface="+mn-ea"/>
                          <a:cs typeface="+mn-cs"/>
                        </a:rPr>
                        <a:t>5 609,67</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350817">
                <a:tc>
                  <a:txBody>
                    <a:bodyPr/>
                    <a:lstStyle/>
                    <a:p>
                      <a:pPr algn="l" fontAlgn="ctr"/>
                      <a:r>
                        <a:rPr lang="ru-RU" sz="900" b="0" i="0" u="none" strike="noStrike" dirty="0">
                          <a:solidFill>
                            <a:srgbClr val="000000"/>
                          </a:solidFill>
                          <a:latin typeface="Times New Roman"/>
                        </a:rPr>
                        <a:t>Выплата единовременного пособия усыновителям</a:t>
                      </a:r>
                    </a:p>
                  </a:txBody>
                  <a:tcPr marL="6263" marR="6263" marT="6263"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ru-RU" sz="900" b="0" i="0" u="none" strike="noStrike" kern="1200" dirty="0">
                          <a:solidFill>
                            <a:srgbClr val="000000"/>
                          </a:solidFill>
                          <a:latin typeface="Times New Roman"/>
                          <a:ea typeface="+mn-ea"/>
                          <a:cs typeface="+mn-cs"/>
                        </a:rPr>
                        <a:t>1 650,00</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ru-RU" sz="900" b="0" i="0" u="none" strike="noStrike" kern="1200" dirty="0">
                          <a:solidFill>
                            <a:srgbClr val="000000"/>
                          </a:solidFill>
                          <a:latin typeface="Times New Roman"/>
                          <a:ea typeface="+mn-ea"/>
                          <a:cs typeface="+mn-cs"/>
                        </a:rPr>
                        <a:t>1 500,00</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ru-RU" sz="900" b="0" i="0" u="none" strike="noStrike" kern="1200" dirty="0">
                          <a:solidFill>
                            <a:srgbClr val="000000"/>
                          </a:solidFill>
                          <a:latin typeface="Times New Roman"/>
                          <a:ea typeface="+mn-ea"/>
                          <a:cs typeface="+mn-cs"/>
                        </a:rPr>
                        <a:t>1 500,00</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ru-RU" sz="900" b="0" i="0" u="none" strike="noStrike" kern="1200" dirty="0">
                          <a:solidFill>
                            <a:srgbClr val="000000"/>
                          </a:solidFill>
                          <a:latin typeface="Times New Roman"/>
                          <a:ea typeface="+mn-ea"/>
                          <a:cs typeface="+mn-cs"/>
                        </a:rPr>
                        <a:t>1 500,00</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425567">
                <a:tc>
                  <a:txBody>
                    <a:bodyPr/>
                    <a:lstStyle/>
                    <a:p>
                      <a:pPr algn="l" fontAlgn="b"/>
                      <a:r>
                        <a:rPr lang="ru-RU" sz="900" b="0" i="0" u="none" strike="noStrike" kern="1200" dirty="0" smtClean="0">
                          <a:solidFill>
                            <a:srgbClr val="000000"/>
                          </a:solidFill>
                          <a:latin typeface="Times New Roman"/>
                          <a:ea typeface="+mn-ea"/>
                          <a:cs typeface="+mn-cs"/>
                        </a:rPr>
                        <a:t>Организация</a:t>
                      </a:r>
                      <a:r>
                        <a:rPr lang="ru-RU" sz="900" b="0" i="0" u="none" strike="noStrike" kern="1200" baseline="0" dirty="0" smtClean="0">
                          <a:solidFill>
                            <a:srgbClr val="000000"/>
                          </a:solidFill>
                          <a:latin typeface="Times New Roman"/>
                          <a:ea typeface="+mn-ea"/>
                          <a:cs typeface="+mn-cs"/>
                        </a:rPr>
                        <a:t> бесплатного горячего питания школьников с целью социальной поддержки отдельных категорий учащихся</a:t>
                      </a:r>
                      <a:endParaRPr lang="ru-RU" sz="900" b="0" i="0" u="none" strike="noStrike" kern="1200" dirty="0">
                        <a:solidFill>
                          <a:srgbClr val="000000"/>
                        </a:solidFill>
                        <a:latin typeface="Times New Roman"/>
                        <a:ea typeface="+mn-ea"/>
                        <a:cs typeface="+mn-cs"/>
                      </a:endParaRPr>
                    </a:p>
                  </a:txBody>
                  <a:tcPr marL="6263" marR="6263" marT="6263"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ru-RU" sz="900" b="0" i="0" u="none" strike="noStrike" kern="1200" dirty="0" smtClean="0">
                          <a:solidFill>
                            <a:srgbClr val="000000"/>
                          </a:solidFill>
                          <a:latin typeface="Times New Roman"/>
                          <a:ea typeface="+mn-ea"/>
                          <a:cs typeface="+mn-cs"/>
                        </a:rPr>
                        <a:t>1145,07</a:t>
                      </a:r>
                      <a:endParaRPr lang="ru-RU" sz="900" b="0" i="0" u="none" strike="noStrike" kern="1200" dirty="0">
                        <a:solidFill>
                          <a:srgbClr val="000000"/>
                        </a:solidFill>
                        <a:latin typeface="Times New Roman"/>
                        <a:ea typeface="+mn-ea"/>
                        <a:cs typeface="+mn-cs"/>
                      </a:endParaRPr>
                    </a:p>
                  </a:txBody>
                  <a:tcPr marL="9525" marR="9525" marT="9525"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endParaRPr lang="ru-RU" sz="900" b="1" i="0" u="none" strike="noStrike" kern="1200" dirty="0">
                        <a:solidFill>
                          <a:srgbClr val="000000"/>
                        </a:solidFill>
                        <a:latin typeface="Times New Roman"/>
                        <a:ea typeface="+mn-ea"/>
                        <a:cs typeface="+mn-cs"/>
                      </a:endParaRPr>
                    </a:p>
                  </a:txBody>
                  <a:tcPr marL="9525" marR="9525" marT="9525"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endParaRPr lang="ru-RU" sz="900" b="1" i="0" u="none" strike="noStrike" kern="1200" dirty="0">
                        <a:solidFill>
                          <a:srgbClr val="000000"/>
                        </a:solidFill>
                        <a:latin typeface="Times New Roman"/>
                        <a:ea typeface="+mn-ea"/>
                        <a:cs typeface="+mn-cs"/>
                      </a:endParaRPr>
                    </a:p>
                  </a:txBody>
                  <a:tcPr marL="9525" marR="9525" marT="9525"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endParaRPr lang="ru-RU" sz="900" b="1" i="0" u="none" strike="noStrike" kern="1200" dirty="0">
                        <a:solidFill>
                          <a:srgbClr val="000000"/>
                        </a:solidFill>
                        <a:latin typeface="Times New Roman"/>
                        <a:ea typeface="+mn-ea"/>
                        <a:cs typeface="+mn-cs"/>
                      </a:endParaRPr>
                    </a:p>
                  </a:txBody>
                  <a:tcPr marL="9525" marR="9525" marT="9525"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183760">
                <a:tc>
                  <a:txBody>
                    <a:bodyPr/>
                    <a:lstStyle/>
                    <a:p>
                      <a:pPr algn="l" fontAlgn="b"/>
                      <a:r>
                        <a:rPr lang="ru-RU" sz="900" b="0" i="0" u="none" strike="noStrike" kern="1200" dirty="0">
                          <a:solidFill>
                            <a:srgbClr val="000000"/>
                          </a:solidFill>
                          <a:latin typeface="Times New Roman"/>
                          <a:ea typeface="+mn-ea"/>
                          <a:cs typeface="+mn-cs"/>
                        </a:rPr>
                        <a:t>ИТОГО</a:t>
                      </a:r>
                    </a:p>
                  </a:txBody>
                  <a:tcPr marL="6263" marR="6263" marT="6263"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ru-RU" sz="900" b="1" i="0" u="none" strike="noStrike" kern="1200" dirty="0" smtClean="0">
                          <a:solidFill>
                            <a:srgbClr val="000000"/>
                          </a:solidFill>
                          <a:latin typeface="Times New Roman"/>
                          <a:ea typeface="+mn-ea"/>
                          <a:cs typeface="+mn-cs"/>
                        </a:rPr>
                        <a:t>21 250,21</a:t>
                      </a:r>
                      <a:endParaRPr lang="ru-RU" sz="900" b="1" i="0" u="none" strike="noStrike" kern="1200" dirty="0">
                        <a:solidFill>
                          <a:srgbClr val="000000"/>
                        </a:solidFill>
                        <a:latin typeface="Times New Roman"/>
                        <a:ea typeface="+mn-ea"/>
                        <a:cs typeface="+mn-cs"/>
                      </a:endParaRPr>
                    </a:p>
                  </a:txBody>
                  <a:tcPr marL="9525" marR="9525" marT="9525"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ru-RU" sz="900" b="1" i="0" u="none" strike="noStrike" kern="1200" dirty="0">
                          <a:solidFill>
                            <a:srgbClr val="000000"/>
                          </a:solidFill>
                          <a:latin typeface="Times New Roman"/>
                          <a:ea typeface="+mn-ea"/>
                          <a:cs typeface="+mn-cs"/>
                        </a:rPr>
                        <a:t>17 570,77</a:t>
                      </a:r>
                    </a:p>
                  </a:txBody>
                  <a:tcPr marL="9525" marR="9525" marT="9525"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ru-RU" sz="900" b="1" i="0" u="none" strike="noStrike" kern="1200" dirty="0">
                          <a:solidFill>
                            <a:srgbClr val="000000"/>
                          </a:solidFill>
                          <a:latin typeface="Times New Roman"/>
                          <a:ea typeface="+mn-ea"/>
                          <a:cs typeface="+mn-cs"/>
                        </a:rPr>
                        <a:t>17 570,77</a:t>
                      </a:r>
                    </a:p>
                  </a:txBody>
                  <a:tcPr marL="9525" marR="9525" marT="9525"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ru-RU" sz="900" b="1" i="0" u="none" strike="noStrike" kern="1200" dirty="0">
                          <a:solidFill>
                            <a:srgbClr val="000000"/>
                          </a:solidFill>
                          <a:latin typeface="Times New Roman"/>
                          <a:ea typeface="+mn-ea"/>
                          <a:cs typeface="+mn-cs"/>
                        </a:rPr>
                        <a:t>17 570,77</a:t>
                      </a:r>
                    </a:p>
                  </a:txBody>
                  <a:tcPr marL="9525" marR="9525" marT="9525"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bl>
          </a:graphicData>
        </a:graphic>
      </p:graphicFrame>
      <p:pic>
        <p:nvPicPr>
          <p:cNvPr id="7" name="Picture 2" descr="C:\Users\superuser\Desktop\герб пятигорска.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620"/>
            <a:ext cx="971600" cy="1156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616306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15616" y="44623"/>
            <a:ext cx="6624736" cy="1224137"/>
          </a:xfrm>
          <a:gradFill>
            <a:gsLst>
              <a:gs pos="28000">
                <a:srgbClr val="FFFFCC"/>
              </a:gs>
              <a:gs pos="100000">
                <a:schemeClr val="accent2">
                  <a:tint val="40000"/>
                  <a:satMod val="100000"/>
                  <a:lumMod val="78000"/>
                </a:schemeClr>
              </a:gs>
            </a:gsLst>
          </a:gradFill>
        </p:spPr>
        <p:style>
          <a:lnRef idx="1">
            <a:schemeClr val="accent2"/>
          </a:lnRef>
          <a:fillRef idx="2">
            <a:schemeClr val="accent2"/>
          </a:fillRef>
          <a:effectRef idx="1">
            <a:schemeClr val="accent2"/>
          </a:effectRef>
          <a:fontRef idx="minor">
            <a:schemeClr val="dk1"/>
          </a:fontRef>
        </p:style>
        <p:txBody>
          <a:bodyPr/>
          <a:lstStyle/>
          <a:p>
            <a:pPr marL="182880" indent="0" algn="ctr">
              <a:buNone/>
            </a:pPr>
            <a:r>
              <a:rPr lang="ru-RU" sz="1600" dirty="0">
                <a:solidFill>
                  <a:schemeClr val="tx1"/>
                </a:solidFill>
                <a:effectLst/>
              </a:rPr>
              <a:t>Информация о расходах бюджета с учетом интересов целевых </a:t>
            </a:r>
            <a:r>
              <a:rPr lang="ru-RU" sz="1600" dirty="0" smtClean="0">
                <a:solidFill>
                  <a:schemeClr val="tx1"/>
                </a:solidFill>
                <a:effectLst/>
              </a:rPr>
              <a:t>групп </a:t>
            </a:r>
            <a:r>
              <a:rPr lang="ru-RU" sz="1600" dirty="0" smtClean="0">
                <a:solidFill>
                  <a:schemeClr val="bg2">
                    <a:lumMod val="50000"/>
                  </a:schemeClr>
                </a:solidFill>
                <a:effectLst/>
              </a:rPr>
              <a:t>(социальное </a:t>
            </a:r>
            <a:r>
              <a:rPr lang="ru-RU" sz="1600" dirty="0">
                <a:solidFill>
                  <a:schemeClr val="bg2">
                    <a:lumMod val="50000"/>
                  </a:schemeClr>
                </a:solidFill>
                <a:effectLst/>
              </a:rPr>
              <a:t>обеспечение ветеранов, инвалидов, пожилых </a:t>
            </a:r>
            <a:r>
              <a:rPr lang="ru-RU" sz="1600" dirty="0" smtClean="0">
                <a:solidFill>
                  <a:schemeClr val="bg2">
                    <a:lumMod val="50000"/>
                  </a:schemeClr>
                </a:solidFill>
                <a:effectLst/>
              </a:rPr>
              <a:t>граждан)</a:t>
            </a:r>
            <a:br>
              <a:rPr lang="ru-RU" sz="1600" dirty="0" smtClean="0">
                <a:solidFill>
                  <a:schemeClr val="bg2">
                    <a:lumMod val="50000"/>
                  </a:schemeClr>
                </a:solidFill>
                <a:effectLst/>
              </a:rPr>
            </a:br>
            <a:r>
              <a:rPr lang="ru-RU" sz="1600" dirty="0" smtClean="0">
                <a:solidFill>
                  <a:schemeClr val="tx1"/>
                </a:solidFill>
                <a:effectLst/>
              </a:rPr>
              <a:t> </a:t>
            </a:r>
            <a:r>
              <a:rPr lang="ru-RU" sz="1600" dirty="0">
                <a:solidFill>
                  <a:schemeClr val="tx1"/>
                </a:solidFill>
                <a:effectLst/>
              </a:rPr>
              <a:t>по первоначальному плану </a:t>
            </a:r>
            <a:r>
              <a:rPr lang="ru-RU" sz="1600" dirty="0" smtClean="0">
                <a:solidFill>
                  <a:schemeClr val="tx1"/>
                </a:solidFill>
                <a:effectLst/>
              </a:rPr>
              <a:t>в 2020 г., 2021 </a:t>
            </a:r>
            <a:r>
              <a:rPr lang="ru-RU" sz="1600" dirty="0">
                <a:solidFill>
                  <a:schemeClr val="tx1"/>
                </a:solidFill>
                <a:effectLst/>
              </a:rPr>
              <a:t>г.,</a:t>
            </a:r>
            <a:r>
              <a:rPr lang="ru-RU" sz="1600" dirty="0" smtClean="0">
                <a:solidFill>
                  <a:schemeClr val="tx1"/>
                </a:solidFill>
                <a:effectLst/>
              </a:rPr>
              <a:t>2022г., 2023 </a:t>
            </a:r>
            <a:r>
              <a:rPr lang="ru-RU" sz="1600" dirty="0">
                <a:solidFill>
                  <a:schemeClr val="tx1"/>
                </a:solidFill>
                <a:effectLst/>
              </a:rPr>
              <a:t>гг.</a:t>
            </a:r>
            <a:br>
              <a:rPr lang="ru-RU" sz="1600" dirty="0">
                <a:solidFill>
                  <a:schemeClr val="tx1"/>
                </a:solidFill>
                <a:effectLst/>
              </a:rPr>
            </a:br>
            <a:r>
              <a:rPr lang="ru-RU" sz="1600" dirty="0">
                <a:solidFill>
                  <a:schemeClr val="tx1"/>
                </a:solidFill>
                <a:effectLst/>
              </a:rPr>
              <a:t>.</a:t>
            </a:r>
            <a:br>
              <a:rPr lang="ru-RU" sz="1600" dirty="0">
                <a:solidFill>
                  <a:schemeClr val="tx1"/>
                </a:solidFill>
                <a:effectLst/>
              </a:rPr>
            </a:br>
            <a:r>
              <a:rPr lang="ru-RU" sz="1600" dirty="0">
                <a:solidFill>
                  <a:schemeClr val="tx1"/>
                </a:solidFill>
                <a:effectLst/>
              </a:rPr>
              <a:t/>
            </a:r>
            <a:br>
              <a:rPr lang="ru-RU" sz="1600" dirty="0">
                <a:solidFill>
                  <a:schemeClr val="tx1"/>
                </a:solidFill>
                <a:effectLst/>
              </a:rPr>
            </a:br>
            <a:endParaRPr lang="ru-RU" sz="1600" dirty="0">
              <a:solidFill>
                <a:schemeClr val="tx1"/>
              </a:solidFill>
              <a:effectLst/>
            </a:endParaRPr>
          </a:p>
        </p:txBody>
      </p:sp>
      <p:pic>
        <p:nvPicPr>
          <p:cNvPr id="2052" name="Picture 4" descr="C:\Users\superuser\Desktop\СЛАЙДЫ!!!!!!!\Новая папка\Картинки для бюджета\c7296ce514e16e77be5a0bd846a7798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96335" y="0"/>
            <a:ext cx="1656185" cy="134076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aphicFrame>
        <p:nvGraphicFramePr>
          <p:cNvPr id="6" name="Таблица 5"/>
          <p:cNvGraphicFramePr>
            <a:graphicFrameLocks noGrp="1"/>
          </p:cNvGraphicFramePr>
          <p:nvPr>
            <p:extLst>
              <p:ext uri="{D42A27DB-BD31-4B8C-83A1-F6EECF244321}">
                <p14:modId xmlns:p14="http://schemas.microsoft.com/office/powerpoint/2010/main" val="1151911661"/>
              </p:ext>
            </p:extLst>
          </p:nvPr>
        </p:nvGraphicFramePr>
        <p:xfrm>
          <a:off x="123407" y="1340769"/>
          <a:ext cx="8905154" cy="5267943"/>
        </p:xfrm>
        <a:graphic>
          <a:graphicData uri="http://schemas.openxmlformats.org/drawingml/2006/table">
            <a:tbl>
              <a:tblPr/>
              <a:tblGrid>
                <a:gridCol w="5109220"/>
                <a:gridCol w="800133"/>
                <a:gridCol w="1037413"/>
                <a:gridCol w="957611"/>
                <a:gridCol w="1000777"/>
              </a:tblGrid>
              <a:tr h="127564">
                <a:tc rowSpan="3">
                  <a:txBody>
                    <a:bodyPr/>
                    <a:lstStyle/>
                    <a:p>
                      <a:pPr algn="ctr" rtl="0" fontAlgn="ctr"/>
                      <a:r>
                        <a:rPr lang="ru-RU" sz="700" b="1" i="0" u="none" strike="noStrike" dirty="0">
                          <a:solidFill>
                            <a:srgbClr val="000000"/>
                          </a:solidFill>
                          <a:effectLst/>
                          <a:latin typeface="Times New Roman"/>
                        </a:rPr>
                        <a:t>Наименование расходов</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ctr"/>
                      <a:r>
                        <a:rPr lang="ru-RU" sz="700" b="1" i="0" u="none" strike="noStrike" dirty="0" smtClean="0">
                          <a:solidFill>
                            <a:srgbClr val="000000"/>
                          </a:solidFill>
                          <a:effectLst/>
                          <a:latin typeface="Arial"/>
                        </a:rPr>
                        <a:t>2020 </a:t>
                      </a:r>
                      <a:r>
                        <a:rPr lang="ru-RU" sz="700" b="1" i="0" u="none" strike="noStrike" dirty="0">
                          <a:solidFill>
                            <a:srgbClr val="000000"/>
                          </a:solidFill>
                          <a:effectLst/>
                          <a:latin typeface="Arial"/>
                        </a:rPr>
                        <a:t>год</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ctr"/>
                      <a:r>
                        <a:rPr lang="ru-RU" sz="700" b="1" i="0" u="none" strike="noStrike" dirty="0" smtClean="0">
                          <a:solidFill>
                            <a:srgbClr val="000000"/>
                          </a:solidFill>
                          <a:effectLst/>
                          <a:latin typeface="Arial"/>
                        </a:rPr>
                        <a:t>2021 </a:t>
                      </a:r>
                      <a:r>
                        <a:rPr lang="ru-RU" sz="700" b="1" i="0" u="none" strike="noStrike" dirty="0">
                          <a:solidFill>
                            <a:srgbClr val="000000"/>
                          </a:solidFill>
                          <a:effectLst/>
                          <a:latin typeface="Arial"/>
                        </a:rPr>
                        <a:t>год</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ctr"/>
                      <a:r>
                        <a:rPr lang="ru-RU" sz="700" b="1" i="0" u="none" strike="noStrike" dirty="0" smtClean="0">
                          <a:solidFill>
                            <a:srgbClr val="000000"/>
                          </a:solidFill>
                          <a:effectLst/>
                          <a:latin typeface="Arial"/>
                        </a:rPr>
                        <a:t>2022 </a:t>
                      </a:r>
                      <a:r>
                        <a:rPr lang="ru-RU" sz="700" b="1" i="0" u="none" strike="noStrike" dirty="0">
                          <a:solidFill>
                            <a:srgbClr val="000000"/>
                          </a:solidFill>
                          <a:effectLst/>
                          <a:latin typeface="Arial"/>
                        </a:rPr>
                        <a:t>год</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ctr"/>
                      <a:r>
                        <a:rPr lang="ru-RU" sz="700" b="1" i="0" u="none" strike="noStrike" dirty="0" smtClean="0">
                          <a:solidFill>
                            <a:srgbClr val="000000"/>
                          </a:solidFill>
                          <a:effectLst/>
                          <a:latin typeface="Arial"/>
                        </a:rPr>
                        <a:t>2023 </a:t>
                      </a:r>
                      <a:r>
                        <a:rPr lang="ru-RU" sz="700" b="1" i="0" u="none" strike="noStrike" dirty="0">
                          <a:solidFill>
                            <a:srgbClr val="000000"/>
                          </a:solidFill>
                          <a:effectLst/>
                          <a:latin typeface="Arial"/>
                        </a:rPr>
                        <a:t>год</a:t>
                      </a:r>
                    </a:p>
                  </a:txBody>
                  <a:tcPr marL="9525" marR="9525" marT="9525" marB="0" anchor="ctr">
                    <a:lnL w="190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120319">
                <a:tc vMerge="1">
                  <a:txBody>
                    <a:bodyPr/>
                    <a:lstStyle/>
                    <a:p>
                      <a:endParaRPr lang="ru-RU"/>
                    </a:p>
                  </a:txBody>
                  <a:tcP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a:txBody>
                    <a:bodyPr/>
                    <a:lstStyle/>
                    <a:p>
                      <a:pPr algn="ctr" rtl="0" fontAlgn="ctr"/>
                      <a:r>
                        <a:rPr lang="ru-RU" sz="700" b="1" i="0" u="none" strike="noStrike" dirty="0" smtClean="0">
                          <a:solidFill>
                            <a:srgbClr val="000000"/>
                          </a:solidFill>
                          <a:effectLst/>
                          <a:latin typeface="Times New Roman"/>
                        </a:rPr>
                        <a:t>Предусмотрено </a:t>
                      </a:r>
                      <a:r>
                        <a:rPr lang="ru-RU" sz="700" b="1" i="0" u="none" strike="noStrike" dirty="0">
                          <a:solidFill>
                            <a:srgbClr val="000000"/>
                          </a:solidFill>
                          <a:effectLst/>
                          <a:latin typeface="Times New Roman"/>
                        </a:rPr>
                        <a:t>в первоначальном бюджете</a:t>
                      </a:r>
                    </a:p>
                  </a:txBody>
                  <a:tcPr marL="9525" marR="9525" marT="9525" marB="0" anchor="ctr">
                    <a:lnL w="190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hMerge="1">
                  <a:txBody>
                    <a:bodyPr/>
                    <a:lstStyle/>
                    <a:p>
                      <a:pPr algn="ctr" rtl="0" fontAlgn="ctr"/>
                      <a:endParaRPr lang="ru-RU" sz="700" b="0" i="0" u="none" strike="noStrike" dirty="0">
                        <a:solidFill>
                          <a:srgbClr val="000000"/>
                        </a:solidFill>
                        <a:effectLst/>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r>
              <a:tr h="230776">
                <a:tc vMerge="1">
                  <a:txBody>
                    <a:bodyPr/>
                    <a:lstStyle/>
                    <a:p>
                      <a:endParaRPr lang="ru-RU"/>
                    </a:p>
                  </a:txBody>
                  <a:tcP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700" b="0" i="0" u="none" strike="noStrike" dirty="0">
                          <a:solidFill>
                            <a:srgbClr val="000000"/>
                          </a:solidFill>
                          <a:effectLst/>
                          <a:latin typeface="Times New Roman"/>
                        </a:rPr>
                        <a:t>Объем расходов (тыс.руб.)</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rtl="0" fontAlgn="ctr"/>
                      <a:r>
                        <a:rPr lang="ru-RU" sz="700" b="0" i="0" u="none" strike="noStrike" dirty="0">
                          <a:solidFill>
                            <a:srgbClr val="000000"/>
                          </a:solidFill>
                          <a:effectLst/>
                          <a:latin typeface="Times New Roman"/>
                        </a:rPr>
                        <a:t>Объем расходов (тыс.руб.)</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rtl="0" fontAlgn="ctr"/>
                      <a:r>
                        <a:rPr lang="ru-RU" sz="700" b="0" i="0" u="none" strike="noStrike" dirty="0">
                          <a:solidFill>
                            <a:srgbClr val="000000"/>
                          </a:solidFill>
                          <a:effectLst/>
                          <a:latin typeface="Times New Roman"/>
                        </a:rPr>
                        <a:t>Объем расходов (тыс.руб.)</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rtl="0" fontAlgn="ctr"/>
                      <a:r>
                        <a:rPr lang="ru-RU" sz="700" b="0" i="0" u="none" strike="noStrike" dirty="0">
                          <a:solidFill>
                            <a:srgbClr val="000000"/>
                          </a:solidFill>
                          <a:effectLst/>
                          <a:latin typeface="Times New Roman"/>
                        </a:rPr>
                        <a:t>Объем расходов (тыс.руб.)</a:t>
                      </a:r>
                    </a:p>
                  </a:txBody>
                  <a:tcPr marL="9525" marR="9525" marT="9525" marB="0" anchor="ctr">
                    <a:lnL w="190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155982">
                <a:tc>
                  <a:txBody>
                    <a:bodyPr/>
                    <a:lstStyle/>
                    <a:p>
                      <a:pPr algn="l" rtl="0" fontAlgn="b"/>
                      <a:r>
                        <a:rPr lang="ru-RU" sz="700" b="0" i="0" u="none" strike="noStrike" dirty="0">
                          <a:solidFill>
                            <a:srgbClr val="000000"/>
                          </a:solidFill>
                          <a:effectLst/>
                          <a:latin typeface="Times New Roman"/>
                        </a:rPr>
                        <a:t>Ежемесячная денежная выплата  ветеранам труда, труженикам тыла </a:t>
                      </a:r>
                    </a:p>
                  </a:txBody>
                  <a:tcPr marL="9525" marR="9525" marT="9525" marB="0" anchor="b">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rtl="0" fontAlgn="ctr"/>
                      <a:r>
                        <a:rPr lang="ru-RU" sz="700" b="0" i="0" u="none" strike="noStrike" dirty="0">
                          <a:solidFill>
                            <a:srgbClr val="000000"/>
                          </a:solidFill>
                          <a:effectLst/>
                          <a:latin typeface="Times New Roman"/>
                        </a:rPr>
                        <a:t>185 267,61</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ru-RU" sz="700" b="0" i="0" u="none" strike="noStrike" kern="1200" dirty="0">
                          <a:solidFill>
                            <a:srgbClr val="000000"/>
                          </a:solidFill>
                          <a:effectLst/>
                          <a:latin typeface="Times New Roman"/>
                          <a:ea typeface="+mn-ea"/>
                          <a:cs typeface="+mn-cs"/>
                        </a:rPr>
                        <a:t>176 554,10</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ru-RU" sz="700" b="0" i="0" u="none" strike="noStrike" kern="1200" dirty="0">
                          <a:solidFill>
                            <a:srgbClr val="000000"/>
                          </a:solidFill>
                          <a:effectLst/>
                          <a:latin typeface="Times New Roman"/>
                          <a:ea typeface="+mn-ea"/>
                          <a:cs typeface="+mn-cs"/>
                        </a:rPr>
                        <a:t>176 554,10</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ru-RU" sz="700" b="0" i="0" u="none" strike="noStrike" kern="1200" dirty="0">
                          <a:solidFill>
                            <a:srgbClr val="000000"/>
                          </a:solidFill>
                          <a:effectLst/>
                          <a:latin typeface="Times New Roman"/>
                          <a:ea typeface="+mn-ea"/>
                          <a:cs typeface="+mn-cs"/>
                        </a:rPr>
                        <a:t>176 554,10</a:t>
                      </a:r>
                    </a:p>
                  </a:txBody>
                  <a:tcPr marL="9525" marR="9525" marT="9525" marB="0" anchor="ctr">
                    <a:lnL w="190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155982">
                <a:tc>
                  <a:txBody>
                    <a:bodyPr/>
                    <a:lstStyle/>
                    <a:p>
                      <a:pPr algn="l" rtl="0" fontAlgn="b"/>
                      <a:r>
                        <a:rPr lang="ru-RU" sz="700" b="0" i="0" u="none" strike="noStrike" dirty="0">
                          <a:solidFill>
                            <a:srgbClr val="000000"/>
                          </a:solidFill>
                          <a:effectLst/>
                          <a:latin typeface="Times New Roman"/>
                        </a:rPr>
                        <a:t>Ежемесячная денежная выплата ветеранам труда Ставропольского края</a:t>
                      </a:r>
                    </a:p>
                  </a:txBody>
                  <a:tcPr marL="9525" marR="9525" marT="9525" marB="0" anchor="b">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rtl="0" fontAlgn="ctr"/>
                      <a:r>
                        <a:rPr lang="ru-RU" sz="700" b="0" i="0" u="none" strike="noStrike" dirty="0">
                          <a:solidFill>
                            <a:srgbClr val="000000"/>
                          </a:solidFill>
                          <a:effectLst/>
                          <a:latin typeface="Times New Roman"/>
                        </a:rPr>
                        <a:t>130 400,90</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ru-RU" sz="700" b="0" i="0" u="none" strike="noStrike" kern="1200" dirty="0">
                          <a:solidFill>
                            <a:srgbClr val="000000"/>
                          </a:solidFill>
                          <a:effectLst/>
                          <a:latin typeface="Times New Roman"/>
                          <a:ea typeface="+mn-ea"/>
                          <a:cs typeface="+mn-cs"/>
                        </a:rPr>
                        <a:t>127 246,60</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ru-RU" sz="700" b="0" i="0" u="none" strike="noStrike" kern="1200" dirty="0">
                          <a:solidFill>
                            <a:srgbClr val="000000"/>
                          </a:solidFill>
                          <a:effectLst/>
                          <a:latin typeface="Times New Roman"/>
                          <a:ea typeface="+mn-ea"/>
                          <a:cs typeface="+mn-cs"/>
                        </a:rPr>
                        <a:t>127 246,60</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ru-RU" sz="700" b="0" i="0" u="none" strike="noStrike" kern="1200" dirty="0">
                          <a:solidFill>
                            <a:srgbClr val="000000"/>
                          </a:solidFill>
                          <a:effectLst/>
                          <a:latin typeface="Times New Roman"/>
                          <a:ea typeface="+mn-ea"/>
                          <a:cs typeface="+mn-cs"/>
                        </a:rPr>
                        <a:t>127 246,60</a:t>
                      </a:r>
                    </a:p>
                  </a:txBody>
                  <a:tcPr marL="9525" marR="9525" marT="9525" marB="0" anchor="ctr">
                    <a:lnL w="190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244674">
                <a:tc>
                  <a:txBody>
                    <a:bodyPr/>
                    <a:lstStyle/>
                    <a:p>
                      <a:pPr algn="l" rtl="0" fontAlgn="ctr"/>
                      <a:r>
                        <a:rPr lang="ru-RU" sz="700" b="0" i="0" u="none" strike="noStrike" dirty="0">
                          <a:solidFill>
                            <a:srgbClr val="000000"/>
                          </a:solidFill>
                          <a:effectLst/>
                          <a:latin typeface="Times New Roman"/>
                        </a:rPr>
                        <a:t>Выплаты инвалидам компенсаций страховых премий по договорам обязательного страхования гражданской ответственности владельцев транспортных средств </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rtl="0" fontAlgn="ctr"/>
                      <a:r>
                        <a:rPr lang="ru-RU" sz="700" b="0" i="0" u="none" strike="noStrike" dirty="0">
                          <a:solidFill>
                            <a:srgbClr val="000000"/>
                          </a:solidFill>
                          <a:effectLst/>
                          <a:latin typeface="Times New Roman"/>
                        </a:rPr>
                        <a:t>14,29</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ru-RU" sz="700" b="0" i="0" u="none" strike="noStrike" kern="1200" dirty="0">
                          <a:solidFill>
                            <a:srgbClr val="000000"/>
                          </a:solidFill>
                          <a:effectLst/>
                          <a:latin typeface="Times New Roman"/>
                          <a:ea typeface="+mn-ea"/>
                          <a:cs typeface="+mn-cs"/>
                        </a:rPr>
                        <a:t>20,62</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ru-RU" sz="700" b="0" i="0" u="none" strike="noStrike" kern="1200" dirty="0">
                          <a:solidFill>
                            <a:srgbClr val="000000"/>
                          </a:solidFill>
                          <a:effectLst/>
                          <a:latin typeface="Times New Roman"/>
                          <a:ea typeface="+mn-ea"/>
                          <a:cs typeface="+mn-cs"/>
                        </a:rPr>
                        <a:t>20,62</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ru-RU" sz="700" b="0" i="0" u="none" strike="noStrike" kern="1200" dirty="0">
                          <a:solidFill>
                            <a:srgbClr val="000000"/>
                          </a:solidFill>
                          <a:effectLst/>
                          <a:latin typeface="Times New Roman"/>
                          <a:ea typeface="+mn-ea"/>
                          <a:cs typeface="+mn-cs"/>
                        </a:rPr>
                        <a:t>20,62</a:t>
                      </a:r>
                    </a:p>
                  </a:txBody>
                  <a:tcPr marL="9525" marR="9525" marT="9525" marB="0" anchor="ctr">
                    <a:lnL w="190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404861">
                <a:tc>
                  <a:txBody>
                    <a:bodyPr/>
                    <a:lstStyle/>
                    <a:p>
                      <a:pPr algn="l" rtl="0" fontAlgn="b"/>
                      <a:r>
                        <a:rPr lang="ru-RU" sz="700" b="0" i="0" u="none" strike="noStrike" dirty="0">
                          <a:solidFill>
                            <a:srgbClr val="000000"/>
                          </a:solidFill>
                          <a:effectLst/>
                          <a:latin typeface="Times New Roman"/>
                        </a:rPr>
                        <a:t>Ежегодная денежная выплата гражданам Российской Федерации, родившимся на территории Союза Советских Социалистических Республик, а также на иных территориях, которые на дату начала Великой Отечественной войны входили в его состав, не достигшим совершеннолетия на 3 сентября 1945 года и постоянно проживающим на территории Ставропольского края</a:t>
                      </a:r>
                    </a:p>
                  </a:txBody>
                  <a:tcPr marL="9525" marR="9525" marT="9525" marB="0" anchor="b">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rtl="0" fontAlgn="ctr"/>
                      <a:r>
                        <a:rPr lang="ru-RU" sz="700" b="0" i="0" u="none" strike="noStrike" dirty="0">
                          <a:solidFill>
                            <a:srgbClr val="000000"/>
                          </a:solidFill>
                          <a:effectLst/>
                          <a:latin typeface="Times New Roman"/>
                        </a:rPr>
                        <a:t>54 002,82</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ru-RU" sz="700" b="0" i="0" u="none" strike="noStrike" kern="1200" dirty="0">
                          <a:solidFill>
                            <a:srgbClr val="000000"/>
                          </a:solidFill>
                          <a:effectLst/>
                          <a:latin typeface="Times New Roman"/>
                          <a:ea typeface="+mn-ea"/>
                          <a:cs typeface="+mn-cs"/>
                        </a:rPr>
                        <a:t>49 432,28</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ru-RU" sz="700" b="0" i="0" u="none" strike="noStrike" kern="1200" dirty="0">
                          <a:solidFill>
                            <a:srgbClr val="000000"/>
                          </a:solidFill>
                          <a:effectLst/>
                          <a:latin typeface="Times New Roman"/>
                          <a:ea typeface="+mn-ea"/>
                          <a:cs typeface="+mn-cs"/>
                        </a:rPr>
                        <a:t>0,00</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ru-RU" sz="700" b="0" i="0" u="none" strike="noStrike" kern="1200" dirty="0">
                          <a:solidFill>
                            <a:srgbClr val="000000"/>
                          </a:solidFill>
                          <a:effectLst/>
                          <a:latin typeface="Times New Roman"/>
                          <a:ea typeface="+mn-ea"/>
                          <a:cs typeface="+mn-cs"/>
                        </a:rPr>
                        <a:t>0,00</a:t>
                      </a:r>
                    </a:p>
                  </a:txBody>
                  <a:tcPr marL="9525" marR="9525" marT="9525" marB="0" anchor="ctr">
                    <a:lnL w="190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216024">
                <a:tc>
                  <a:txBody>
                    <a:bodyPr/>
                    <a:lstStyle/>
                    <a:p>
                      <a:pPr algn="l" rtl="0" fontAlgn="ctr"/>
                      <a:r>
                        <a:rPr lang="ru-RU" sz="700" b="0" i="0" u="none" strike="noStrike" dirty="0">
                          <a:solidFill>
                            <a:srgbClr val="000000"/>
                          </a:solidFill>
                          <a:effectLst/>
                          <a:latin typeface="Times New Roman"/>
                        </a:rPr>
                        <a:t>Ежемесячная доплата к пенсии граждан ставшими инвалидами при исполнении служебных обязанностей в районах боевых действий </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rtl="0" fontAlgn="ctr"/>
                      <a:r>
                        <a:rPr lang="ru-RU" sz="700" b="0" i="0" u="none" strike="noStrike" dirty="0">
                          <a:solidFill>
                            <a:srgbClr val="000000"/>
                          </a:solidFill>
                          <a:effectLst/>
                          <a:latin typeface="Times New Roman"/>
                        </a:rPr>
                        <a:t>29,97</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ru-RU" sz="700" b="0" i="0" u="none" strike="noStrike" kern="1200" dirty="0">
                          <a:solidFill>
                            <a:srgbClr val="000000"/>
                          </a:solidFill>
                          <a:effectLst/>
                          <a:latin typeface="Times New Roman"/>
                          <a:ea typeface="+mn-ea"/>
                          <a:cs typeface="+mn-cs"/>
                        </a:rPr>
                        <a:t>29,97</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ru-RU" sz="700" b="0" i="0" u="none" strike="noStrike" kern="1200" dirty="0">
                          <a:solidFill>
                            <a:srgbClr val="000000"/>
                          </a:solidFill>
                          <a:effectLst/>
                          <a:latin typeface="Times New Roman"/>
                          <a:ea typeface="+mn-ea"/>
                          <a:cs typeface="+mn-cs"/>
                        </a:rPr>
                        <a:t>29,97</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ru-RU" sz="700" b="0" i="0" u="none" strike="noStrike" kern="1200" dirty="0">
                          <a:solidFill>
                            <a:srgbClr val="000000"/>
                          </a:solidFill>
                          <a:effectLst/>
                          <a:latin typeface="Times New Roman"/>
                          <a:ea typeface="+mn-ea"/>
                          <a:cs typeface="+mn-cs"/>
                        </a:rPr>
                        <a:t>29,97</a:t>
                      </a:r>
                    </a:p>
                  </a:txBody>
                  <a:tcPr marL="9525" marR="9525" marT="9525" marB="0" anchor="ctr">
                    <a:lnL w="190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244674">
                <a:tc>
                  <a:txBody>
                    <a:bodyPr/>
                    <a:lstStyle/>
                    <a:p>
                      <a:pPr algn="l" rtl="0" fontAlgn="b"/>
                      <a:r>
                        <a:rPr lang="ru-RU" sz="700" b="0" i="0" u="none" strike="noStrike" dirty="0">
                          <a:solidFill>
                            <a:srgbClr val="000000"/>
                          </a:solidFill>
                          <a:effectLst/>
                          <a:latin typeface="Times New Roman"/>
                        </a:rPr>
                        <a:t>Компенсация расходов на оплату жилого помещения и коммунальных услуг инвалидам, ветеранам и гражданам, подвергшимся воздействию радиации в следствии катастрофы на Чернобыльской АЭС</a:t>
                      </a:r>
                    </a:p>
                  </a:txBody>
                  <a:tcPr marL="9525" marR="9525" marT="9525" marB="0" anchor="b">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rtl="0" fontAlgn="ctr"/>
                      <a:r>
                        <a:rPr lang="ru-RU" sz="700" b="0" i="0" u="none" strike="noStrike" dirty="0">
                          <a:solidFill>
                            <a:srgbClr val="000000"/>
                          </a:solidFill>
                          <a:effectLst/>
                          <a:latin typeface="Times New Roman"/>
                        </a:rPr>
                        <a:t>113 000,92</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ru-RU" sz="700" b="0" i="0" u="none" strike="noStrike" kern="1200" dirty="0">
                          <a:solidFill>
                            <a:srgbClr val="000000"/>
                          </a:solidFill>
                          <a:effectLst/>
                          <a:latin typeface="Times New Roman"/>
                          <a:ea typeface="+mn-ea"/>
                          <a:cs typeface="+mn-cs"/>
                        </a:rPr>
                        <a:t>99 549,33</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ru-RU" sz="700" b="0" i="0" u="none" strike="noStrike" kern="1200" dirty="0">
                          <a:solidFill>
                            <a:srgbClr val="000000"/>
                          </a:solidFill>
                          <a:effectLst/>
                          <a:latin typeface="Times New Roman"/>
                          <a:ea typeface="+mn-ea"/>
                          <a:cs typeface="+mn-cs"/>
                        </a:rPr>
                        <a:t>99 549,33</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ru-RU" sz="700" b="0" i="0" u="none" strike="noStrike" kern="1200" dirty="0">
                          <a:solidFill>
                            <a:srgbClr val="000000"/>
                          </a:solidFill>
                          <a:effectLst/>
                          <a:latin typeface="Times New Roman"/>
                          <a:ea typeface="+mn-ea"/>
                          <a:cs typeface="+mn-cs"/>
                        </a:rPr>
                        <a:t>99 549,33</a:t>
                      </a:r>
                    </a:p>
                  </a:txBody>
                  <a:tcPr marL="9525" marR="9525" marT="9525" marB="0" anchor="ctr">
                    <a:lnL w="190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226541">
                <a:tc>
                  <a:txBody>
                    <a:bodyPr/>
                    <a:lstStyle/>
                    <a:p>
                      <a:pPr algn="l" rtl="0" fontAlgn="b"/>
                      <a:r>
                        <a:rPr lang="ru-RU" sz="700" b="0" i="0" u="none" strike="noStrike" dirty="0">
                          <a:solidFill>
                            <a:srgbClr val="000000"/>
                          </a:solidFill>
                          <a:effectLst/>
                          <a:latin typeface="Times New Roman"/>
                        </a:rPr>
                        <a:t>Ежемесячная денежная выплата реабилитированным лицам и лицам, пострадавшим от политических репрессий </a:t>
                      </a:r>
                    </a:p>
                  </a:txBody>
                  <a:tcPr marL="9525" marR="9525" marT="9525" marB="0" anchor="b">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rtl="0" fontAlgn="ctr"/>
                      <a:r>
                        <a:rPr lang="ru-RU" sz="700" b="0" i="0" u="none" strike="noStrike" dirty="0">
                          <a:solidFill>
                            <a:srgbClr val="000000"/>
                          </a:solidFill>
                          <a:effectLst/>
                          <a:latin typeface="Times New Roman"/>
                        </a:rPr>
                        <a:t>5 021,00</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ru-RU" sz="700" b="0" i="0" u="none" strike="noStrike" kern="1200" dirty="0">
                          <a:solidFill>
                            <a:srgbClr val="000000"/>
                          </a:solidFill>
                          <a:effectLst/>
                          <a:latin typeface="Times New Roman"/>
                          <a:ea typeface="+mn-ea"/>
                          <a:cs typeface="+mn-cs"/>
                        </a:rPr>
                        <a:t>4 813,60</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ru-RU" sz="700" b="0" i="0" u="none" strike="noStrike" kern="1200" dirty="0">
                          <a:solidFill>
                            <a:srgbClr val="000000"/>
                          </a:solidFill>
                          <a:effectLst/>
                          <a:latin typeface="Times New Roman"/>
                          <a:ea typeface="+mn-ea"/>
                          <a:cs typeface="+mn-cs"/>
                        </a:rPr>
                        <a:t>4 813,60</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ru-RU" sz="700" b="0" i="0" u="none" strike="noStrike" kern="1200" dirty="0">
                          <a:solidFill>
                            <a:srgbClr val="000000"/>
                          </a:solidFill>
                          <a:effectLst/>
                          <a:latin typeface="Times New Roman"/>
                          <a:ea typeface="+mn-ea"/>
                          <a:cs typeface="+mn-cs"/>
                        </a:rPr>
                        <a:t>4 813,60</a:t>
                      </a:r>
                    </a:p>
                  </a:txBody>
                  <a:tcPr marL="9525" marR="9525" marT="9525" marB="0" anchor="ctr">
                    <a:lnL w="190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176857">
                <a:tc>
                  <a:txBody>
                    <a:bodyPr/>
                    <a:lstStyle/>
                    <a:p>
                      <a:pPr algn="l" rtl="0" fontAlgn="b"/>
                      <a:r>
                        <a:rPr lang="ru-RU" sz="700" b="0" i="0" u="none" strike="noStrike" dirty="0">
                          <a:solidFill>
                            <a:srgbClr val="000000"/>
                          </a:solidFill>
                          <a:effectLst/>
                          <a:latin typeface="Times New Roman"/>
                        </a:rPr>
                        <a:t>Компенсация отдельным категориям граждан оплаты взноса на капитальный ремонт общего имущества в многоквартирном доме</a:t>
                      </a:r>
                    </a:p>
                  </a:txBody>
                  <a:tcPr marL="9525" marR="9525" marT="9525" marB="0" anchor="b">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rtl="0" fontAlgn="ctr"/>
                      <a:r>
                        <a:rPr lang="ru-RU" sz="700" b="0" i="0" u="none" strike="noStrike" dirty="0">
                          <a:solidFill>
                            <a:srgbClr val="000000"/>
                          </a:solidFill>
                          <a:effectLst/>
                          <a:latin typeface="Times New Roman"/>
                        </a:rPr>
                        <a:t>3 743,19</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ru-RU" sz="700" b="0" i="0" u="none" strike="noStrike" kern="1200" dirty="0">
                          <a:solidFill>
                            <a:srgbClr val="000000"/>
                          </a:solidFill>
                          <a:effectLst/>
                          <a:latin typeface="Times New Roman"/>
                          <a:ea typeface="+mn-ea"/>
                          <a:cs typeface="+mn-cs"/>
                        </a:rPr>
                        <a:t>5 972,59</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ru-RU" sz="700" b="0" i="0" u="none" strike="noStrike" kern="1200" dirty="0">
                          <a:solidFill>
                            <a:srgbClr val="000000"/>
                          </a:solidFill>
                          <a:effectLst/>
                          <a:latin typeface="Times New Roman"/>
                          <a:ea typeface="+mn-ea"/>
                          <a:cs typeface="+mn-cs"/>
                        </a:rPr>
                        <a:t>6 824,08</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ru-RU" sz="700" b="0" i="0" u="none" strike="noStrike" kern="1200" dirty="0">
                          <a:solidFill>
                            <a:srgbClr val="000000"/>
                          </a:solidFill>
                          <a:effectLst/>
                          <a:latin typeface="Times New Roman"/>
                          <a:ea typeface="+mn-ea"/>
                          <a:cs typeface="+mn-cs"/>
                        </a:rPr>
                        <a:t>6 824,08</a:t>
                      </a:r>
                    </a:p>
                  </a:txBody>
                  <a:tcPr marL="9525" marR="9525" marT="9525" marB="0" anchor="ctr">
                    <a:lnL w="190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127564">
                <a:tc>
                  <a:txBody>
                    <a:bodyPr/>
                    <a:lstStyle/>
                    <a:p>
                      <a:pPr algn="l" rtl="0" fontAlgn="b"/>
                      <a:r>
                        <a:rPr lang="ru-RU" sz="700" b="0" i="0" u="none" strike="noStrike" dirty="0">
                          <a:solidFill>
                            <a:srgbClr val="000000"/>
                          </a:solidFill>
                          <a:effectLst/>
                          <a:latin typeface="Times New Roman"/>
                        </a:rPr>
                        <a:t>Проведение ремонта жилых помещений участникам (инвалидам) Великой Отечественной войны</a:t>
                      </a:r>
                    </a:p>
                  </a:txBody>
                  <a:tcPr marL="9525" marR="9525" marT="9525" marB="0" anchor="b">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rtl="0" fontAlgn="ctr"/>
                      <a:r>
                        <a:rPr lang="ru-RU" sz="700" b="0" i="0" u="none" strike="noStrike" dirty="0">
                          <a:solidFill>
                            <a:srgbClr val="000000"/>
                          </a:solidFill>
                          <a:effectLst/>
                          <a:latin typeface="Times New Roman"/>
                        </a:rPr>
                        <a:t>500</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ru-RU" sz="700" b="0" i="0" u="none" strike="noStrike" kern="1200" dirty="0">
                          <a:solidFill>
                            <a:srgbClr val="000000"/>
                          </a:solidFill>
                          <a:effectLst/>
                          <a:latin typeface="Times New Roman"/>
                          <a:ea typeface="+mn-ea"/>
                          <a:cs typeface="+mn-cs"/>
                        </a:rPr>
                        <a:t>500,00</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ru-RU" sz="700" b="0" i="0" u="none" strike="noStrike" kern="1200" dirty="0">
                          <a:solidFill>
                            <a:srgbClr val="000000"/>
                          </a:solidFill>
                          <a:effectLst/>
                          <a:latin typeface="Times New Roman"/>
                          <a:ea typeface="+mn-ea"/>
                          <a:cs typeface="+mn-cs"/>
                        </a:rPr>
                        <a:t>500,00</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ru-RU" sz="700" b="0" i="0" u="none" strike="noStrike" kern="1200" dirty="0">
                          <a:solidFill>
                            <a:srgbClr val="000000"/>
                          </a:solidFill>
                          <a:effectLst/>
                          <a:latin typeface="Times New Roman"/>
                          <a:ea typeface="+mn-ea"/>
                          <a:cs typeface="+mn-cs"/>
                        </a:rPr>
                        <a:t>500,00</a:t>
                      </a:r>
                    </a:p>
                  </a:txBody>
                  <a:tcPr marL="9525" marR="9525" marT="9525" marB="0" anchor="ctr">
                    <a:lnL w="190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160468">
                <a:tc>
                  <a:txBody>
                    <a:bodyPr/>
                    <a:lstStyle/>
                    <a:p>
                      <a:pPr algn="l" rtl="0" fontAlgn="b"/>
                      <a:r>
                        <a:rPr lang="ru-RU" sz="700" b="0" i="0" u="none" strike="noStrike" dirty="0">
                          <a:solidFill>
                            <a:srgbClr val="000000"/>
                          </a:solidFill>
                          <a:effectLst/>
                          <a:latin typeface="Times New Roman"/>
                        </a:rPr>
                        <a:t>Проведение ремонта жилых помещений ветеранов (инвалидов) боевых действий, постоянно проживающих на территории муниципального образования города-курорта Пятигорска</a:t>
                      </a:r>
                    </a:p>
                  </a:txBody>
                  <a:tcPr marL="9525" marR="9525" marT="9525" marB="0" anchor="b">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rtl="0" fontAlgn="ctr"/>
                      <a:r>
                        <a:rPr lang="ru-RU" sz="700" b="0" i="0" u="none" strike="noStrike" dirty="0">
                          <a:solidFill>
                            <a:srgbClr val="000000"/>
                          </a:solidFill>
                          <a:effectLst/>
                          <a:latin typeface="Times New Roman"/>
                        </a:rPr>
                        <a:t>250</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ru-RU" sz="700" b="0" i="0" u="none" strike="noStrike" kern="1200" dirty="0">
                          <a:solidFill>
                            <a:srgbClr val="000000"/>
                          </a:solidFill>
                          <a:effectLst/>
                          <a:latin typeface="Times New Roman"/>
                          <a:ea typeface="+mn-ea"/>
                          <a:cs typeface="+mn-cs"/>
                        </a:rPr>
                        <a:t>250,00</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ru-RU" sz="700" b="0" i="0" u="none" strike="noStrike" kern="1200" dirty="0">
                          <a:solidFill>
                            <a:srgbClr val="000000"/>
                          </a:solidFill>
                          <a:effectLst/>
                          <a:latin typeface="Times New Roman"/>
                          <a:ea typeface="+mn-ea"/>
                          <a:cs typeface="+mn-cs"/>
                        </a:rPr>
                        <a:t>250,00</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ru-RU" sz="700" b="0" i="0" u="none" strike="noStrike" kern="1200" dirty="0">
                          <a:solidFill>
                            <a:srgbClr val="000000"/>
                          </a:solidFill>
                          <a:effectLst/>
                          <a:latin typeface="Times New Roman"/>
                          <a:ea typeface="+mn-ea"/>
                          <a:cs typeface="+mn-cs"/>
                        </a:rPr>
                        <a:t>250,00</a:t>
                      </a:r>
                    </a:p>
                  </a:txBody>
                  <a:tcPr marL="9525" marR="9525" marT="9525" marB="0" anchor="ctr">
                    <a:lnL w="190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252118">
                <a:tc>
                  <a:txBody>
                    <a:bodyPr/>
                    <a:lstStyle/>
                    <a:p>
                      <a:pPr algn="l" rtl="0" fontAlgn="b"/>
                      <a:r>
                        <a:rPr lang="ru-RU" sz="700" b="0" i="0" u="none" strike="noStrike" dirty="0">
                          <a:solidFill>
                            <a:srgbClr val="000000"/>
                          </a:solidFill>
                          <a:effectLst/>
                          <a:latin typeface="Times New Roman"/>
                        </a:rPr>
                        <a:t>Мероприятия по приобретению льготного месячного проездного билета для проезда  отдельным категориям граждан в городском электрическом, пассажирском автобусном транспорте (пенсионеры)</a:t>
                      </a:r>
                    </a:p>
                  </a:txBody>
                  <a:tcPr marL="9525" marR="9525" marT="9525" marB="0" anchor="b">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rtl="0" fontAlgn="ctr"/>
                      <a:r>
                        <a:rPr lang="ru-RU" sz="700" b="0" i="0" u="none" strike="noStrike" dirty="0">
                          <a:solidFill>
                            <a:srgbClr val="000000"/>
                          </a:solidFill>
                          <a:effectLst/>
                          <a:latin typeface="Times New Roman"/>
                        </a:rPr>
                        <a:t>1 644,89</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ru-RU" sz="700" b="0" i="0" u="none" strike="noStrike" kern="1200" dirty="0">
                          <a:solidFill>
                            <a:srgbClr val="000000"/>
                          </a:solidFill>
                          <a:effectLst/>
                          <a:latin typeface="Times New Roman"/>
                          <a:ea typeface="+mn-ea"/>
                          <a:cs typeface="+mn-cs"/>
                        </a:rPr>
                        <a:t>1 644,89</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ru-RU" sz="700" b="0" i="0" u="none" strike="noStrike" kern="1200" dirty="0">
                          <a:solidFill>
                            <a:srgbClr val="000000"/>
                          </a:solidFill>
                          <a:effectLst/>
                          <a:latin typeface="Times New Roman"/>
                          <a:ea typeface="+mn-ea"/>
                          <a:cs typeface="+mn-cs"/>
                        </a:rPr>
                        <a:t>1 644,89</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ru-RU" sz="700" b="0" i="0" u="none" strike="noStrike" kern="1200" dirty="0">
                          <a:solidFill>
                            <a:srgbClr val="000000"/>
                          </a:solidFill>
                          <a:effectLst/>
                          <a:latin typeface="Times New Roman"/>
                          <a:ea typeface="+mn-ea"/>
                          <a:cs typeface="+mn-cs"/>
                        </a:rPr>
                        <a:t>1 644,89</a:t>
                      </a:r>
                    </a:p>
                  </a:txBody>
                  <a:tcPr marL="9525" marR="9525" marT="9525" marB="0" anchor="ctr">
                    <a:lnL w="190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189521">
                <a:tc>
                  <a:txBody>
                    <a:bodyPr/>
                    <a:lstStyle/>
                    <a:p>
                      <a:pPr algn="l" rtl="0" fontAlgn="b"/>
                      <a:r>
                        <a:rPr lang="ru-RU" sz="700" b="0" i="0" u="none" strike="noStrike" dirty="0">
                          <a:solidFill>
                            <a:srgbClr val="000000"/>
                          </a:solidFill>
                          <a:effectLst/>
                          <a:latin typeface="Times New Roman"/>
                        </a:rPr>
                        <a:t>Предоставление права бесплатного (льготного)  проезда   в городском электрическом, пассажирском автобусном транспорте  участникам (инвалидам) ВОВ</a:t>
                      </a:r>
                    </a:p>
                  </a:txBody>
                  <a:tcPr marL="9525" marR="9525" marT="9525" marB="0" anchor="b">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rtl="0" fontAlgn="ctr"/>
                      <a:r>
                        <a:rPr lang="ru-RU" sz="700" b="0" i="0" u="none" strike="noStrike" dirty="0">
                          <a:solidFill>
                            <a:srgbClr val="000000"/>
                          </a:solidFill>
                          <a:effectLst/>
                          <a:latin typeface="Times New Roman"/>
                        </a:rPr>
                        <a:t>201,66</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ru-RU" sz="700" b="0" i="0" u="none" strike="noStrike" kern="1200" dirty="0">
                          <a:solidFill>
                            <a:srgbClr val="000000"/>
                          </a:solidFill>
                          <a:effectLst/>
                          <a:latin typeface="Times New Roman"/>
                          <a:ea typeface="+mn-ea"/>
                          <a:cs typeface="+mn-cs"/>
                        </a:rPr>
                        <a:t>201,66</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ru-RU" sz="700" b="0" i="0" u="none" strike="noStrike" kern="1200" dirty="0">
                          <a:solidFill>
                            <a:srgbClr val="000000"/>
                          </a:solidFill>
                          <a:effectLst/>
                          <a:latin typeface="Times New Roman"/>
                          <a:ea typeface="+mn-ea"/>
                          <a:cs typeface="+mn-cs"/>
                        </a:rPr>
                        <a:t>201,66</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ru-RU" sz="700" b="0" i="0" u="none" strike="noStrike" kern="1200" dirty="0">
                          <a:solidFill>
                            <a:srgbClr val="000000"/>
                          </a:solidFill>
                          <a:effectLst/>
                          <a:latin typeface="Times New Roman"/>
                          <a:ea typeface="+mn-ea"/>
                          <a:cs typeface="+mn-cs"/>
                        </a:rPr>
                        <a:t>201,66</a:t>
                      </a:r>
                    </a:p>
                  </a:txBody>
                  <a:tcPr marL="9525" marR="9525" marT="9525" marB="0" anchor="ctr">
                    <a:lnL w="190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254668">
                <a:tc>
                  <a:txBody>
                    <a:bodyPr/>
                    <a:lstStyle/>
                    <a:p>
                      <a:pPr algn="l" rtl="0" fontAlgn="b"/>
                      <a:r>
                        <a:rPr lang="ru-RU" sz="700" b="0" i="0" u="none" strike="noStrike" dirty="0">
                          <a:solidFill>
                            <a:srgbClr val="000000"/>
                          </a:solidFill>
                          <a:effectLst/>
                          <a:latin typeface="Times New Roman"/>
                        </a:rPr>
                        <a:t>Ежемесячная денежная выплата  отдельным категориям  пенсионеров, получающих пенсию через госучреждение - управление пенсионного фонда по г. Пятигорску</a:t>
                      </a:r>
                    </a:p>
                  </a:txBody>
                  <a:tcPr marL="9525" marR="9525" marT="9525" marB="0" anchor="b">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rtl="0" fontAlgn="ctr"/>
                      <a:r>
                        <a:rPr lang="ru-RU" sz="700" b="0" i="0" u="none" strike="noStrike" dirty="0">
                          <a:solidFill>
                            <a:srgbClr val="000000"/>
                          </a:solidFill>
                          <a:effectLst/>
                          <a:latin typeface="Times New Roman"/>
                        </a:rPr>
                        <a:t>9 683,06</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ru-RU" sz="700" b="0" i="0" u="none" strike="noStrike" kern="1200" dirty="0">
                          <a:solidFill>
                            <a:srgbClr val="000000"/>
                          </a:solidFill>
                          <a:effectLst/>
                          <a:latin typeface="Times New Roman"/>
                          <a:ea typeface="+mn-ea"/>
                          <a:cs typeface="+mn-cs"/>
                        </a:rPr>
                        <a:t>7 865,42</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ru-RU" sz="700" b="0" i="0" u="none" strike="noStrike" kern="1200" dirty="0">
                          <a:solidFill>
                            <a:srgbClr val="000000"/>
                          </a:solidFill>
                          <a:effectLst/>
                          <a:latin typeface="Times New Roman"/>
                          <a:ea typeface="+mn-ea"/>
                          <a:cs typeface="+mn-cs"/>
                        </a:rPr>
                        <a:t>5 662,22</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ru-RU" sz="700" b="0" i="0" u="none" strike="noStrike" kern="1200" dirty="0">
                          <a:solidFill>
                            <a:srgbClr val="000000"/>
                          </a:solidFill>
                          <a:effectLst/>
                          <a:latin typeface="Times New Roman"/>
                          <a:ea typeface="+mn-ea"/>
                          <a:cs typeface="+mn-cs"/>
                        </a:rPr>
                        <a:t>3 459,02</a:t>
                      </a:r>
                    </a:p>
                  </a:txBody>
                  <a:tcPr marL="9525" marR="9525" marT="9525" marB="0" anchor="ctr">
                    <a:lnL w="190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144016">
                <a:tc>
                  <a:txBody>
                    <a:bodyPr/>
                    <a:lstStyle/>
                    <a:p>
                      <a:pPr algn="l" rtl="0" fontAlgn="b"/>
                      <a:r>
                        <a:rPr lang="ru-RU" sz="700" b="0" i="0" u="none" strike="noStrike" dirty="0">
                          <a:solidFill>
                            <a:srgbClr val="000000"/>
                          </a:solidFill>
                          <a:effectLst/>
                          <a:latin typeface="Times New Roman"/>
                        </a:rPr>
                        <a:t>Ежемесячная денежная выплата  заслуженным работникам народного хозяйства РФ, РСФСР (СССР)</a:t>
                      </a:r>
                    </a:p>
                  </a:txBody>
                  <a:tcPr marL="9525" marR="9525" marT="9525" marB="0" anchor="b">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rtl="0" fontAlgn="ctr"/>
                      <a:r>
                        <a:rPr lang="ru-RU" sz="700" b="0" i="0" u="none" strike="noStrike" dirty="0">
                          <a:solidFill>
                            <a:srgbClr val="000000"/>
                          </a:solidFill>
                          <a:effectLst/>
                          <a:latin typeface="Times New Roman"/>
                        </a:rPr>
                        <a:t>9,79</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ru-RU" sz="700" b="0" i="0" u="none" strike="noStrike" kern="1200" dirty="0">
                          <a:solidFill>
                            <a:srgbClr val="000000"/>
                          </a:solidFill>
                          <a:effectLst/>
                          <a:latin typeface="Times New Roman"/>
                          <a:ea typeface="+mn-ea"/>
                          <a:cs typeface="+mn-cs"/>
                        </a:rPr>
                        <a:t>4,90</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ru-RU" sz="700" b="0" i="0" u="none" strike="noStrike" kern="1200" dirty="0">
                          <a:solidFill>
                            <a:srgbClr val="000000"/>
                          </a:solidFill>
                          <a:effectLst/>
                          <a:latin typeface="Times New Roman"/>
                          <a:ea typeface="+mn-ea"/>
                          <a:cs typeface="+mn-cs"/>
                        </a:rPr>
                        <a:t>4,90</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ru-RU" sz="700" b="0" i="0" u="none" strike="noStrike" kern="1200" dirty="0">
                          <a:solidFill>
                            <a:srgbClr val="000000"/>
                          </a:solidFill>
                          <a:effectLst/>
                          <a:latin typeface="Times New Roman"/>
                          <a:ea typeface="+mn-ea"/>
                          <a:cs typeface="+mn-cs"/>
                        </a:rPr>
                        <a:t>4,90</a:t>
                      </a:r>
                    </a:p>
                  </a:txBody>
                  <a:tcPr marL="9525" marR="9525" marT="9525" marB="0" anchor="ctr">
                    <a:lnL w="190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144016">
                <a:tc>
                  <a:txBody>
                    <a:bodyPr/>
                    <a:lstStyle/>
                    <a:p>
                      <a:pPr algn="l" rtl="0" fontAlgn="b"/>
                      <a:r>
                        <a:rPr lang="ru-RU" sz="700" b="0" i="0" u="none" strike="noStrike" dirty="0">
                          <a:solidFill>
                            <a:srgbClr val="000000"/>
                          </a:solidFill>
                          <a:effectLst/>
                          <a:latin typeface="Times New Roman"/>
                        </a:rPr>
                        <a:t>Ежемесячная денежная выплата участникам боев за город Пятигорск</a:t>
                      </a:r>
                    </a:p>
                  </a:txBody>
                  <a:tcPr marL="9525" marR="9525" marT="9525" marB="0" anchor="b">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rtl="0" fontAlgn="ctr"/>
                      <a:r>
                        <a:rPr lang="ru-RU" sz="700" b="0" i="0" u="none" strike="noStrike" dirty="0">
                          <a:solidFill>
                            <a:srgbClr val="000000"/>
                          </a:solidFill>
                          <a:effectLst/>
                          <a:latin typeface="Times New Roman"/>
                        </a:rPr>
                        <a:t>146,88</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ru-RU" sz="700" b="0" i="0" u="none" strike="noStrike" kern="1200" dirty="0">
                          <a:solidFill>
                            <a:srgbClr val="000000"/>
                          </a:solidFill>
                          <a:effectLst/>
                          <a:latin typeface="Times New Roman"/>
                          <a:ea typeface="+mn-ea"/>
                          <a:cs typeface="+mn-cs"/>
                        </a:rPr>
                        <a:t>122,40</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ru-RU" sz="700" b="0" i="0" u="none" strike="noStrike" kern="1200" dirty="0">
                          <a:solidFill>
                            <a:srgbClr val="000000"/>
                          </a:solidFill>
                          <a:effectLst/>
                          <a:latin typeface="Times New Roman"/>
                          <a:ea typeface="+mn-ea"/>
                          <a:cs typeface="+mn-cs"/>
                        </a:rPr>
                        <a:t>122,40</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ru-RU" sz="700" b="0" i="0" u="none" strike="noStrike" kern="1200" dirty="0">
                          <a:solidFill>
                            <a:srgbClr val="000000"/>
                          </a:solidFill>
                          <a:effectLst/>
                          <a:latin typeface="Times New Roman"/>
                          <a:ea typeface="+mn-ea"/>
                          <a:cs typeface="+mn-cs"/>
                        </a:rPr>
                        <a:t>122,40</a:t>
                      </a:r>
                    </a:p>
                  </a:txBody>
                  <a:tcPr marL="9525" marR="9525" marT="9525" marB="0" anchor="ctr">
                    <a:lnL w="190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360040">
                <a:tc>
                  <a:txBody>
                    <a:bodyPr/>
                    <a:lstStyle/>
                    <a:p>
                      <a:pPr algn="l" rtl="0" fontAlgn="b"/>
                      <a:r>
                        <a:rPr lang="ru-RU" sz="700" b="0" i="0" u="none" strike="noStrike" dirty="0">
                          <a:solidFill>
                            <a:srgbClr val="000000"/>
                          </a:solidFill>
                          <a:effectLst/>
                          <a:latin typeface="Times New Roman"/>
                        </a:rPr>
                        <a:t>Единовременная денежная выплата участникам и инвалидам ВОВ; несовершеннолетним узникам концлагерей, гетто и других мест принудительного содержания, созданных фашистами и их союзниками в период второй мировой войны;  лицам, награжденным знаком «Жителю блокадного Ленинграда» ко Дню Победы</a:t>
                      </a:r>
                    </a:p>
                  </a:txBody>
                  <a:tcPr marL="9525" marR="9525" marT="9525" marB="0" anchor="b">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rtl="0" fontAlgn="b"/>
                      <a:r>
                        <a:rPr lang="ru-RU" sz="700" b="0" i="0" u="none" strike="noStrike" kern="1200" dirty="0" smtClean="0">
                          <a:solidFill>
                            <a:srgbClr val="000000"/>
                          </a:solidFill>
                          <a:effectLst/>
                          <a:latin typeface="Times New Roman"/>
                          <a:ea typeface="+mn-ea"/>
                          <a:cs typeface="+mn-cs"/>
                        </a:rPr>
                        <a:t>300,00</a:t>
                      </a:r>
                    </a:p>
                    <a:p>
                      <a:pPr algn="ctr" rtl="0" fontAlgn="b"/>
                      <a:endParaRPr lang="ru-RU" sz="700" b="0" i="0" u="none" strike="noStrike" kern="1200" dirty="0" smtClean="0">
                        <a:solidFill>
                          <a:srgbClr val="000000"/>
                        </a:solidFill>
                        <a:effectLst/>
                        <a:latin typeface="Times New Roman"/>
                        <a:ea typeface="+mn-ea"/>
                        <a:cs typeface="+mn-cs"/>
                      </a:endParaRPr>
                    </a:p>
                  </a:txBody>
                  <a:tcPr marL="9525" marR="9525" marT="9525"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ru-RU" sz="700" b="0" i="0" u="none" strike="noStrike" kern="1200" dirty="0">
                          <a:solidFill>
                            <a:srgbClr val="000000"/>
                          </a:solidFill>
                          <a:effectLst/>
                          <a:latin typeface="Times New Roman"/>
                          <a:ea typeface="+mn-ea"/>
                          <a:cs typeface="+mn-cs"/>
                        </a:rPr>
                        <a:t>160,00</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ru-RU" sz="700" b="0" i="0" u="none" strike="noStrike" kern="1200" dirty="0">
                          <a:solidFill>
                            <a:srgbClr val="000000"/>
                          </a:solidFill>
                          <a:effectLst/>
                          <a:latin typeface="Times New Roman"/>
                          <a:ea typeface="+mn-ea"/>
                          <a:cs typeface="+mn-cs"/>
                        </a:rPr>
                        <a:t>110,00</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ru-RU" sz="700" b="0" i="0" u="none" strike="noStrike" kern="1200" dirty="0">
                          <a:solidFill>
                            <a:srgbClr val="000000"/>
                          </a:solidFill>
                          <a:effectLst/>
                          <a:latin typeface="Times New Roman"/>
                          <a:ea typeface="+mn-ea"/>
                          <a:cs typeface="+mn-cs"/>
                        </a:rPr>
                        <a:t>60,00</a:t>
                      </a:r>
                    </a:p>
                  </a:txBody>
                  <a:tcPr marL="9525" marR="9525" marT="9525" marB="0" anchor="ctr">
                    <a:lnL w="190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144016">
                <a:tc>
                  <a:txBody>
                    <a:bodyPr/>
                    <a:lstStyle/>
                    <a:p>
                      <a:pPr algn="l" rtl="0" fontAlgn="b"/>
                      <a:r>
                        <a:rPr lang="ru-RU" sz="700" b="0" i="0" u="none" strike="noStrike" dirty="0">
                          <a:solidFill>
                            <a:srgbClr val="000000"/>
                          </a:solidFill>
                          <a:effectLst/>
                          <a:latin typeface="Times New Roman"/>
                        </a:rPr>
                        <a:t>Обеспечение работы компьютерного класса для инвалидов, ветеранов и иных категорий граждан, нуждающихся в реабилитации</a:t>
                      </a:r>
                    </a:p>
                  </a:txBody>
                  <a:tcPr marL="9525" marR="9525" marT="9525" marB="0" anchor="b">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rtl="0" fontAlgn="ctr"/>
                      <a:r>
                        <a:rPr lang="ru-RU" sz="700" b="0" i="0" u="none" strike="noStrike" dirty="0">
                          <a:solidFill>
                            <a:srgbClr val="000000"/>
                          </a:solidFill>
                          <a:effectLst/>
                          <a:latin typeface="Times New Roman"/>
                        </a:rPr>
                        <a:t>219,52</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ru-RU" sz="700" b="0" i="0" u="none" strike="noStrike" kern="1200" dirty="0">
                          <a:solidFill>
                            <a:srgbClr val="000000"/>
                          </a:solidFill>
                          <a:effectLst/>
                          <a:latin typeface="Times New Roman"/>
                          <a:ea typeface="+mn-ea"/>
                          <a:cs typeface="+mn-cs"/>
                        </a:rPr>
                        <a:t>223,61</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ru-RU" sz="700" b="0" i="0" u="none" strike="noStrike" kern="1200" dirty="0">
                          <a:solidFill>
                            <a:srgbClr val="000000"/>
                          </a:solidFill>
                          <a:effectLst/>
                          <a:latin typeface="Times New Roman"/>
                          <a:ea typeface="+mn-ea"/>
                          <a:cs typeface="+mn-cs"/>
                        </a:rPr>
                        <a:t>223,61</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ru-RU" sz="700" b="0" i="0" u="none" strike="noStrike" kern="1200" dirty="0">
                          <a:solidFill>
                            <a:srgbClr val="000000"/>
                          </a:solidFill>
                          <a:effectLst/>
                          <a:latin typeface="Times New Roman"/>
                          <a:ea typeface="+mn-ea"/>
                          <a:cs typeface="+mn-cs"/>
                        </a:rPr>
                        <a:t>223,61</a:t>
                      </a:r>
                    </a:p>
                  </a:txBody>
                  <a:tcPr marL="9525" marR="9525" marT="9525" marB="0" anchor="ctr">
                    <a:lnL w="190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244674">
                <a:tc>
                  <a:txBody>
                    <a:bodyPr/>
                    <a:lstStyle/>
                    <a:p>
                      <a:pPr algn="l" rtl="0" fontAlgn="b"/>
                      <a:r>
                        <a:rPr lang="ru-RU" sz="700" b="0" i="0" u="none" strike="noStrike" dirty="0">
                          <a:solidFill>
                            <a:srgbClr val="000000"/>
                          </a:solidFill>
                          <a:effectLst/>
                          <a:latin typeface="Times New Roman"/>
                        </a:rPr>
                        <a:t>Организация бесплатного горячего питания школьников с целью социальной поддержки отдельных категорий учащихся (дети-инвалиды)</a:t>
                      </a:r>
                    </a:p>
                  </a:txBody>
                  <a:tcPr marL="9525" marR="9525" marT="9525" marB="0" anchor="b">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rtl="0" fontAlgn="ctr"/>
                      <a:r>
                        <a:rPr lang="ru-RU" sz="700" b="0" i="0" u="none" strike="noStrike" dirty="0">
                          <a:solidFill>
                            <a:srgbClr val="000000"/>
                          </a:solidFill>
                          <a:effectLst/>
                          <a:latin typeface="Times New Roman"/>
                        </a:rPr>
                        <a:t>3 170,25</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ru-RU" dirty="0" smtClean="0"/>
                        <a:t>-</a:t>
                      </a:r>
                      <a:endParaRPr lang="ru-RU" dirty="0"/>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ru-RU" dirty="0" smtClean="0"/>
                        <a:t>-</a:t>
                      </a:r>
                      <a:endParaRPr lang="ru-RU" dirty="0"/>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ru-RU" dirty="0" smtClean="0"/>
                        <a:t>-</a:t>
                      </a:r>
                      <a:endParaRPr lang="ru-RU" dirty="0"/>
                    </a:p>
                  </a:txBody>
                  <a:tcPr marL="9525" marR="9525" marT="9525" marB="0" anchor="ctr">
                    <a:lnL w="190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155982">
                <a:tc>
                  <a:txBody>
                    <a:bodyPr/>
                    <a:lstStyle/>
                    <a:p>
                      <a:pPr algn="l" rtl="0" fontAlgn="b"/>
                      <a:r>
                        <a:rPr lang="ru-RU" sz="700" b="0" i="0" u="none" strike="noStrike" dirty="0">
                          <a:solidFill>
                            <a:srgbClr val="000000"/>
                          </a:solidFill>
                          <a:effectLst/>
                          <a:latin typeface="Times New Roman"/>
                        </a:rPr>
                        <a:t>Оказание поддержки общественным организациям ветеранов и инвалидов</a:t>
                      </a:r>
                    </a:p>
                  </a:txBody>
                  <a:tcPr marL="9525" marR="9525" marT="9525" marB="0" anchor="b">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rtl="0" fontAlgn="ctr"/>
                      <a:r>
                        <a:rPr lang="ru-RU" sz="700" b="0" i="0" u="none" strike="noStrike" dirty="0">
                          <a:solidFill>
                            <a:srgbClr val="000000"/>
                          </a:solidFill>
                          <a:effectLst/>
                          <a:latin typeface="Times New Roman"/>
                        </a:rPr>
                        <a:t>693</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ru-RU" sz="700" b="0" i="0" u="none" strike="noStrike" kern="1200" dirty="0">
                          <a:solidFill>
                            <a:srgbClr val="000000"/>
                          </a:solidFill>
                          <a:effectLst/>
                          <a:latin typeface="Times New Roman"/>
                          <a:ea typeface="+mn-ea"/>
                          <a:cs typeface="+mn-cs"/>
                        </a:rPr>
                        <a:t>693,00</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ru-RU" sz="700" b="0" i="0" u="none" strike="noStrike" kern="1200" dirty="0">
                          <a:solidFill>
                            <a:srgbClr val="000000"/>
                          </a:solidFill>
                          <a:effectLst/>
                          <a:latin typeface="Times New Roman"/>
                          <a:ea typeface="+mn-ea"/>
                          <a:cs typeface="+mn-cs"/>
                        </a:rPr>
                        <a:t>693,00</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ru-RU" sz="700" b="0" i="0" u="none" strike="noStrike" kern="1200" dirty="0">
                          <a:solidFill>
                            <a:srgbClr val="000000"/>
                          </a:solidFill>
                          <a:effectLst/>
                          <a:latin typeface="Times New Roman"/>
                          <a:ea typeface="+mn-ea"/>
                          <a:cs typeface="+mn-cs"/>
                        </a:rPr>
                        <a:t>693,00</a:t>
                      </a:r>
                    </a:p>
                  </a:txBody>
                  <a:tcPr marL="9525" marR="9525" marT="9525" marB="0" anchor="ctr">
                    <a:lnL w="190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127564">
                <a:tc>
                  <a:txBody>
                    <a:bodyPr/>
                    <a:lstStyle/>
                    <a:p>
                      <a:pPr algn="l" rtl="0" fontAlgn="b"/>
                      <a:r>
                        <a:rPr lang="ru-RU" sz="700" b="0" i="0" u="none" strike="noStrike" dirty="0">
                          <a:solidFill>
                            <a:srgbClr val="000000"/>
                          </a:solidFill>
                          <a:effectLst/>
                          <a:latin typeface="Times New Roman"/>
                        </a:rPr>
                        <a:t>Мероприятия  по  перевозке  инвалидов в «Социальном такси»</a:t>
                      </a:r>
                    </a:p>
                  </a:txBody>
                  <a:tcPr marL="9525" marR="9525" marT="9525" marB="0" anchor="b">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rtl="0" fontAlgn="ctr"/>
                      <a:r>
                        <a:rPr lang="ru-RU" sz="700" b="0" i="0" u="none" strike="noStrike" dirty="0">
                          <a:solidFill>
                            <a:srgbClr val="000000"/>
                          </a:solidFill>
                          <a:effectLst/>
                          <a:latin typeface="Times New Roman"/>
                        </a:rPr>
                        <a:t>350</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rtl="0" fontAlgn="b"/>
                      <a:r>
                        <a:rPr lang="ru-RU" sz="700" b="0" i="0" u="none" strike="noStrike" dirty="0" smtClean="0">
                          <a:solidFill>
                            <a:srgbClr val="000000"/>
                          </a:solidFill>
                          <a:effectLst/>
                          <a:latin typeface="Times New Roman"/>
                        </a:rPr>
                        <a:t>350,00</a:t>
                      </a:r>
                      <a:endParaRPr lang="ru-RU" sz="700" b="0" i="0" u="none" strike="noStrike" dirty="0">
                        <a:solidFill>
                          <a:srgbClr val="000000"/>
                        </a:solidFill>
                        <a:effectLst/>
                        <a:latin typeface="Times New Roman"/>
                      </a:endParaRPr>
                    </a:p>
                  </a:txBody>
                  <a:tcPr marL="9525" marR="9525" marT="9525"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rtl="0" fontAlgn="b"/>
                      <a:r>
                        <a:rPr lang="ru-RU" sz="700" b="0" i="0" u="none" strike="noStrike" dirty="0" smtClean="0">
                          <a:solidFill>
                            <a:srgbClr val="000000"/>
                          </a:solidFill>
                          <a:effectLst/>
                          <a:latin typeface="Times New Roman"/>
                        </a:rPr>
                        <a:t>350,00</a:t>
                      </a:r>
                      <a:endParaRPr lang="ru-RU" sz="700" b="0" i="0" u="none" strike="noStrike" dirty="0">
                        <a:solidFill>
                          <a:srgbClr val="000000"/>
                        </a:solidFill>
                        <a:effectLst/>
                        <a:latin typeface="Times New Roman"/>
                      </a:endParaRPr>
                    </a:p>
                  </a:txBody>
                  <a:tcPr marL="9525" marR="9525" marT="9525"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rtl="0" fontAlgn="b"/>
                      <a:r>
                        <a:rPr lang="ru-RU" sz="700" b="0" i="0" u="none" strike="noStrike" dirty="0" smtClean="0">
                          <a:solidFill>
                            <a:srgbClr val="000000"/>
                          </a:solidFill>
                          <a:effectLst/>
                          <a:latin typeface="Times New Roman"/>
                        </a:rPr>
                        <a:t>350,00</a:t>
                      </a:r>
                      <a:endParaRPr lang="ru-RU" sz="700" b="0" i="0" u="none" strike="noStrike" dirty="0">
                        <a:solidFill>
                          <a:srgbClr val="000000"/>
                        </a:solidFill>
                        <a:effectLst/>
                        <a:latin typeface="Times New Roman"/>
                      </a:endParaRPr>
                    </a:p>
                  </a:txBody>
                  <a:tcPr marL="9525" marR="9525" marT="9525" marB="0" anchor="b">
                    <a:lnL w="190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119852">
                <a:tc>
                  <a:txBody>
                    <a:bodyPr/>
                    <a:lstStyle/>
                    <a:p>
                      <a:pPr algn="l" rtl="0" fontAlgn="b"/>
                      <a:r>
                        <a:rPr lang="ru-RU" sz="700" b="0" i="0" u="none" strike="noStrike" dirty="0">
                          <a:solidFill>
                            <a:srgbClr val="000000"/>
                          </a:solidFill>
                          <a:effectLst/>
                          <a:latin typeface="Times New Roman"/>
                        </a:rPr>
                        <a:t>Реализация мероприятий государственной программы Российской Федерации "Доступная среда"</a:t>
                      </a:r>
                    </a:p>
                  </a:txBody>
                  <a:tcPr marL="9525" marR="9525" marT="9525" marB="0" anchor="b">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rtl="0" fontAlgn="ctr"/>
                      <a:r>
                        <a:rPr lang="ru-RU" sz="700" b="0" i="0" u="none" strike="noStrike" dirty="0">
                          <a:solidFill>
                            <a:srgbClr val="000000"/>
                          </a:solidFill>
                          <a:effectLst/>
                          <a:latin typeface="Times New Roman"/>
                        </a:rPr>
                        <a:t>3 223,33</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rtl="0" fontAlgn="b"/>
                      <a:r>
                        <a:rPr lang="ru-RU" sz="700" b="0" i="0" u="none" strike="noStrike" dirty="0">
                          <a:solidFill>
                            <a:srgbClr val="000000"/>
                          </a:solidFill>
                          <a:effectLst/>
                          <a:latin typeface="Times New Roman"/>
                        </a:rPr>
                        <a:t>3223,33</a:t>
                      </a:r>
                    </a:p>
                  </a:txBody>
                  <a:tcPr marL="9525" marR="9525" marT="9525"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rtl="0" fontAlgn="b"/>
                      <a:r>
                        <a:rPr lang="ru-RU" sz="700" b="0" i="0" u="none" strike="noStrike" dirty="0" smtClean="0">
                          <a:solidFill>
                            <a:srgbClr val="000000"/>
                          </a:solidFill>
                          <a:effectLst/>
                          <a:latin typeface="Times New Roman"/>
                        </a:rPr>
                        <a:t>0,00</a:t>
                      </a:r>
                      <a:endParaRPr lang="ru-RU" sz="700" b="0" i="0" u="none" strike="noStrike" dirty="0">
                        <a:solidFill>
                          <a:srgbClr val="000000"/>
                        </a:solidFill>
                        <a:effectLst/>
                        <a:latin typeface="Times New Roman"/>
                      </a:endParaRPr>
                    </a:p>
                  </a:txBody>
                  <a:tcPr marL="9525" marR="9525" marT="9525"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rtl="0" fontAlgn="b"/>
                      <a:r>
                        <a:rPr lang="ru-RU" sz="700" b="0" i="0" u="none" strike="noStrike" dirty="0" smtClean="0">
                          <a:solidFill>
                            <a:srgbClr val="000000"/>
                          </a:solidFill>
                          <a:effectLst/>
                          <a:latin typeface="Times New Roman"/>
                        </a:rPr>
                        <a:t>0,00</a:t>
                      </a:r>
                      <a:endParaRPr lang="ru-RU" sz="700" b="0" i="0" u="none" strike="noStrike" dirty="0">
                        <a:solidFill>
                          <a:srgbClr val="000000"/>
                        </a:solidFill>
                        <a:effectLst/>
                        <a:latin typeface="Times New Roman"/>
                      </a:endParaRPr>
                    </a:p>
                  </a:txBody>
                  <a:tcPr marL="9525" marR="9525" marT="9525" marB="0" anchor="b">
                    <a:lnL w="190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288033">
                <a:tc>
                  <a:txBody>
                    <a:bodyPr/>
                    <a:lstStyle/>
                    <a:p>
                      <a:pPr algn="l" rtl="0" fontAlgn="b"/>
                      <a:r>
                        <a:rPr lang="ru-RU" sz="700" b="0" i="0" u="none" strike="noStrike" dirty="0">
                          <a:solidFill>
                            <a:srgbClr val="000000"/>
                          </a:solidFill>
                          <a:effectLst/>
                          <a:latin typeface="Times New Roman"/>
                        </a:rPr>
                        <a:t>Беспрепятственный доступ инвалидов к информации (обеспечение инвалидов по слуху услугами по сурдопереводу)</a:t>
                      </a:r>
                    </a:p>
                  </a:txBody>
                  <a:tcPr marL="9525" marR="9525" marT="9525" marB="0" anchor="b">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700" b="0" i="0" u="none" strike="noStrike" dirty="0">
                          <a:solidFill>
                            <a:srgbClr val="000000"/>
                          </a:solidFill>
                          <a:effectLst/>
                          <a:latin typeface="Times New Roman"/>
                        </a:rPr>
                        <a:t>189,52</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ru-RU" sz="700" b="0" i="0" u="none" strike="noStrike" kern="1200" dirty="0">
                          <a:solidFill>
                            <a:srgbClr val="000000"/>
                          </a:solidFill>
                          <a:effectLst/>
                          <a:latin typeface="Times New Roman"/>
                          <a:ea typeface="+mn-ea"/>
                          <a:cs typeface="+mn-cs"/>
                        </a:rPr>
                        <a:t>193,61</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ru-RU" sz="700" b="0" i="0" u="none" strike="noStrike" kern="1200" dirty="0">
                          <a:solidFill>
                            <a:srgbClr val="000000"/>
                          </a:solidFill>
                          <a:effectLst/>
                          <a:latin typeface="Times New Roman"/>
                          <a:ea typeface="+mn-ea"/>
                          <a:cs typeface="+mn-cs"/>
                        </a:rPr>
                        <a:t>193,61</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ru-RU" sz="700" b="0" i="0" u="none" strike="noStrike" kern="1200" dirty="0">
                          <a:solidFill>
                            <a:srgbClr val="000000"/>
                          </a:solidFill>
                          <a:effectLst/>
                          <a:latin typeface="Times New Roman"/>
                          <a:ea typeface="+mn-ea"/>
                          <a:cs typeface="+mn-cs"/>
                        </a:rPr>
                        <a:t>193,61</a:t>
                      </a:r>
                    </a:p>
                  </a:txBody>
                  <a:tcPr marL="9525" marR="9525" marT="9525" marB="0" anchor="ctr">
                    <a:lnL w="190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72008">
                <a:tc>
                  <a:txBody>
                    <a:bodyPr/>
                    <a:lstStyle/>
                    <a:p>
                      <a:pPr algn="l" rtl="0" fontAlgn="b"/>
                      <a:r>
                        <a:rPr lang="ru-RU" sz="700" b="1" i="0" u="none" strike="noStrike" dirty="0" smtClean="0">
                          <a:solidFill>
                            <a:srgbClr val="000000"/>
                          </a:solidFill>
                          <a:effectLst/>
                          <a:latin typeface="Times New Roman"/>
                        </a:rPr>
                        <a:t>ИТОГО</a:t>
                      </a:r>
                      <a:endParaRPr lang="ru-RU" sz="700" b="1" i="0" u="none" strike="noStrike" dirty="0">
                        <a:solidFill>
                          <a:srgbClr val="000000"/>
                        </a:solidFill>
                        <a:effectLst/>
                        <a:latin typeface="Times New Roman"/>
                      </a:endParaRPr>
                    </a:p>
                  </a:txBody>
                  <a:tcPr marL="9525" marR="9525" marT="9525" marB="0" anchor="b">
                    <a:lnL w="1270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ru-RU" sz="700" b="1" i="0" u="none" strike="noStrike" kern="1200" dirty="0" smtClean="0">
                          <a:solidFill>
                            <a:srgbClr val="000000"/>
                          </a:solidFill>
                          <a:effectLst/>
                          <a:latin typeface="Times New Roman"/>
                          <a:ea typeface="+mn-ea"/>
                          <a:cs typeface="+mn-cs"/>
                        </a:rPr>
                        <a:t>512 062,60</a:t>
                      </a:r>
                      <a:endParaRPr lang="ru-RU" sz="700" b="1" i="0" u="none" strike="noStrike" kern="1200" dirty="0">
                        <a:solidFill>
                          <a:srgbClr val="000000"/>
                        </a:solidFill>
                        <a:effectLst/>
                        <a:latin typeface="Times New Roman"/>
                        <a:ea typeface="+mn-ea"/>
                        <a:cs typeface="+mn-cs"/>
                      </a:endParaRPr>
                    </a:p>
                  </a:txBody>
                  <a:tcPr marL="9525" marR="9525" marT="9525" marB="0" anchor="ctr">
                    <a:lnL w="190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ru-RU" sz="700" b="1" i="0" u="none" strike="noStrike" kern="1200" dirty="0">
                          <a:solidFill>
                            <a:srgbClr val="000000"/>
                          </a:solidFill>
                          <a:effectLst/>
                          <a:latin typeface="Times New Roman"/>
                          <a:ea typeface="+mn-ea"/>
                          <a:cs typeface="+mn-cs"/>
                        </a:rPr>
                        <a:t>479 051,91</a:t>
                      </a:r>
                    </a:p>
                  </a:txBody>
                  <a:tcPr marL="9525" marR="9525" marT="9525" marB="0" anchor="b">
                    <a:lnL w="635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ru-RU" sz="700" b="1" i="0" u="none" strike="noStrike" kern="1200" dirty="0">
                          <a:solidFill>
                            <a:srgbClr val="000000"/>
                          </a:solidFill>
                          <a:effectLst/>
                          <a:latin typeface="Times New Roman"/>
                          <a:ea typeface="+mn-ea"/>
                          <a:cs typeface="+mn-cs"/>
                        </a:rPr>
                        <a:t>424 994,59</a:t>
                      </a:r>
                    </a:p>
                  </a:txBody>
                  <a:tcPr marL="9525" marR="9525" marT="9525"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ru-RU" sz="700" b="1" i="0" u="none" strike="noStrike" kern="1200" dirty="0">
                          <a:solidFill>
                            <a:srgbClr val="000000"/>
                          </a:solidFill>
                          <a:effectLst/>
                          <a:latin typeface="Times New Roman"/>
                          <a:ea typeface="+mn-ea"/>
                          <a:cs typeface="+mn-cs"/>
                        </a:rPr>
                        <a:t>422 741,39</a:t>
                      </a:r>
                    </a:p>
                  </a:txBody>
                  <a:tcPr marL="9525" marR="9525" marT="9525" marB="0" anchor="b">
                    <a:lnL w="1905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7" name="Picture 2" descr="C:\Users\superuser\Desktop\герб пятигорска.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620"/>
            <a:ext cx="971600" cy="1156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690506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83160" y="129740"/>
            <a:ext cx="5832648" cy="1322032"/>
          </a:xfrm>
          <a:gradFill>
            <a:gsLst>
              <a:gs pos="28000">
                <a:srgbClr val="FFFFCC"/>
              </a:gs>
              <a:gs pos="100000">
                <a:schemeClr val="accent2">
                  <a:tint val="40000"/>
                  <a:satMod val="100000"/>
                  <a:lumMod val="78000"/>
                </a:schemeClr>
              </a:gs>
            </a:gsLst>
          </a:gradFill>
        </p:spPr>
        <p:style>
          <a:lnRef idx="1">
            <a:schemeClr val="accent2"/>
          </a:lnRef>
          <a:fillRef idx="2">
            <a:schemeClr val="accent2"/>
          </a:fillRef>
          <a:effectRef idx="1">
            <a:schemeClr val="accent2"/>
          </a:effectRef>
          <a:fontRef idx="minor">
            <a:schemeClr val="dk1"/>
          </a:fontRef>
        </p:style>
        <p:txBody>
          <a:bodyPr/>
          <a:lstStyle/>
          <a:p>
            <a:pPr marL="182880" indent="0" algn="ctr">
              <a:buNone/>
            </a:pPr>
            <a:r>
              <a:rPr lang="ru-RU" sz="1600" dirty="0">
                <a:solidFill>
                  <a:schemeClr val="tx1"/>
                </a:solidFill>
                <a:effectLst/>
              </a:rPr>
              <a:t>Информация о расходах бюджета с учетом интересов целевых групп </a:t>
            </a:r>
            <a:r>
              <a:rPr lang="ru-RU" sz="1600" dirty="0" smtClean="0">
                <a:solidFill>
                  <a:schemeClr val="bg2">
                    <a:lumMod val="50000"/>
                  </a:schemeClr>
                </a:solidFill>
                <a:effectLst/>
              </a:rPr>
              <a:t>(предоставление </a:t>
            </a:r>
            <a:r>
              <a:rPr lang="ru-RU" sz="1600" dirty="0">
                <a:solidFill>
                  <a:schemeClr val="bg2">
                    <a:lumMod val="50000"/>
                  </a:schemeClr>
                </a:solidFill>
                <a:effectLst/>
              </a:rPr>
              <a:t>мер социальной поддержки прочим категориям </a:t>
            </a:r>
            <a:r>
              <a:rPr lang="ru-RU" sz="1600" dirty="0" smtClean="0">
                <a:solidFill>
                  <a:schemeClr val="bg2">
                    <a:lumMod val="50000"/>
                  </a:schemeClr>
                </a:solidFill>
                <a:effectLst/>
              </a:rPr>
              <a:t>граждан) </a:t>
            </a:r>
            <a:r>
              <a:rPr lang="ru-RU" sz="1600" dirty="0">
                <a:solidFill>
                  <a:schemeClr val="tx1"/>
                </a:solidFill>
                <a:effectLst/>
              </a:rPr>
              <a:t>по первоначальному плану                               </a:t>
            </a:r>
            <a:r>
              <a:rPr lang="ru-RU" sz="1600" dirty="0" smtClean="0">
                <a:solidFill>
                  <a:schemeClr val="tx1"/>
                </a:solidFill>
                <a:effectLst/>
              </a:rPr>
              <a:t/>
            </a:r>
            <a:br>
              <a:rPr lang="ru-RU" sz="1600" dirty="0" smtClean="0">
                <a:solidFill>
                  <a:schemeClr val="tx1"/>
                </a:solidFill>
                <a:effectLst/>
              </a:rPr>
            </a:br>
            <a:r>
              <a:rPr lang="ru-RU" sz="1600" dirty="0">
                <a:solidFill>
                  <a:schemeClr val="tx1"/>
                </a:solidFill>
                <a:effectLst/>
              </a:rPr>
              <a:t>в </a:t>
            </a:r>
            <a:r>
              <a:rPr lang="ru-RU" sz="1600" dirty="0" smtClean="0">
                <a:solidFill>
                  <a:schemeClr val="tx1"/>
                </a:solidFill>
                <a:effectLst/>
              </a:rPr>
              <a:t>2020 </a:t>
            </a:r>
            <a:r>
              <a:rPr lang="ru-RU" sz="1600" dirty="0">
                <a:solidFill>
                  <a:schemeClr val="tx1"/>
                </a:solidFill>
                <a:effectLst/>
              </a:rPr>
              <a:t>г., </a:t>
            </a:r>
            <a:r>
              <a:rPr lang="ru-RU" sz="1600" dirty="0" smtClean="0">
                <a:solidFill>
                  <a:schemeClr val="tx1"/>
                </a:solidFill>
                <a:effectLst/>
              </a:rPr>
              <a:t>2021 </a:t>
            </a:r>
            <a:r>
              <a:rPr lang="ru-RU" sz="1600" dirty="0">
                <a:solidFill>
                  <a:schemeClr val="tx1"/>
                </a:solidFill>
                <a:effectLst/>
              </a:rPr>
              <a:t>г.,</a:t>
            </a:r>
            <a:r>
              <a:rPr lang="ru-RU" sz="1600" dirty="0" smtClean="0">
                <a:solidFill>
                  <a:schemeClr val="tx1"/>
                </a:solidFill>
                <a:effectLst/>
              </a:rPr>
              <a:t>2022г</a:t>
            </a:r>
            <a:r>
              <a:rPr lang="ru-RU" sz="1600" dirty="0">
                <a:solidFill>
                  <a:schemeClr val="tx1"/>
                </a:solidFill>
                <a:effectLst/>
              </a:rPr>
              <a:t>., </a:t>
            </a:r>
            <a:r>
              <a:rPr lang="ru-RU" sz="1600" dirty="0" smtClean="0">
                <a:solidFill>
                  <a:schemeClr val="tx1"/>
                </a:solidFill>
                <a:effectLst/>
              </a:rPr>
              <a:t>2023 </a:t>
            </a:r>
            <a:r>
              <a:rPr lang="ru-RU" sz="1600" dirty="0">
                <a:solidFill>
                  <a:schemeClr val="tx1"/>
                </a:solidFill>
                <a:effectLst/>
              </a:rPr>
              <a:t>гг.</a:t>
            </a:r>
            <a:br>
              <a:rPr lang="ru-RU" sz="1600" dirty="0">
                <a:solidFill>
                  <a:schemeClr val="tx1"/>
                </a:solidFill>
                <a:effectLst/>
              </a:rPr>
            </a:br>
            <a:endParaRPr lang="ru-RU" sz="1600" dirty="0">
              <a:solidFill>
                <a:schemeClr val="tx1"/>
              </a:solidFill>
              <a:effectLst/>
            </a:endParaRPr>
          </a:p>
        </p:txBody>
      </p:sp>
      <p:graphicFrame>
        <p:nvGraphicFramePr>
          <p:cNvPr id="6" name="Таблица 5"/>
          <p:cNvGraphicFramePr>
            <a:graphicFrameLocks noGrp="1"/>
          </p:cNvGraphicFramePr>
          <p:nvPr>
            <p:extLst>
              <p:ext uri="{D42A27DB-BD31-4B8C-83A1-F6EECF244321}">
                <p14:modId xmlns:p14="http://schemas.microsoft.com/office/powerpoint/2010/main" val="681388380"/>
              </p:ext>
            </p:extLst>
          </p:nvPr>
        </p:nvGraphicFramePr>
        <p:xfrm>
          <a:off x="571472" y="1772817"/>
          <a:ext cx="7159026" cy="3824534"/>
        </p:xfrm>
        <a:graphic>
          <a:graphicData uri="http://schemas.openxmlformats.org/drawingml/2006/table">
            <a:tbl>
              <a:tblPr/>
              <a:tblGrid>
                <a:gridCol w="2846616"/>
                <a:gridCol w="1104541"/>
                <a:gridCol w="1104773"/>
                <a:gridCol w="1051548"/>
                <a:gridCol w="1051548"/>
              </a:tblGrid>
              <a:tr h="261233">
                <a:tc rowSpan="3">
                  <a:txBody>
                    <a:bodyPr/>
                    <a:lstStyle/>
                    <a:p>
                      <a:pPr algn="ctr" fontAlgn="ctr"/>
                      <a:r>
                        <a:rPr lang="ru-RU" sz="900" b="0" i="0" u="none" strike="noStrike" dirty="0">
                          <a:solidFill>
                            <a:srgbClr val="000000"/>
                          </a:solidFill>
                          <a:latin typeface="Times New Roman"/>
                        </a:rPr>
                        <a:t>Наименование расходов</a:t>
                      </a:r>
                    </a:p>
                  </a:txBody>
                  <a:tcPr marL="6263" marR="6263" marT="6263"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ctr"/>
                      <a:r>
                        <a:rPr lang="ru-RU" sz="900" b="1" i="0" u="none" strike="noStrike" dirty="0" smtClean="0">
                          <a:solidFill>
                            <a:srgbClr val="000000"/>
                          </a:solidFill>
                          <a:latin typeface="Times New Roman"/>
                        </a:rPr>
                        <a:t>2020 </a:t>
                      </a:r>
                      <a:r>
                        <a:rPr lang="ru-RU" sz="900" b="1" i="0" u="none" strike="noStrike" dirty="0">
                          <a:solidFill>
                            <a:srgbClr val="000000"/>
                          </a:solidFill>
                          <a:latin typeface="Times New Roman"/>
                        </a:rPr>
                        <a:t>год</a:t>
                      </a:r>
                    </a:p>
                  </a:txBody>
                  <a:tcPr marL="6263" marR="6263" marT="6263"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ctr"/>
                      <a:r>
                        <a:rPr lang="ru-RU" sz="900" b="1" i="0" u="none" strike="noStrike" dirty="0" smtClean="0">
                          <a:solidFill>
                            <a:srgbClr val="000000"/>
                          </a:solidFill>
                          <a:latin typeface="Times New Roman"/>
                        </a:rPr>
                        <a:t>2021 </a:t>
                      </a:r>
                      <a:r>
                        <a:rPr lang="ru-RU" sz="900" b="1" i="0" u="none" strike="noStrike" dirty="0">
                          <a:solidFill>
                            <a:srgbClr val="000000"/>
                          </a:solidFill>
                          <a:latin typeface="Times New Roman"/>
                        </a:rPr>
                        <a:t>год</a:t>
                      </a:r>
                    </a:p>
                  </a:txBody>
                  <a:tcPr marL="6263" marR="6263" marT="6263"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ctr"/>
                      <a:r>
                        <a:rPr lang="ru-RU" sz="900" b="1" i="0" u="none" strike="noStrike" dirty="0" smtClean="0">
                          <a:solidFill>
                            <a:srgbClr val="000000"/>
                          </a:solidFill>
                          <a:latin typeface="Times New Roman"/>
                        </a:rPr>
                        <a:t>2022 </a:t>
                      </a:r>
                      <a:r>
                        <a:rPr lang="ru-RU" sz="900" b="1" i="0" u="none" strike="noStrike" dirty="0">
                          <a:solidFill>
                            <a:srgbClr val="000000"/>
                          </a:solidFill>
                          <a:latin typeface="Times New Roman"/>
                        </a:rPr>
                        <a:t>год</a:t>
                      </a:r>
                    </a:p>
                  </a:txBody>
                  <a:tcPr marL="6263" marR="6263" marT="6263"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ctr"/>
                      <a:r>
                        <a:rPr lang="ru-RU" sz="900" b="1" i="0" u="none" strike="noStrike" dirty="0" smtClean="0">
                          <a:solidFill>
                            <a:srgbClr val="000000"/>
                          </a:solidFill>
                          <a:latin typeface="Times New Roman"/>
                        </a:rPr>
                        <a:t>2023 </a:t>
                      </a:r>
                      <a:r>
                        <a:rPr lang="ru-RU" sz="900" b="1" i="0" u="none" strike="noStrike" dirty="0">
                          <a:solidFill>
                            <a:srgbClr val="000000"/>
                          </a:solidFill>
                          <a:latin typeface="Times New Roman"/>
                        </a:rPr>
                        <a:t>год</a:t>
                      </a:r>
                    </a:p>
                  </a:txBody>
                  <a:tcPr marL="6263" marR="6263" marT="6263"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176683">
                <a:tc vMerge="1">
                  <a:txBody>
                    <a:bodyPr/>
                    <a:lstStyle/>
                    <a:p>
                      <a:endParaRPr lang="ru-RU"/>
                    </a:p>
                  </a:txBody>
                  <a:tcPr/>
                </a:tc>
                <a:tc gridSpan="4">
                  <a:txBody>
                    <a:bodyPr/>
                    <a:lstStyle/>
                    <a:p>
                      <a:pPr algn="ctr" fontAlgn="ctr"/>
                      <a:r>
                        <a:rPr lang="ru-RU" sz="900" b="1" i="0" u="none" strike="noStrike" dirty="0">
                          <a:solidFill>
                            <a:srgbClr val="000000"/>
                          </a:solidFill>
                          <a:latin typeface="Times New Roman"/>
                        </a:rPr>
                        <a:t>Предусмотрено в первоначальном бюджете</a:t>
                      </a:r>
                    </a:p>
                  </a:txBody>
                  <a:tcPr marL="6263" marR="6263" marT="6263"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hMerge="1">
                  <a:txBody>
                    <a:bodyPr/>
                    <a:lstStyle/>
                    <a:p>
                      <a:pPr algn="ctr" fontAlgn="ctr"/>
                      <a:endParaRPr lang="ru-RU" sz="900" b="0" i="0" u="none" strike="noStrike" dirty="0">
                        <a:solidFill>
                          <a:srgbClr val="000000"/>
                        </a:solidFill>
                        <a:latin typeface="Times New Roman"/>
                      </a:endParaRPr>
                    </a:p>
                  </a:txBody>
                  <a:tcPr marL="6263" marR="6263" marT="6263"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r>
              <a:tr h="481993">
                <a:tc vMerge="1">
                  <a:txBody>
                    <a:bodyPr/>
                    <a:lstStyle/>
                    <a:p>
                      <a:endParaRPr lang="ru-RU"/>
                    </a:p>
                  </a:txBody>
                  <a:tcPr/>
                </a:tc>
                <a:tc>
                  <a:txBody>
                    <a:bodyPr/>
                    <a:lstStyle/>
                    <a:p>
                      <a:pPr algn="ctr" fontAlgn="ctr"/>
                      <a:r>
                        <a:rPr lang="ru-RU" sz="900" b="0" i="0" u="none" strike="noStrike" dirty="0">
                          <a:solidFill>
                            <a:srgbClr val="000000"/>
                          </a:solidFill>
                          <a:latin typeface="Times New Roman"/>
                        </a:rPr>
                        <a:t>Объем расходов (тыс.руб.)</a:t>
                      </a:r>
                    </a:p>
                  </a:txBody>
                  <a:tcPr marL="6263" marR="6263" marT="6263"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ctr"/>
                      <a:r>
                        <a:rPr lang="ru-RU" sz="900" b="0" i="0" u="none" strike="noStrike" dirty="0">
                          <a:solidFill>
                            <a:srgbClr val="000000"/>
                          </a:solidFill>
                          <a:latin typeface="Times New Roman"/>
                        </a:rPr>
                        <a:t>Объем расходов (тыс.руб.)</a:t>
                      </a:r>
                    </a:p>
                  </a:txBody>
                  <a:tcPr marL="6263" marR="6263" marT="6263"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ctr"/>
                      <a:r>
                        <a:rPr lang="ru-RU" sz="900" b="0" i="0" u="none" strike="noStrike" dirty="0">
                          <a:solidFill>
                            <a:srgbClr val="000000"/>
                          </a:solidFill>
                          <a:latin typeface="Times New Roman"/>
                        </a:rPr>
                        <a:t>Объем расходов (тыс.руб.)</a:t>
                      </a:r>
                    </a:p>
                  </a:txBody>
                  <a:tcPr marL="6263" marR="6263" marT="6263"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ctr"/>
                      <a:r>
                        <a:rPr lang="ru-RU" sz="900" b="0" i="0" u="none" strike="noStrike" dirty="0">
                          <a:solidFill>
                            <a:srgbClr val="000000"/>
                          </a:solidFill>
                          <a:latin typeface="Times New Roman"/>
                        </a:rPr>
                        <a:t>Объем расходов (тыс.руб.)</a:t>
                      </a:r>
                    </a:p>
                  </a:txBody>
                  <a:tcPr marL="6263" marR="6263" marT="6263"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445242">
                <a:tc>
                  <a:txBody>
                    <a:bodyPr/>
                    <a:lstStyle/>
                    <a:p>
                      <a:pPr algn="l" fontAlgn="b"/>
                      <a:r>
                        <a:rPr lang="ru-RU" sz="900" b="0" i="0" u="none" strike="noStrike" dirty="0">
                          <a:solidFill>
                            <a:srgbClr val="000000"/>
                          </a:solidFill>
                          <a:latin typeface="Times New Roman"/>
                        </a:rPr>
                        <a:t>Ежегодная денежная выплата гражданам, награжденным знаком «Почетный донор СССР», «Почетный донор России» </a:t>
                      </a:r>
                    </a:p>
                  </a:txBody>
                  <a:tcPr marL="6263" marR="6263" marT="6263"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r" defTabSz="914400" rtl="0" eaLnBrk="1" fontAlgn="ctr" latinLnBrk="0" hangingPunct="1"/>
                      <a:r>
                        <a:rPr lang="ru-RU" sz="900" b="0" i="0" u="none" strike="noStrike" kern="1200" dirty="0" smtClean="0">
                          <a:solidFill>
                            <a:srgbClr val="000000"/>
                          </a:solidFill>
                          <a:latin typeface="Times New Roman"/>
                          <a:ea typeface="+mn-ea"/>
                          <a:cs typeface="+mn-cs"/>
                        </a:rPr>
                        <a:t>6 596,45</a:t>
                      </a:r>
                      <a:endParaRPr lang="ru-RU" sz="900" b="0" i="0" u="none" strike="noStrike" kern="1200" dirty="0">
                        <a:solidFill>
                          <a:srgbClr val="000000"/>
                        </a:solidFill>
                        <a:latin typeface="Times New Roman"/>
                        <a:ea typeface="+mn-ea"/>
                        <a:cs typeface="+mn-cs"/>
                      </a:endParaRP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r" defTabSz="914400" rtl="0" eaLnBrk="1" fontAlgn="ctr" latinLnBrk="0" hangingPunct="1"/>
                      <a:r>
                        <a:rPr lang="ru-RU" sz="900" b="0" i="0" u="none" strike="noStrike" kern="1200" dirty="0">
                          <a:solidFill>
                            <a:srgbClr val="000000"/>
                          </a:solidFill>
                          <a:latin typeface="Times New Roman"/>
                          <a:ea typeface="+mn-ea"/>
                          <a:cs typeface="+mn-cs"/>
                        </a:rPr>
                        <a:t>7 019,07</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r" defTabSz="914400" rtl="0" eaLnBrk="1" fontAlgn="ctr" latinLnBrk="0" hangingPunct="1"/>
                      <a:r>
                        <a:rPr lang="ru-RU" sz="900" b="0" i="0" u="none" strike="noStrike" kern="1200" dirty="0">
                          <a:solidFill>
                            <a:srgbClr val="000000"/>
                          </a:solidFill>
                          <a:latin typeface="Times New Roman"/>
                          <a:ea typeface="+mn-ea"/>
                          <a:cs typeface="+mn-cs"/>
                        </a:rPr>
                        <a:t>7 301,23</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r" defTabSz="914400" rtl="0" eaLnBrk="1" fontAlgn="ctr" latinLnBrk="0" hangingPunct="1"/>
                      <a:r>
                        <a:rPr lang="ru-RU" sz="900" b="0" i="0" u="none" strike="noStrike" kern="1200" dirty="0">
                          <a:solidFill>
                            <a:srgbClr val="000000"/>
                          </a:solidFill>
                          <a:latin typeface="Times New Roman"/>
                          <a:ea typeface="+mn-ea"/>
                          <a:cs typeface="+mn-cs"/>
                        </a:rPr>
                        <a:t>7 301,23</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445242">
                <a:tc>
                  <a:txBody>
                    <a:bodyPr/>
                    <a:lstStyle/>
                    <a:p>
                      <a:pPr algn="l" fontAlgn="ctr"/>
                      <a:r>
                        <a:rPr lang="ru-RU" sz="900" b="0" i="0" u="none" strike="noStrike" dirty="0">
                          <a:solidFill>
                            <a:srgbClr val="000000"/>
                          </a:solidFill>
                          <a:latin typeface="Times New Roman"/>
                        </a:rPr>
                        <a:t>Предоставление государственной социальной помощи малоимущим семьям, малоимущим одиноко проживающим гражданам</a:t>
                      </a:r>
                    </a:p>
                  </a:txBody>
                  <a:tcPr marL="6263" marR="6263" marT="6263"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r" defTabSz="914400" rtl="0" eaLnBrk="1" fontAlgn="ctr" latinLnBrk="0" hangingPunct="1"/>
                      <a:r>
                        <a:rPr lang="ru-RU" sz="900" b="0" i="0" u="none" strike="noStrike" kern="1200" dirty="0" smtClean="0">
                          <a:solidFill>
                            <a:srgbClr val="000000"/>
                          </a:solidFill>
                          <a:latin typeface="Times New Roman"/>
                          <a:ea typeface="+mn-ea"/>
                          <a:cs typeface="+mn-cs"/>
                        </a:rPr>
                        <a:t>4 667,70</a:t>
                      </a:r>
                      <a:endParaRPr lang="ru-RU" sz="900" b="0" i="0" u="none" strike="noStrike" kern="1200" dirty="0">
                        <a:solidFill>
                          <a:srgbClr val="000000"/>
                        </a:solidFill>
                        <a:latin typeface="Times New Roman"/>
                        <a:ea typeface="+mn-ea"/>
                        <a:cs typeface="+mn-cs"/>
                      </a:endParaRP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r" defTabSz="914400" rtl="0" eaLnBrk="1" fontAlgn="ctr" latinLnBrk="0" hangingPunct="1"/>
                      <a:r>
                        <a:rPr lang="ru-RU" sz="900" b="0" i="0" u="none" strike="noStrike" kern="1200" dirty="0">
                          <a:solidFill>
                            <a:srgbClr val="000000"/>
                          </a:solidFill>
                          <a:latin typeface="Times New Roman"/>
                          <a:ea typeface="+mn-ea"/>
                          <a:cs typeface="+mn-cs"/>
                        </a:rPr>
                        <a:t>2 421,60</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r" defTabSz="914400" rtl="0" eaLnBrk="1" fontAlgn="ctr" latinLnBrk="0" hangingPunct="1"/>
                      <a:r>
                        <a:rPr lang="ru-RU" sz="900" b="0" i="0" u="none" strike="noStrike" kern="1200" dirty="0">
                          <a:solidFill>
                            <a:srgbClr val="000000"/>
                          </a:solidFill>
                          <a:latin typeface="Times New Roman"/>
                          <a:ea typeface="+mn-ea"/>
                          <a:cs typeface="+mn-cs"/>
                        </a:rPr>
                        <a:t>2 421,60</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r" defTabSz="914400" rtl="0" eaLnBrk="1" fontAlgn="ctr" latinLnBrk="0" hangingPunct="1"/>
                      <a:r>
                        <a:rPr lang="ru-RU" sz="900" b="0" i="0" u="none" strike="noStrike" kern="1200" dirty="0">
                          <a:solidFill>
                            <a:srgbClr val="000000"/>
                          </a:solidFill>
                          <a:latin typeface="Times New Roman"/>
                          <a:ea typeface="+mn-ea"/>
                          <a:cs typeface="+mn-cs"/>
                        </a:rPr>
                        <a:t>2 421,60</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296828">
                <a:tc>
                  <a:txBody>
                    <a:bodyPr/>
                    <a:lstStyle/>
                    <a:p>
                      <a:pPr algn="l" fontAlgn="b"/>
                      <a:r>
                        <a:rPr lang="ru-RU" sz="900" b="0" i="0" u="none" strike="noStrike" dirty="0">
                          <a:solidFill>
                            <a:srgbClr val="000000"/>
                          </a:solidFill>
                          <a:latin typeface="Times New Roman"/>
                        </a:rPr>
                        <a:t>Субсидия на оплату жилого помещения и коммунальных услуг</a:t>
                      </a:r>
                    </a:p>
                  </a:txBody>
                  <a:tcPr marL="6263" marR="6263" marT="6263"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r" defTabSz="914400" rtl="0" eaLnBrk="1" fontAlgn="ctr" latinLnBrk="0" hangingPunct="1"/>
                      <a:r>
                        <a:rPr lang="ru-RU" sz="900" b="0" i="0" u="none" strike="noStrike" kern="1200" dirty="0" smtClean="0">
                          <a:solidFill>
                            <a:srgbClr val="000000"/>
                          </a:solidFill>
                          <a:latin typeface="Times New Roman"/>
                          <a:ea typeface="+mn-ea"/>
                          <a:cs typeface="+mn-cs"/>
                        </a:rPr>
                        <a:t>61 000,00</a:t>
                      </a:r>
                      <a:endParaRPr lang="ru-RU" sz="900" b="0" i="0" u="none" strike="noStrike" kern="1200" dirty="0">
                        <a:solidFill>
                          <a:srgbClr val="000000"/>
                        </a:solidFill>
                        <a:latin typeface="Times New Roman"/>
                        <a:ea typeface="+mn-ea"/>
                        <a:cs typeface="+mn-cs"/>
                      </a:endParaRP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r" defTabSz="914400" rtl="0" eaLnBrk="1" fontAlgn="ctr" latinLnBrk="0" hangingPunct="1"/>
                      <a:r>
                        <a:rPr lang="ru-RU" sz="900" b="0" i="0" u="none" strike="noStrike" kern="1200" dirty="0">
                          <a:solidFill>
                            <a:srgbClr val="000000"/>
                          </a:solidFill>
                          <a:latin typeface="Times New Roman"/>
                          <a:ea typeface="+mn-ea"/>
                          <a:cs typeface="+mn-cs"/>
                        </a:rPr>
                        <a:t>66 007,64</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r" defTabSz="914400" rtl="0" eaLnBrk="1" fontAlgn="ctr" latinLnBrk="0" hangingPunct="1"/>
                      <a:r>
                        <a:rPr lang="ru-RU" sz="900" b="0" i="0" u="none" strike="noStrike" kern="1200" dirty="0">
                          <a:solidFill>
                            <a:srgbClr val="000000"/>
                          </a:solidFill>
                          <a:latin typeface="Times New Roman"/>
                          <a:ea typeface="+mn-ea"/>
                          <a:cs typeface="+mn-cs"/>
                        </a:rPr>
                        <a:t>61 088,41</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r" defTabSz="914400" rtl="0" eaLnBrk="1" fontAlgn="ctr" latinLnBrk="0" hangingPunct="1"/>
                      <a:r>
                        <a:rPr lang="ru-RU" sz="900" b="0" i="0" u="none" strike="noStrike" kern="1200" dirty="0">
                          <a:solidFill>
                            <a:srgbClr val="000000"/>
                          </a:solidFill>
                          <a:latin typeface="Times New Roman"/>
                          <a:ea typeface="+mn-ea"/>
                          <a:cs typeface="+mn-cs"/>
                        </a:rPr>
                        <a:t>56 246,05</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549095">
                <a:tc>
                  <a:txBody>
                    <a:bodyPr/>
                    <a:lstStyle/>
                    <a:p>
                      <a:pPr algn="l" fontAlgn="b"/>
                      <a:r>
                        <a:rPr lang="ru-RU" sz="900" b="0" i="0" u="none" strike="noStrike" dirty="0">
                          <a:solidFill>
                            <a:srgbClr val="000000"/>
                          </a:solidFill>
                          <a:latin typeface="Times New Roman"/>
                        </a:rPr>
                        <a:t>Мероприятия по приобретению льготного месячного проездного билета для проезда  отдельным категориям граждан в городском электрическом, пассажирском автобусном транспорте (малоимущие)</a:t>
                      </a:r>
                    </a:p>
                  </a:txBody>
                  <a:tcPr marL="6263" marR="6263" marT="6263"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r" defTabSz="914400" rtl="0" eaLnBrk="1" fontAlgn="ctr" latinLnBrk="0" hangingPunct="1"/>
                      <a:r>
                        <a:rPr lang="ru-RU" sz="900" b="0" i="0" u="none" strike="noStrike" kern="1200" dirty="0" smtClean="0">
                          <a:solidFill>
                            <a:srgbClr val="000000"/>
                          </a:solidFill>
                          <a:latin typeface="Times New Roman"/>
                          <a:ea typeface="+mn-ea"/>
                          <a:cs typeface="+mn-cs"/>
                        </a:rPr>
                        <a:t>97,16</a:t>
                      </a:r>
                      <a:endParaRPr lang="ru-RU" sz="900" b="0" i="0" u="none" strike="noStrike" kern="1200" dirty="0">
                        <a:solidFill>
                          <a:srgbClr val="000000"/>
                        </a:solidFill>
                        <a:latin typeface="Times New Roman"/>
                        <a:ea typeface="+mn-ea"/>
                        <a:cs typeface="+mn-cs"/>
                      </a:endParaRP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r" defTabSz="914400" rtl="0" eaLnBrk="1" fontAlgn="ctr" latinLnBrk="0" hangingPunct="1"/>
                      <a:r>
                        <a:rPr lang="ru-RU" sz="900" b="0" i="0" u="none" strike="noStrike" kern="1200" dirty="0">
                          <a:solidFill>
                            <a:srgbClr val="000000"/>
                          </a:solidFill>
                          <a:latin typeface="Times New Roman"/>
                          <a:ea typeface="+mn-ea"/>
                          <a:cs typeface="+mn-cs"/>
                        </a:rPr>
                        <a:t>97,16</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r" defTabSz="914400" rtl="0" eaLnBrk="1" fontAlgn="ctr" latinLnBrk="0" hangingPunct="1"/>
                      <a:r>
                        <a:rPr lang="ru-RU" sz="900" b="0" i="0" u="none" strike="noStrike" kern="1200" dirty="0">
                          <a:solidFill>
                            <a:srgbClr val="000000"/>
                          </a:solidFill>
                          <a:latin typeface="Times New Roman"/>
                          <a:ea typeface="+mn-ea"/>
                          <a:cs typeface="+mn-cs"/>
                        </a:rPr>
                        <a:t>97,16</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r" defTabSz="914400" rtl="0" eaLnBrk="1" fontAlgn="ctr" latinLnBrk="0" hangingPunct="1"/>
                      <a:r>
                        <a:rPr lang="ru-RU" sz="900" b="0" i="0" u="none" strike="noStrike" kern="1200" dirty="0">
                          <a:solidFill>
                            <a:srgbClr val="000000"/>
                          </a:solidFill>
                          <a:latin typeface="Times New Roman"/>
                          <a:ea typeface="+mn-ea"/>
                          <a:cs typeface="+mn-cs"/>
                        </a:rPr>
                        <a:t>97,16</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851448">
                <a:tc>
                  <a:txBody>
                    <a:bodyPr/>
                    <a:lstStyle/>
                    <a:p>
                      <a:pPr algn="l" fontAlgn="b"/>
                      <a:r>
                        <a:rPr lang="ru-RU" sz="900" b="0" i="0" u="none" strike="noStrike" dirty="0">
                          <a:solidFill>
                            <a:srgbClr val="000000"/>
                          </a:solidFill>
                          <a:latin typeface="Times New Roman"/>
                        </a:rPr>
                        <a:t>Предоставление мер социальной поддержки по оплате жилых помещений, отопления и освещения педагогическим работникам муниципальных образовательных организаций, проживающим и работающим в сельских населенных пунктах, рабочих поселках (поселках городского типа)</a:t>
                      </a:r>
                    </a:p>
                  </a:txBody>
                  <a:tcPr marL="6263" marR="6263" marT="6263"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r" defTabSz="914400" rtl="0" eaLnBrk="1" fontAlgn="ctr" latinLnBrk="0" hangingPunct="1"/>
                      <a:r>
                        <a:rPr lang="ru-RU" sz="900" b="0" i="0" u="none" strike="noStrike" kern="1200" dirty="0" smtClean="0">
                          <a:solidFill>
                            <a:srgbClr val="000000"/>
                          </a:solidFill>
                          <a:latin typeface="Times New Roman"/>
                          <a:ea typeface="+mn-ea"/>
                          <a:cs typeface="+mn-cs"/>
                        </a:rPr>
                        <a:t>1 433,47</a:t>
                      </a:r>
                      <a:endParaRPr lang="ru-RU" sz="900" b="0" i="0" u="none" strike="noStrike" kern="1200" dirty="0">
                        <a:solidFill>
                          <a:srgbClr val="000000"/>
                        </a:solidFill>
                        <a:latin typeface="Times New Roman"/>
                        <a:ea typeface="+mn-ea"/>
                        <a:cs typeface="+mn-cs"/>
                      </a:endParaRP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r" defTabSz="914400" rtl="0" eaLnBrk="1" fontAlgn="ctr" latinLnBrk="0" hangingPunct="1"/>
                      <a:r>
                        <a:rPr lang="ru-RU" sz="900" b="0" i="0" u="none" strike="noStrike" kern="1200" dirty="0">
                          <a:solidFill>
                            <a:srgbClr val="000000"/>
                          </a:solidFill>
                          <a:latin typeface="Times New Roman"/>
                          <a:ea typeface="+mn-ea"/>
                          <a:cs typeface="+mn-cs"/>
                        </a:rPr>
                        <a:t>1 433,46</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r" defTabSz="914400" rtl="0" eaLnBrk="1" fontAlgn="ctr" latinLnBrk="0" hangingPunct="1"/>
                      <a:r>
                        <a:rPr lang="ru-RU" sz="900" b="0" i="0" u="none" strike="noStrike" kern="1200" dirty="0">
                          <a:solidFill>
                            <a:srgbClr val="000000"/>
                          </a:solidFill>
                          <a:latin typeface="Times New Roman"/>
                          <a:ea typeface="+mn-ea"/>
                          <a:cs typeface="+mn-cs"/>
                        </a:rPr>
                        <a:t>1 433,46</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r" defTabSz="914400" rtl="0" eaLnBrk="1" fontAlgn="ctr" latinLnBrk="0" hangingPunct="1"/>
                      <a:r>
                        <a:rPr lang="ru-RU" sz="900" b="0" i="0" u="none" strike="noStrike" kern="1200" dirty="0">
                          <a:solidFill>
                            <a:srgbClr val="000000"/>
                          </a:solidFill>
                          <a:latin typeface="Times New Roman"/>
                          <a:ea typeface="+mn-ea"/>
                          <a:cs typeface="+mn-cs"/>
                        </a:rPr>
                        <a:t>1 433,46</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148414">
                <a:tc>
                  <a:txBody>
                    <a:bodyPr/>
                    <a:lstStyle/>
                    <a:p>
                      <a:pPr algn="l" fontAlgn="b"/>
                      <a:r>
                        <a:rPr lang="ru-RU" sz="900" b="0" i="0" u="none" strike="noStrike" dirty="0" smtClean="0">
                          <a:solidFill>
                            <a:srgbClr val="000000"/>
                          </a:solidFill>
                          <a:latin typeface="Times New Roman"/>
                        </a:rPr>
                        <a:t>Гарантированный перечень </a:t>
                      </a:r>
                      <a:r>
                        <a:rPr lang="ru-RU" sz="900" b="0" i="0" u="none" strike="noStrike" dirty="0" err="1" smtClean="0">
                          <a:solidFill>
                            <a:srgbClr val="000000"/>
                          </a:solidFill>
                          <a:latin typeface="Times New Roman"/>
                        </a:rPr>
                        <a:t>услег</a:t>
                      </a:r>
                      <a:r>
                        <a:rPr lang="ru-RU" sz="900" b="0" i="0" u="none" strike="noStrike" dirty="0" smtClean="0">
                          <a:solidFill>
                            <a:srgbClr val="000000"/>
                          </a:solidFill>
                          <a:latin typeface="Times New Roman"/>
                        </a:rPr>
                        <a:t> на погребение</a:t>
                      </a:r>
                      <a:endParaRPr lang="ru-RU" sz="900" b="0" i="0" u="none" strike="noStrike" dirty="0">
                        <a:solidFill>
                          <a:srgbClr val="000000"/>
                        </a:solidFill>
                        <a:latin typeface="Times New Roman"/>
                      </a:endParaRPr>
                    </a:p>
                  </a:txBody>
                  <a:tcPr marL="6263" marR="6263" marT="6263"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r" defTabSz="914400" rtl="0" eaLnBrk="1" fontAlgn="ctr" latinLnBrk="0" hangingPunct="1"/>
                      <a:r>
                        <a:rPr lang="ru-RU" sz="900" b="0" i="0" u="none" strike="noStrike" kern="1200" dirty="0" smtClean="0">
                          <a:solidFill>
                            <a:srgbClr val="000000"/>
                          </a:solidFill>
                          <a:latin typeface="Times New Roman"/>
                          <a:ea typeface="+mn-ea"/>
                          <a:cs typeface="+mn-cs"/>
                        </a:rPr>
                        <a:t>2 024,90</a:t>
                      </a:r>
                      <a:endParaRPr lang="ru-RU" sz="900" b="0" i="0" u="none" strike="noStrike" kern="1200" dirty="0">
                        <a:solidFill>
                          <a:srgbClr val="000000"/>
                        </a:solidFill>
                        <a:latin typeface="Times New Roman"/>
                        <a:ea typeface="+mn-ea"/>
                        <a:cs typeface="+mn-cs"/>
                      </a:endParaRP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r" defTabSz="914400" rtl="0" eaLnBrk="1" fontAlgn="ctr" latinLnBrk="0" hangingPunct="1"/>
                      <a:r>
                        <a:rPr lang="ru-RU" sz="900" b="0" i="0" u="none" strike="noStrike" kern="1200" dirty="0">
                          <a:solidFill>
                            <a:srgbClr val="000000"/>
                          </a:solidFill>
                          <a:latin typeface="Times New Roman"/>
                          <a:ea typeface="+mn-ea"/>
                          <a:cs typeface="+mn-cs"/>
                        </a:rPr>
                        <a:t>0,00</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r" defTabSz="914400" rtl="0" eaLnBrk="1" fontAlgn="ctr" latinLnBrk="0" hangingPunct="1"/>
                      <a:r>
                        <a:rPr lang="ru-RU" sz="900" b="0" i="0" u="none" strike="noStrike" kern="1200" dirty="0">
                          <a:solidFill>
                            <a:srgbClr val="000000"/>
                          </a:solidFill>
                          <a:latin typeface="Times New Roman"/>
                          <a:ea typeface="+mn-ea"/>
                          <a:cs typeface="+mn-cs"/>
                        </a:rPr>
                        <a:t>0,00</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r" defTabSz="914400" rtl="0" eaLnBrk="1" fontAlgn="ctr" latinLnBrk="0" hangingPunct="1"/>
                      <a:r>
                        <a:rPr lang="ru-RU" sz="900" b="0" i="0" u="none" strike="noStrike" kern="1200" dirty="0">
                          <a:solidFill>
                            <a:srgbClr val="000000"/>
                          </a:solidFill>
                          <a:latin typeface="Times New Roman"/>
                          <a:ea typeface="+mn-ea"/>
                          <a:cs typeface="+mn-cs"/>
                        </a:rPr>
                        <a:t>0,00</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r h="162548">
                <a:tc>
                  <a:txBody>
                    <a:bodyPr/>
                    <a:lstStyle/>
                    <a:p>
                      <a:pPr algn="l" fontAlgn="b"/>
                      <a:r>
                        <a:rPr lang="ru-RU" sz="900" b="1" i="0" u="none" strike="noStrike" dirty="0">
                          <a:solidFill>
                            <a:srgbClr val="000000"/>
                          </a:solidFill>
                          <a:latin typeface="Times New Roman"/>
                        </a:rPr>
                        <a:t>ИТОГО</a:t>
                      </a:r>
                    </a:p>
                  </a:txBody>
                  <a:tcPr marL="6263" marR="6263" marT="6263"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r" defTabSz="914400" rtl="0" eaLnBrk="1" fontAlgn="ctr" latinLnBrk="0" hangingPunct="1"/>
                      <a:r>
                        <a:rPr lang="ru-RU" sz="900" b="1" i="0" u="none" strike="noStrike" kern="1200" dirty="0">
                          <a:solidFill>
                            <a:srgbClr val="000000"/>
                          </a:solidFill>
                          <a:latin typeface="Times New Roman"/>
                          <a:ea typeface="+mn-ea"/>
                          <a:cs typeface="+mn-cs"/>
                        </a:rPr>
                        <a:t>79 269,18</a:t>
                      </a:r>
                    </a:p>
                  </a:txBody>
                  <a:tcPr marL="9525" marR="9525" marT="9525"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r" defTabSz="914400" rtl="0" eaLnBrk="1" fontAlgn="ctr" latinLnBrk="0" hangingPunct="1"/>
                      <a:r>
                        <a:rPr lang="ru-RU" sz="900" b="1" i="0" u="none" strike="noStrike" kern="1200" dirty="0">
                          <a:solidFill>
                            <a:srgbClr val="000000"/>
                          </a:solidFill>
                          <a:latin typeface="Times New Roman"/>
                          <a:ea typeface="+mn-ea"/>
                          <a:cs typeface="+mn-cs"/>
                        </a:rPr>
                        <a:t>76 978,93</a:t>
                      </a:r>
                    </a:p>
                  </a:txBody>
                  <a:tcPr marL="9525" marR="9525" marT="9525"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r" defTabSz="914400" rtl="0" eaLnBrk="1" fontAlgn="ctr" latinLnBrk="0" hangingPunct="1"/>
                      <a:r>
                        <a:rPr lang="ru-RU" sz="900" b="1" i="0" u="none" strike="noStrike" kern="1200" dirty="0">
                          <a:solidFill>
                            <a:srgbClr val="000000"/>
                          </a:solidFill>
                          <a:latin typeface="Times New Roman"/>
                          <a:ea typeface="+mn-ea"/>
                          <a:cs typeface="+mn-cs"/>
                        </a:rPr>
                        <a:t>72 341,86</a:t>
                      </a:r>
                    </a:p>
                  </a:txBody>
                  <a:tcPr marL="9525" marR="9525" marT="9525"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algn="r" defTabSz="914400" rtl="0" eaLnBrk="1" fontAlgn="ctr" latinLnBrk="0" hangingPunct="1"/>
                      <a:r>
                        <a:rPr lang="ru-RU" sz="900" b="1" i="0" u="none" strike="noStrike" kern="1200" dirty="0">
                          <a:solidFill>
                            <a:srgbClr val="000000"/>
                          </a:solidFill>
                          <a:latin typeface="Times New Roman"/>
                          <a:ea typeface="+mn-ea"/>
                          <a:cs typeface="+mn-cs"/>
                        </a:rPr>
                        <a:t>67 499,50</a:t>
                      </a:r>
                    </a:p>
                  </a:txBody>
                  <a:tcPr marL="9525" marR="9525" marT="9525"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bl>
          </a:graphicData>
        </a:graphic>
      </p:graphicFrame>
      <p:pic>
        <p:nvPicPr>
          <p:cNvPr id="4" name="Picture 2" descr="C:\Users\superuser\Desktop\СЛАЙДЫ!!!!!!!\не удалять графики для слайдов\картинки\bQoHE2bj.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15808" y="133514"/>
            <a:ext cx="1728192" cy="153697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2" descr="C:\Users\superuser\Desktop\герб пятигорска.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620"/>
            <a:ext cx="971600" cy="1156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664748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superuser\Desktop\герб пятигорска.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2620"/>
            <a:ext cx="971600" cy="115630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Таблица 1"/>
          <p:cNvGraphicFramePr>
            <a:graphicFrameLocks noGrp="1"/>
          </p:cNvGraphicFramePr>
          <p:nvPr>
            <p:extLst>
              <p:ext uri="{D42A27DB-BD31-4B8C-83A1-F6EECF244321}">
                <p14:modId xmlns:p14="http://schemas.microsoft.com/office/powerpoint/2010/main" val="3155385000"/>
              </p:ext>
            </p:extLst>
          </p:nvPr>
        </p:nvGraphicFramePr>
        <p:xfrm>
          <a:off x="995662" y="116632"/>
          <a:ext cx="8064896" cy="6710207"/>
        </p:xfrm>
        <a:graphic>
          <a:graphicData uri="http://schemas.openxmlformats.org/drawingml/2006/table">
            <a:tbl>
              <a:tblPr firstRow="1" firstCol="1" bandRow="1">
                <a:tableStyleId>{5DA37D80-6434-44D0-A028-1B22A696006F}</a:tableStyleId>
              </a:tblPr>
              <a:tblGrid>
                <a:gridCol w="7846925"/>
                <a:gridCol w="217971"/>
              </a:tblGrid>
              <a:tr h="144061">
                <a:tc>
                  <a:txBody>
                    <a:bodyPr/>
                    <a:lstStyle/>
                    <a:p>
                      <a:pPr algn="l">
                        <a:lnSpc>
                          <a:spcPct val="115000"/>
                        </a:lnSpc>
                        <a:spcAft>
                          <a:spcPts val="0"/>
                        </a:spcAft>
                      </a:pPr>
                      <a:r>
                        <a:rPr lang="ru-RU" sz="800" dirty="0" smtClean="0"/>
                        <a:t>Сведения об общественно значимых проектах в городе Пятигорске на 2022 год</a:t>
                      </a:r>
                      <a:endParaRPr lang="ru-RU" sz="800" b="1" kern="1200" dirty="0">
                        <a:solidFill>
                          <a:schemeClr val="tx1"/>
                        </a:solidFill>
                        <a:effectLst/>
                        <a:latin typeface="+mn-lt"/>
                        <a:ea typeface="+mn-ea"/>
                        <a:cs typeface="+mn-cs"/>
                      </a:endParaRPr>
                    </a:p>
                  </a:txBody>
                  <a:tcPr marL="14120" marR="14120" marT="0" marB="0"/>
                </a:tc>
                <a:tc>
                  <a:txBody>
                    <a:bodyPr/>
                    <a:lstStyle/>
                    <a:p>
                      <a:pPr marL="0" algn="ctr" defTabSz="914400" rtl="0" eaLnBrk="1" latinLnBrk="0" hangingPunct="1">
                        <a:lnSpc>
                          <a:spcPct val="115000"/>
                        </a:lnSpc>
                        <a:spcAft>
                          <a:spcPts val="0"/>
                        </a:spcAft>
                      </a:pPr>
                      <a:r>
                        <a:rPr lang="ru-RU" sz="800" b="1" kern="1200" dirty="0" smtClean="0">
                          <a:solidFill>
                            <a:schemeClr val="tx1"/>
                          </a:solidFill>
                          <a:effectLst/>
                          <a:latin typeface="+mn-lt"/>
                          <a:ea typeface="+mn-ea"/>
                          <a:cs typeface="+mn-cs"/>
                        </a:rPr>
                        <a:t>33</a:t>
                      </a:r>
                      <a:endParaRPr lang="ru-RU" sz="800" b="1" kern="1200" dirty="0">
                        <a:solidFill>
                          <a:schemeClr val="tx1"/>
                        </a:solidFill>
                        <a:effectLst/>
                        <a:latin typeface="+mn-lt"/>
                        <a:ea typeface="+mn-ea"/>
                        <a:cs typeface="+mn-cs"/>
                      </a:endParaRPr>
                    </a:p>
                  </a:txBody>
                  <a:tcPr marL="14120" marR="14120" marT="0" marB="0"/>
                </a:tc>
              </a:tr>
              <a:tr h="144061">
                <a:tc>
                  <a:txBody>
                    <a:bodyPr/>
                    <a:lstStyle/>
                    <a:p>
                      <a:pPr algn="l">
                        <a:lnSpc>
                          <a:spcPct val="115000"/>
                        </a:lnSpc>
                        <a:spcAft>
                          <a:spcPts val="0"/>
                        </a:spcAft>
                      </a:pPr>
                      <a:r>
                        <a:rPr lang="ru-RU" sz="800" b="1" kern="1200" dirty="0">
                          <a:solidFill>
                            <a:schemeClr val="tx1"/>
                          </a:solidFill>
                          <a:effectLst/>
                          <a:latin typeface="+mn-lt"/>
                          <a:ea typeface="+mn-ea"/>
                          <a:cs typeface="+mn-cs"/>
                        </a:rPr>
                        <a:t>Информация о расходной части бюджета в разрезе социальнозначимых муниципальных программ города-курорта Пятигорска  по первоначальному плану на  2020,2021,2022, 2023 гг.</a:t>
                      </a:r>
                    </a:p>
                  </a:txBody>
                  <a:tcPr marL="14120" marR="14120" marT="0" marB="0"/>
                </a:tc>
                <a:tc>
                  <a:txBody>
                    <a:bodyPr/>
                    <a:lstStyle/>
                    <a:p>
                      <a:pPr marL="0" algn="ctr" defTabSz="914400" rtl="0" eaLnBrk="1" latinLnBrk="0" hangingPunct="1">
                        <a:lnSpc>
                          <a:spcPct val="115000"/>
                        </a:lnSpc>
                        <a:spcAft>
                          <a:spcPts val="0"/>
                        </a:spcAft>
                      </a:pPr>
                      <a:r>
                        <a:rPr lang="ru-RU" sz="800" b="1" kern="1200" dirty="0" smtClean="0">
                          <a:solidFill>
                            <a:schemeClr val="tx1"/>
                          </a:solidFill>
                          <a:effectLst/>
                          <a:latin typeface="+mn-lt"/>
                          <a:ea typeface="+mn-ea"/>
                          <a:cs typeface="+mn-cs"/>
                        </a:rPr>
                        <a:t>34</a:t>
                      </a:r>
                      <a:endParaRPr lang="ru-RU" sz="800" b="1" kern="1200" dirty="0">
                        <a:solidFill>
                          <a:schemeClr val="tx1"/>
                        </a:solidFill>
                        <a:effectLst/>
                        <a:latin typeface="+mn-lt"/>
                        <a:ea typeface="+mn-ea"/>
                        <a:cs typeface="+mn-cs"/>
                      </a:endParaRPr>
                    </a:p>
                  </a:txBody>
                  <a:tcPr marL="14120" marR="14120" marT="0" marB="0"/>
                </a:tc>
              </a:tr>
              <a:tr h="94974">
                <a:tc>
                  <a:txBody>
                    <a:bodyPr/>
                    <a:lstStyle/>
                    <a:p>
                      <a:pPr algn="l">
                        <a:lnSpc>
                          <a:spcPct val="115000"/>
                        </a:lnSpc>
                        <a:spcAft>
                          <a:spcPts val="0"/>
                        </a:spcAft>
                      </a:pPr>
                      <a:r>
                        <a:rPr lang="ru-RU" sz="800" b="1" kern="1200" dirty="0" smtClean="0">
                          <a:solidFill>
                            <a:schemeClr val="tx1"/>
                          </a:solidFill>
                          <a:effectLst/>
                          <a:latin typeface="+mn-lt"/>
                          <a:ea typeface="+mn-ea"/>
                          <a:cs typeface="+mn-cs"/>
                        </a:rPr>
                        <a:t>Информация о расходной части бюджета в разрезе иных муниципальных программ города-курорта Пятигорска  по первоначальному плану на 2020, 2021,2022,2023 гг.</a:t>
                      </a:r>
                      <a:endParaRPr lang="ru-RU" sz="800" b="1" kern="1200" dirty="0">
                        <a:solidFill>
                          <a:schemeClr val="tx1"/>
                        </a:solidFill>
                        <a:effectLst/>
                        <a:latin typeface="+mn-lt"/>
                        <a:ea typeface="+mn-ea"/>
                        <a:cs typeface="+mn-cs"/>
                      </a:endParaRPr>
                    </a:p>
                  </a:txBody>
                  <a:tcPr marL="14120" marR="14120" marT="0" marB="0"/>
                </a:tc>
                <a:tc>
                  <a:txBody>
                    <a:bodyPr/>
                    <a:lstStyle/>
                    <a:p>
                      <a:pPr marL="0" algn="ctr" defTabSz="914400" rtl="0" eaLnBrk="1" latinLnBrk="0" hangingPunct="1">
                        <a:lnSpc>
                          <a:spcPct val="115000"/>
                        </a:lnSpc>
                        <a:spcAft>
                          <a:spcPts val="0"/>
                        </a:spcAft>
                      </a:pPr>
                      <a:r>
                        <a:rPr lang="ru-RU" sz="800" b="1" kern="1200" dirty="0" smtClean="0">
                          <a:solidFill>
                            <a:schemeClr val="tx1"/>
                          </a:solidFill>
                          <a:effectLst/>
                          <a:latin typeface="+mn-lt"/>
                          <a:ea typeface="+mn-ea"/>
                          <a:cs typeface="+mn-cs"/>
                        </a:rPr>
                        <a:t>35</a:t>
                      </a:r>
                      <a:endParaRPr lang="ru-RU" sz="800" b="1" kern="1200" dirty="0">
                        <a:solidFill>
                          <a:schemeClr val="tx1"/>
                        </a:solidFill>
                        <a:effectLst/>
                        <a:latin typeface="+mn-lt"/>
                        <a:ea typeface="+mn-ea"/>
                        <a:cs typeface="+mn-cs"/>
                      </a:endParaRPr>
                    </a:p>
                  </a:txBody>
                  <a:tcPr marL="14120" marR="14120" marT="0" marB="0"/>
                </a:tc>
              </a:tr>
              <a:tr h="94974">
                <a:tc>
                  <a:txBody>
                    <a:bodyPr/>
                    <a:lstStyle/>
                    <a:p>
                      <a:pPr algn="l">
                        <a:lnSpc>
                          <a:spcPct val="115000"/>
                        </a:lnSpc>
                        <a:spcAft>
                          <a:spcPts val="0"/>
                        </a:spcAft>
                      </a:pPr>
                      <a:r>
                        <a:rPr lang="ru-RU" sz="800" b="1" kern="1200" dirty="0">
                          <a:solidFill>
                            <a:schemeClr val="tx1"/>
                          </a:solidFill>
                          <a:effectLst/>
                          <a:latin typeface="+mn-lt"/>
                          <a:ea typeface="+mn-ea"/>
                          <a:cs typeface="+mn-cs"/>
                        </a:rPr>
                        <a:t>Информация о планируемых к достижению в 2021 году целевых индикаторов муниципальных программ</a:t>
                      </a:r>
                    </a:p>
                  </a:txBody>
                  <a:tcPr marL="14120" marR="14120" marT="0" marB="0"/>
                </a:tc>
                <a:tc>
                  <a:txBody>
                    <a:bodyPr/>
                    <a:lstStyle/>
                    <a:p>
                      <a:pPr marL="0" algn="ctr" defTabSz="914400" rtl="0" eaLnBrk="1" latinLnBrk="0" hangingPunct="1">
                        <a:lnSpc>
                          <a:spcPct val="115000"/>
                        </a:lnSpc>
                        <a:spcAft>
                          <a:spcPts val="0"/>
                        </a:spcAft>
                      </a:pPr>
                      <a:r>
                        <a:rPr lang="ru-RU" sz="800" b="1" kern="1200" dirty="0">
                          <a:solidFill>
                            <a:schemeClr val="tx1"/>
                          </a:solidFill>
                          <a:effectLst/>
                          <a:latin typeface="+mn-lt"/>
                          <a:ea typeface="+mn-ea"/>
                          <a:cs typeface="+mn-cs"/>
                        </a:rPr>
                        <a:t>36</a:t>
                      </a:r>
                    </a:p>
                  </a:txBody>
                  <a:tcPr marL="14120" marR="14120" marT="0" marB="0"/>
                </a:tc>
              </a:tr>
              <a:tr h="144061">
                <a:tc>
                  <a:txBody>
                    <a:bodyPr/>
                    <a:lstStyle/>
                    <a:p>
                      <a:pPr algn="l">
                        <a:lnSpc>
                          <a:spcPct val="115000"/>
                        </a:lnSpc>
                        <a:spcAft>
                          <a:spcPts val="0"/>
                        </a:spcAft>
                      </a:pPr>
                      <a:r>
                        <a:rPr lang="ru-RU" sz="800" b="1" kern="1200" dirty="0">
                          <a:solidFill>
                            <a:schemeClr val="tx1"/>
                          </a:solidFill>
                          <a:effectLst/>
                          <a:latin typeface="+mn-lt"/>
                          <a:ea typeface="+mn-ea"/>
                          <a:cs typeface="+mn-cs"/>
                        </a:rPr>
                        <a:t>Информация об индикаторах муниципальной программы города-курорта Пятигорска «Развитие образования»,  планируемых для достижения цели муниципальной программы  в 2021,2022, 2023 гг.</a:t>
                      </a:r>
                    </a:p>
                  </a:txBody>
                  <a:tcPr marL="14120" marR="14120" marT="0" marB="0"/>
                </a:tc>
                <a:tc>
                  <a:txBody>
                    <a:bodyPr/>
                    <a:lstStyle/>
                    <a:p>
                      <a:pPr marL="0" algn="ctr" defTabSz="914400" rtl="0" eaLnBrk="1" latinLnBrk="0" hangingPunct="1">
                        <a:lnSpc>
                          <a:spcPct val="115000"/>
                        </a:lnSpc>
                        <a:spcAft>
                          <a:spcPts val="0"/>
                        </a:spcAft>
                      </a:pPr>
                      <a:r>
                        <a:rPr lang="ru-RU" sz="800" b="1" kern="1200" dirty="0">
                          <a:solidFill>
                            <a:schemeClr val="tx1"/>
                          </a:solidFill>
                          <a:effectLst/>
                          <a:latin typeface="+mn-lt"/>
                          <a:ea typeface="+mn-ea"/>
                          <a:cs typeface="+mn-cs"/>
                        </a:rPr>
                        <a:t>37</a:t>
                      </a:r>
                    </a:p>
                  </a:txBody>
                  <a:tcPr marL="14120" marR="14120" marT="0" marB="0"/>
                </a:tc>
              </a:tr>
              <a:tr h="144061">
                <a:tc>
                  <a:txBody>
                    <a:bodyPr/>
                    <a:lstStyle/>
                    <a:p>
                      <a:pPr algn="l">
                        <a:lnSpc>
                          <a:spcPct val="115000"/>
                        </a:lnSpc>
                        <a:spcAft>
                          <a:spcPts val="0"/>
                        </a:spcAft>
                      </a:pPr>
                      <a:r>
                        <a:rPr lang="ru-RU" sz="800" b="1" kern="1200" dirty="0" smtClean="0">
                          <a:solidFill>
                            <a:schemeClr val="tx1"/>
                          </a:solidFill>
                          <a:effectLst/>
                          <a:latin typeface="+mn-lt"/>
                          <a:ea typeface="+mn-ea"/>
                          <a:cs typeface="+mn-cs"/>
                        </a:rPr>
                        <a:t>Информация об индикаторах муниципальной программы города-курорта Пятигорска «Социальная поддержка населения», планируемых для достижения цели муниципальной программы в 2021,2022, 2023 гг.</a:t>
                      </a:r>
                      <a:endParaRPr lang="ru-RU" sz="800" b="1" kern="1200" dirty="0">
                        <a:solidFill>
                          <a:schemeClr val="tx1"/>
                        </a:solidFill>
                        <a:effectLst/>
                        <a:latin typeface="+mn-lt"/>
                        <a:ea typeface="+mn-ea"/>
                        <a:cs typeface="+mn-cs"/>
                      </a:endParaRPr>
                    </a:p>
                  </a:txBody>
                  <a:tcPr marL="14120" marR="14120" marT="0" marB="0"/>
                </a:tc>
                <a:tc>
                  <a:txBody>
                    <a:bodyPr/>
                    <a:lstStyle/>
                    <a:p>
                      <a:pPr marL="0" algn="ctr" defTabSz="914400" rtl="0" eaLnBrk="1" latinLnBrk="0" hangingPunct="1">
                        <a:lnSpc>
                          <a:spcPct val="115000"/>
                        </a:lnSpc>
                        <a:spcAft>
                          <a:spcPts val="0"/>
                        </a:spcAft>
                      </a:pPr>
                      <a:r>
                        <a:rPr lang="ru-RU" sz="800" b="1" kern="1200" dirty="0">
                          <a:solidFill>
                            <a:schemeClr val="tx1"/>
                          </a:solidFill>
                          <a:effectLst/>
                          <a:latin typeface="+mn-lt"/>
                          <a:ea typeface="+mn-ea"/>
                          <a:cs typeface="+mn-cs"/>
                        </a:rPr>
                        <a:t>38</a:t>
                      </a:r>
                    </a:p>
                  </a:txBody>
                  <a:tcPr marL="14120" marR="14120" marT="0" marB="0"/>
                </a:tc>
              </a:tr>
              <a:tr h="144061">
                <a:tc>
                  <a:txBody>
                    <a:bodyPr/>
                    <a:lstStyle/>
                    <a:p>
                      <a:pPr algn="l">
                        <a:lnSpc>
                          <a:spcPct val="115000"/>
                        </a:lnSpc>
                        <a:spcAft>
                          <a:spcPts val="0"/>
                        </a:spcAft>
                      </a:pPr>
                      <a:r>
                        <a:rPr lang="ru-RU" sz="800" b="1" kern="1200" dirty="0" smtClean="0">
                          <a:solidFill>
                            <a:schemeClr val="tx1"/>
                          </a:solidFill>
                          <a:effectLst/>
                          <a:latin typeface="+mn-lt"/>
                          <a:ea typeface="+mn-ea"/>
                          <a:cs typeface="+mn-cs"/>
                        </a:rPr>
                        <a:t>Информация об индикаторах муниципальной программы города-курорта Пятигорска «Развитие жилищно-коммунального хозяйства», планируемых для достижения цели муниципальной программы в 2021,2022, 2023 гг.</a:t>
                      </a:r>
                      <a:endParaRPr lang="ru-RU" sz="800" b="1" kern="1200" dirty="0">
                        <a:solidFill>
                          <a:schemeClr val="tx1"/>
                        </a:solidFill>
                        <a:effectLst/>
                        <a:latin typeface="+mn-lt"/>
                        <a:ea typeface="+mn-ea"/>
                        <a:cs typeface="+mn-cs"/>
                      </a:endParaRPr>
                    </a:p>
                  </a:txBody>
                  <a:tcPr marL="14120" marR="14120" marT="0" marB="0"/>
                </a:tc>
                <a:tc>
                  <a:txBody>
                    <a:bodyPr/>
                    <a:lstStyle/>
                    <a:p>
                      <a:pPr marL="0" algn="ctr" defTabSz="914400" rtl="0" eaLnBrk="1" latinLnBrk="0" hangingPunct="1">
                        <a:lnSpc>
                          <a:spcPct val="115000"/>
                        </a:lnSpc>
                        <a:spcAft>
                          <a:spcPts val="0"/>
                        </a:spcAft>
                      </a:pPr>
                      <a:r>
                        <a:rPr lang="ru-RU" sz="800" b="1" kern="1200" dirty="0">
                          <a:solidFill>
                            <a:schemeClr val="tx1"/>
                          </a:solidFill>
                          <a:effectLst/>
                          <a:latin typeface="+mn-lt"/>
                          <a:ea typeface="+mn-ea"/>
                          <a:cs typeface="+mn-cs"/>
                        </a:rPr>
                        <a:t>39</a:t>
                      </a:r>
                    </a:p>
                  </a:txBody>
                  <a:tcPr marL="14120" marR="14120" marT="0" marB="0"/>
                </a:tc>
              </a:tr>
              <a:tr h="144061">
                <a:tc>
                  <a:txBody>
                    <a:bodyPr/>
                    <a:lstStyle/>
                    <a:p>
                      <a:pPr algn="l">
                        <a:lnSpc>
                          <a:spcPct val="115000"/>
                        </a:lnSpc>
                        <a:spcAft>
                          <a:spcPts val="0"/>
                        </a:spcAft>
                      </a:pPr>
                      <a:r>
                        <a:rPr lang="ru-RU" sz="800" b="1" kern="1200" dirty="0">
                          <a:solidFill>
                            <a:schemeClr val="tx1"/>
                          </a:solidFill>
                          <a:effectLst/>
                          <a:latin typeface="+mn-lt"/>
                          <a:ea typeface="+mn-ea"/>
                          <a:cs typeface="+mn-cs"/>
                        </a:rPr>
                        <a:t>Информация об индикаторах муниципальной программы города-курорта Пятигорска «Молодежная политика», планируемых для достижения цели муниципальной программы в 2021,2022, 2023 гг.</a:t>
                      </a:r>
                    </a:p>
                  </a:txBody>
                  <a:tcPr marL="14120" marR="14120" marT="0" marB="0"/>
                </a:tc>
                <a:tc>
                  <a:txBody>
                    <a:bodyPr/>
                    <a:lstStyle/>
                    <a:p>
                      <a:pPr marL="0" algn="ctr" defTabSz="914400" rtl="0" eaLnBrk="1" latinLnBrk="0" hangingPunct="1">
                        <a:lnSpc>
                          <a:spcPct val="115000"/>
                        </a:lnSpc>
                        <a:spcAft>
                          <a:spcPts val="0"/>
                        </a:spcAft>
                      </a:pPr>
                      <a:r>
                        <a:rPr lang="ru-RU" sz="800" b="1" kern="1200" dirty="0">
                          <a:solidFill>
                            <a:schemeClr val="tx1"/>
                          </a:solidFill>
                          <a:effectLst/>
                          <a:latin typeface="+mn-lt"/>
                          <a:ea typeface="+mn-ea"/>
                          <a:cs typeface="+mn-cs"/>
                        </a:rPr>
                        <a:t>40</a:t>
                      </a:r>
                    </a:p>
                  </a:txBody>
                  <a:tcPr marL="14120" marR="14120" marT="0" marB="0"/>
                </a:tc>
              </a:tr>
              <a:tr h="144061">
                <a:tc>
                  <a:txBody>
                    <a:bodyPr/>
                    <a:lstStyle/>
                    <a:p>
                      <a:pPr algn="l">
                        <a:lnSpc>
                          <a:spcPct val="115000"/>
                        </a:lnSpc>
                        <a:spcAft>
                          <a:spcPts val="0"/>
                        </a:spcAft>
                      </a:pPr>
                      <a:r>
                        <a:rPr lang="ru-RU" sz="800" b="1" kern="1200" dirty="0">
                          <a:solidFill>
                            <a:schemeClr val="tx1"/>
                          </a:solidFill>
                          <a:effectLst/>
                          <a:latin typeface="+mn-lt"/>
                          <a:ea typeface="+mn-ea"/>
                          <a:cs typeface="+mn-cs"/>
                        </a:rPr>
                        <a:t>Информация об индикаторах муниципальной программы города-курорта Пятигорска «Сохранение и развитие культуры», планируемых для достижения цели муниципальной программы в 2021,2022, 2023 гг.</a:t>
                      </a:r>
                    </a:p>
                  </a:txBody>
                  <a:tcPr marL="14120" marR="14120" marT="0" marB="0"/>
                </a:tc>
                <a:tc>
                  <a:txBody>
                    <a:bodyPr/>
                    <a:lstStyle/>
                    <a:p>
                      <a:pPr marL="0" algn="ctr" defTabSz="914400" rtl="0" eaLnBrk="1" latinLnBrk="0" hangingPunct="1">
                        <a:lnSpc>
                          <a:spcPct val="115000"/>
                        </a:lnSpc>
                        <a:spcAft>
                          <a:spcPts val="0"/>
                        </a:spcAft>
                      </a:pPr>
                      <a:r>
                        <a:rPr lang="ru-RU" sz="800" b="1" kern="1200" dirty="0">
                          <a:solidFill>
                            <a:schemeClr val="tx1"/>
                          </a:solidFill>
                          <a:effectLst/>
                          <a:latin typeface="+mn-lt"/>
                          <a:ea typeface="+mn-ea"/>
                          <a:cs typeface="+mn-cs"/>
                        </a:rPr>
                        <a:t>41</a:t>
                      </a:r>
                    </a:p>
                  </a:txBody>
                  <a:tcPr marL="14120" marR="14120" marT="0" marB="0"/>
                </a:tc>
              </a:tr>
              <a:tr h="144061">
                <a:tc>
                  <a:txBody>
                    <a:bodyPr/>
                    <a:lstStyle/>
                    <a:p>
                      <a:pPr algn="l">
                        <a:lnSpc>
                          <a:spcPct val="115000"/>
                        </a:lnSpc>
                        <a:spcAft>
                          <a:spcPts val="0"/>
                        </a:spcAft>
                      </a:pPr>
                      <a:r>
                        <a:rPr lang="ru-RU" sz="800" b="1" kern="1200" dirty="0">
                          <a:solidFill>
                            <a:schemeClr val="tx1"/>
                          </a:solidFill>
                          <a:effectLst/>
                          <a:latin typeface="+mn-lt"/>
                          <a:ea typeface="+mn-ea"/>
                          <a:cs typeface="+mn-cs"/>
                        </a:rPr>
                        <a:t>Информация об индикаторах муниципальной программы города-курорта Пятигорска «Экология и охрана окружающей среды», планируемых для достижения цели муниципальной программы в 2021,2022, 2023 гг.</a:t>
                      </a:r>
                    </a:p>
                  </a:txBody>
                  <a:tcPr marL="14120" marR="14120" marT="0" marB="0"/>
                </a:tc>
                <a:tc>
                  <a:txBody>
                    <a:bodyPr/>
                    <a:lstStyle/>
                    <a:p>
                      <a:pPr marL="0" algn="ctr" defTabSz="914400" rtl="0" eaLnBrk="1" latinLnBrk="0" hangingPunct="1">
                        <a:lnSpc>
                          <a:spcPct val="115000"/>
                        </a:lnSpc>
                        <a:spcAft>
                          <a:spcPts val="0"/>
                        </a:spcAft>
                      </a:pPr>
                      <a:r>
                        <a:rPr lang="ru-RU" sz="800" b="1" kern="1200" dirty="0">
                          <a:solidFill>
                            <a:schemeClr val="tx1"/>
                          </a:solidFill>
                          <a:effectLst/>
                          <a:latin typeface="+mn-lt"/>
                          <a:ea typeface="+mn-ea"/>
                          <a:cs typeface="+mn-cs"/>
                        </a:rPr>
                        <a:t>42</a:t>
                      </a:r>
                    </a:p>
                  </a:txBody>
                  <a:tcPr marL="14120" marR="14120" marT="0" marB="0"/>
                </a:tc>
              </a:tr>
              <a:tr h="144061">
                <a:tc>
                  <a:txBody>
                    <a:bodyPr/>
                    <a:lstStyle/>
                    <a:p>
                      <a:pPr algn="l">
                        <a:lnSpc>
                          <a:spcPct val="115000"/>
                        </a:lnSpc>
                        <a:spcAft>
                          <a:spcPts val="0"/>
                        </a:spcAft>
                      </a:pPr>
                      <a:r>
                        <a:rPr lang="ru-RU" sz="800" b="1" kern="1200" dirty="0">
                          <a:solidFill>
                            <a:schemeClr val="tx1"/>
                          </a:solidFill>
                          <a:effectLst/>
                          <a:latin typeface="+mn-lt"/>
                          <a:ea typeface="+mn-ea"/>
                          <a:cs typeface="+mn-cs"/>
                        </a:rPr>
                        <a:t>Информация об индикаторах муниципальной программы города-курорта Пятигорска «Развитие физической культуры и спорта», планируемых для достижения цели муниципальной программы в 2021,2022, 2023 гг.</a:t>
                      </a:r>
                    </a:p>
                  </a:txBody>
                  <a:tcPr marL="14120" marR="14120" marT="0" marB="0"/>
                </a:tc>
                <a:tc>
                  <a:txBody>
                    <a:bodyPr/>
                    <a:lstStyle/>
                    <a:p>
                      <a:pPr marL="0" algn="ctr" defTabSz="914400" rtl="0" eaLnBrk="1" latinLnBrk="0" hangingPunct="1">
                        <a:lnSpc>
                          <a:spcPct val="115000"/>
                        </a:lnSpc>
                        <a:spcAft>
                          <a:spcPts val="0"/>
                        </a:spcAft>
                      </a:pPr>
                      <a:r>
                        <a:rPr lang="ru-RU" sz="800" b="1" kern="1200" dirty="0">
                          <a:solidFill>
                            <a:schemeClr val="tx1"/>
                          </a:solidFill>
                          <a:effectLst/>
                          <a:latin typeface="+mn-lt"/>
                          <a:ea typeface="+mn-ea"/>
                          <a:cs typeface="+mn-cs"/>
                        </a:rPr>
                        <a:t>43</a:t>
                      </a:r>
                    </a:p>
                  </a:txBody>
                  <a:tcPr marL="14120" marR="14120" marT="0" marB="0"/>
                </a:tc>
              </a:tr>
              <a:tr h="144061">
                <a:tc>
                  <a:txBody>
                    <a:bodyPr/>
                    <a:lstStyle/>
                    <a:p>
                      <a:pPr algn="l">
                        <a:lnSpc>
                          <a:spcPct val="115000"/>
                        </a:lnSpc>
                        <a:spcAft>
                          <a:spcPts val="0"/>
                        </a:spcAft>
                      </a:pPr>
                      <a:r>
                        <a:rPr lang="ru-RU" sz="800" b="1" kern="1200" dirty="0">
                          <a:solidFill>
                            <a:schemeClr val="tx1"/>
                          </a:solidFill>
                          <a:effectLst/>
                          <a:latin typeface="+mn-lt"/>
                          <a:ea typeface="+mn-ea"/>
                          <a:cs typeface="+mn-cs"/>
                        </a:rPr>
                        <a:t>Информация об индикаторах муниципальной программы города-курорта Пятигорска «Безопасный Пятигорск», планируемых для достижения цели муниципальной программы в 2021,2022, 2023 гг.</a:t>
                      </a:r>
                    </a:p>
                  </a:txBody>
                  <a:tcPr marL="14120" marR="14120" marT="0" marB="0"/>
                </a:tc>
                <a:tc>
                  <a:txBody>
                    <a:bodyPr/>
                    <a:lstStyle/>
                    <a:p>
                      <a:pPr marL="0" algn="ctr" defTabSz="914400" rtl="0" eaLnBrk="1" latinLnBrk="0" hangingPunct="1">
                        <a:lnSpc>
                          <a:spcPct val="115000"/>
                        </a:lnSpc>
                        <a:spcAft>
                          <a:spcPts val="0"/>
                        </a:spcAft>
                      </a:pPr>
                      <a:r>
                        <a:rPr lang="ru-RU" sz="800" b="1" kern="1200" dirty="0">
                          <a:solidFill>
                            <a:schemeClr val="tx1"/>
                          </a:solidFill>
                          <a:effectLst/>
                          <a:latin typeface="+mn-lt"/>
                          <a:ea typeface="+mn-ea"/>
                          <a:cs typeface="+mn-cs"/>
                        </a:rPr>
                        <a:t>44</a:t>
                      </a:r>
                    </a:p>
                  </a:txBody>
                  <a:tcPr marL="14120" marR="14120" marT="0" marB="0"/>
                </a:tc>
              </a:tr>
              <a:tr h="144061">
                <a:tc>
                  <a:txBody>
                    <a:bodyPr/>
                    <a:lstStyle/>
                    <a:p>
                      <a:pPr algn="l">
                        <a:lnSpc>
                          <a:spcPct val="115000"/>
                        </a:lnSpc>
                        <a:spcAft>
                          <a:spcPts val="0"/>
                        </a:spcAft>
                      </a:pPr>
                      <a:r>
                        <a:rPr lang="ru-RU" sz="800" b="1" kern="1200" dirty="0">
                          <a:solidFill>
                            <a:schemeClr val="tx1"/>
                          </a:solidFill>
                          <a:effectLst/>
                          <a:latin typeface="+mn-lt"/>
                          <a:ea typeface="+mn-ea"/>
                          <a:cs typeface="+mn-cs"/>
                        </a:rPr>
                        <a:t>Информация об индикаторах муниципальной программы города-курорта Пятигорска «Управление финансами», планируемых для достижения цели муниципальной программы в 2021,2022, 2023 гг.</a:t>
                      </a:r>
                    </a:p>
                  </a:txBody>
                  <a:tcPr marL="14120" marR="14120" marT="0" marB="0"/>
                </a:tc>
                <a:tc>
                  <a:txBody>
                    <a:bodyPr/>
                    <a:lstStyle/>
                    <a:p>
                      <a:pPr marL="0" algn="ctr" defTabSz="914400" rtl="0" eaLnBrk="1" latinLnBrk="0" hangingPunct="1">
                        <a:lnSpc>
                          <a:spcPct val="115000"/>
                        </a:lnSpc>
                        <a:spcAft>
                          <a:spcPts val="0"/>
                        </a:spcAft>
                      </a:pPr>
                      <a:r>
                        <a:rPr lang="ru-RU" sz="800" b="1" kern="1200" dirty="0">
                          <a:solidFill>
                            <a:schemeClr val="tx1"/>
                          </a:solidFill>
                          <a:effectLst/>
                          <a:latin typeface="+mn-lt"/>
                          <a:ea typeface="+mn-ea"/>
                          <a:cs typeface="+mn-cs"/>
                        </a:rPr>
                        <a:t>45</a:t>
                      </a:r>
                    </a:p>
                  </a:txBody>
                  <a:tcPr marL="14120" marR="14120" marT="0" marB="0"/>
                </a:tc>
              </a:tr>
              <a:tr h="144061">
                <a:tc>
                  <a:txBody>
                    <a:bodyPr/>
                    <a:lstStyle/>
                    <a:p>
                      <a:pPr algn="l">
                        <a:lnSpc>
                          <a:spcPct val="115000"/>
                        </a:lnSpc>
                        <a:spcAft>
                          <a:spcPts val="0"/>
                        </a:spcAft>
                      </a:pPr>
                      <a:r>
                        <a:rPr lang="ru-RU" sz="800" b="1" kern="1200" dirty="0">
                          <a:solidFill>
                            <a:schemeClr val="tx1"/>
                          </a:solidFill>
                          <a:effectLst/>
                          <a:latin typeface="+mn-lt"/>
                          <a:ea typeface="+mn-ea"/>
                          <a:cs typeface="+mn-cs"/>
                        </a:rPr>
                        <a:t>Информация об индикаторах муниципальной программы города-курорта Пятигорска «Управление имуществом», планируемых для достижения цели муниципальной программы в 2021,2022, 2023 гг.</a:t>
                      </a:r>
                    </a:p>
                  </a:txBody>
                  <a:tcPr marL="14120" marR="14120" marT="0" marB="0"/>
                </a:tc>
                <a:tc>
                  <a:txBody>
                    <a:bodyPr/>
                    <a:lstStyle/>
                    <a:p>
                      <a:pPr marL="0" algn="ctr" defTabSz="914400" rtl="0" eaLnBrk="1" latinLnBrk="0" hangingPunct="1">
                        <a:lnSpc>
                          <a:spcPct val="115000"/>
                        </a:lnSpc>
                        <a:spcAft>
                          <a:spcPts val="0"/>
                        </a:spcAft>
                      </a:pPr>
                      <a:r>
                        <a:rPr lang="ru-RU" sz="800" b="1" kern="1200" dirty="0">
                          <a:solidFill>
                            <a:schemeClr val="tx1"/>
                          </a:solidFill>
                          <a:effectLst/>
                          <a:latin typeface="+mn-lt"/>
                          <a:ea typeface="+mn-ea"/>
                          <a:cs typeface="+mn-cs"/>
                        </a:rPr>
                        <a:t>46</a:t>
                      </a:r>
                    </a:p>
                  </a:txBody>
                  <a:tcPr marL="14120" marR="14120" marT="0" marB="0"/>
                </a:tc>
              </a:tr>
              <a:tr h="144061">
                <a:tc>
                  <a:txBody>
                    <a:bodyPr/>
                    <a:lstStyle/>
                    <a:p>
                      <a:pPr algn="l">
                        <a:lnSpc>
                          <a:spcPct val="115000"/>
                        </a:lnSpc>
                        <a:spcAft>
                          <a:spcPts val="0"/>
                        </a:spcAft>
                      </a:pPr>
                      <a:r>
                        <a:rPr lang="ru-RU" sz="800" b="1" kern="1200" dirty="0" smtClean="0">
                          <a:solidFill>
                            <a:schemeClr val="tx1"/>
                          </a:solidFill>
                          <a:effectLst/>
                          <a:latin typeface="+mn-lt"/>
                          <a:ea typeface="+mn-ea"/>
                          <a:cs typeface="+mn-cs"/>
                        </a:rPr>
                        <a:t>Информация об индикаторах муниципальной программы города-курорта Пятигорска «Модернизация экономики, развитие малого и среднего бизнеса, курорта и туризма, энергетики, промышленности и улучшение  инвестиционного климата», планируемых для достижения цели муниципальной программы в 2021,2022, 2023 гг.</a:t>
                      </a:r>
                      <a:endParaRPr lang="ru-RU" sz="800" b="1" kern="1200" dirty="0">
                        <a:solidFill>
                          <a:schemeClr val="tx1"/>
                        </a:solidFill>
                        <a:effectLst/>
                        <a:latin typeface="+mn-lt"/>
                        <a:ea typeface="+mn-ea"/>
                        <a:cs typeface="+mn-cs"/>
                      </a:endParaRPr>
                    </a:p>
                  </a:txBody>
                  <a:tcPr marL="14120" marR="14120" marT="0" marB="0"/>
                </a:tc>
                <a:tc>
                  <a:txBody>
                    <a:bodyPr/>
                    <a:lstStyle/>
                    <a:p>
                      <a:pPr marL="0" algn="ctr" defTabSz="914400" rtl="0" eaLnBrk="1" latinLnBrk="0" hangingPunct="1">
                        <a:lnSpc>
                          <a:spcPct val="115000"/>
                        </a:lnSpc>
                        <a:spcAft>
                          <a:spcPts val="0"/>
                        </a:spcAft>
                      </a:pPr>
                      <a:r>
                        <a:rPr lang="ru-RU" sz="800" b="1" kern="1200" dirty="0">
                          <a:solidFill>
                            <a:schemeClr val="tx1"/>
                          </a:solidFill>
                          <a:effectLst/>
                          <a:latin typeface="+mn-lt"/>
                          <a:ea typeface="+mn-ea"/>
                          <a:cs typeface="+mn-cs"/>
                        </a:rPr>
                        <a:t>47</a:t>
                      </a:r>
                    </a:p>
                  </a:txBody>
                  <a:tcPr marL="14120" marR="14120" marT="0" marB="0"/>
                </a:tc>
              </a:tr>
              <a:tr h="193150">
                <a:tc>
                  <a:txBody>
                    <a:bodyPr/>
                    <a:lstStyle/>
                    <a:p>
                      <a:pPr algn="l">
                        <a:lnSpc>
                          <a:spcPct val="115000"/>
                        </a:lnSpc>
                        <a:spcAft>
                          <a:spcPts val="0"/>
                        </a:spcAft>
                      </a:pPr>
                      <a:r>
                        <a:rPr lang="ru-RU" sz="800" b="1" kern="1200" dirty="0">
                          <a:solidFill>
                            <a:schemeClr val="tx1"/>
                          </a:solidFill>
                          <a:effectLst/>
                          <a:latin typeface="+mn-lt"/>
                          <a:ea typeface="+mn-ea"/>
                          <a:cs typeface="+mn-cs"/>
                        </a:rPr>
                        <a:t>Информация об индикаторах муниципальной программы города-курорта Пятигорска «Развитие транспортной системы и обеспечение безопасности </a:t>
                      </a:r>
                      <a:r>
                        <a:rPr lang="ru-RU" sz="800" b="1" kern="1200" dirty="0" smtClean="0">
                          <a:solidFill>
                            <a:schemeClr val="tx1"/>
                          </a:solidFill>
                          <a:effectLst/>
                          <a:latin typeface="+mn-lt"/>
                          <a:ea typeface="+mn-ea"/>
                          <a:cs typeface="+mn-cs"/>
                        </a:rPr>
                        <a:t>дорожного </a:t>
                      </a:r>
                      <a:r>
                        <a:rPr lang="ru-RU" sz="800" b="1" kern="1200" dirty="0">
                          <a:solidFill>
                            <a:schemeClr val="tx1"/>
                          </a:solidFill>
                          <a:effectLst/>
                          <a:latin typeface="+mn-lt"/>
                          <a:ea typeface="+mn-ea"/>
                          <a:cs typeface="+mn-cs"/>
                        </a:rPr>
                        <a:t>движения», планируемых для достижения цели муниципальной программы в 2021,2022, 2023 гг.</a:t>
                      </a:r>
                    </a:p>
                  </a:txBody>
                  <a:tcPr marL="14120" marR="14120" marT="0" marB="0"/>
                </a:tc>
                <a:tc>
                  <a:txBody>
                    <a:bodyPr/>
                    <a:lstStyle/>
                    <a:p>
                      <a:pPr marL="0" algn="ctr" defTabSz="914400" rtl="0" eaLnBrk="1" latinLnBrk="0" hangingPunct="1">
                        <a:lnSpc>
                          <a:spcPct val="115000"/>
                        </a:lnSpc>
                        <a:spcAft>
                          <a:spcPts val="0"/>
                        </a:spcAft>
                      </a:pPr>
                      <a:r>
                        <a:rPr lang="ru-RU" sz="800" b="1" kern="1200" dirty="0">
                          <a:solidFill>
                            <a:schemeClr val="tx1"/>
                          </a:solidFill>
                          <a:effectLst/>
                          <a:latin typeface="+mn-lt"/>
                          <a:ea typeface="+mn-ea"/>
                          <a:cs typeface="+mn-cs"/>
                        </a:rPr>
                        <a:t>48</a:t>
                      </a:r>
                    </a:p>
                  </a:txBody>
                  <a:tcPr marL="14120" marR="14120" marT="0" marB="0"/>
                </a:tc>
              </a:tr>
              <a:tr h="242237">
                <a:tc>
                  <a:txBody>
                    <a:bodyPr/>
                    <a:lstStyle/>
                    <a:p>
                      <a:pPr algn="l">
                        <a:lnSpc>
                          <a:spcPct val="115000"/>
                        </a:lnSpc>
                        <a:spcAft>
                          <a:spcPts val="0"/>
                        </a:spcAft>
                      </a:pPr>
                      <a:r>
                        <a:rPr lang="ru-RU" sz="800" b="1" kern="1200" dirty="0">
                          <a:solidFill>
                            <a:schemeClr val="tx1"/>
                          </a:solidFill>
                          <a:effectLst/>
                          <a:latin typeface="+mn-lt"/>
                          <a:ea typeface="+mn-ea"/>
                          <a:cs typeface="+mn-cs"/>
                        </a:rPr>
                        <a:t>Информация об индикаторах муниципальной программы города-курорта Пятигорска «Развитие информационного общества, оптимизация муниципальной службы и повышение качества предоставления государственных и муниципальных услуг в городе-курорте Пятигорске», планируемых для достижения цели муниципальной программы в 2021,2022, 2023 гг.</a:t>
                      </a:r>
                    </a:p>
                  </a:txBody>
                  <a:tcPr marL="14120" marR="14120" marT="0" marB="0"/>
                </a:tc>
                <a:tc>
                  <a:txBody>
                    <a:bodyPr/>
                    <a:lstStyle/>
                    <a:p>
                      <a:pPr marL="0" algn="ctr" defTabSz="914400" rtl="0" eaLnBrk="1" latinLnBrk="0" hangingPunct="1">
                        <a:lnSpc>
                          <a:spcPct val="115000"/>
                        </a:lnSpc>
                        <a:spcAft>
                          <a:spcPts val="0"/>
                        </a:spcAft>
                      </a:pPr>
                      <a:r>
                        <a:rPr lang="ru-RU" sz="800" b="1" kern="1200" dirty="0">
                          <a:solidFill>
                            <a:schemeClr val="tx1"/>
                          </a:solidFill>
                          <a:effectLst/>
                          <a:latin typeface="+mn-lt"/>
                          <a:ea typeface="+mn-ea"/>
                          <a:cs typeface="+mn-cs"/>
                        </a:rPr>
                        <a:t>49</a:t>
                      </a:r>
                    </a:p>
                  </a:txBody>
                  <a:tcPr marL="14120" marR="14120" marT="0" marB="0"/>
                </a:tc>
              </a:tr>
              <a:tr h="193150">
                <a:tc>
                  <a:txBody>
                    <a:bodyPr/>
                    <a:lstStyle/>
                    <a:p>
                      <a:pPr algn="l">
                        <a:lnSpc>
                          <a:spcPct val="115000"/>
                        </a:lnSpc>
                        <a:spcAft>
                          <a:spcPts val="0"/>
                        </a:spcAft>
                      </a:pPr>
                      <a:r>
                        <a:rPr lang="ru-RU" sz="800" b="1" kern="1200" dirty="0">
                          <a:solidFill>
                            <a:schemeClr val="tx1"/>
                          </a:solidFill>
                          <a:effectLst/>
                          <a:latin typeface="+mn-lt"/>
                          <a:ea typeface="+mn-ea"/>
                          <a:cs typeface="+mn-cs"/>
                        </a:rPr>
                        <a:t>Информация об индикаторах муниципальной программы города-курорта Пятигорска «Формирование современной городской среды» на 2018-2024 годы», планируемых для достижения цели муниципальной программы в 2021,2022, 2023 гг.</a:t>
                      </a:r>
                    </a:p>
                  </a:txBody>
                  <a:tcPr marL="14120" marR="14120" marT="0" marB="0"/>
                </a:tc>
                <a:tc>
                  <a:txBody>
                    <a:bodyPr/>
                    <a:lstStyle/>
                    <a:p>
                      <a:pPr marL="0" algn="ctr" defTabSz="914400" rtl="0" eaLnBrk="1" latinLnBrk="0" hangingPunct="1">
                        <a:lnSpc>
                          <a:spcPct val="115000"/>
                        </a:lnSpc>
                        <a:spcAft>
                          <a:spcPts val="0"/>
                        </a:spcAft>
                      </a:pPr>
                      <a:r>
                        <a:rPr lang="ru-RU" sz="800" b="1" kern="1200" dirty="0">
                          <a:solidFill>
                            <a:schemeClr val="tx1"/>
                          </a:solidFill>
                          <a:effectLst/>
                          <a:latin typeface="+mn-lt"/>
                          <a:ea typeface="+mn-ea"/>
                          <a:cs typeface="+mn-cs"/>
                        </a:rPr>
                        <a:t>50</a:t>
                      </a:r>
                    </a:p>
                  </a:txBody>
                  <a:tcPr marL="14120" marR="14120" marT="0" marB="0"/>
                </a:tc>
              </a:tr>
              <a:tr h="144061">
                <a:tc>
                  <a:txBody>
                    <a:bodyPr/>
                    <a:lstStyle/>
                    <a:p>
                      <a:pPr algn="l">
                        <a:lnSpc>
                          <a:spcPct val="115000"/>
                        </a:lnSpc>
                        <a:spcAft>
                          <a:spcPts val="0"/>
                        </a:spcAft>
                      </a:pPr>
                      <a:r>
                        <a:rPr lang="ru-RU" sz="800" b="1" kern="1200" dirty="0">
                          <a:solidFill>
                            <a:schemeClr val="tx1"/>
                          </a:solidFill>
                          <a:effectLst/>
                          <a:latin typeface="+mn-lt"/>
                          <a:ea typeface="+mn-ea"/>
                          <a:cs typeface="+mn-cs"/>
                        </a:rPr>
                        <a:t>Информация о расходной части бюджета в разрезе непрограммных расходов бюджета города-курорта Пятигорска  по первоначальному плану на 2020, 2021,2022,2023 гг.</a:t>
                      </a:r>
                    </a:p>
                  </a:txBody>
                  <a:tcPr marL="14120" marR="14120" marT="0" marB="0"/>
                </a:tc>
                <a:tc>
                  <a:txBody>
                    <a:bodyPr/>
                    <a:lstStyle/>
                    <a:p>
                      <a:pPr marL="0" algn="ctr" defTabSz="914400" rtl="0" eaLnBrk="1" latinLnBrk="0" hangingPunct="1">
                        <a:lnSpc>
                          <a:spcPct val="115000"/>
                        </a:lnSpc>
                        <a:spcAft>
                          <a:spcPts val="0"/>
                        </a:spcAft>
                      </a:pPr>
                      <a:r>
                        <a:rPr lang="ru-RU" sz="800" b="1" kern="1200" dirty="0">
                          <a:solidFill>
                            <a:schemeClr val="tx1"/>
                          </a:solidFill>
                          <a:effectLst/>
                          <a:latin typeface="+mn-lt"/>
                          <a:ea typeface="+mn-ea"/>
                          <a:cs typeface="+mn-cs"/>
                        </a:rPr>
                        <a:t>51</a:t>
                      </a:r>
                    </a:p>
                  </a:txBody>
                  <a:tcPr marL="14120" marR="14120" marT="0" marB="0"/>
                </a:tc>
              </a:tr>
              <a:tr h="94974">
                <a:tc>
                  <a:txBody>
                    <a:bodyPr/>
                    <a:lstStyle/>
                    <a:p>
                      <a:pPr algn="l">
                        <a:lnSpc>
                          <a:spcPct val="115000"/>
                        </a:lnSpc>
                        <a:spcAft>
                          <a:spcPts val="0"/>
                        </a:spcAft>
                      </a:pPr>
                      <a:r>
                        <a:rPr lang="ru-RU" sz="800" b="1" kern="1200" dirty="0">
                          <a:solidFill>
                            <a:schemeClr val="tx1"/>
                          </a:solidFill>
                          <a:effectLst/>
                          <a:latin typeface="+mn-lt"/>
                          <a:ea typeface="+mn-ea"/>
                          <a:cs typeface="+mn-cs"/>
                        </a:rPr>
                        <a:t>Уровень долговой нагрузки </a:t>
                      </a:r>
                      <a:r>
                        <a:rPr lang="ru-RU" sz="800" b="1" kern="1200" dirty="0" smtClean="0">
                          <a:solidFill>
                            <a:schemeClr val="tx1"/>
                          </a:solidFill>
                          <a:effectLst/>
                          <a:latin typeface="+mn-lt"/>
                          <a:ea typeface="+mn-ea"/>
                          <a:cs typeface="+mn-cs"/>
                        </a:rPr>
                        <a:t>бюджета </a:t>
                      </a:r>
                      <a:r>
                        <a:rPr lang="ru-RU" sz="800" b="1" kern="1200" dirty="0">
                          <a:solidFill>
                            <a:schemeClr val="tx1"/>
                          </a:solidFill>
                          <a:effectLst/>
                          <a:latin typeface="+mn-lt"/>
                          <a:ea typeface="+mn-ea"/>
                          <a:cs typeface="+mn-cs"/>
                        </a:rPr>
                        <a:t>города-курорта Пятигорска</a:t>
                      </a:r>
                    </a:p>
                  </a:txBody>
                  <a:tcPr marL="14120" marR="14120" marT="0" marB="0"/>
                </a:tc>
                <a:tc>
                  <a:txBody>
                    <a:bodyPr/>
                    <a:lstStyle/>
                    <a:p>
                      <a:pPr marL="0" algn="ctr" defTabSz="914400" rtl="0" eaLnBrk="1" latinLnBrk="0" hangingPunct="1">
                        <a:lnSpc>
                          <a:spcPct val="115000"/>
                        </a:lnSpc>
                        <a:spcAft>
                          <a:spcPts val="0"/>
                        </a:spcAft>
                      </a:pPr>
                      <a:r>
                        <a:rPr lang="ru-RU" sz="800" b="1" kern="1200" dirty="0">
                          <a:solidFill>
                            <a:schemeClr val="tx1"/>
                          </a:solidFill>
                          <a:effectLst/>
                          <a:latin typeface="+mn-lt"/>
                          <a:ea typeface="+mn-ea"/>
                          <a:cs typeface="+mn-cs"/>
                        </a:rPr>
                        <a:t>52</a:t>
                      </a:r>
                    </a:p>
                  </a:txBody>
                  <a:tcPr marL="14120" marR="14120" marT="0" marB="0"/>
                </a:tc>
              </a:tr>
              <a:tr h="144061">
                <a:tc>
                  <a:txBody>
                    <a:bodyPr/>
                    <a:lstStyle/>
                    <a:p>
                      <a:pPr algn="l">
                        <a:lnSpc>
                          <a:spcPct val="115000"/>
                        </a:lnSpc>
                        <a:spcAft>
                          <a:spcPts val="0"/>
                        </a:spcAft>
                      </a:pPr>
                      <a:r>
                        <a:rPr lang="ru-RU" sz="800" b="1" kern="1200" dirty="0">
                          <a:solidFill>
                            <a:schemeClr val="tx1"/>
                          </a:solidFill>
                          <a:effectLst/>
                          <a:latin typeface="+mn-lt"/>
                          <a:ea typeface="+mn-ea"/>
                          <a:cs typeface="+mn-cs"/>
                        </a:rPr>
                        <a:t>Сравнительная информация о доле собственных доходов </a:t>
                      </a:r>
                      <a:r>
                        <a:rPr lang="ru-RU" sz="800" b="1" kern="1200" dirty="0" smtClean="0">
                          <a:solidFill>
                            <a:schemeClr val="tx1"/>
                          </a:solidFill>
                          <a:effectLst/>
                          <a:latin typeface="+mn-lt"/>
                          <a:ea typeface="+mn-ea"/>
                          <a:cs typeface="+mn-cs"/>
                        </a:rPr>
                        <a:t>(</a:t>
                      </a:r>
                      <a:r>
                        <a:rPr lang="ru-RU" sz="800" b="1" kern="1200" dirty="0">
                          <a:solidFill>
                            <a:schemeClr val="tx1"/>
                          </a:solidFill>
                          <a:effectLst/>
                          <a:latin typeface="+mn-lt"/>
                          <a:ea typeface="+mn-ea"/>
                          <a:cs typeface="+mn-cs"/>
                        </a:rPr>
                        <a:t>налоговых и неналоговых доходов) местных бюджетов на душу населения по отдельным городам Ставропольского края по первоначальному  плану на 2021 г.</a:t>
                      </a:r>
                    </a:p>
                  </a:txBody>
                  <a:tcPr marL="14120" marR="14120" marT="0" marB="0"/>
                </a:tc>
                <a:tc>
                  <a:txBody>
                    <a:bodyPr/>
                    <a:lstStyle/>
                    <a:p>
                      <a:pPr marL="0" algn="ctr" defTabSz="914400" rtl="0" eaLnBrk="1" latinLnBrk="0" hangingPunct="1">
                        <a:lnSpc>
                          <a:spcPct val="115000"/>
                        </a:lnSpc>
                        <a:spcAft>
                          <a:spcPts val="0"/>
                        </a:spcAft>
                      </a:pPr>
                      <a:r>
                        <a:rPr lang="ru-RU" sz="800" b="1" kern="1200" dirty="0">
                          <a:solidFill>
                            <a:schemeClr val="tx1"/>
                          </a:solidFill>
                          <a:effectLst/>
                          <a:latin typeface="+mn-lt"/>
                          <a:ea typeface="+mn-ea"/>
                          <a:cs typeface="+mn-cs"/>
                        </a:rPr>
                        <a:t>53</a:t>
                      </a:r>
                    </a:p>
                  </a:txBody>
                  <a:tcPr marL="14120" marR="14120" marT="0" marB="0"/>
                </a:tc>
              </a:tr>
              <a:tr h="144061">
                <a:tc>
                  <a:txBody>
                    <a:bodyPr/>
                    <a:lstStyle/>
                    <a:p>
                      <a:pPr algn="l">
                        <a:lnSpc>
                          <a:spcPct val="115000"/>
                        </a:lnSpc>
                        <a:spcAft>
                          <a:spcPts val="0"/>
                        </a:spcAft>
                      </a:pPr>
                      <a:r>
                        <a:rPr lang="ru-RU" sz="800" b="1" kern="1200" dirty="0" smtClean="0">
                          <a:solidFill>
                            <a:schemeClr val="tx1"/>
                          </a:solidFill>
                          <a:effectLst/>
                          <a:latin typeface="+mn-lt"/>
                          <a:ea typeface="+mn-ea"/>
                          <a:cs typeface="+mn-cs"/>
                        </a:rPr>
                        <a:t>Местные инициативы и инициативное бюджетирование в городе-курорте Пятигорске</a:t>
                      </a:r>
                      <a:endParaRPr lang="ru-RU" sz="800" b="1" kern="1200" dirty="0">
                        <a:solidFill>
                          <a:schemeClr val="tx1"/>
                        </a:solidFill>
                        <a:effectLst/>
                        <a:latin typeface="+mn-lt"/>
                        <a:ea typeface="+mn-ea"/>
                        <a:cs typeface="+mn-cs"/>
                      </a:endParaRPr>
                    </a:p>
                  </a:txBody>
                  <a:tcPr marL="14120" marR="14120" marT="0" marB="0"/>
                </a:tc>
                <a:tc>
                  <a:txBody>
                    <a:bodyPr/>
                    <a:lstStyle/>
                    <a:p>
                      <a:pPr marL="0" algn="ctr" defTabSz="914400" rtl="0" eaLnBrk="1" latinLnBrk="0" hangingPunct="1">
                        <a:lnSpc>
                          <a:spcPct val="115000"/>
                        </a:lnSpc>
                        <a:spcAft>
                          <a:spcPts val="0"/>
                        </a:spcAft>
                      </a:pPr>
                      <a:r>
                        <a:rPr lang="ru-RU" sz="800" b="1" kern="1200" dirty="0" smtClean="0">
                          <a:solidFill>
                            <a:schemeClr val="tx1"/>
                          </a:solidFill>
                          <a:effectLst/>
                          <a:latin typeface="+mn-lt"/>
                          <a:ea typeface="+mn-ea"/>
                          <a:cs typeface="+mn-cs"/>
                        </a:rPr>
                        <a:t>54</a:t>
                      </a:r>
                      <a:endParaRPr lang="ru-RU" sz="800" b="1" kern="1200" dirty="0">
                        <a:solidFill>
                          <a:schemeClr val="tx1"/>
                        </a:solidFill>
                        <a:effectLst/>
                        <a:latin typeface="+mn-lt"/>
                        <a:ea typeface="+mn-ea"/>
                        <a:cs typeface="+mn-cs"/>
                      </a:endParaRPr>
                    </a:p>
                  </a:txBody>
                  <a:tcPr marL="14120" marR="14120" marT="0" marB="0"/>
                </a:tc>
              </a:tr>
              <a:tr h="144061">
                <a:tc>
                  <a:txBody>
                    <a:bodyPr/>
                    <a:lstStyle/>
                    <a:p>
                      <a:pPr algn="l">
                        <a:lnSpc>
                          <a:spcPct val="115000"/>
                        </a:lnSpc>
                        <a:spcAft>
                          <a:spcPts val="0"/>
                        </a:spcAft>
                      </a:pPr>
                      <a:r>
                        <a:rPr lang="ru-RU" sz="800" b="1" kern="1200" dirty="0" smtClean="0">
                          <a:solidFill>
                            <a:schemeClr val="tx1"/>
                          </a:solidFill>
                          <a:effectLst/>
                          <a:latin typeface="+mn-lt"/>
                          <a:ea typeface="+mn-ea"/>
                          <a:cs typeface="+mn-cs"/>
                        </a:rPr>
                        <a:t>Участие в конкурсе по проектам «Бюджет для граждан»</a:t>
                      </a:r>
                      <a:endParaRPr lang="ru-RU" sz="800" b="1" kern="1200" dirty="0">
                        <a:solidFill>
                          <a:schemeClr val="tx1"/>
                        </a:solidFill>
                        <a:effectLst/>
                        <a:latin typeface="+mn-lt"/>
                        <a:ea typeface="+mn-ea"/>
                        <a:cs typeface="+mn-cs"/>
                      </a:endParaRPr>
                    </a:p>
                  </a:txBody>
                  <a:tcPr marL="14120" marR="14120" marT="0" marB="0"/>
                </a:tc>
                <a:tc>
                  <a:txBody>
                    <a:bodyPr/>
                    <a:lstStyle/>
                    <a:p>
                      <a:pPr marL="0" algn="ctr" defTabSz="914400" rtl="0" eaLnBrk="1" latinLnBrk="0" hangingPunct="1">
                        <a:lnSpc>
                          <a:spcPct val="115000"/>
                        </a:lnSpc>
                        <a:spcAft>
                          <a:spcPts val="0"/>
                        </a:spcAft>
                      </a:pPr>
                      <a:r>
                        <a:rPr lang="ru-RU" sz="800" b="1" kern="1200" dirty="0" smtClean="0">
                          <a:solidFill>
                            <a:schemeClr val="tx1"/>
                          </a:solidFill>
                          <a:effectLst/>
                          <a:latin typeface="+mn-lt"/>
                          <a:ea typeface="+mn-ea"/>
                          <a:cs typeface="+mn-cs"/>
                        </a:rPr>
                        <a:t>55</a:t>
                      </a:r>
                      <a:endParaRPr lang="ru-RU" sz="800" b="1" kern="1200" dirty="0">
                        <a:solidFill>
                          <a:schemeClr val="tx1"/>
                        </a:solidFill>
                        <a:effectLst/>
                        <a:latin typeface="+mn-lt"/>
                        <a:ea typeface="+mn-ea"/>
                        <a:cs typeface="+mn-cs"/>
                      </a:endParaRPr>
                    </a:p>
                  </a:txBody>
                  <a:tcPr marL="14120" marR="14120" marT="0" marB="0"/>
                </a:tc>
              </a:tr>
              <a:tr h="144061">
                <a:tc>
                  <a:txBody>
                    <a:bodyPr/>
                    <a:lstStyle/>
                    <a:p>
                      <a:pPr algn="l">
                        <a:lnSpc>
                          <a:spcPct val="115000"/>
                        </a:lnSpc>
                        <a:spcAft>
                          <a:spcPts val="0"/>
                        </a:spcAft>
                      </a:pPr>
                      <a:r>
                        <a:rPr lang="ru-RU" sz="800" b="1" kern="1200" dirty="0" smtClean="0">
                          <a:solidFill>
                            <a:schemeClr val="tx1"/>
                          </a:solidFill>
                          <a:effectLst/>
                          <a:latin typeface="+mn-lt"/>
                          <a:ea typeface="+mn-ea"/>
                          <a:cs typeface="+mn-cs"/>
                        </a:rPr>
                        <a:t>Результаты оценки качества управления бюджетным процессом и стратегического планирования  в муниципальных районах и городских округах Ставропольского края за 2019 год</a:t>
                      </a:r>
                      <a:endParaRPr lang="ru-RU" sz="800" b="1" kern="1200" dirty="0">
                        <a:solidFill>
                          <a:schemeClr val="tx1"/>
                        </a:solidFill>
                        <a:effectLst/>
                        <a:latin typeface="+mn-lt"/>
                        <a:ea typeface="+mn-ea"/>
                        <a:cs typeface="+mn-cs"/>
                      </a:endParaRPr>
                    </a:p>
                  </a:txBody>
                  <a:tcPr marL="14120" marR="14120" marT="0" marB="0"/>
                </a:tc>
                <a:tc>
                  <a:txBody>
                    <a:bodyPr/>
                    <a:lstStyle/>
                    <a:p>
                      <a:pPr marL="0" algn="ctr" defTabSz="914400" rtl="0" eaLnBrk="1" latinLnBrk="0" hangingPunct="1">
                        <a:lnSpc>
                          <a:spcPct val="115000"/>
                        </a:lnSpc>
                        <a:spcAft>
                          <a:spcPts val="0"/>
                        </a:spcAft>
                      </a:pPr>
                      <a:r>
                        <a:rPr lang="ru-RU" sz="800" b="1" kern="1200" dirty="0" smtClean="0">
                          <a:solidFill>
                            <a:schemeClr val="tx1"/>
                          </a:solidFill>
                          <a:effectLst/>
                          <a:latin typeface="+mn-lt"/>
                          <a:ea typeface="+mn-ea"/>
                          <a:cs typeface="+mn-cs"/>
                        </a:rPr>
                        <a:t>56</a:t>
                      </a:r>
                      <a:endParaRPr lang="ru-RU" sz="800" b="1" kern="1200" dirty="0">
                        <a:solidFill>
                          <a:schemeClr val="tx1"/>
                        </a:solidFill>
                        <a:effectLst/>
                        <a:latin typeface="+mn-lt"/>
                        <a:ea typeface="+mn-ea"/>
                        <a:cs typeface="+mn-cs"/>
                      </a:endParaRPr>
                    </a:p>
                  </a:txBody>
                  <a:tcPr marL="14120" marR="14120" marT="0" marB="0"/>
                </a:tc>
              </a:tr>
              <a:tr h="214028">
                <a:tc>
                  <a:txBody>
                    <a:bodyPr/>
                    <a:lstStyle/>
                    <a:p>
                      <a:pPr algn="l">
                        <a:lnSpc>
                          <a:spcPct val="115000"/>
                        </a:lnSpc>
                        <a:spcAft>
                          <a:spcPts val="0"/>
                        </a:spcAft>
                      </a:pPr>
                      <a:r>
                        <a:rPr lang="ru-RU" sz="900" dirty="0" smtClean="0">
                          <a:effectLst/>
                          <a:latin typeface="Calibri"/>
                          <a:ea typeface="Calibri"/>
                          <a:cs typeface="Times New Roman"/>
                        </a:rPr>
                        <a:t>Глоссарий</a:t>
                      </a:r>
                      <a:endParaRPr lang="ru-RU" sz="900" dirty="0">
                        <a:effectLst/>
                        <a:latin typeface="Calibri"/>
                        <a:ea typeface="Calibri"/>
                        <a:cs typeface="Times New Roman"/>
                      </a:endParaRPr>
                    </a:p>
                  </a:txBody>
                  <a:tcPr marL="14120" marR="14120" marT="0" marB="0"/>
                </a:tc>
                <a:tc>
                  <a:txBody>
                    <a:bodyPr/>
                    <a:lstStyle/>
                    <a:p>
                      <a:pPr algn="ctr">
                        <a:lnSpc>
                          <a:spcPct val="115000"/>
                        </a:lnSpc>
                        <a:spcAft>
                          <a:spcPts val="0"/>
                        </a:spcAft>
                      </a:pPr>
                      <a:r>
                        <a:rPr lang="ru-RU" sz="1000" b="1" dirty="0" smtClean="0">
                          <a:effectLst/>
                          <a:latin typeface="Calibri"/>
                          <a:ea typeface="Calibri"/>
                          <a:cs typeface="Times New Roman"/>
                        </a:rPr>
                        <a:t>57</a:t>
                      </a:r>
                      <a:endParaRPr lang="ru-RU" sz="1000" b="1" dirty="0">
                        <a:effectLst/>
                        <a:latin typeface="Calibri"/>
                        <a:ea typeface="Calibri"/>
                        <a:cs typeface="Times New Roman"/>
                      </a:endParaRPr>
                    </a:p>
                  </a:txBody>
                  <a:tcPr marL="14120" marR="14120" marT="0" marB="0"/>
                </a:tc>
              </a:tr>
              <a:tr h="45886">
                <a:tc>
                  <a:txBody>
                    <a:bodyPr/>
                    <a:lstStyle/>
                    <a:p>
                      <a:pPr algn="l">
                        <a:lnSpc>
                          <a:spcPct val="115000"/>
                        </a:lnSpc>
                        <a:spcAft>
                          <a:spcPts val="0"/>
                        </a:spcAft>
                      </a:pPr>
                      <a:r>
                        <a:rPr lang="ru-RU" sz="800" dirty="0">
                          <a:effectLst/>
                        </a:rPr>
                        <a:t> </a:t>
                      </a:r>
                      <a:r>
                        <a:rPr lang="ru-RU" sz="800" dirty="0" smtClean="0">
                          <a:effectLst/>
                        </a:rPr>
                        <a:t>Контактная информация МУ «Финансовое управление администрации г.Пятигорска»</a:t>
                      </a:r>
                      <a:endParaRPr lang="ru-RU" sz="800" dirty="0">
                        <a:effectLst/>
                        <a:latin typeface="Calibri"/>
                        <a:ea typeface="Calibri"/>
                        <a:cs typeface="Times New Roman"/>
                      </a:endParaRPr>
                    </a:p>
                  </a:txBody>
                  <a:tcPr marL="14120" marR="14120" marT="0" marB="0"/>
                </a:tc>
                <a:tc>
                  <a:txBody>
                    <a:bodyPr/>
                    <a:lstStyle/>
                    <a:p>
                      <a:pPr algn="ctr">
                        <a:lnSpc>
                          <a:spcPct val="115000"/>
                        </a:lnSpc>
                        <a:spcAft>
                          <a:spcPts val="0"/>
                        </a:spcAft>
                      </a:pPr>
                      <a:r>
                        <a:rPr lang="ru-RU" sz="1000" b="1" dirty="0" smtClean="0">
                          <a:effectLst/>
                          <a:latin typeface="Calibri"/>
                          <a:ea typeface="Calibri"/>
                          <a:cs typeface="Times New Roman"/>
                        </a:rPr>
                        <a:t>58</a:t>
                      </a:r>
                      <a:endParaRPr lang="ru-RU" sz="1000" b="1" dirty="0">
                        <a:effectLst/>
                        <a:latin typeface="Calibri"/>
                        <a:ea typeface="Calibri"/>
                        <a:cs typeface="Times New Roman"/>
                      </a:endParaRPr>
                    </a:p>
                  </a:txBody>
                  <a:tcPr marL="14120" marR="14120" marT="0" marB="0"/>
                </a:tc>
              </a:tr>
            </a:tbl>
          </a:graphicData>
        </a:graphic>
      </p:graphicFrame>
    </p:spTree>
    <p:extLst>
      <p:ext uri="{BB962C8B-B14F-4D97-AF65-F5344CB8AC3E}">
        <p14:creationId xmlns:p14="http://schemas.microsoft.com/office/powerpoint/2010/main" val="16882469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2"/>
          <p:cNvSpPr txBox="1">
            <a:spLocks/>
          </p:cNvSpPr>
          <p:nvPr/>
        </p:nvSpPr>
        <p:spPr>
          <a:xfrm>
            <a:off x="451282" y="404664"/>
            <a:ext cx="7961313" cy="771726"/>
          </a:xfrm>
          <a:prstGeom prst="rect">
            <a:avLst/>
          </a:prstGeom>
          <a:ln w="6350" cap="rnd">
            <a:noFill/>
          </a:ln>
        </p:spPr>
        <p:txBody>
          <a:bodyPr vert="horz" rtlCol="0" anchor="b" anchorCtr="0">
            <a:noAutofit/>
          </a:bodyPr>
          <a:lst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a:lstStyle>
          <a:p>
            <a:pPr marL="446088" indent="-446088" algn="ctr" eaLnBrk="1" hangingPunct="1">
              <a:defRPr/>
            </a:pPr>
            <a:r>
              <a:rPr lang="ru-RU" sz="2000" b="1" kern="0" spc="0" dirty="0" smtClean="0">
                <a:ln>
                  <a:noFill/>
                </a:ln>
                <a:solidFill>
                  <a:prstClr val="black"/>
                </a:solidFill>
                <a:effectLst/>
                <a:latin typeface="Arial"/>
              </a:rPr>
              <a:t>Дорожный фонд города-курорта Пятигорска </a:t>
            </a:r>
            <a:r>
              <a:rPr lang="ru-RU" sz="2000" b="1" kern="0" spc="0" dirty="0">
                <a:ln>
                  <a:noFill/>
                </a:ln>
                <a:solidFill>
                  <a:prstClr val="black"/>
                </a:solidFill>
                <a:effectLst/>
                <a:latin typeface="Arial"/>
              </a:rPr>
              <a:t>по первоначальному </a:t>
            </a:r>
            <a:r>
              <a:rPr lang="ru-RU" sz="2000" b="1" kern="0" spc="0" dirty="0" smtClean="0">
                <a:ln>
                  <a:noFill/>
                </a:ln>
                <a:solidFill>
                  <a:prstClr val="black"/>
                </a:solidFill>
                <a:effectLst/>
                <a:latin typeface="Arial"/>
              </a:rPr>
              <a:t>плану за счет собственных </a:t>
            </a:r>
          </a:p>
          <a:p>
            <a:pPr marL="446088" indent="-446088" algn="ctr" eaLnBrk="1" hangingPunct="1">
              <a:defRPr/>
            </a:pPr>
            <a:r>
              <a:rPr lang="ru-RU" sz="2000" b="1" kern="0" spc="0" dirty="0" smtClean="0">
                <a:ln>
                  <a:noFill/>
                </a:ln>
                <a:solidFill>
                  <a:prstClr val="black"/>
                </a:solidFill>
                <a:effectLst/>
                <a:latin typeface="Arial"/>
              </a:rPr>
              <a:t>доходов </a:t>
            </a:r>
            <a:r>
              <a:rPr lang="ru-RU" sz="2000" b="1" kern="0" spc="0" dirty="0">
                <a:ln>
                  <a:noFill/>
                </a:ln>
                <a:solidFill>
                  <a:prstClr val="black"/>
                </a:solidFill>
                <a:effectLst/>
                <a:latin typeface="Arial"/>
              </a:rPr>
              <a:t>на </a:t>
            </a:r>
            <a:r>
              <a:rPr lang="ru-RU" sz="2000" b="1" kern="0" spc="0" dirty="0" smtClean="0">
                <a:ln>
                  <a:noFill/>
                </a:ln>
                <a:solidFill>
                  <a:prstClr val="black"/>
                </a:solidFill>
                <a:effectLst/>
                <a:latin typeface="Arial"/>
              </a:rPr>
              <a:t>2020 год, 2021 год </a:t>
            </a:r>
            <a:r>
              <a:rPr lang="ru-RU" sz="2000" b="1" kern="0" spc="0" dirty="0">
                <a:ln>
                  <a:noFill/>
                </a:ln>
                <a:solidFill>
                  <a:prstClr val="black"/>
                </a:solidFill>
                <a:effectLst/>
                <a:latin typeface="Arial"/>
              </a:rPr>
              <a:t>(</a:t>
            </a:r>
            <a:r>
              <a:rPr lang="ru-RU" altLang="ru-RU" sz="2000" b="1" kern="0" spc="0" dirty="0">
                <a:ln>
                  <a:noFill/>
                </a:ln>
                <a:solidFill>
                  <a:prstClr val="black"/>
                </a:solidFill>
                <a:effectLst/>
                <a:latin typeface="Arial"/>
              </a:rPr>
              <a:t>млн. руб.)</a:t>
            </a:r>
          </a:p>
        </p:txBody>
      </p:sp>
      <p:sp>
        <p:nvSpPr>
          <p:cNvPr id="12" name="TextBox 11"/>
          <p:cNvSpPr txBox="1"/>
          <p:nvPr/>
        </p:nvSpPr>
        <p:spPr>
          <a:xfrm rot="321410">
            <a:off x="345078" y="5205852"/>
            <a:ext cx="4082846" cy="276999"/>
          </a:xfrm>
          <a:prstGeom prst="rect">
            <a:avLst/>
          </a:prstGeom>
          <a:noFill/>
        </p:spPr>
        <p:txBody>
          <a:bodyPr wrap="square" rtlCol="0">
            <a:spAutoFit/>
          </a:bodyPr>
          <a:lstStyle/>
          <a:p>
            <a:endParaRPr lang="ru-RU" sz="1200" dirty="0">
              <a:solidFill>
                <a:prstClr val="black"/>
              </a:solidFill>
            </a:endParaRPr>
          </a:p>
        </p:txBody>
      </p:sp>
      <p:sp>
        <p:nvSpPr>
          <p:cNvPr id="13" name="TextBox 12"/>
          <p:cNvSpPr txBox="1"/>
          <p:nvPr/>
        </p:nvSpPr>
        <p:spPr>
          <a:xfrm rot="321410">
            <a:off x="459063" y="3864493"/>
            <a:ext cx="4331878" cy="369332"/>
          </a:xfrm>
          <a:prstGeom prst="rect">
            <a:avLst/>
          </a:prstGeom>
          <a:solidFill>
            <a:schemeClr val="tx2">
              <a:lumMod val="20000"/>
              <a:lumOff val="80000"/>
            </a:schemeClr>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ru-RU" sz="900" b="1" dirty="0">
                <a:solidFill>
                  <a:srgbClr val="002060"/>
                </a:solidFill>
              </a:rPr>
              <a:t>Акцизы по подакцизным </a:t>
            </a:r>
            <a:r>
              <a:rPr lang="ru-RU" sz="900" b="1" dirty="0" smtClean="0">
                <a:solidFill>
                  <a:srgbClr val="002060"/>
                </a:solidFill>
              </a:rPr>
              <a:t>товарам, </a:t>
            </a:r>
            <a:r>
              <a:rPr lang="ru-RU" sz="900" b="1" dirty="0">
                <a:solidFill>
                  <a:srgbClr val="002060"/>
                </a:solidFill>
              </a:rPr>
              <a:t>производимым на территории Российской </a:t>
            </a:r>
            <a:r>
              <a:rPr lang="ru-RU" sz="900" b="1" dirty="0" smtClean="0">
                <a:solidFill>
                  <a:srgbClr val="002060"/>
                </a:solidFill>
              </a:rPr>
              <a:t>Федерации в 2019-2020 гг.</a:t>
            </a:r>
            <a:endParaRPr lang="ru-RU" sz="900" b="1" dirty="0">
              <a:solidFill>
                <a:srgbClr val="002060"/>
              </a:solidFill>
            </a:endParaRPr>
          </a:p>
        </p:txBody>
      </p:sp>
      <p:sp>
        <p:nvSpPr>
          <p:cNvPr id="14" name="TextBox 13"/>
          <p:cNvSpPr txBox="1"/>
          <p:nvPr/>
        </p:nvSpPr>
        <p:spPr>
          <a:xfrm rot="321410">
            <a:off x="504645" y="3256104"/>
            <a:ext cx="4301033" cy="507831"/>
          </a:xfrm>
          <a:prstGeom prst="rect">
            <a:avLst/>
          </a:prstGeom>
          <a:solidFill>
            <a:schemeClr val="tx2">
              <a:lumMod val="20000"/>
              <a:lumOff val="80000"/>
            </a:schemeClr>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ru-RU" sz="900" b="1" dirty="0">
                <a:solidFill>
                  <a:srgbClr val="002060"/>
                </a:solidFill>
              </a:rPr>
              <a:t>Государственная пошлина за выдачу </a:t>
            </a:r>
            <a:r>
              <a:rPr lang="ru-RU" sz="900" b="1" dirty="0" smtClean="0">
                <a:solidFill>
                  <a:srgbClr val="002060"/>
                </a:solidFill>
              </a:rPr>
              <a:t>специального </a:t>
            </a:r>
            <a:r>
              <a:rPr lang="ru-RU" sz="900" b="1" dirty="0">
                <a:solidFill>
                  <a:srgbClr val="002060"/>
                </a:solidFill>
              </a:rPr>
              <a:t>разрешения на движение </a:t>
            </a:r>
            <a:r>
              <a:rPr lang="ru-RU" sz="900" b="1" dirty="0" smtClean="0">
                <a:solidFill>
                  <a:srgbClr val="002060"/>
                </a:solidFill>
              </a:rPr>
              <a:t>транспортных </a:t>
            </a:r>
            <a:r>
              <a:rPr lang="ru-RU" sz="900" b="1" dirty="0">
                <a:solidFill>
                  <a:srgbClr val="002060"/>
                </a:solidFill>
              </a:rPr>
              <a:t>средств, осуществляющих перевозки опасных, тяжеловесных и (или) крупногабаритных </a:t>
            </a:r>
            <a:r>
              <a:rPr lang="ru-RU" sz="900" b="1" dirty="0" smtClean="0">
                <a:solidFill>
                  <a:srgbClr val="002060"/>
                </a:solidFill>
              </a:rPr>
              <a:t>грузов в 2019-2020 гг.</a:t>
            </a:r>
            <a:endParaRPr lang="ru-RU" sz="900" b="1" dirty="0">
              <a:solidFill>
                <a:srgbClr val="002060"/>
              </a:solidFill>
            </a:endParaRPr>
          </a:p>
        </p:txBody>
      </p:sp>
      <p:sp>
        <p:nvSpPr>
          <p:cNvPr id="15" name="TextBox 14"/>
          <p:cNvSpPr txBox="1"/>
          <p:nvPr/>
        </p:nvSpPr>
        <p:spPr>
          <a:xfrm rot="321410">
            <a:off x="556221" y="2645408"/>
            <a:ext cx="4291596" cy="507831"/>
          </a:xfrm>
          <a:prstGeom prst="rect">
            <a:avLst/>
          </a:prstGeom>
          <a:solidFill>
            <a:schemeClr val="tx2">
              <a:lumMod val="20000"/>
              <a:lumOff val="80000"/>
            </a:schemeClr>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ru-RU" sz="900" b="1" dirty="0">
                <a:solidFill>
                  <a:srgbClr val="002060"/>
                </a:solidFill>
              </a:rPr>
              <a:t>Денежные взыскания (штрафы) за нарушение правил перевозки крупногабаритных и тяжеловесных грузов по автомобильным дорогам общего пользования местного значения городских </a:t>
            </a:r>
            <a:r>
              <a:rPr lang="ru-RU" sz="900" b="1" dirty="0" smtClean="0">
                <a:solidFill>
                  <a:srgbClr val="002060"/>
                </a:solidFill>
              </a:rPr>
              <a:t>округов в 2019 г.</a:t>
            </a:r>
            <a:endParaRPr lang="ru-RU" sz="900" b="1" dirty="0">
              <a:solidFill>
                <a:srgbClr val="002060"/>
              </a:solidFill>
            </a:endParaRPr>
          </a:p>
        </p:txBody>
      </p:sp>
      <p:sp>
        <p:nvSpPr>
          <p:cNvPr id="16" name="TextBox 15"/>
          <p:cNvSpPr txBox="1"/>
          <p:nvPr/>
        </p:nvSpPr>
        <p:spPr>
          <a:xfrm rot="321410">
            <a:off x="616665" y="2207114"/>
            <a:ext cx="4377035" cy="400110"/>
          </a:xfrm>
          <a:prstGeom prst="rect">
            <a:avLst/>
          </a:prstGeom>
          <a:solidFill>
            <a:schemeClr val="tx2">
              <a:lumMod val="20000"/>
              <a:lumOff val="80000"/>
            </a:schemeClr>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ru-RU" sz="1000" b="1" dirty="0">
                <a:solidFill>
                  <a:srgbClr val="002060"/>
                </a:solidFill>
              </a:rPr>
              <a:t>Прочие  денежные взыскания (штрафы) за правонарушения в области дорожного </a:t>
            </a:r>
            <a:r>
              <a:rPr lang="ru-RU" sz="1000" b="1" dirty="0" smtClean="0">
                <a:solidFill>
                  <a:srgbClr val="002060"/>
                </a:solidFill>
              </a:rPr>
              <a:t>движения в 2019 г.</a:t>
            </a:r>
            <a:endParaRPr lang="ru-RU" sz="1000" b="1" dirty="0">
              <a:solidFill>
                <a:srgbClr val="002060"/>
              </a:solidFill>
            </a:endParaRPr>
          </a:p>
        </p:txBody>
      </p:sp>
      <p:sp>
        <p:nvSpPr>
          <p:cNvPr id="17" name="TextBox 16"/>
          <p:cNvSpPr txBox="1"/>
          <p:nvPr/>
        </p:nvSpPr>
        <p:spPr>
          <a:xfrm rot="321410">
            <a:off x="663643" y="1603011"/>
            <a:ext cx="4348773" cy="553998"/>
          </a:xfrm>
          <a:prstGeom prst="rect">
            <a:avLst/>
          </a:prstGeom>
          <a:solidFill>
            <a:schemeClr val="tx2">
              <a:lumMod val="20000"/>
              <a:lumOff val="80000"/>
            </a:schemeClr>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ru-RU" sz="1000" b="1" dirty="0" smtClean="0">
                <a:solidFill>
                  <a:srgbClr val="002060"/>
                </a:solidFill>
              </a:rPr>
              <a:t>Возмещение </a:t>
            </a:r>
            <a:r>
              <a:rPr lang="ru-RU" sz="1000" b="1" dirty="0">
                <a:solidFill>
                  <a:srgbClr val="002060"/>
                </a:solidFill>
              </a:rPr>
              <a:t>вреда, причиняемого автомобильным дорогам  транспортными средствами, осуществляющими перевозки тяжеловесных и  (или) крупногабаритных </a:t>
            </a:r>
            <a:r>
              <a:rPr lang="ru-RU" sz="1000" b="1" dirty="0" smtClean="0">
                <a:solidFill>
                  <a:srgbClr val="002060"/>
                </a:solidFill>
              </a:rPr>
              <a:t>грузов в 2019-2020 гг. </a:t>
            </a:r>
            <a:endParaRPr lang="ru-RU" sz="1000" b="1" dirty="0">
              <a:solidFill>
                <a:srgbClr val="002060"/>
              </a:solidFill>
            </a:endParaRPr>
          </a:p>
        </p:txBody>
      </p:sp>
      <p:sp>
        <p:nvSpPr>
          <p:cNvPr id="18" name="TextBox 17"/>
          <p:cNvSpPr txBox="1"/>
          <p:nvPr/>
        </p:nvSpPr>
        <p:spPr>
          <a:xfrm rot="300000">
            <a:off x="4745391" y="4831879"/>
            <a:ext cx="4032245" cy="46166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ru-RU" sz="1200" b="1" dirty="0" smtClean="0">
                <a:solidFill>
                  <a:srgbClr val="002060"/>
                </a:solidFill>
              </a:rPr>
              <a:t>Строительство </a:t>
            </a:r>
            <a:r>
              <a:rPr lang="ru-RU" sz="1200" b="1" dirty="0">
                <a:solidFill>
                  <a:srgbClr val="002060"/>
                </a:solidFill>
              </a:rPr>
              <a:t>и реконструкция улично-дорожной </a:t>
            </a:r>
            <a:r>
              <a:rPr lang="ru-RU" sz="1200" b="1" dirty="0" smtClean="0">
                <a:solidFill>
                  <a:srgbClr val="002060"/>
                </a:solidFill>
              </a:rPr>
              <a:t>сети </a:t>
            </a:r>
            <a:endParaRPr lang="ru-RU" sz="1200" b="1" dirty="0">
              <a:solidFill>
                <a:srgbClr val="002060"/>
              </a:solidFill>
            </a:endParaRPr>
          </a:p>
        </p:txBody>
      </p:sp>
      <p:sp>
        <p:nvSpPr>
          <p:cNvPr id="19" name="TextBox 18"/>
          <p:cNvSpPr txBox="1"/>
          <p:nvPr/>
        </p:nvSpPr>
        <p:spPr>
          <a:xfrm rot="321410">
            <a:off x="4817984" y="4300401"/>
            <a:ext cx="4074694" cy="459087"/>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ru-RU" sz="1200" b="1" dirty="0">
                <a:solidFill>
                  <a:srgbClr val="002060"/>
                </a:solidFill>
              </a:rPr>
              <a:t>Ремонт и содержание автомобильных </a:t>
            </a:r>
            <a:r>
              <a:rPr lang="ru-RU" sz="1200" b="1" dirty="0" smtClean="0">
                <a:solidFill>
                  <a:srgbClr val="002060"/>
                </a:solidFill>
              </a:rPr>
              <a:t>дорог</a:t>
            </a:r>
          </a:p>
          <a:p>
            <a:pPr algn="ctr"/>
            <a:endParaRPr lang="ru-RU" sz="1200" dirty="0">
              <a:solidFill>
                <a:srgbClr val="002060"/>
              </a:solidFill>
            </a:endParaRPr>
          </a:p>
        </p:txBody>
      </p:sp>
      <p:sp>
        <p:nvSpPr>
          <p:cNvPr id="20" name="TextBox 19"/>
          <p:cNvSpPr txBox="1"/>
          <p:nvPr/>
        </p:nvSpPr>
        <p:spPr>
          <a:xfrm rot="321410">
            <a:off x="4870142" y="3579125"/>
            <a:ext cx="4053939" cy="668326"/>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ru-RU" sz="1200" b="1" dirty="0" smtClean="0">
                <a:solidFill>
                  <a:srgbClr val="002060"/>
                </a:solidFill>
              </a:rPr>
              <a:t>Ремонт, сооружение</a:t>
            </a:r>
            <a:r>
              <a:rPr lang="ru-RU" sz="1200" b="1" dirty="0">
                <a:solidFill>
                  <a:srgbClr val="002060"/>
                </a:solidFill>
              </a:rPr>
              <a:t>, восстановление и содержание ливневых </a:t>
            </a:r>
            <a:r>
              <a:rPr lang="ru-RU" sz="1200" b="1" dirty="0" smtClean="0">
                <a:solidFill>
                  <a:srgbClr val="002060"/>
                </a:solidFill>
              </a:rPr>
              <a:t>канализаций</a:t>
            </a:r>
          </a:p>
          <a:p>
            <a:pPr algn="ctr"/>
            <a:endParaRPr lang="ru-RU" sz="1200" b="1" dirty="0">
              <a:solidFill>
                <a:srgbClr val="002060"/>
              </a:solidFill>
            </a:endParaRPr>
          </a:p>
        </p:txBody>
      </p:sp>
      <p:sp>
        <p:nvSpPr>
          <p:cNvPr id="21" name="TextBox 20"/>
          <p:cNvSpPr txBox="1"/>
          <p:nvPr/>
        </p:nvSpPr>
        <p:spPr>
          <a:xfrm rot="321410">
            <a:off x="4841183" y="2877350"/>
            <a:ext cx="4111854" cy="646331"/>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ru-RU" sz="1200" b="1" dirty="0" smtClean="0">
                <a:solidFill>
                  <a:srgbClr val="002060"/>
                </a:solidFill>
              </a:rPr>
              <a:t>Диагностика</a:t>
            </a:r>
            <a:r>
              <a:rPr lang="ru-RU" sz="1200" b="1" dirty="0">
                <a:solidFill>
                  <a:srgbClr val="002060"/>
                </a:solidFill>
              </a:rPr>
              <a:t>, обследование и паспортизация улично-дорожной </a:t>
            </a:r>
            <a:r>
              <a:rPr lang="ru-RU" sz="1200" b="1" dirty="0" smtClean="0">
                <a:solidFill>
                  <a:srgbClr val="002060"/>
                </a:solidFill>
              </a:rPr>
              <a:t>сети</a:t>
            </a:r>
          </a:p>
          <a:p>
            <a:pPr algn="ctr"/>
            <a:endParaRPr lang="ru-RU" sz="1200" b="1" dirty="0">
              <a:solidFill>
                <a:srgbClr val="002060"/>
              </a:solidFill>
            </a:endParaRPr>
          </a:p>
        </p:txBody>
      </p:sp>
      <p:sp>
        <p:nvSpPr>
          <p:cNvPr id="22" name="TextBox 21"/>
          <p:cNvSpPr txBox="1"/>
          <p:nvPr/>
        </p:nvSpPr>
        <p:spPr>
          <a:xfrm rot="321410">
            <a:off x="4950722" y="2343860"/>
            <a:ext cx="4050453" cy="46166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ru-RU" sz="1200" b="1" dirty="0" smtClean="0">
                <a:solidFill>
                  <a:srgbClr val="002060"/>
                </a:solidFill>
              </a:rPr>
              <a:t>Повышение </a:t>
            </a:r>
            <a:r>
              <a:rPr lang="ru-RU" sz="1200" b="1" dirty="0">
                <a:solidFill>
                  <a:srgbClr val="002060"/>
                </a:solidFill>
              </a:rPr>
              <a:t>безопасности дорожного </a:t>
            </a:r>
            <a:r>
              <a:rPr lang="ru-RU" sz="1200" b="1" dirty="0" smtClean="0">
                <a:solidFill>
                  <a:srgbClr val="002060"/>
                </a:solidFill>
              </a:rPr>
              <a:t>движения</a:t>
            </a:r>
          </a:p>
          <a:p>
            <a:pPr algn="ctr"/>
            <a:endParaRPr lang="ru-RU" sz="1200" b="1" dirty="0">
              <a:solidFill>
                <a:srgbClr val="002060"/>
              </a:solidFill>
            </a:endParaRPr>
          </a:p>
        </p:txBody>
      </p:sp>
      <p:sp>
        <p:nvSpPr>
          <p:cNvPr id="24" name="TextBox 23"/>
          <p:cNvSpPr txBox="1"/>
          <p:nvPr/>
        </p:nvSpPr>
        <p:spPr>
          <a:xfrm rot="319358">
            <a:off x="905415" y="5639081"/>
            <a:ext cx="2810101" cy="830997"/>
          </a:xfrm>
          <a:prstGeom prst="rect">
            <a:avLst/>
          </a:prstGeom>
          <a:solidFill>
            <a:schemeClr val="tx2">
              <a:lumMod val="20000"/>
              <a:lumOff val="80000"/>
            </a:schemeClr>
          </a:solidFill>
          <a:ln>
            <a:solidFill>
              <a:schemeClr val="bg2">
                <a:lumMod val="75000"/>
              </a:schemeClr>
            </a:solidFill>
          </a:ln>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ru-RU" sz="1600" b="1" dirty="0">
                <a:solidFill>
                  <a:srgbClr val="002060"/>
                </a:solidFill>
              </a:rPr>
              <a:t>Доходы</a:t>
            </a:r>
            <a:r>
              <a:rPr lang="ru-RU" sz="1600" b="1" dirty="0" smtClean="0">
                <a:solidFill>
                  <a:srgbClr val="212745"/>
                </a:solidFill>
              </a:rPr>
              <a:t> дорожного фонда -  2019 год -19,5</a:t>
            </a:r>
          </a:p>
          <a:p>
            <a:pPr algn="ctr"/>
            <a:r>
              <a:rPr lang="ru-RU" sz="1600" b="1" dirty="0" smtClean="0">
                <a:solidFill>
                  <a:srgbClr val="212745"/>
                </a:solidFill>
              </a:rPr>
              <a:t>2020 год -22,6</a:t>
            </a:r>
            <a:endParaRPr lang="ru-RU" sz="1600" b="1" dirty="0">
              <a:solidFill>
                <a:srgbClr val="212745"/>
              </a:solidFill>
            </a:endParaRPr>
          </a:p>
        </p:txBody>
      </p:sp>
      <p:sp>
        <p:nvSpPr>
          <p:cNvPr id="25" name="TextBox 24"/>
          <p:cNvSpPr txBox="1"/>
          <p:nvPr/>
        </p:nvSpPr>
        <p:spPr>
          <a:xfrm rot="275781">
            <a:off x="5243456" y="1362584"/>
            <a:ext cx="3130385" cy="830997"/>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defPPr>
              <a:defRPr lang="ru-RU"/>
            </a:defPPr>
            <a:lvl1pPr algn="ctr">
              <a:defRPr sz="1200" b="1">
                <a:solidFill>
                  <a:srgbClr val="002060"/>
                </a:solidFill>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ru-RU" sz="1600" dirty="0" smtClean="0"/>
              <a:t>Направления </a:t>
            </a:r>
            <a:r>
              <a:rPr lang="ru-RU" sz="1600" dirty="0"/>
              <a:t>расходования </a:t>
            </a:r>
          </a:p>
          <a:p>
            <a:r>
              <a:rPr lang="ru-RU" sz="1600" dirty="0" smtClean="0"/>
              <a:t>2020 год – 52,4</a:t>
            </a:r>
          </a:p>
          <a:p>
            <a:r>
              <a:rPr lang="ru-RU" sz="1600" dirty="0" smtClean="0"/>
              <a:t>2021 год – 63,1</a:t>
            </a:r>
            <a:endParaRPr lang="ru-RU" sz="1600" dirty="0"/>
          </a:p>
        </p:txBody>
      </p:sp>
      <p:sp>
        <p:nvSpPr>
          <p:cNvPr id="6" name="Трапеция 5"/>
          <p:cNvSpPr/>
          <p:nvPr/>
        </p:nvSpPr>
        <p:spPr>
          <a:xfrm>
            <a:off x="4236795" y="5387862"/>
            <a:ext cx="821851" cy="620688"/>
          </a:xfrm>
          <a:prstGeom prst="trapezoid">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ru-RU">
              <a:solidFill>
                <a:prstClr val="white"/>
              </a:solidFill>
            </a:endParaRPr>
          </a:p>
        </p:txBody>
      </p:sp>
      <p:sp>
        <p:nvSpPr>
          <p:cNvPr id="7" name="Скругленный прямоугольник 6"/>
          <p:cNvSpPr/>
          <p:nvPr/>
        </p:nvSpPr>
        <p:spPr>
          <a:xfrm rot="300000">
            <a:off x="295057" y="5162512"/>
            <a:ext cx="8660796" cy="227605"/>
          </a:xfrm>
          <a:prstGeom prst="roundRect">
            <a:avLst>
              <a:gd name="adj" fmla="val 50000"/>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ru-RU">
              <a:solidFill>
                <a:prstClr val="white"/>
              </a:solidFill>
            </a:endParaRPr>
          </a:p>
        </p:txBody>
      </p:sp>
      <p:sp>
        <p:nvSpPr>
          <p:cNvPr id="10" name="Прямоугольник 9"/>
          <p:cNvSpPr/>
          <p:nvPr/>
        </p:nvSpPr>
        <p:spPr>
          <a:xfrm rot="300000">
            <a:off x="4805594" y="1413207"/>
            <a:ext cx="113112" cy="38666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 name="Прямоугольник с двумя вырезанными соседними углами 22"/>
          <p:cNvSpPr/>
          <p:nvPr/>
        </p:nvSpPr>
        <p:spPr>
          <a:xfrm rot="11100000">
            <a:off x="874333" y="5194194"/>
            <a:ext cx="3024336" cy="164239"/>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ru-RU">
              <a:solidFill>
                <a:prstClr val="white"/>
              </a:solidFill>
            </a:endParaRPr>
          </a:p>
        </p:txBody>
      </p:sp>
      <p:pic>
        <p:nvPicPr>
          <p:cNvPr id="103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2000" y="5440075"/>
            <a:ext cx="3133725" cy="950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5" descr="C:\Users\superuser\Desktop\СЛАЙДЫ!!!!!!!\Новая папка\Картинки для бюджета\natur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17618" y="83300"/>
            <a:ext cx="1333537" cy="1333537"/>
          </a:xfrm>
          <a:prstGeom prst="rect">
            <a:avLst/>
          </a:prstGeom>
          <a:noFill/>
          <a:extLst>
            <a:ext uri="{909E8E84-426E-40DD-AFC4-6F175D3DCCD1}">
              <a14:hiddenFill xmlns:a14="http://schemas.microsoft.com/office/drawing/2010/main">
                <a:solidFill>
                  <a:srgbClr val="FFFFFF"/>
                </a:solidFill>
              </a14:hiddenFill>
            </a:ext>
          </a:extLst>
        </p:spPr>
      </p:pic>
      <p:sp>
        <p:nvSpPr>
          <p:cNvPr id="29" name="Выгнутая вправо стрелка 28"/>
          <p:cNvSpPr/>
          <p:nvPr/>
        </p:nvSpPr>
        <p:spPr>
          <a:xfrm>
            <a:off x="8412596" y="1613422"/>
            <a:ext cx="507495" cy="964854"/>
          </a:xfrm>
          <a:prstGeom prst="curvedLef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black"/>
              </a:solidFill>
            </a:endParaRPr>
          </a:p>
        </p:txBody>
      </p:sp>
      <p:sp>
        <p:nvSpPr>
          <p:cNvPr id="37" name="Выгнутая вправо стрелка 36"/>
          <p:cNvSpPr/>
          <p:nvPr/>
        </p:nvSpPr>
        <p:spPr>
          <a:xfrm rot="9648239">
            <a:off x="125927" y="4183554"/>
            <a:ext cx="500463" cy="1874237"/>
          </a:xfrm>
          <a:prstGeom prst="curvedLeftArrow">
            <a:avLst>
              <a:gd name="adj1" fmla="val 25000"/>
              <a:gd name="adj2" fmla="val 48945"/>
              <a:gd name="adj3" fmla="val 25000"/>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black"/>
              </a:solidFill>
            </a:endParaRPr>
          </a:p>
        </p:txBody>
      </p:sp>
      <p:sp>
        <p:nvSpPr>
          <p:cNvPr id="27" name="TextBox 26"/>
          <p:cNvSpPr txBox="1"/>
          <p:nvPr/>
        </p:nvSpPr>
        <p:spPr>
          <a:xfrm rot="321410">
            <a:off x="359334" y="4351039"/>
            <a:ext cx="4331878" cy="507831"/>
          </a:xfrm>
          <a:prstGeom prst="rect">
            <a:avLst/>
          </a:prstGeom>
          <a:solidFill>
            <a:schemeClr val="tx2">
              <a:lumMod val="20000"/>
              <a:lumOff val="80000"/>
            </a:schemeClr>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ru-RU" sz="900" b="1" dirty="0" smtClean="0">
                <a:solidFill>
                  <a:srgbClr val="002060"/>
                </a:solidFill>
              </a:rPr>
              <a:t>Возмещение убытков, причиненных уклонением от заключения муниципального контракта, финансируемого за счет средств муниципального дорожного фонда в 2020 г.</a:t>
            </a:r>
            <a:endParaRPr lang="ru-RU" sz="900" b="1" dirty="0">
              <a:solidFill>
                <a:srgbClr val="002060"/>
              </a:solidFill>
            </a:endParaRPr>
          </a:p>
        </p:txBody>
      </p:sp>
      <p:pic>
        <p:nvPicPr>
          <p:cNvPr id="28" name="Picture 2" descr="C:\Users\superuser\Desktop\герб пятигорска.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2620"/>
            <a:ext cx="971600" cy="1156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539691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82255" y="188640"/>
            <a:ext cx="7774138" cy="1368152"/>
          </a:xfrm>
        </p:spPr>
        <p:txBody>
          <a:bodyPr>
            <a:normAutofit fontScale="90000"/>
          </a:bodyPr>
          <a:lstStyle/>
          <a:p>
            <a:pPr marL="0" indent="0" algn="ctr">
              <a:buNone/>
            </a:pPr>
            <a:r>
              <a:rPr lang="ru-RU" sz="2800" dirty="0" smtClean="0">
                <a:ln w="10541" cmpd="sng">
                  <a:noFill/>
                  <a:prstDash val="solid"/>
                </a:ln>
                <a:solidFill>
                  <a:schemeClr val="tx1"/>
                </a:solidFill>
                <a:effectLst/>
                <a:latin typeface="Calibri" panose="020F0502020204030204" pitchFamily="34" charset="0"/>
                <a:cs typeface="Calibri" panose="020F0502020204030204" pitchFamily="34" charset="0"/>
              </a:rPr>
              <a:t>Источники расходов </a:t>
            </a:r>
            <a:r>
              <a:rPr lang="ru-RU" sz="2800" dirty="0">
                <a:ln w="10541" cmpd="sng">
                  <a:noFill/>
                  <a:prstDash val="solid"/>
                </a:ln>
                <a:solidFill>
                  <a:schemeClr val="tx1"/>
                </a:solidFill>
                <a:effectLst/>
                <a:latin typeface="Calibri" panose="020F0502020204030204" pitchFamily="34" charset="0"/>
                <a:cs typeface="Calibri" panose="020F0502020204030204" pitchFamily="34" charset="0"/>
              </a:rPr>
              <a:t>дорожного фонда города-курорта Пятигорска по первоначальному плану </a:t>
            </a:r>
            <a:r>
              <a:rPr lang="ru-RU" sz="2800" dirty="0" smtClean="0">
                <a:ln w="10541" cmpd="sng">
                  <a:noFill/>
                  <a:prstDash val="solid"/>
                </a:ln>
                <a:solidFill>
                  <a:schemeClr val="tx1"/>
                </a:solidFill>
                <a:effectLst/>
                <a:latin typeface="Calibri" panose="020F0502020204030204" pitchFamily="34" charset="0"/>
                <a:cs typeface="Calibri" panose="020F0502020204030204" pitchFamily="34" charset="0"/>
              </a:rPr>
              <a:t/>
            </a:r>
            <a:br>
              <a:rPr lang="ru-RU" sz="2800" dirty="0" smtClean="0">
                <a:ln w="10541" cmpd="sng">
                  <a:noFill/>
                  <a:prstDash val="solid"/>
                </a:ln>
                <a:solidFill>
                  <a:schemeClr val="tx1"/>
                </a:solidFill>
                <a:effectLst/>
                <a:latin typeface="Calibri" panose="020F0502020204030204" pitchFamily="34" charset="0"/>
                <a:cs typeface="Calibri" panose="020F0502020204030204" pitchFamily="34" charset="0"/>
              </a:rPr>
            </a:br>
            <a:r>
              <a:rPr lang="ru-RU" sz="2800" dirty="0" smtClean="0">
                <a:ln w="10541" cmpd="sng">
                  <a:noFill/>
                  <a:prstDash val="solid"/>
                </a:ln>
                <a:solidFill>
                  <a:schemeClr val="tx1"/>
                </a:solidFill>
                <a:effectLst/>
                <a:latin typeface="Calibri" panose="020F0502020204030204" pitchFamily="34" charset="0"/>
                <a:cs typeface="Calibri" panose="020F0502020204030204" pitchFamily="34" charset="0"/>
              </a:rPr>
              <a:t>на 2020-2023гг. (млн.руб.)</a:t>
            </a:r>
            <a:endParaRPr lang="ru-RU" sz="2800" dirty="0">
              <a:ln w="10541" cmpd="sng">
                <a:noFill/>
                <a:prstDash val="solid"/>
              </a:ln>
              <a:solidFill>
                <a:schemeClr val="tx1"/>
              </a:solidFill>
              <a:effectLst/>
              <a:latin typeface="Calibri" panose="020F0502020204030204" pitchFamily="34" charset="0"/>
              <a:cs typeface="Calibri" panose="020F0502020204030204" pitchFamily="34" charset="0"/>
            </a:endParaRPr>
          </a:p>
        </p:txBody>
      </p:sp>
      <p:graphicFrame>
        <p:nvGraphicFramePr>
          <p:cNvPr id="5" name="Содержимое 4"/>
          <p:cNvGraphicFramePr>
            <a:graphicFrameLocks noGrp="1"/>
          </p:cNvGraphicFramePr>
          <p:nvPr>
            <p:ph sz="quarter" idx="13"/>
            <p:extLst>
              <p:ext uri="{D42A27DB-BD31-4B8C-83A1-F6EECF244321}">
                <p14:modId xmlns:p14="http://schemas.microsoft.com/office/powerpoint/2010/main" val="247436998"/>
              </p:ext>
            </p:extLst>
          </p:nvPr>
        </p:nvGraphicFramePr>
        <p:xfrm>
          <a:off x="467544" y="1340768"/>
          <a:ext cx="8496944" cy="5328592"/>
        </p:xfrm>
        <a:graphic>
          <a:graphicData uri="http://schemas.openxmlformats.org/drawingml/2006/chart">
            <c:chart xmlns:c="http://schemas.openxmlformats.org/drawingml/2006/chart" xmlns:r="http://schemas.openxmlformats.org/officeDocument/2006/relationships" r:id="rId2"/>
          </a:graphicData>
        </a:graphic>
      </p:graphicFrame>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200" y="4141526"/>
            <a:ext cx="2784633" cy="2725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C:\Users\superuser\Desktop\герб пятигорска.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2620"/>
            <a:ext cx="971600" cy="1156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278118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Диаграмма 1"/>
          <p:cNvGraphicFramePr/>
          <p:nvPr>
            <p:extLst>
              <p:ext uri="{D42A27DB-BD31-4B8C-83A1-F6EECF244321}">
                <p14:modId xmlns:p14="http://schemas.microsoft.com/office/powerpoint/2010/main" val="3775587861"/>
              </p:ext>
            </p:extLst>
          </p:nvPr>
        </p:nvGraphicFramePr>
        <p:xfrm>
          <a:off x="54955" y="836712"/>
          <a:ext cx="9089046" cy="4726466"/>
        </p:xfrm>
        <a:graphic>
          <a:graphicData uri="http://schemas.openxmlformats.org/drawingml/2006/chart">
            <c:chart xmlns:c="http://schemas.openxmlformats.org/drawingml/2006/chart" xmlns:r="http://schemas.openxmlformats.org/officeDocument/2006/relationships" r:id="rId2"/>
          </a:graphicData>
        </a:graphic>
      </p:graphicFrame>
      <p:sp>
        <p:nvSpPr>
          <p:cNvPr id="3" name="Прямоугольник 2"/>
          <p:cNvSpPr/>
          <p:nvPr/>
        </p:nvSpPr>
        <p:spPr>
          <a:xfrm>
            <a:off x="1691680" y="231078"/>
            <a:ext cx="6696744" cy="707886"/>
          </a:xfrm>
          <a:prstGeom prst="rect">
            <a:avLst/>
          </a:prstGeom>
        </p:spPr>
        <p:txBody>
          <a:bodyPr wrap="square">
            <a:spAutoFit/>
          </a:bodyPr>
          <a:lstStyle/>
          <a:p>
            <a:pPr algn="ctr"/>
            <a:r>
              <a:rPr lang="ru-RU" sz="2000" dirty="0"/>
              <a:t>Сведения об общественно значимых проектах в городе Пятигорске на 2021 год</a:t>
            </a:r>
            <a:r>
              <a:rPr lang="ru-RU" sz="2000" kern="0" dirty="0" smtClean="0">
                <a:solidFill>
                  <a:prstClr val="black"/>
                </a:solidFill>
              </a:rPr>
              <a:t>(в </a:t>
            </a:r>
            <a:r>
              <a:rPr lang="ru-RU" sz="2000" kern="0" dirty="0">
                <a:solidFill>
                  <a:prstClr val="black"/>
                </a:solidFill>
              </a:rPr>
              <a:t>млн.руб</a:t>
            </a:r>
            <a:r>
              <a:rPr lang="ru-RU" sz="2000" kern="0" dirty="0" smtClean="0">
                <a:solidFill>
                  <a:prstClr val="black"/>
                </a:solidFill>
              </a:rPr>
              <a:t>.)</a:t>
            </a:r>
            <a:r>
              <a:rPr lang="ru-RU" sz="1200" dirty="0" smtClean="0">
                <a:solidFill>
                  <a:prstClr val="black"/>
                </a:solidFill>
              </a:rPr>
              <a:t>     </a:t>
            </a:r>
            <a:r>
              <a:rPr lang="ru-RU" sz="1200" b="1" dirty="0" smtClean="0">
                <a:solidFill>
                  <a:prstClr val="black"/>
                </a:solidFill>
              </a:rPr>
              <a:t>                                                                                                                                              </a:t>
            </a:r>
            <a:endParaRPr lang="ru-RU" sz="1200" b="1" dirty="0">
              <a:solidFill>
                <a:prstClr val="black"/>
              </a:solidFill>
            </a:endParaRPr>
          </a:p>
        </p:txBody>
      </p:sp>
      <p:pic>
        <p:nvPicPr>
          <p:cNvPr id="4" name="Picture 11" descr="5gor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182255" cy="1477818"/>
          </a:xfrm>
          <a:prstGeom prst="rect">
            <a:avLst/>
          </a:prstGeom>
          <a:noFill/>
          <a:extLst>
            <a:ext uri="{909E8E84-426E-40DD-AFC4-6F175D3DCCD1}">
              <a14:hiddenFill xmlns:a14="http://schemas.microsoft.com/office/drawing/2010/main">
                <a:solidFill>
                  <a:srgbClr val="FFFFFF"/>
                </a:solidFill>
              </a14:hiddenFill>
            </a:ext>
          </a:extLst>
        </p:spPr>
      </p:pic>
      <p:pic>
        <p:nvPicPr>
          <p:cNvPr id="11" name="Рисунок 10" descr="C:\Users\superuser\Documents\0_8f5d0_11957752_XL.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6016" y="5532595"/>
            <a:ext cx="1152128" cy="925435"/>
          </a:xfrm>
          <a:prstGeom prst="rect">
            <a:avLst/>
          </a:prstGeom>
          <a:noFill/>
          <a:ln>
            <a:noFill/>
          </a:ln>
        </p:spPr>
      </p:pic>
      <p:pic>
        <p:nvPicPr>
          <p:cNvPr id="12" name="Рисунок 11" descr="C:\Users\superuser\Documents\3e51b96ab2d3cfc9a55514d66ac1f3dc__jqzeyfh.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52531" y="5563178"/>
            <a:ext cx="1152128" cy="927680"/>
          </a:xfrm>
          <a:prstGeom prst="rect">
            <a:avLst/>
          </a:prstGeom>
          <a:noFill/>
          <a:ln>
            <a:noFill/>
          </a:ln>
        </p:spPr>
      </p:pic>
      <p:pic>
        <p:nvPicPr>
          <p:cNvPr id="13" name="Рисунок 12" descr="C:\Users\superuser\Documents\gazon-bg-01.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57264" y="5464181"/>
            <a:ext cx="1300480" cy="993852"/>
          </a:xfrm>
          <a:prstGeom prst="rect">
            <a:avLst/>
          </a:prstGeom>
          <a:noFill/>
          <a:ln>
            <a:noFill/>
          </a:ln>
        </p:spPr>
      </p:pic>
      <p:pic>
        <p:nvPicPr>
          <p:cNvPr id="14" name="Рисунок 13" descr="C:\Users\superuser\Documents\yjh1mssbtl8qi3xyfvwr_1488365952-1.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2955" y="5517232"/>
            <a:ext cx="1228725" cy="868792"/>
          </a:xfrm>
          <a:prstGeom prst="rect">
            <a:avLst/>
          </a:prstGeom>
          <a:noFill/>
          <a:ln>
            <a:noFill/>
          </a:ln>
        </p:spPr>
      </p:pic>
      <p:pic>
        <p:nvPicPr>
          <p:cNvPr id="15" name="Рисунок 14" descr="C:\Users\superuser\Pictures\Снимок.PNG"/>
          <p:cNvPicPr/>
          <p:nvPr/>
        </p:nvPicPr>
        <p:blipFill>
          <a:blip r:embed="rId8">
            <a:extLst>
              <a:ext uri="{28A0092B-C50C-407E-A947-70E740481C1C}">
                <a14:useLocalDpi xmlns:a14="http://schemas.microsoft.com/office/drawing/2010/main" val="0"/>
              </a:ext>
            </a:extLst>
          </a:blip>
          <a:srcRect/>
          <a:stretch>
            <a:fillRect/>
          </a:stretch>
        </p:blipFill>
        <p:spPr bwMode="auto">
          <a:xfrm>
            <a:off x="7524328" y="5563178"/>
            <a:ext cx="1228725" cy="923925"/>
          </a:xfrm>
          <a:prstGeom prst="rect">
            <a:avLst/>
          </a:prstGeom>
          <a:noFill/>
          <a:ln>
            <a:noFill/>
          </a:ln>
        </p:spPr>
      </p:pic>
      <p:pic>
        <p:nvPicPr>
          <p:cNvPr id="1026" name="Picture 2" descr="C:\Users\superuser\Documents\6ac6b08c6991dcef69799950551edc54.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07704" y="5464181"/>
            <a:ext cx="1224136" cy="921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817053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Диаграмма 1"/>
          <p:cNvGraphicFramePr/>
          <p:nvPr>
            <p:extLst>
              <p:ext uri="{D42A27DB-BD31-4B8C-83A1-F6EECF244321}">
                <p14:modId xmlns:p14="http://schemas.microsoft.com/office/powerpoint/2010/main" val="1778131097"/>
              </p:ext>
            </p:extLst>
          </p:nvPr>
        </p:nvGraphicFramePr>
        <p:xfrm>
          <a:off x="1" y="756003"/>
          <a:ext cx="9042459" cy="4285822"/>
        </p:xfrm>
        <a:graphic>
          <a:graphicData uri="http://schemas.openxmlformats.org/drawingml/2006/chart">
            <c:chart xmlns:c="http://schemas.openxmlformats.org/drawingml/2006/chart" xmlns:r="http://schemas.openxmlformats.org/officeDocument/2006/relationships" r:id="rId2"/>
          </a:graphicData>
        </a:graphic>
      </p:graphicFrame>
      <p:sp>
        <p:nvSpPr>
          <p:cNvPr id="3" name="Прямоугольник 2"/>
          <p:cNvSpPr/>
          <p:nvPr/>
        </p:nvSpPr>
        <p:spPr>
          <a:xfrm>
            <a:off x="1691680" y="231078"/>
            <a:ext cx="6696744" cy="707886"/>
          </a:xfrm>
          <a:prstGeom prst="rect">
            <a:avLst/>
          </a:prstGeom>
        </p:spPr>
        <p:txBody>
          <a:bodyPr wrap="square">
            <a:spAutoFit/>
          </a:bodyPr>
          <a:lstStyle/>
          <a:p>
            <a:pPr algn="ctr"/>
            <a:r>
              <a:rPr lang="ru-RU" sz="2000" dirty="0"/>
              <a:t>Сведения об общественно значимых проектах в городе Пятигорске на </a:t>
            </a:r>
            <a:r>
              <a:rPr lang="ru-RU" sz="2000" dirty="0" smtClean="0"/>
              <a:t>2022 </a:t>
            </a:r>
            <a:r>
              <a:rPr lang="ru-RU" sz="2000" dirty="0"/>
              <a:t>год </a:t>
            </a:r>
            <a:r>
              <a:rPr lang="ru-RU" sz="2000" kern="0" dirty="0" smtClean="0">
                <a:solidFill>
                  <a:prstClr val="black"/>
                </a:solidFill>
              </a:rPr>
              <a:t>(</a:t>
            </a:r>
            <a:r>
              <a:rPr lang="ru-RU" sz="2000" kern="0" dirty="0">
                <a:solidFill>
                  <a:prstClr val="black"/>
                </a:solidFill>
              </a:rPr>
              <a:t>в млн.руб</a:t>
            </a:r>
            <a:r>
              <a:rPr lang="ru-RU" sz="2000" kern="0" dirty="0" smtClean="0">
                <a:solidFill>
                  <a:prstClr val="black"/>
                </a:solidFill>
              </a:rPr>
              <a:t>.)</a:t>
            </a:r>
            <a:r>
              <a:rPr lang="ru-RU" sz="1200" dirty="0" smtClean="0">
                <a:solidFill>
                  <a:prstClr val="black"/>
                </a:solidFill>
              </a:rPr>
              <a:t>                                                                                                                                                   </a:t>
            </a:r>
            <a:endParaRPr lang="ru-RU" sz="1200" dirty="0">
              <a:solidFill>
                <a:prstClr val="black"/>
              </a:solidFill>
            </a:endParaRPr>
          </a:p>
        </p:txBody>
      </p:sp>
      <p:pic>
        <p:nvPicPr>
          <p:cNvPr id="4" name="Picture 11" descr="5gor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182255" cy="1477818"/>
          </a:xfrm>
          <a:prstGeom prst="rect">
            <a:avLst/>
          </a:prstGeom>
          <a:noFill/>
          <a:extLst>
            <a:ext uri="{909E8E84-426E-40DD-AFC4-6F175D3DCCD1}">
              <a14:hiddenFill xmlns:a14="http://schemas.microsoft.com/office/drawing/2010/main">
                <a:solidFill>
                  <a:srgbClr val="FFFFFF"/>
                </a:solidFill>
              </a14:hiddenFill>
            </a:ext>
          </a:extLst>
        </p:spPr>
      </p:pic>
      <p:pic>
        <p:nvPicPr>
          <p:cNvPr id="12" name="Рисунок 11" descr="C:\Users\superuser\Documents\3e51b96ab2d3cfc9a55514d66ac1f3dc__jqzeyfh.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75656" y="5142746"/>
            <a:ext cx="1944216" cy="1287720"/>
          </a:xfrm>
          <a:prstGeom prst="rect">
            <a:avLst/>
          </a:prstGeom>
          <a:noFill/>
          <a:ln>
            <a:noFill/>
          </a:ln>
        </p:spPr>
      </p:pic>
      <p:pic>
        <p:nvPicPr>
          <p:cNvPr id="15" name="Рисунок 14" descr="C:\Users\superuser\Pictures\Снимок.PNG"/>
          <p:cNvPicPr preferRelativeResize="0"/>
          <p:nvPr/>
        </p:nvPicPr>
        <p:blipFill>
          <a:blip r:embed="rId5">
            <a:extLst>
              <a:ext uri="{28A0092B-C50C-407E-A947-70E740481C1C}">
                <a14:useLocalDpi xmlns:a14="http://schemas.microsoft.com/office/drawing/2010/main" val="0"/>
              </a:ext>
            </a:extLst>
          </a:blip>
          <a:srcRect/>
          <a:stretch>
            <a:fillRect/>
          </a:stretch>
        </p:blipFill>
        <p:spPr bwMode="auto">
          <a:xfrm>
            <a:off x="5364088" y="5041824"/>
            <a:ext cx="1944000" cy="1288800"/>
          </a:xfrm>
          <a:prstGeom prst="rect">
            <a:avLst/>
          </a:prstGeom>
          <a:noFill/>
          <a:ln>
            <a:noFill/>
          </a:ln>
        </p:spPr>
      </p:pic>
    </p:spTree>
    <p:extLst>
      <p:ext uri="{BB962C8B-B14F-4D97-AF65-F5344CB8AC3E}">
        <p14:creationId xmlns:p14="http://schemas.microsoft.com/office/powerpoint/2010/main" val="406368244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2" descr="C:\Users\superuser\Desktop\герб пятигорска.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
            <a:ext cx="1124232" cy="1337954"/>
          </a:xfrm>
          <a:prstGeom prst="rect">
            <a:avLst/>
          </a:prstGeom>
          <a:noFill/>
          <a:extLst>
            <a:ext uri="{909E8E84-426E-40DD-AFC4-6F175D3DCCD1}">
              <a14:hiddenFill xmlns:a14="http://schemas.microsoft.com/office/drawing/2010/main">
                <a:solidFill>
                  <a:srgbClr val="FFFFFF"/>
                </a:solidFill>
              </a14:hiddenFill>
            </a:ext>
          </a:extLst>
        </p:spPr>
      </p:pic>
      <p:sp>
        <p:nvSpPr>
          <p:cNvPr id="49" name="Заголовок 1"/>
          <p:cNvSpPr>
            <a:spLocks noGrp="1"/>
          </p:cNvSpPr>
          <p:nvPr>
            <p:ph type="ctrTitle"/>
          </p:nvPr>
        </p:nvSpPr>
        <p:spPr>
          <a:xfrm>
            <a:off x="1124232" y="-27384"/>
            <a:ext cx="7916804" cy="908720"/>
          </a:xfrm>
        </p:spPr>
        <p:txBody>
          <a:bodyPr/>
          <a:lstStyle/>
          <a:p>
            <a:pPr marL="182880" indent="0" algn="ctr">
              <a:buNone/>
            </a:pPr>
            <a:r>
              <a:rPr lang="ru-RU" sz="1450" dirty="0" smtClean="0">
                <a:solidFill>
                  <a:schemeClr val="tx1"/>
                </a:solidFill>
                <a:effectLst/>
              </a:rPr>
              <a:t>Информация о расходной части бюджета в разрезе социальнозначимых муниципальных программ города-курорта Пятигорска  по первоначальному плану на  2020,2021,2022, 2023 гг.</a:t>
            </a:r>
            <a:endParaRPr lang="ru-RU" sz="1450" dirty="0">
              <a:solidFill>
                <a:schemeClr val="tx1"/>
              </a:solidFill>
              <a:effectLst/>
            </a:endParaRPr>
          </a:p>
        </p:txBody>
      </p:sp>
      <p:graphicFrame>
        <p:nvGraphicFramePr>
          <p:cNvPr id="53" name="Диаграмма 52"/>
          <p:cNvGraphicFramePr>
            <a:graphicFrameLocks/>
          </p:cNvGraphicFramePr>
          <p:nvPr>
            <p:extLst>
              <p:ext uri="{D42A27DB-BD31-4B8C-83A1-F6EECF244321}">
                <p14:modId xmlns:p14="http://schemas.microsoft.com/office/powerpoint/2010/main" val="4042612325"/>
              </p:ext>
            </p:extLst>
          </p:nvPr>
        </p:nvGraphicFramePr>
        <p:xfrm>
          <a:off x="306722" y="814716"/>
          <a:ext cx="8779172" cy="5893721"/>
        </p:xfrm>
        <a:graphic>
          <a:graphicData uri="http://schemas.openxmlformats.org/drawingml/2006/chart">
            <c:chart xmlns:c="http://schemas.openxmlformats.org/drawingml/2006/chart" xmlns:r="http://schemas.openxmlformats.org/officeDocument/2006/relationships" r:id="rId4"/>
          </a:graphicData>
        </a:graphic>
      </p:graphicFrame>
      <p:sp>
        <p:nvSpPr>
          <p:cNvPr id="2" name="Прямоугольник 1"/>
          <p:cNvSpPr/>
          <p:nvPr/>
        </p:nvSpPr>
        <p:spPr>
          <a:xfrm>
            <a:off x="7884368" y="1700808"/>
            <a:ext cx="1186543" cy="338554"/>
          </a:xfrm>
          <a:prstGeom prst="rect">
            <a:avLst/>
          </a:prstGeom>
        </p:spPr>
        <p:txBody>
          <a:bodyPr wrap="none">
            <a:spAutoFit/>
          </a:bodyPr>
          <a:lstStyle/>
          <a:p>
            <a:r>
              <a:rPr lang="ru-RU" sz="1600" dirty="0">
                <a:solidFill>
                  <a:prstClr val="black"/>
                </a:solidFill>
              </a:rPr>
              <a:t>(млн.руб.)</a:t>
            </a:r>
          </a:p>
        </p:txBody>
      </p:sp>
      <p:pic>
        <p:nvPicPr>
          <p:cNvPr id="18" name="Picture 4" descr="C:\Users\superuser\Desktop\СЛАЙДЫ!!!!!!!\Новая папка\Картинки для бюджета\kissclipart-security-icon-clipart-computer-security-computer-i-b4e5b97b5fda471a.jpg"/>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438900" y="2492896"/>
            <a:ext cx="446840" cy="474505"/>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19" name="Picture 8" descr="C:\Users\superuser\Desktop\СЛАЙДЫ!!!!!!!\Новая папка\Картинки для бюджета\favImage.pn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512730" y="4603953"/>
            <a:ext cx="819695" cy="82379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9" descr="C:\Users\superuser\Desktop\СЛАЙДЫ!!!!!!!\Новая папка\Картинки для бюджета\gol31072.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115030" y="1700808"/>
            <a:ext cx="794214" cy="49340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0" descr="C:\Users\superuser\Desktop\СЛАЙДЫ!!!!!!!\Новая папка\Картинки для бюджета\s1200.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229523" y="3140968"/>
            <a:ext cx="565383" cy="62060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5" descr="C:\Users\superuser\Desktop\СЛАЙДЫ!!!!!!!\Новая папка\Картинки для бюджета\sm.aspx.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544986" y="5445224"/>
            <a:ext cx="755184" cy="42487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C:\Users\superuser\Desktop\СЛАЙДЫ!!!!!!!\Новая папка\Картинки для бюджета\202-2023836_business-png-transparent-free-images-business-clipart-transparent.png"/>
          <p:cNvPicPr>
            <a:picLocks noChangeAspect="1" noChangeArrowheads="1"/>
          </p:cNvPicPr>
          <p:nvPr/>
        </p:nvPicPr>
        <p:blipFill>
          <a:blip r:embed="rId13" cstate="print">
            <a:extLst>
              <a:ext uri="{BEBA8EAE-BF5A-486C-A8C5-ECC9F3942E4B}">
                <a14:imgProps xmlns:a14="http://schemas.microsoft.com/office/drawing/2010/main">
                  <a14:imgLayer r:embed="rId1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280" y="3861048"/>
            <a:ext cx="437043" cy="360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785075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2" descr="C:\Users\superuser\Desktop\герб пятигорска.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
            <a:ext cx="1124232" cy="1337954"/>
          </a:xfrm>
          <a:prstGeom prst="rect">
            <a:avLst/>
          </a:prstGeom>
          <a:noFill/>
          <a:extLst>
            <a:ext uri="{909E8E84-426E-40DD-AFC4-6F175D3DCCD1}">
              <a14:hiddenFill xmlns:a14="http://schemas.microsoft.com/office/drawing/2010/main">
                <a:solidFill>
                  <a:srgbClr val="FFFFFF"/>
                </a:solidFill>
              </a14:hiddenFill>
            </a:ext>
          </a:extLst>
        </p:spPr>
      </p:pic>
      <p:sp>
        <p:nvSpPr>
          <p:cNvPr id="49" name="Заголовок 1"/>
          <p:cNvSpPr>
            <a:spLocks noGrp="1"/>
          </p:cNvSpPr>
          <p:nvPr>
            <p:ph type="ctrTitle"/>
          </p:nvPr>
        </p:nvSpPr>
        <p:spPr>
          <a:xfrm>
            <a:off x="1135667" y="44624"/>
            <a:ext cx="7916804" cy="936104"/>
          </a:xfrm>
        </p:spPr>
        <p:txBody>
          <a:bodyPr/>
          <a:lstStyle/>
          <a:p>
            <a:pPr marL="182880" indent="0" algn="ctr">
              <a:buNone/>
            </a:pPr>
            <a:r>
              <a:rPr lang="ru-RU" sz="1600" dirty="0">
                <a:solidFill>
                  <a:schemeClr val="tx1"/>
                </a:solidFill>
                <a:effectLst/>
              </a:rPr>
              <a:t>Информация о расходной части бюджета в разрезе иных </a:t>
            </a:r>
            <a:r>
              <a:rPr lang="ru-RU" sz="1600" dirty="0" smtClean="0">
                <a:solidFill>
                  <a:schemeClr val="tx1"/>
                </a:solidFill>
                <a:effectLst/>
              </a:rPr>
              <a:t>муниципальных программ города-курорта Пятигорска  по первоначальному плану на 2020, 2021,2022,2023 гг.</a:t>
            </a:r>
            <a:endParaRPr lang="ru-RU" sz="1600" dirty="0">
              <a:solidFill>
                <a:schemeClr val="tx1"/>
              </a:solidFill>
              <a:effectLst/>
            </a:endParaRPr>
          </a:p>
        </p:txBody>
      </p:sp>
      <p:graphicFrame>
        <p:nvGraphicFramePr>
          <p:cNvPr id="53" name="Диаграмма 52"/>
          <p:cNvGraphicFramePr>
            <a:graphicFrameLocks/>
          </p:cNvGraphicFramePr>
          <p:nvPr>
            <p:extLst>
              <p:ext uri="{D42A27DB-BD31-4B8C-83A1-F6EECF244321}">
                <p14:modId xmlns:p14="http://schemas.microsoft.com/office/powerpoint/2010/main" val="203981397"/>
              </p:ext>
            </p:extLst>
          </p:nvPr>
        </p:nvGraphicFramePr>
        <p:xfrm>
          <a:off x="378404" y="737320"/>
          <a:ext cx="8586084" cy="6120680"/>
        </p:xfrm>
        <a:graphic>
          <a:graphicData uri="http://schemas.openxmlformats.org/drawingml/2006/chart">
            <c:chart xmlns:c="http://schemas.openxmlformats.org/drawingml/2006/chart" xmlns:r="http://schemas.openxmlformats.org/officeDocument/2006/relationships" r:id="rId4"/>
          </a:graphicData>
        </a:graphic>
      </p:graphicFrame>
      <p:sp>
        <p:nvSpPr>
          <p:cNvPr id="2" name="Прямоугольник 1"/>
          <p:cNvSpPr/>
          <p:nvPr/>
        </p:nvSpPr>
        <p:spPr>
          <a:xfrm>
            <a:off x="7668344" y="668979"/>
            <a:ext cx="1186543" cy="338554"/>
          </a:xfrm>
          <a:prstGeom prst="rect">
            <a:avLst/>
          </a:prstGeom>
        </p:spPr>
        <p:txBody>
          <a:bodyPr wrap="none">
            <a:spAutoFit/>
          </a:bodyPr>
          <a:lstStyle/>
          <a:p>
            <a:r>
              <a:rPr lang="ru-RU" sz="1600" dirty="0">
                <a:solidFill>
                  <a:prstClr val="black"/>
                </a:solidFill>
              </a:rPr>
              <a:t>(млн.руб.)</a:t>
            </a:r>
          </a:p>
        </p:txBody>
      </p:sp>
      <p:pic>
        <p:nvPicPr>
          <p:cNvPr id="16" name="Picture 2" descr="C:\Users\superuser\Desktop\СЛАЙДЫ!!!!!!!\Новая папка\Картинки для бюджета\программы\1ed95b2bbdada1557e145e7ae663f1a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3815" y="1275960"/>
            <a:ext cx="836963" cy="46856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descr="C:\Users\superuser\Desktop\СЛАЙДЫ!!!!!!!\Новая папка\Картинки для бюджета\Dengiest_830_13431769-829x507.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73815" y="3861048"/>
            <a:ext cx="782898" cy="47880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1" descr="C:\Users\superuser\Desktop\СЛАЙДЫ!!!!!!!\Новая папка\Картинки для бюджета\жкх3777.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266" y="5877272"/>
            <a:ext cx="513962" cy="46856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Users\superuser\Desktop\СЛАЙДЫ!!!!!!!\Новая папка\Картинки для бюджета\nature.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0848" y="4310792"/>
            <a:ext cx="520610" cy="52061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C:\Users\superuser\Desktop\СЛАЙДЫ!!!!!!!\Новая папка\Картинки для бюджета\04_gs.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8359" y="2708920"/>
            <a:ext cx="465588" cy="46212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superuser\Desktop\СЛАЙДЫ!!!!!!!\Новая папка\Картинки для бюджета\284a8780-4a96-4167-beae-80cb69c70c1dimage31.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266" y="1772816"/>
            <a:ext cx="559109" cy="56318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8" descr="C:\Users\superuser\Desktop\СЛАЙДЫ!!!!!!!\Новая папка\Картинки для бюджета\orig.gif"/>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7266" y="5229200"/>
            <a:ext cx="722276" cy="584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696514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833766" y="862411"/>
            <a:ext cx="8352928" cy="1354217"/>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ru-RU" sz="1600" i="1" dirty="0" smtClean="0"/>
              <a:t>Бюджетные ассигнования </a:t>
            </a:r>
            <a:r>
              <a:rPr lang="ru-RU" sz="1600" i="1" dirty="0"/>
              <a:t>на 2021 год и плановый период 2022 и 2023 годов </a:t>
            </a:r>
            <a:r>
              <a:rPr lang="ru-RU" sz="1600" i="1" dirty="0" smtClean="0"/>
              <a:t>сформированы в рамках </a:t>
            </a:r>
            <a:r>
              <a:rPr lang="ru-RU" sz="1600" b="1" i="1" dirty="0" smtClean="0">
                <a:solidFill>
                  <a:srgbClr val="FF0000"/>
                </a:solidFill>
              </a:rPr>
              <a:t>14 </a:t>
            </a:r>
            <a:r>
              <a:rPr lang="ru-RU" sz="1600" b="1" i="1" dirty="0">
                <a:solidFill>
                  <a:srgbClr val="FF0000"/>
                </a:solidFill>
              </a:rPr>
              <a:t>муниципальных программ </a:t>
            </a:r>
            <a:r>
              <a:rPr lang="ru-RU" sz="1600" i="1" dirty="0"/>
              <a:t>города-курорта Пятигорска и направлений деятельности, не входящих в муниципальные программы города-курорта Пятигорска. </a:t>
            </a:r>
            <a:endParaRPr lang="ru-RU" sz="1600" i="1" dirty="0" smtClean="0"/>
          </a:p>
          <a:p>
            <a:pPr algn="ctr"/>
            <a:r>
              <a:rPr lang="ru-RU" sz="1600" i="1" dirty="0" smtClean="0"/>
              <a:t>6 муниципальных программ – социальнозначимые.</a:t>
            </a:r>
            <a:endParaRPr lang="ru-RU" sz="1600" i="1" dirty="0"/>
          </a:p>
        </p:txBody>
      </p:sp>
      <p:sp>
        <p:nvSpPr>
          <p:cNvPr id="5" name="Заголовок 1"/>
          <p:cNvSpPr txBox="1">
            <a:spLocks/>
          </p:cNvSpPr>
          <p:nvPr/>
        </p:nvSpPr>
        <p:spPr>
          <a:xfrm>
            <a:off x="1124232" y="116632"/>
            <a:ext cx="7916804" cy="552347"/>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182880" indent="0" algn="ctr">
              <a:buFont typeface="Georgia" pitchFamily="18" charset="0"/>
              <a:buNone/>
            </a:pPr>
            <a:r>
              <a:rPr lang="ru-RU" sz="1600" dirty="0" smtClean="0">
                <a:solidFill>
                  <a:schemeClr val="tx1"/>
                </a:solidFill>
                <a:effectLst/>
              </a:rPr>
              <a:t>Информация о планируемых к достижению в 2021 году целевых индикаторов муниципальных программ</a:t>
            </a:r>
            <a:endParaRPr lang="ru-RU" sz="1600" dirty="0">
              <a:solidFill>
                <a:schemeClr val="tx1"/>
              </a:solidFill>
              <a:effectLst/>
            </a:endParaRPr>
          </a:p>
        </p:txBody>
      </p:sp>
      <p:grpSp>
        <p:nvGrpSpPr>
          <p:cNvPr id="17" name="Группа 16"/>
          <p:cNvGrpSpPr/>
          <p:nvPr/>
        </p:nvGrpSpPr>
        <p:grpSpPr>
          <a:xfrm>
            <a:off x="966412" y="2524083"/>
            <a:ext cx="7707502" cy="4145106"/>
            <a:chOff x="827584" y="2991490"/>
            <a:chExt cx="7707502" cy="4145106"/>
          </a:xfrm>
        </p:grpSpPr>
        <p:sp>
          <p:nvSpPr>
            <p:cNvPr id="10" name="Прямоугольник 9"/>
            <p:cNvSpPr/>
            <p:nvPr/>
          </p:nvSpPr>
          <p:spPr>
            <a:xfrm>
              <a:off x="827584" y="2991490"/>
              <a:ext cx="1624609" cy="3816424"/>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11" name="Прямоугольник 10"/>
            <p:cNvSpPr/>
            <p:nvPr/>
          </p:nvSpPr>
          <p:spPr>
            <a:xfrm>
              <a:off x="827584" y="6807914"/>
              <a:ext cx="1624609" cy="288032"/>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ru-RU"/>
            </a:p>
          </p:txBody>
        </p:sp>
        <p:sp>
          <p:nvSpPr>
            <p:cNvPr id="13" name="TextBox 12"/>
            <p:cNvSpPr txBox="1"/>
            <p:nvPr/>
          </p:nvSpPr>
          <p:spPr>
            <a:xfrm>
              <a:off x="919808" y="4664163"/>
              <a:ext cx="1440160" cy="369332"/>
            </a:xfrm>
            <a:prstGeom prst="rect">
              <a:avLst/>
            </a:prstGeom>
            <a:noFill/>
          </p:spPr>
          <p:txBody>
            <a:bodyPr wrap="square" rtlCol="0">
              <a:spAutoFit/>
            </a:bodyPr>
            <a:lstStyle/>
            <a:p>
              <a:r>
                <a:rPr lang="ru-RU" b="1" dirty="0" smtClean="0"/>
                <a:t>5 226 451</a:t>
              </a:r>
              <a:endParaRPr lang="ru-RU" b="1" dirty="0"/>
            </a:p>
          </p:txBody>
        </p:sp>
        <p:sp>
          <p:nvSpPr>
            <p:cNvPr id="14" name="TextBox 13"/>
            <p:cNvSpPr txBox="1"/>
            <p:nvPr/>
          </p:nvSpPr>
          <p:spPr>
            <a:xfrm>
              <a:off x="1131403" y="6767264"/>
              <a:ext cx="1016970" cy="369332"/>
            </a:xfrm>
            <a:prstGeom prst="rect">
              <a:avLst/>
            </a:prstGeom>
            <a:noFill/>
          </p:spPr>
          <p:txBody>
            <a:bodyPr wrap="square" rtlCol="0">
              <a:spAutoFit/>
            </a:bodyPr>
            <a:lstStyle/>
            <a:p>
              <a:r>
                <a:rPr lang="ru-RU" b="1" dirty="0" smtClean="0"/>
                <a:t>38 217</a:t>
              </a:r>
              <a:endParaRPr lang="ru-RU" b="1" dirty="0"/>
            </a:p>
          </p:txBody>
        </p:sp>
        <p:pic>
          <p:nvPicPr>
            <p:cNvPr id="1026" name="Picture 2" descr="https://www.thefhguide.com/img/1-conflict.PNG"/>
            <p:cNvPicPr>
              <a:picLocks noChangeAspect="1" noChangeArrowheads="1"/>
            </p:cNvPicPr>
            <p:nvPr/>
          </p:nvPicPr>
          <p:blipFill>
            <a:blip r:embed="rId2"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2630474" y="6767264"/>
              <a:ext cx="2899834" cy="36888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3000824" y="6490265"/>
              <a:ext cx="2193093" cy="276999"/>
            </a:xfrm>
            <a:prstGeom prst="rect">
              <a:avLst/>
            </a:prstGeom>
            <a:noFill/>
          </p:spPr>
          <p:txBody>
            <a:bodyPr wrap="square" rtlCol="0">
              <a:spAutoFit/>
            </a:bodyPr>
            <a:lstStyle/>
            <a:p>
              <a:r>
                <a:rPr lang="ru-RU" sz="1200" b="1" dirty="0" smtClean="0"/>
                <a:t>Непрограммные расходы</a:t>
              </a:r>
              <a:endParaRPr lang="ru-RU" sz="1200" b="1" dirty="0"/>
            </a:p>
          </p:txBody>
        </p:sp>
        <p:pic>
          <p:nvPicPr>
            <p:cNvPr id="18" name="Picture 2" descr="https://www.thefhguide.com/img/1-conflict.PNG"/>
            <p:cNvPicPr>
              <a:picLocks noChangeAspect="1" noChangeArrowheads="1"/>
            </p:cNvPicPr>
            <p:nvPr/>
          </p:nvPicPr>
          <p:blipFill>
            <a:blip r:embed="rId2"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2623390" y="4392070"/>
              <a:ext cx="2899834" cy="368881"/>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2873235" y="3683959"/>
              <a:ext cx="2448272" cy="738664"/>
            </a:xfrm>
            <a:prstGeom prst="rect">
              <a:avLst/>
            </a:prstGeom>
            <a:noFill/>
          </p:spPr>
          <p:txBody>
            <a:bodyPr wrap="square" rtlCol="0">
              <a:spAutoFit/>
            </a:bodyPr>
            <a:lstStyle/>
            <a:p>
              <a:pPr algn="ctr"/>
              <a:r>
                <a:rPr lang="ru-RU" sz="1400" b="1" dirty="0" smtClean="0"/>
                <a:t>Расходы в рамках 14 муниципальных программ</a:t>
              </a:r>
              <a:endParaRPr lang="ru-RU" sz="1400" b="1" dirty="0"/>
            </a:p>
          </p:txBody>
        </p:sp>
        <p:sp>
          <p:nvSpPr>
            <p:cNvPr id="20" name="Прямоугольник 19"/>
            <p:cNvSpPr/>
            <p:nvPr/>
          </p:nvSpPr>
          <p:spPr>
            <a:xfrm>
              <a:off x="5745744" y="3156150"/>
              <a:ext cx="2664296" cy="1206733"/>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21" name="Прямоугольник 20"/>
            <p:cNvSpPr/>
            <p:nvPr/>
          </p:nvSpPr>
          <p:spPr>
            <a:xfrm>
              <a:off x="5775900" y="4587779"/>
              <a:ext cx="2664296" cy="1206733"/>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22" name="Прямоугольник 21"/>
            <p:cNvSpPr/>
            <p:nvPr/>
          </p:nvSpPr>
          <p:spPr>
            <a:xfrm>
              <a:off x="5745744" y="6568239"/>
              <a:ext cx="2664296" cy="568357"/>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r">
                <a:rot lat="0" lon="0" rev="4800000"/>
              </a:lightRig>
            </a:scene3d>
            <a:sp3d prstMaterial="matte">
              <a:bevelT w="127000" h="63500"/>
            </a:sp3d>
          </p:spPr>
          <p:style>
            <a:lnRef idx="1">
              <a:schemeClr val="accent4"/>
            </a:lnRef>
            <a:fillRef idx="3">
              <a:schemeClr val="accent4"/>
            </a:fillRef>
            <a:effectRef idx="2">
              <a:schemeClr val="accent4"/>
            </a:effectRef>
            <a:fontRef idx="minor">
              <a:schemeClr val="lt1"/>
            </a:fontRef>
          </p:style>
          <p:txBody>
            <a:bodyPr rtlCol="0" anchor="ctr"/>
            <a:lstStyle/>
            <a:p>
              <a:pPr algn="ctr"/>
              <a:endParaRPr lang="ru-RU"/>
            </a:p>
          </p:txBody>
        </p:sp>
        <p:sp>
          <p:nvSpPr>
            <p:cNvPr id="23" name="TextBox 22"/>
            <p:cNvSpPr txBox="1"/>
            <p:nvPr/>
          </p:nvSpPr>
          <p:spPr>
            <a:xfrm>
              <a:off x="5726774" y="6620889"/>
              <a:ext cx="2808312" cy="461665"/>
            </a:xfrm>
            <a:prstGeom prst="rect">
              <a:avLst/>
            </a:prstGeom>
            <a:noFill/>
          </p:spPr>
          <p:txBody>
            <a:bodyPr wrap="square" rtlCol="0">
              <a:spAutoFit/>
            </a:bodyPr>
            <a:lstStyle/>
            <a:p>
              <a:pPr algn="ctr"/>
              <a:r>
                <a:rPr lang="ru-RU" sz="1200" dirty="0" smtClean="0"/>
                <a:t>Планируется направить на обеспечение деятельности ОМС</a:t>
              </a:r>
              <a:endParaRPr lang="ru-RU" sz="1200" b="1" dirty="0"/>
            </a:p>
          </p:txBody>
        </p:sp>
        <p:sp>
          <p:nvSpPr>
            <p:cNvPr id="24" name="TextBox 23"/>
            <p:cNvSpPr txBox="1"/>
            <p:nvPr/>
          </p:nvSpPr>
          <p:spPr>
            <a:xfrm>
              <a:off x="5773442" y="3313240"/>
              <a:ext cx="2541896" cy="892552"/>
            </a:xfrm>
            <a:prstGeom prst="rect">
              <a:avLst/>
            </a:prstGeom>
            <a:noFill/>
          </p:spPr>
          <p:txBody>
            <a:bodyPr wrap="square" rtlCol="0">
              <a:spAutoFit/>
            </a:bodyPr>
            <a:lstStyle/>
            <a:p>
              <a:pPr algn="ctr"/>
              <a:r>
                <a:rPr lang="ru-RU" sz="1200" dirty="0" smtClean="0"/>
                <a:t>Достижение </a:t>
              </a:r>
              <a:r>
                <a:rPr lang="ru-RU" sz="1400" dirty="0" smtClean="0">
                  <a:solidFill>
                    <a:srgbClr val="C00000"/>
                  </a:solidFill>
                </a:rPr>
                <a:t>34 целей </a:t>
              </a:r>
              <a:r>
                <a:rPr lang="ru-RU" sz="1200" dirty="0" smtClean="0"/>
                <a:t>муниципальных программ планируется за счет выполнения </a:t>
              </a:r>
              <a:r>
                <a:rPr lang="ru-RU" sz="1400" dirty="0" smtClean="0">
                  <a:solidFill>
                    <a:srgbClr val="C00000"/>
                  </a:solidFill>
                </a:rPr>
                <a:t>64 </a:t>
              </a:r>
              <a:r>
                <a:rPr lang="ru-RU" sz="1400" dirty="0">
                  <a:solidFill>
                    <a:srgbClr val="C00000"/>
                  </a:solidFill>
                </a:rPr>
                <a:t>индикаторов</a:t>
              </a:r>
            </a:p>
          </p:txBody>
        </p:sp>
        <p:sp>
          <p:nvSpPr>
            <p:cNvPr id="25" name="TextBox 24"/>
            <p:cNvSpPr txBox="1"/>
            <p:nvPr/>
          </p:nvSpPr>
          <p:spPr>
            <a:xfrm>
              <a:off x="5844359" y="4848829"/>
              <a:ext cx="2541896" cy="923330"/>
            </a:xfrm>
            <a:prstGeom prst="rect">
              <a:avLst/>
            </a:prstGeom>
            <a:noFill/>
          </p:spPr>
          <p:txBody>
            <a:bodyPr wrap="square" rtlCol="0">
              <a:spAutoFit/>
            </a:bodyPr>
            <a:lstStyle/>
            <a:p>
              <a:pPr algn="ctr"/>
              <a:r>
                <a:rPr lang="ru-RU" sz="1200" dirty="0" smtClean="0"/>
                <a:t>Решение </a:t>
              </a:r>
              <a:r>
                <a:rPr lang="ru-RU" sz="1400" dirty="0" smtClean="0">
                  <a:solidFill>
                    <a:srgbClr val="C00000"/>
                  </a:solidFill>
                </a:rPr>
                <a:t>87 задач </a:t>
              </a:r>
              <a:r>
                <a:rPr lang="ru-RU" sz="1200" dirty="0" smtClean="0"/>
                <a:t> подпрограмм планируется за счет </a:t>
              </a:r>
              <a:r>
                <a:rPr lang="ru-RU" sz="1200" smtClean="0"/>
                <a:t>выполнения </a:t>
              </a:r>
              <a:r>
                <a:rPr lang="ru-RU" sz="1400" smtClean="0">
                  <a:solidFill>
                    <a:srgbClr val="C00000"/>
                  </a:solidFill>
                </a:rPr>
                <a:t>239 </a:t>
              </a:r>
              <a:r>
                <a:rPr lang="ru-RU" sz="1400" dirty="0">
                  <a:solidFill>
                    <a:srgbClr val="C00000"/>
                  </a:solidFill>
                </a:rPr>
                <a:t>показателей</a:t>
              </a:r>
            </a:p>
          </p:txBody>
        </p:sp>
      </p:grpSp>
      <p:sp>
        <p:nvSpPr>
          <p:cNvPr id="27" name="TextBox 26"/>
          <p:cNvSpPr txBox="1"/>
          <p:nvPr/>
        </p:nvSpPr>
        <p:spPr>
          <a:xfrm>
            <a:off x="1303260" y="2216628"/>
            <a:ext cx="1016970" cy="307777"/>
          </a:xfrm>
          <a:prstGeom prst="rect">
            <a:avLst/>
          </a:prstGeom>
          <a:noFill/>
        </p:spPr>
        <p:txBody>
          <a:bodyPr wrap="square" rtlCol="0">
            <a:spAutoFit/>
          </a:bodyPr>
          <a:lstStyle/>
          <a:p>
            <a:r>
              <a:rPr lang="ru-RU" sz="1400" b="1" dirty="0" smtClean="0"/>
              <a:t>тыс.руб.</a:t>
            </a:r>
            <a:endParaRPr lang="ru-RU" sz="1400" b="1" dirty="0"/>
          </a:p>
        </p:txBody>
      </p:sp>
      <p:pic>
        <p:nvPicPr>
          <p:cNvPr id="26" name="Picture 2" descr="C:\Users\superuser\Desktop\герб пятигорска.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620"/>
            <a:ext cx="971600" cy="1156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65692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extLst>
              <p:ext uri="{D42A27DB-BD31-4B8C-83A1-F6EECF244321}">
                <p14:modId xmlns:p14="http://schemas.microsoft.com/office/powerpoint/2010/main" val="108952751"/>
              </p:ext>
            </p:extLst>
          </p:nvPr>
        </p:nvGraphicFramePr>
        <p:xfrm>
          <a:off x="107505" y="1150561"/>
          <a:ext cx="5400601" cy="5453640"/>
        </p:xfrm>
        <a:graphic>
          <a:graphicData uri="http://schemas.openxmlformats.org/drawingml/2006/table">
            <a:tbl>
              <a:tblPr>
                <a:tableStyleId>{5DA37D80-6434-44D0-A028-1B22A696006F}</a:tableStyleId>
              </a:tblPr>
              <a:tblGrid>
                <a:gridCol w="354137"/>
                <a:gridCol w="2264335"/>
                <a:gridCol w="578672"/>
                <a:gridCol w="577679"/>
                <a:gridCol w="812889"/>
                <a:gridCol w="812889"/>
              </a:tblGrid>
              <a:tr h="408029">
                <a:tc rowSpan="2">
                  <a:txBody>
                    <a:bodyPr/>
                    <a:lstStyle/>
                    <a:p>
                      <a:pPr algn="ctr">
                        <a:lnSpc>
                          <a:spcPct val="115000"/>
                        </a:lnSpc>
                        <a:spcAft>
                          <a:spcPts val="0"/>
                        </a:spcAft>
                      </a:pPr>
                      <a:r>
                        <a:rPr lang="ru-RU" sz="1000" dirty="0">
                          <a:effectLst/>
                        </a:rPr>
                        <a:t>N п/п</a:t>
                      </a:r>
                      <a:endParaRPr lang="ru-RU" sz="1050" dirty="0">
                        <a:effectLst/>
                        <a:latin typeface="Calibri"/>
                        <a:ea typeface="Calibri"/>
                        <a:cs typeface="Times New Roman"/>
                      </a:endParaRPr>
                    </a:p>
                  </a:txBody>
                  <a:tcPr marL="22593" marR="22593" marT="37169" marB="37169"/>
                </a:tc>
                <a:tc rowSpan="2">
                  <a:txBody>
                    <a:bodyPr/>
                    <a:lstStyle/>
                    <a:p>
                      <a:pPr algn="ctr">
                        <a:lnSpc>
                          <a:spcPct val="115000"/>
                        </a:lnSpc>
                        <a:spcAft>
                          <a:spcPts val="0"/>
                        </a:spcAft>
                      </a:pPr>
                      <a:r>
                        <a:rPr lang="ru-RU" sz="1000" dirty="0">
                          <a:effectLst/>
                        </a:rPr>
                        <a:t>Наименование индикатора достижения цели Программы </a:t>
                      </a:r>
                      <a:endParaRPr lang="ru-RU" sz="1050" dirty="0">
                        <a:effectLst/>
                        <a:latin typeface="Calibri"/>
                        <a:ea typeface="Calibri"/>
                        <a:cs typeface="Times New Roman"/>
                      </a:endParaRPr>
                    </a:p>
                  </a:txBody>
                  <a:tcPr marL="22593" marR="22593" marT="37169" marB="37169"/>
                </a:tc>
                <a:tc rowSpan="2">
                  <a:txBody>
                    <a:bodyPr/>
                    <a:lstStyle/>
                    <a:p>
                      <a:pPr algn="ctr">
                        <a:lnSpc>
                          <a:spcPct val="115000"/>
                        </a:lnSpc>
                        <a:spcAft>
                          <a:spcPts val="0"/>
                        </a:spcAft>
                      </a:pPr>
                      <a:r>
                        <a:rPr lang="ru-RU" sz="1000" dirty="0">
                          <a:effectLst/>
                        </a:rPr>
                        <a:t>Единица измерения</a:t>
                      </a:r>
                      <a:endParaRPr lang="ru-RU" sz="1050" dirty="0">
                        <a:effectLst/>
                        <a:latin typeface="Calibri"/>
                        <a:ea typeface="Calibri"/>
                        <a:cs typeface="Times New Roman"/>
                      </a:endParaRPr>
                    </a:p>
                  </a:txBody>
                  <a:tcPr marL="22593" marR="22593" marT="37169" marB="37169"/>
                </a:tc>
                <a:tc gridSpan="3">
                  <a:txBody>
                    <a:bodyPr/>
                    <a:lstStyle/>
                    <a:p>
                      <a:pPr algn="ctr">
                        <a:lnSpc>
                          <a:spcPct val="115000"/>
                        </a:lnSpc>
                        <a:spcAft>
                          <a:spcPts val="0"/>
                        </a:spcAft>
                      </a:pPr>
                      <a:r>
                        <a:rPr lang="ru-RU" sz="1000" dirty="0">
                          <a:effectLst/>
                        </a:rPr>
                        <a:t>Значение индикатора достижения цели </a:t>
                      </a:r>
                      <a:r>
                        <a:rPr lang="ru-RU" sz="1000" dirty="0" smtClean="0">
                          <a:effectLst/>
                        </a:rPr>
                        <a:t>Программы</a:t>
                      </a:r>
                      <a:endParaRPr lang="ru-RU" sz="1050" dirty="0">
                        <a:effectLst/>
                        <a:latin typeface="Calibri"/>
                        <a:ea typeface="Calibri"/>
                        <a:cs typeface="Times New Roman"/>
                      </a:endParaRPr>
                    </a:p>
                  </a:txBody>
                  <a:tcPr marL="22593" marR="22593" marT="37169" marB="37169"/>
                </a:tc>
                <a:tc hMerge="1">
                  <a:txBody>
                    <a:bodyPr/>
                    <a:lstStyle/>
                    <a:p>
                      <a:endParaRPr lang="ru-RU"/>
                    </a:p>
                  </a:txBody>
                  <a:tcPr/>
                </a:tc>
                <a:tc hMerge="1">
                  <a:txBody>
                    <a:bodyPr/>
                    <a:lstStyle/>
                    <a:p>
                      <a:endParaRPr lang="ru-RU"/>
                    </a:p>
                  </a:txBody>
                  <a:tcPr/>
                </a:tc>
              </a:tr>
              <a:tr h="239711">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1000" b="1" dirty="0">
                          <a:effectLst/>
                        </a:rPr>
                        <a:t>2021</a:t>
                      </a:r>
                      <a:endParaRPr lang="ru-RU" sz="1050" b="1" dirty="0">
                        <a:effectLst/>
                        <a:latin typeface="Calibri"/>
                        <a:ea typeface="Calibri"/>
                        <a:cs typeface="Times New Roman"/>
                      </a:endParaRPr>
                    </a:p>
                  </a:txBody>
                  <a:tcPr marL="22593" marR="22593" marT="37169" marB="37169"/>
                </a:tc>
                <a:tc>
                  <a:txBody>
                    <a:bodyPr/>
                    <a:lstStyle/>
                    <a:p>
                      <a:pPr algn="ctr">
                        <a:lnSpc>
                          <a:spcPct val="115000"/>
                        </a:lnSpc>
                        <a:spcAft>
                          <a:spcPts val="0"/>
                        </a:spcAft>
                      </a:pPr>
                      <a:r>
                        <a:rPr lang="ru-RU" sz="1000" b="1" dirty="0">
                          <a:effectLst/>
                        </a:rPr>
                        <a:t>2022</a:t>
                      </a:r>
                      <a:endParaRPr lang="ru-RU" sz="1050" b="1" dirty="0">
                        <a:effectLst/>
                        <a:latin typeface="Calibri"/>
                        <a:ea typeface="Calibri"/>
                        <a:cs typeface="Times New Roman"/>
                      </a:endParaRPr>
                    </a:p>
                  </a:txBody>
                  <a:tcPr marL="22593" marR="22593" marT="37169" marB="37169"/>
                </a:tc>
                <a:tc>
                  <a:txBody>
                    <a:bodyPr/>
                    <a:lstStyle/>
                    <a:p>
                      <a:pPr algn="ctr">
                        <a:lnSpc>
                          <a:spcPct val="115000"/>
                        </a:lnSpc>
                        <a:spcAft>
                          <a:spcPts val="0"/>
                        </a:spcAft>
                      </a:pPr>
                      <a:r>
                        <a:rPr lang="ru-RU" sz="1000" b="1" dirty="0">
                          <a:effectLst/>
                        </a:rPr>
                        <a:t>2023</a:t>
                      </a:r>
                      <a:endParaRPr lang="ru-RU" sz="1050" b="1" dirty="0">
                        <a:effectLst/>
                        <a:latin typeface="Calibri"/>
                        <a:ea typeface="Calibri"/>
                        <a:cs typeface="Times New Roman"/>
                      </a:endParaRPr>
                    </a:p>
                  </a:txBody>
                  <a:tcPr marL="22593" marR="22593" marT="37169" marB="37169"/>
                </a:tc>
              </a:tr>
              <a:tr h="744665">
                <a:tc gridSpan="6">
                  <a:txBody>
                    <a:bodyPr/>
                    <a:lstStyle/>
                    <a:p>
                      <a:pPr algn="ctr">
                        <a:lnSpc>
                          <a:spcPct val="115000"/>
                        </a:lnSpc>
                        <a:spcAft>
                          <a:spcPts val="0"/>
                        </a:spcAft>
                      </a:pPr>
                      <a:r>
                        <a:rPr lang="ru-RU" sz="1000" dirty="0" smtClean="0">
                          <a:effectLst/>
                        </a:rPr>
                        <a:t> </a:t>
                      </a:r>
                      <a:r>
                        <a:rPr lang="ru-RU" sz="1000" dirty="0">
                          <a:effectLst/>
                        </a:rPr>
                        <a:t>Цель 1 Программы: Повышение доступности и качества дошкольного, общего, дополнительного образования в городе-курорте Пятигорске, создание правовых и социально-экономических условий для нравственного, интеллектуального и физического развития детей</a:t>
                      </a:r>
                      <a:endParaRPr lang="ru-RU" sz="1050" dirty="0">
                        <a:effectLst/>
                        <a:latin typeface="Calibri"/>
                        <a:ea typeface="Calibri"/>
                        <a:cs typeface="Times New Roman"/>
                      </a:endParaRPr>
                    </a:p>
                  </a:txBody>
                  <a:tcPr marL="22593" marR="22593" marT="37169" marB="37169"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1249618">
                <a:tc>
                  <a:txBody>
                    <a:bodyPr/>
                    <a:lstStyle/>
                    <a:p>
                      <a:pPr algn="ctr">
                        <a:lnSpc>
                          <a:spcPct val="115000"/>
                        </a:lnSpc>
                        <a:spcAft>
                          <a:spcPts val="0"/>
                        </a:spcAft>
                      </a:pPr>
                      <a:r>
                        <a:rPr lang="ru-RU" sz="1000">
                          <a:effectLst/>
                        </a:rPr>
                        <a:t>1.1.</a:t>
                      </a:r>
                      <a:endParaRPr lang="ru-RU" sz="1050">
                        <a:effectLst/>
                        <a:latin typeface="Calibri"/>
                        <a:ea typeface="Calibri"/>
                        <a:cs typeface="Times New Roman"/>
                      </a:endParaRPr>
                    </a:p>
                  </a:txBody>
                  <a:tcPr marL="22593" marR="22593" marT="37169" marB="37169"/>
                </a:tc>
                <a:tc>
                  <a:txBody>
                    <a:bodyPr/>
                    <a:lstStyle/>
                    <a:p>
                      <a:pPr algn="ctr">
                        <a:lnSpc>
                          <a:spcPct val="115000"/>
                        </a:lnSpc>
                        <a:spcAft>
                          <a:spcPts val="0"/>
                        </a:spcAft>
                      </a:pPr>
                      <a:r>
                        <a:rPr lang="ru-RU" sz="1000" dirty="0">
                          <a:effectLst/>
                        </a:rPr>
                        <a:t>Удельный вес численности населения в возрасте 5 - 18 лет, охваченного дошкольным, начальным общим, основным общим, средним общим образованием, в общей численности населения в возрасте 5 - 18 лет</a:t>
                      </a:r>
                      <a:endParaRPr lang="ru-RU" sz="1050" dirty="0">
                        <a:effectLst/>
                        <a:latin typeface="Calibri"/>
                        <a:ea typeface="Calibri"/>
                        <a:cs typeface="Times New Roman"/>
                      </a:endParaRPr>
                    </a:p>
                  </a:txBody>
                  <a:tcPr marL="22593" marR="22593" marT="37169" marB="37169"/>
                </a:tc>
                <a:tc>
                  <a:txBody>
                    <a:bodyPr/>
                    <a:lstStyle/>
                    <a:p>
                      <a:pPr algn="ctr">
                        <a:lnSpc>
                          <a:spcPct val="115000"/>
                        </a:lnSpc>
                        <a:spcAft>
                          <a:spcPts val="0"/>
                        </a:spcAft>
                      </a:pPr>
                      <a:r>
                        <a:rPr lang="ru-RU" sz="1000" dirty="0">
                          <a:effectLst/>
                        </a:rPr>
                        <a:t>процент</a:t>
                      </a:r>
                      <a:endParaRPr lang="ru-RU" sz="1050" dirty="0">
                        <a:effectLst/>
                        <a:latin typeface="Calibri"/>
                        <a:ea typeface="Calibri"/>
                        <a:cs typeface="Times New Roman"/>
                      </a:endParaRPr>
                    </a:p>
                  </a:txBody>
                  <a:tcPr marL="22593" marR="22593" marT="37169" marB="37169"/>
                </a:tc>
                <a:tc>
                  <a:txBody>
                    <a:bodyPr/>
                    <a:lstStyle/>
                    <a:p>
                      <a:pPr algn="ctr">
                        <a:lnSpc>
                          <a:spcPct val="115000"/>
                        </a:lnSpc>
                        <a:spcAft>
                          <a:spcPts val="0"/>
                        </a:spcAft>
                      </a:pPr>
                      <a:r>
                        <a:rPr lang="ru-RU" sz="1100" b="1" dirty="0">
                          <a:effectLst/>
                        </a:rPr>
                        <a:t>94,3</a:t>
                      </a:r>
                      <a:endParaRPr lang="ru-RU" sz="1200" b="1" dirty="0">
                        <a:effectLst/>
                        <a:latin typeface="Calibri"/>
                        <a:ea typeface="Calibri"/>
                        <a:cs typeface="Times New Roman"/>
                      </a:endParaRPr>
                    </a:p>
                  </a:txBody>
                  <a:tcPr marL="22593" marR="22593" marT="37169" marB="37169"/>
                </a:tc>
                <a:tc>
                  <a:txBody>
                    <a:bodyPr/>
                    <a:lstStyle/>
                    <a:p>
                      <a:pPr algn="ctr">
                        <a:lnSpc>
                          <a:spcPct val="115000"/>
                        </a:lnSpc>
                        <a:spcAft>
                          <a:spcPts val="0"/>
                        </a:spcAft>
                      </a:pPr>
                      <a:r>
                        <a:rPr lang="ru-RU" sz="1100" b="1" dirty="0">
                          <a:effectLst/>
                        </a:rPr>
                        <a:t>94,3</a:t>
                      </a:r>
                      <a:endParaRPr lang="ru-RU" sz="1200" b="1" dirty="0">
                        <a:effectLst/>
                        <a:latin typeface="Calibri"/>
                        <a:ea typeface="Calibri"/>
                        <a:cs typeface="Times New Roman"/>
                      </a:endParaRPr>
                    </a:p>
                  </a:txBody>
                  <a:tcPr marL="22593" marR="22593" marT="37169" marB="37169"/>
                </a:tc>
                <a:tc>
                  <a:txBody>
                    <a:bodyPr/>
                    <a:lstStyle/>
                    <a:p>
                      <a:pPr algn="ctr">
                        <a:lnSpc>
                          <a:spcPct val="115000"/>
                        </a:lnSpc>
                        <a:spcAft>
                          <a:spcPts val="0"/>
                        </a:spcAft>
                      </a:pPr>
                      <a:r>
                        <a:rPr lang="ru-RU" sz="1100" b="1" dirty="0">
                          <a:effectLst/>
                        </a:rPr>
                        <a:t>94,3</a:t>
                      </a:r>
                      <a:endParaRPr lang="ru-RU" sz="1200" b="1" dirty="0">
                        <a:effectLst/>
                        <a:latin typeface="Calibri"/>
                        <a:ea typeface="Calibri"/>
                        <a:cs typeface="Times New Roman"/>
                      </a:endParaRPr>
                    </a:p>
                  </a:txBody>
                  <a:tcPr marL="22593" marR="22593" marT="37169" marB="37169"/>
                </a:tc>
              </a:tr>
              <a:tr h="576347">
                <a:tc>
                  <a:txBody>
                    <a:bodyPr/>
                    <a:lstStyle/>
                    <a:p>
                      <a:pPr algn="ctr">
                        <a:lnSpc>
                          <a:spcPct val="115000"/>
                        </a:lnSpc>
                        <a:spcAft>
                          <a:spcPts val="0"/>
                        </a:spcAft>
                      </a:pPr>
                      <a:r>
                        <a:rPr lang="ru-RU" sz="1000">
                          <a:effectLst/>
                        </a:rPr>
                        <a:t>1.2.</a:t>
                      </a:r>
                      <a:endParaRPr lang="ru-RU" sz="1050">
                        <a:effectLst/>
                        <a:latin typeface="Calibri"/>
                        <a:ea typeface="Calibri"/>
                        <a:cs typeface="Times New Roman"/>
                      </a:endParaRPr>
                    </a:p>
                  </a:txBody>
                  <a:tcPr marL="22593" marR="22593" marT="37169" marB="37169"/>
                </a:tc>
                <a:tc>
                  <a:txBody>
                    <a:bodyPr/>
                    <a:lstStyle/>
                    <a:p>
                      <a:pPr algn="ctr">
                        <a:lnSpc>
                          <a:spcPct val="115000"/>
                        </a:lnSpc>
                        <a:spcAft>
                          <a:spcPts val="0"/>
                        </a:spcAft>
                      </a:pPr>
                      <a:r>
                        <a:rPr lang="ru-RU" sz="1000" dirty="0">
                          <a:effectLst/>
                        </a:rPr>
                        <a:t>Удовлетворенность населения города-курорта Пятигорска качеством образования в том числе</a:t>
                      </a:r>
                      <a:endParaRPr lang="ru-RU" sz="1050" dirty="0">
                        <a:effectLst/>
                        <a:latin typeface="Calibri"/>
                        <a:ea typeface="Calibri"/>
                        <a:cs typeface="Times New Roman"/>
                      </a:endParaRPr>
                    </a:p>
                  </a:txBody>
                  <a:tcPr marL="22593" marR="22593" marT="37169" marB="37169"/>
                </a:tc>
                <a:tc rowSpan="4">
                  <a:txBody>
                    <a:bodyPr/>
                    <a:lstStyle/>
                    <a:p>
                      <a:pPr algn="ctr">
                        <a:lnSpc>
                          <a:spcPct val="115000"/>
                        </a:lnSpc>
                        <a:spcAft>
                          <a:spcPts val="0"/>
                        </a:spcAft>
                      </a:pPr>
                      <a:endParaRPr lang="ru-RU" sz="1000" dirty="0" smtClean="0">
                        <a:effectLst/>
                      </a:endParaRPr>
                    </a:p>
                    <a:p>
                      <a:pPr algn="ctr">
                        <a:lnSpc>
                          <a:spcPct val="115000"/>
                        </a:lnSpc>
                        <a:spcAft>
                          <a:spcPts val="0"/>
                        </a:spcAft>
                      </a:pPr>
                      <a:endParaRPr lang="ru-RU" sz="1000" dirty="0" smtClean="0">
                        <a:effectLst/>
                      </a:endParaRPr>
                    </a:p>
                    <a:p>
                      <a:pPr algn="ctr">
                        <a:lnSpc>
                          <a:spcPct val="115000"/>
                        </a:lnSpc>
                        <a:spcAft>
                          <a:spcPts val="0"/>
                        </a:spcAft>
                      </a:pPr>
                      <a:endParaRPr lang="ru-RU" sz="1000" dirty="0" smtClean="0">
                        <a:effectLst/>
                      </a:endParaRPr>
                    </a:p>
                    <a:p>
                      <a:pPr algn="ctr">
                        <a:lnSpc>
                          <a:spcPct val="115000"/>
                        </a:lnSpc>
                        <a:spcAft>
                          <a:spcPts val="0"/>
                        </a:spcAft>
                      </a:pPr>
                      <a:endParaRPr lang="ru-RU" sz="1000" dirty="0" smtClean="0">
                        <a:effectLst/>
                      </a:endParaRPr>
                    </a:p>
                    <a:p>
                      <a:pPr algn="ctr">
                        <a:lnSpc>
                          <a:spcPct val="115000"/>
                        </a:lnSpc>
                        <a:spcAft>
                          <a:spcPts val="0"/>
                        </a:spcAft>
                      </a:pPr>
                      <a:endParaRPr lang="ru-RU" sz="1000" dirty="0" smtClean="0">
                        <a:effectLst/>
                      </a:endParaRPr>
                    </a:p>
                    <a:p>
                      <a:pPr algn="ctr">
                        <a:lnSpc>
                          <a:spcPct val="115000"/>
                        </a:lnSpc>
                        <a:spcAft>
                          <a:spcPts val="0"/>
                        </a:spcAft>
                      </a:pPr>
                      <a:endParaRPr lang="ru-RU" sz="1000" dirty="0" smtClean="0">
                        <a:effectLst/>
                      </a:endParaRPr>
                    </a:p>
                    <a:p>
                      <a:pPr algn="ctr">
                        <a:lnSpc>
                          <a:spcPct val="115000"/>
                        </a:lnSpc>
                        <a:spcAft>
                          <a:spcPts val="0"/>
                        </a:spcAft>
                      </a:pPr>
                      <a:r>
                        <a:rPr lang="ru-RU" sz="1000" dirty="0" smtClean="0">
                          <a:effectLst/>
                        </a:rPr>
                        <a:t>процент</a:t>
                      </a:r>
                      <a:endParaRPr lang="ru-RU" sz="1050" dirty="0">
                        <a:effectLst/>
                        <a:latin typeface="Calibri"/>
                        <a:ea typeface="Calibri"/>
                        <a:cs typeface="Times New Roman"/>
                      </a:endParaRPr>
                    </a:p>
                  </a:txBody>
                  <a:tcPr marL="22593" marR="22593" marT="37169" marB="37169"/>
                </a:tc>
                <a:tc>
                  <a:txBody>
                    <a:bodyPr/>
                    <a:lstStyle/>
                    <a:p>
                      <a:pPr algn="ctr">
                        <a:lnSpc>
                          <a:spcPct val="115000"/>
                        </a:lnSpc>
                        <a:spcAft>
                          <a:spcPts val="0"/>
                        </a:spcAft>
                      </a:pPr>
                      <a:r>
                        <a:rPr lang="ru-RU" sz="1100" b="1" dirty="0">
                          <a:effectLst/>
                        </a:rPr>
                        <a:t> </a:t>
                      </a:r>
                      <a:r>
                        <a:rPr lang="ru-RU" sz="1100" b="1" dirty="0" smtClean="0">
                          <a:effectLst/>
                        </a:rPr>
                        <a:t>235</a:t>
                      </a:r>
                      <a:endParaRPr lang="ru-RU" sz="1200" b="1" dirty="0">
                        <a:effectLst/>
                        <a:latin typeface="Calibri"/>
                        <a:ea typeface="Calibri"/>
                        <a:cs typeface="Times New Roman"/>
                      </a:endParaRPr>
                    </a:p>
                  </a:txBody>
                  <a:tcPr marL="22593" marR="22593" marT="37169" marB="37169"/>
                </a:tc>
                <a:tc>
                  <a:txBody>
                    <a:bodyPr/>
                    <a:lstStyle/>
                    <a:p>
                      <a:pPr algn="ctr">
                        <a:lnSpc>
                          <a:spcPct val="115000"/>
                        </a:lnSpc>
                        <a:spcAft>
                          <a:spcPts val="0"/>
                        </a:spcAft>
                      </a:pPr>
                      <a:r>
                        <a:rPr lang="ru-RU" sz="1100" b="1" dirty="0">
                          <a:effectLst/>
                        </a:rPr>
                        <a:t> </a:t>
                      </a:r>
                      <a:r>
                        <a:rPr lang="ru-RU" sz="1100" b="1" dirty="0" smtClean="0">
                          <a:effectLst/>
                        </a:rPr>
                        <a:t>241</a:t>
                      </a:r>
                      <a:endParaRPr lang="ru-RU" sz="1200" b="1" dirty="0">
                        <a:effectLst/>
                        <a:latin typeface="Calibri"/>
                        <a:ea typeface="Calibri"/>
                        <a:cs typeface="Times New Roman"/>
                      </a:endParaRPr>
                    </a:p>
                  </a:txBody>
                  <a:tcPr marL="22593" marR="22593" marT="37169" marB="37169"/>
                </a:tc>
                <a:tc>
                  <a:txBody>
                    <a:bodyPr/>
                    <a:lstStyle/>
                    <a:p>
                      <a:pPr algn="ctr">
                        <a:lnSpc>
                          <a:spcPct val="115000"/>
                        </a:lnSpc>
                        <a:spcAft>
                          <a:spcPts val="0"/>
                        </a:spcAft>
                      </a:pPr>
                      <a:r>
                        <a:rPr lang="ru-RU" sz="1100" b="1" dirty="0">
                          <a:effectLst/>
                        </a:rPr>
                        <a:t> </a:t>
                      </a:r>
                      <a:r>
                        <a:rPr lang="ru-RU" sz="1100" b="1" dirty="0" smtClean="0">
                          <a:effectLst/>
                        </a:rPr>
                        <a:t>244</a:t>
                      </a:r>
                      <a:endParaRPr lang="ru-RU" sz="1200" b="1" dirty="0">
                        <a:effectLst/>
                        <a:latin typeface="Calibri"/>
                        <a:ea typeface="Calibri"/>
                        <a:cs typeface="Times New Roman"/>
                      </a:endParaRPr>
                    </a:p>
                  </a:txBody>
                  <a:tcPr marL="22593" marR="22593" marT="37169" marB="37169"/>
                </a:tc>
              </a:tr>
              <a:tr h="256543">
                <a:tc>
                  <a:txBody>
                    <a:bodyPr/>
                    <a:lstStyle/>
                    <a:p>
                      <a:pPr algn="l">
                        <a:lnSpc>
                          <a:spcPct val="115000"/>
                        </a:lnSpc>
                        <a:spcAft>
                          <a:spcPts val="0"/>
                        </a:spcAft>
                      </a:pPr>
                      <a:r>
                        <a:rPr lang="ru-RU" sz="1000">
                          <a:effectLst/>
                        </a:rPr>
                        <a:t> </a:t>
                      </a:r>
                      <a:endParaRPr lang="ru-RU" sz="1050">
                        <a:effectLst/>
                        <a:latin typeface="Calibri"/>
                        <a:ea typeface="Calibri"/>
                        <a:cs typeface="Times New Roman"/>
                      </a:endParaRPr>
                    </a:p>
                  </a:txBody>
                  <a:tcPr marL="22593" marR="22593" marT="37169" marB="37169"/>
                </a:tc>
                <a:tc>
                  <a:txBody>
                    <a:bodyPr/>
                    <a:lstStyle/>
                    <a:p>
                      <a:pPr algn="ctr">
                        <a:lnSpc>
                          <a:spcPct val="115000"/>
                        </a:lnSpc>
                        <a:spcAft>
                          <a:spcPts val="0"/>
                        </a:spcAft>
                      </a:pPr>
                      <a:r>
                        <a:rPr lang="ru-RU" sz="1000" dirty="0">
                          <a:effectLst/>
                        </a:rPr>
                        <a:t>дошкольного образования</a:t>
                      </a:r>
                      <a:endParaRPr lang="ru-RU" sz="1050" dirty="0">
                        <a:effectLst/>
                        <a:latin typeface="Calibri"/>
                        <a:ea typeface="Calibri"/>
                        <a:cs typeface="Times New Roman"/>
                      </a:endParaRPr>
                    </a:p>
                  </a:txBody>
                  <a:tcPr marL="22593" marR="22593" marT="37169" marB="37169"/>
                </a:tc>
                <a:tc vMerge="1">
                  <a:txBody>
                    <a:bodyPr/>
                    <a:lstStyle/>
                    <a:p>
                      <a:endParaRPr lang="ru-RU"/>
                    </a:p>
                  </a:txBody>
                  <a:tcPr/>
                </a:tc>
                <a:tc>
                  <a:txBody>
                    <a:bodyPr/>
                    <a:lstStyle/>
                    <a:p>
                      <a:pPr algn="ctr">
                        <a:lnSpc>
                          <a:spcPct val="115000"/>
                        </a:lnSpc>
                        <a:spcAft>
                          <a:spcPts val="0"/>
                        </a:spcAft>
                      </a:pPr>
                      <a:r>
                        <a:rPr lang="ru-RU" sz="1100" b="1" dirty="0">
                          <a:effectLst/>
                        </a:rPr>
                        <a:t>75</a:t>
                      </a:r>
                      <a:endParaRPr lang="ru-RU" sz="1200" b="1" dirty="0">
                        <a:effectLst/>
                        <a:latin typeface="Calibri"/>
                        <a:ea typeface="Calibri"/>
                        <a:cs typeface="Times New Roman"/>
                      </a:endParaRPr>
                    </a:p>
                  </a:txBody>
                  <a:tcPr marL="22593" marR="22593" marT="37169" marB="37169"/>
                </a:tc>
                <a:tc>
                  <a:txBody>
                    <a:bodyPr/>
                    <a:lstStyle/>
                    <a:p>
                      <a:pPr algn="ctr">
                        <a:lnSpc>
                          <a:spcPct val="115000"/>
                        </a:lnSpc>
                        <a:spcAft>
                          <a:spcPts val="0"/>
                        </a:spcAft>
                      </a:pPr>
                      <a:r>
                        <a:rPr lang="ru-RU" sz="1100" b="1" dirty="0">
                          <a:effectLst/>
                        </a:rPr>
                        <a:t>77</a:t>
                      </a:r>
                      <a:endParaRPr lang="ru-RU" sz="1200" b="1" dirty="0">
                        <a:effectLst/>
                        <a:latin typeface="Calibri"/>
                        <a:ea typeface="Calibri"/>
                        <a:cs typeface="Times New Roman"/>
                      </a:endParaRPr>
                    </a:p>
                  </a:txBody>
                  <a:tcPr marL="22593" marR="22593" marT="37169" marB="37169"/>
                </a:tc>
                <a:tc>
                  <a:txBody>
                    <a:bodyPr/>
                    <a:lstStyle/>
                    <a:p>
                      <a:pPr algn="ctr">
                        <a:lnSpc>
                          <a:spcPct val="115000"/>
                        </a:lnSpc>
                        <a:spcAft>
                          <a:spcPts val="0"/>
                        </a:spcAft>
                      </a:pPr>
                      <a:r>
                        <a:rPr lang="ru-RU" sz="1100" b="1">
                          <a:effectLst/>
                        </a:rPr>
                        <a:t>78</a:t>
                      </a:r>
                      <a:endParaRPr lang="ru-RU" sz="1200" b="1">
                        <a:effectLst/>
                        <a:latin typeface="Calibri"/>
                        <a:ea typeface="Calibri"/>
                        <a:cs typeface="Times New Roman"/>
                      </a:endParaRPr>
                    </a:p>
                  </a:txBody>
                  <a:tcPr marL="22593" marR="22593" marT="37169" marB="37169"/>
                </a:tc>
              </a:tr>
              <a:tr h="256543">
                <a:tc>
                  <a:txBody>
                    <a:bodyPr/>
                    <a:lstStyle/>
                    <a:p>
                      <a:pPr algn="l">
                        <a:lnSpc>
                          <a:spcPct val="115000"/>
                        </a:lnSpc>
                        <a:spcAft>
                          <a:spcPts val="0"/>
                        </a:spcAft>
                      </a:pPr>
                      <a:r>
                        <a:rPr lang="ru-RU" sz="1000">
                          <a:effectLst/>
                        </a:rPr>
                        <a:t> </a:t>
                      </a:r>
                      <a:endParaRPr lang="ru-RU" sz="1050">
                        <a:effectLst/>
                        <a:latin typeface="Calibri"/>
                        <a:ea typeface="Calibri"/>
                        <a:cs typeface="Times New Roman"/>
                      </a:endParaRPr>
                    </a:p>
                  </a:txBody>
                  <a:tcPr marL="22593" marR="22593" marT="37169" marB="37169"/>
                </a:tc>
                <a:tc>
                  <a:txBody>
                    <a:bodyPr/>
                    <a:lstStyle/>
                    <a:p>
                      <a:pPr algn="ctr">
                        <a:lnSpc>
                          <a:spcPct val="115000"/>
                        </a:lnSpc>
                        <a:spcAft>
                          <a:spcPts val="0"/>
                        </a:spcAft>
                      </a:pPr>
                      <a:r>
                        <a:rPr lang="ru-RU" sz="1000" dirty="0">
                          <a:effectLst/>
                        </a:rPr>
                        <a:t>общего образования</a:t>
                      </a:r>
                      <a:endParaRPr lang="ru-RU" sz="1050" dirty="0">
                        <a:effectLst/>
                        <a:latin typeface="Calibri"/>
                        <a:ea typeface="Calibri"/>
                        <a:cs typeface="Times New Roman"/>
                      </a:endParaRPr>
                    </a:p>
                  </a:txBody>
                  <a:tcPr marL="22593" marR="22593" marT="37169" marB="37169"/>
                </a:tc>
                <a:tc vMerge="1">
                  <a:txBody>
                    <a:bodyPr/>
                    <a:lstStyle/>
                    <a:p>
                      <a:endParaRPr lang="ru-RU"/>
                    </a:p>
                  </a:txBody>
                  <a:tcPr/>
                </a:tc>
                <a:tc>
                  <a:txBody>
                    <a:bodyPr/>
                    <a:lstStyle/>
                    <a:p>
                      <a:pPr algn="ctr">
                        <a:lnSpc>
                          <a:spcPct val="115000"/>
                        </a:lnSpc>
                        <a:spcAft>
                          <a:spcPts val="0"/>
                        </a:spcAft>
                      </a:pPr>
                      <a:r>
                        <a:rPr lang="ru-RU" sz="1100" b="1">
                          <a:effectLst/>
                        </a:rPr>
                        <a:t>77</a:t>
                      </a:r>
                      <a:endParaRPr lang="ru-RU" sz="1200" b="1">
                        <a:effectLst/>
                        <a:latin typeface="Calibri"/>
                        <a:ea typeface="Calibri"/>
                        <a:cs typeface="Times New Roman"/>
                      </a:endParaRPr>
                    </a:p>
                  </a:txBody>
                  <a:tcPr marL="22593" marR="22593" marT="37169" marB="37169"/>
                </a:tc>
                <a:tc>
                  <a:txBody>
                    <a:bodyPr/>
                    <a:lstStyle/>
                    <a:p>
                      <a:pPr algn="ctr">
                        <a:lnSpc>
                          <a:spcPct val="115000"/>
                        </a:lnSpc>
                        <a:spcAft>
                          <a:spcPts val="0"/>
                        </a:spcAft>
                      </a:pPr>
                      <a:r>
                        <a:rPr lang="ru-RU" sz="1100" b="1" dirty="0">
                          <a:effectLst/>
                        </a:rPr>
                        <a:t>79</a:t>
                      </a:r>
                      <a:endParaRPr lang="ru-RU" sz="1200" b="1" dirty="0">
                        <a:effectLst/>
                        <a:latin typeface="Calibri"/>
                        <a:ea typeface="Calibri"/>
                        <a:cs typeface="Times New Roman"/>
                      </a:endParaRPr>
                    </a:p>
                  </a:txBody>
                  <a:tcPr marL="22593" marR="22593" marT="37169" marB="37169"/>
                </a:tc>
                <a:tc>
                  <a:txBody>
                    <a:bodyPr/>
                    <a:lstStyle/>
                    <a:p>
                      <a:pPr algn="ctr">
                        <a:lnSpc>
                          <a:spcPct val="115000"/>
                        </a:lnSpc>
                        <a:spcAft>
                          <a:spcPts val="0"/>
                        </a:spcAft>
                      </a:pPr>
                      <a:r>
                        <a:rPr lang="ru-RU" sz="1100" b="1">
                          <a:effectLst/>
                        </a:rPr>
                        <a:t>80</a:t>
                      </a:r>
                      <a:endParaRPr lang="ru-RU" sz="1200" b="1">
                        <a:effectLst/>
                        <a:latin typeface="Calibri"/>
                        <a:ea typeface="Calibri"/>
                        <a:cs typeface="Times New Roman"/>
                      </a:endParaRPr>
                    </a:p>
                  </a:txBody>
                  <a:tcPr marL="22593" marR="22593" marT="37169" marB="37169"/>
                </a:tc>
              </a:tr>
              <a:tr h="256543">
                <a:tc>
                  <a:txBody>
                    <a:bodyPr/>
                    <a:lstStyle/>
                    <a:p>
                      <a:pPr algn="l">
                        <a:lnSpc>
                          <a:spcPct val="115000"/>
                        </a:lnSpc>
                        <a:spcAft>
                          <a:spcPts val="0"/>
                        </a:spcAft>
                      </a:pPr>
                      <a:r>
                        <a:rPr lang="ru-RU" sz="1000">
                          <a:effectLst/>
                        </a:rPr>
                        <a:t> </a:t>
                      </a:r>
                      <a:endParaRPr lang="ru-RU" sz="1050">
                        <a:effectLst/>
                        <a:latin typeface="Calibri"/>
                        <a:ea typeface="Calibri"/>
                        <a:cs typeface="Times New Roman"/>
                      </a:endParaRPr>
                    </a:p>
                  </a:txBody>
                  <a:tcPr marL="22593" marR="22593" marT="37169" marB="37169"/>
                </a:tc>
                <a:tc>
                  <a:txBody>
                    <a:bodyPr/>
                    <a:lstStyle/>
                    <a:p>
                      <a:pPr algn="ctr">
                        <a:lnSpc>
                          <a:spcPct val="115000"/>
                        </a:lnSpc>
                        <a:spcAft>
                          <a:spcPts val="0"/>
                        </a:spcAft>
                      </a:pPr>
                      <a:r>
                        <a:rPr lang="ru-RU" sz="1000" dirty="0">
                          <a:effectLst/>
                        </a:rPr>
                        <a:t>дополнительного образования</a:t>
                      </a:r>
                      <a:endParaRPr lang="ru-RU" sz="1050" dirty="0">
                        <a:effectLst/>
                        <a:latin typeface="Calibri"/>
                        <a:ea typeface="Calibri"/>
                        <a:cs typeface="Times New Roman"/>
                      </a:endParaRPr>
                    </a:p>
                  </a:txBody>
                  <a:tcPr marL="22593" marR="22593" marT="37169" marB="37169"/>
                </a:tc>
                <a:tc vMerge="1">
                  <a:txBody>
                    <a:bodyPr/>
                    <a:lstStyle/>
                    <a:p>
                      <a:endParaRPr lang="ru-RU"/>
                    </a:p>
                  </a:txBody>
                  <a:tcPr/>
                </a:tc>
                <a:tc>
                  <a:txBody>
                    <a:bodyPr/>
                    <a:lstStyle/>
                    <a:p>
                      <a:pPr algn="ctr">
                        <a:lnSpc>
                          <a:spcPct val="115000"/>
                        </a:lnSpc>
                        <a:spcAft>
                          <a:spcPts val="0"/>
                        </a:spcAft>
                      </a:pPr>
                      <a:r>
                        <a:rPr lang="ru-RU" sz="1100" b="1">
                          <a:effectLst/>
                        </a:rPr>
                        <a:t>83</a:t>
                      </a:r>
                      <a:endParaRPr lang="ru-RU" sz="1200" b="1">
                        <a:effectLst/>
                        <a:latin typeface="Calibri"/>
                        <a:ea typeface="Calibri"/>
                        <a:cs typeface="Times New Roman"/>
                      </a:endParaRPr>
                    </a:p>
                  </a:txBody>
                  <a:tcPr marL="22593" marR="22593" marT="37169" marB="37169"/>
                </a:tc>
                <a:tc>
                  <a:txBody>
                    <a:bodyPr/>
                    <a:lstStyle/>
                    <a:p>
                      <a:pPr algn="ctr">
                        <a:lnSpc>
                          <a:spcPct val="115000"/>
                        </a:lnSpc>
                        <a:spcAft>
                          <a:spcPts val="0"/>
                        </a:spcAft>
                      </a:pPr>
                      <a:r>
                        <a:rPr lang="ru-RU" sz="1100" b="1" dirty="0">
                          <a:effectLst/>
                        </a:rPr>
                        <a:t>85</a:t>
                      </a:r>
                      <a:endParaRPr lang="ru-RU" sz="1200" b="1" dirty="0">
                        <a:effectLst/>
                        <a:latin typeface="Calibri"/>
                        <a:ea typeface="Calibri"/>
                        <a:cs typeface="Times New Roman"/>
                      </a:endParaRPr>
                    </a:p>
                  </a:txBody>
                  <a:tcPr marL="22593" marR="22593" marT="37169" marB="37169"/>
                </a:tc>
                <a:tc>
                  <a:txBody>
                    <a:bodyPr/>
                    <a:lstStyle/>
                    <a:p>
                      <a:pPr algn="ctr">
                        <a:lnSpc>
                          <a:spcPct val="115000"/>
                        </a:lnSpc>
                        <a:spcAft>
                          <a:spcPts val="0"/>
                        </a:spcAft>
                      </a:pPr>
                      <a:r>
                        <a:rPr lang="ru-RU" sz="1100" b="1" dirty="0">
                          <a:effectLst/>
                        </a:rPr>
                        <a:t>86</a:t>
                      </a:r>
                      <a:endParaRPr lang="ru-RU" sz="1200" b="1" dirty="0">
                        <a:effectLst/>
                        <a:latin typeface="Calibri"/>
                        <a:ea typeface="Calibri"/>
                        <a:cs typeface="Times New Roman"/>
                      </a:endParaRPr>
                    </a:p>
                  </a:txBody>
                  <a:tcPr marL="22593" marR="22593" marT="37169" marB="37169"/>
                </a:tc>
              </a:tr>
              <a:tr h="1249618">
                <a:tc>
                  <a:txBody>
                    <a:bodyPr/>
                    <a:lstStyle/>
                    <a:p>
                      <a:pPr algn="ctr">
                        <a:lnSpc>
                          <a:spcPct val="115000"/>
                        </a:lnSpc>
                        <a:spcAft>
                          <a:spcPts val="0"/>
                        </a:spcAft>
                      </a:pPr>
                      <a:r>
                        <a:rPr lang="ru-RU" sz="1000">
                          <a:effectLst/>
                        </a:rPr>
                        <a:t>1.3.</a:t>
                      </a:r>
                      <a:endParaRPr lang="ru-RU" sz="1050">
                        <a:effectLst/>
                        <a:latin typeface="Calibri"/>
                        <a:ea typeface="Calibri"/>
                        <a:cs typeface="Times New Roman"/>
                      </a:endParaRPr>
                    </a:p>
                  </a:txBody>
                  <a:tcPr marL="22593" marR="22593" marT="37169" marB="37169"/>
                </a:tc>
                <a:tc>
                  <a:txBody>
                    <a:bodyPr/>
                    <a:lstStyle/>
                    <a:p>
                      <a:pPr algn="ctr">
                        <a:lnSpc>
                          <a:spcPct val="115000"/>
                        </a:lnSpc>
                        <a:spcAft>
                          <a:spcPts val="0"/>
                        </a:spcAft>
                      </a:pPr>
                      <a:r>
                        <a:rPr lang="ru-RU" sz="1000" dirty="0">
                          <a:effectLst/>
                        </a:rPr>
                        <a:t>Численность обучающихся, охваченных основными и дополнительными общеобразовательными программами цифрового, естественнонаучного и гуманитарного профилей</a:t>
                      </a:r>
                      <a:endParaRPr lang="ru-RU" sz="1050" dirty="0">
                        <a:effectLst/>
                        <a:latin typeface="Calibri"/>
                        <a:ea typeface="Calibri"/>
                        <a:cs typeface="Times New Roman"/>
                      </a:endParaRPr>
                    </a:p>
                  </a:txBody>
                  <a:tcPr marL="22593" marR="22593" marT="37169" marB="37169"/>
                </a:tc>
                <a:tc>
                  <a:txBody>
                    <a:bodyPr/>
                    <a:lstStyle/>
                    <a:p>
                      <a:pPr algn="ctr">
                        <a:lnSpc>
                          <a:spcPct val="115000"/>
                        </a:lnSpc>
                        <a:spcAft>
                          <a:spcPts val="0"/>
                        </a:spcAft>
                      </a:pPr>
                      <a:r>
                        <a:rPr lang="ru-RU" sz="1000" dirty="0">
                          <a:effectLst/>
                        </a:rPr>
                        <a:t>тыс. человек</a:t>
                      </a:r>
                      <a:endParaRPr lang="ru-RU" sz="1050" dirty="0">
                        <a:effectLst/>
                        <a:latin typeface="Calibri"/>
                        <a:ea typeface="Calibri"/>
                        <a:cs typeface="Times New Roman"/>
                      </a:endParaRPr>
                    </a:p>
                  </a:txBody>
                  <a:tcPr marL="22593" marR="22593" marT="37169" marB="37169"/>
                </a:tc>
                <a:tc>
                  <a:txBody>
                    <a:bodyPr/>
                    <a:lstStyle/>
                    <a:p>
                      <a:pPr algn="ctr">
                        <a:lnSpc>
                          <a:spcPct val="115000"/>
                        </a:lnSpc>
                        <a:spcAft>
                          <a:spcPts val="0"/>
                        </a:spcAft>
                      </a:pPr>
                      <a:r>
                        <a:rPr lang="ru-RU" sz="1100" b="1">
                          <a:effectLst/>
                        </a:rPr>
                        <a:t>1,22</a:t>
                      </a:r>
                      <a:endParaRPr lang="ru-RU" sz="1200" b="1">
                        <a:effectLst/>
                        <a:latin typeface="Calibri"/>
                        <a:ea typeface="Calibri"/>
                        <a:cs typeface="Times New Roman"/>
                      </a:endParaRPr>
                    </a:p>
                  </a:txBody>
                  <a:tcPr marL="22593" marR="22593" marT="37169" marB="37169"/>
                </a:tc>
                <a:tc>
                  <a:txBody>
                    <a:bodyPr/>
                    <a:lstStyle/>
                    <a:p>
                      <a:pPr algn="ctr">
                        <a:lnSpc>
                          <a:spcPct val="115000"/>
                        </a:lnSpc>
                        <a:spcAft>
                          <a:spcPts val="0"/>
                        </a:spcAft>
                      </a:pPr>
                      <a:r>
                        <a:rPr lang="ru-RU" sz="1100" b="1">
                          <a:effectLst/>
                        </a:rPr>
                        <a:t>1,22</a:t>
                      </a:r>
                      <a:endParaRPr lang="ru-RU" sz="1200" b="1">
                        <a:effectLst/>
                        <a:latin typeface="Calibri"/>
                        <a:ea typeface="Calibri"/>
                        <a:cs typeface="Times New Roman"/>
                      </a:endParaRPr>
                    </a:p>
                  </a:txBody>
                  <a:tcPr marL="22593" marR="22593" marT="37169" marB="37169"/>
                </a:tc>
                <a:tc>
                  <a:txBody>
                    <a:bodyPr/>
                    <a:lstStyle/>
                    <a:p>
                      <a:pPr algn="ctr">
                        <a:lnSpc>
                          <a:spcPct val="115000"/>
                        </a:lnSpc>
                        <a:spcAft>
                          <a:spcPts val="0"/>
                        </a:spcAft>
                      </a:pPr>
                      <a:r>
                        <a:rPr lang="ru-RU" sz="1100" b="1" dirty="0">
                          <a:effectLst/>
                        </a:rPr>
                        <a:t>1,22</a:t>
                      </a:r>
                      <a:endParaRPr lang="ru-RU" sz="1200" b="1" dirty="0">
                        <a:effectLst/>
                        <a:latin typeface="Calibri"/>
                        <a:ea typeface="Calibri"/>
                        <a:cs typeface="Times New Roman"/>
                      </a:endParaRPr>
                    </a:p>
                  </a:txBody>
                  <a:tcPr marL="22593" marR="22593" marT="37169" marB="37169"/>
                </a:tc>
              </a:tr>
            </a:tbl>
          </a:graphicData>
        </a:graphic>
      </p:graphicFrame>
      <p:sp>
        <p:nvSpPr>
          <p:cNvPr id="6" name="Заголовок 1"/>
          <p:cNvSpPr txBox="1">
            <a:spLocks/>
          </p:cNvSpPr>
          <p:nvPr/>
        </p:nvSpPr>
        <p:spPr>
          <a:xfrm>
            <a:off x="971600" y="72009"/>
            <a:ext cx="7916804" cy="90872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182880" indent="0" algn="ctr">
              <a:buNone/>
            </a:pPr>
            <a:r>
              <a:rPr lang="ru-RU" sz="1600" dirty="0" smtClean="0">
                <a:solidFill>
                  <a:schemeClr val="tx1"/>
                </a:solidFill>
                <a:effectLst/>
              </a:rPr>
              <a:t>Информация об индикаторах муниципальной программы города-курорта Пятигорска «Развитие образования»,  </a:t>
            </a:r>
            <a:r>
              <a:rPr lang="ru-RU" sz="1600" dirty="0">
                <a:solidFill>
                  <a:schemeClr val="tx1"/>
                </a:solidFill>
                <a:effectLst/>
              </a:rPr>
              <a:t>планируемых для достижения </a:t>
            </a:r>
            <a:r>
              <a:rPr lang="ru-RU" sz="1600" dirty="0" smtClean="0">
                <a:solidFill>
                  <a:schemeClr val="tx1"/>
                </a:solidFill>
                <a:effectLst/>
              </a:rPr>
              <a:t>цели муниципальной программы  в 2021,2022, 2023 гг.</a:t>
            </a:r>
            <a:endParaRPr lang="ru-RU" sz="1600" dirty="0">
              <a:solidFill>
                <a:schemeClr val="tx1"/>
              </a:solidFill>
              <a:effectLst/>
            </a:endParaRPr>
          </a:p>
        </p:txBody>
      </p:sp>
      <p:sp>
        <p:nvSpPr>
          <p:cNvPr id="7" name="Прямоугольник 6"/>
          <p:cNvSpPr/>
          <p:nvPr/>
        </p:nvSpPr>
        <p:spPr>
          <a:xfrm>
            <a:off x="5437099" y="3140968"/>
            <a:ext cx="3603937" cy="2677656"/>
          </a:xfrm>
          <a:prstGeom prst="rect">
            <a:avLst/>
          </a:prstGeom>
        </p:spPr>
        <p:txBody>
          <a:bodyPr wrap="square">
            <a:spAutoFit/>
          </a:bodyPr>
          <a:lstStyle/>
          <a:p>
            <a:pPr algn="ctr"/>
            <a:r>
              <a:rPr lang="ru-RU" sz="1200" dirty="0"/>
              <a:t>Ответственным исполнителем муниципальной программы является муниципальное учреждение «Управление образования администрации города Пятигорска». </a:t>
            </a:r>
            <a:endParaRPr lang="ru-RU" sz="1200" dirty="0" smtClean="0"/>
          </a:p>
          <a:p>
            <a:pPr algn="ctr"/>
            <a:endParaRPr lang="ru-RU" sz="1200" dirty="0"/>
          </a:p>
          <a:p>
            <a:pPr algn="ctr"/>
            <a:r>
              <a:rPr lang="ru-RU" sz="1200" dirty="0" smtClean="0"/>
              <a:t>Объем </a:t>
            </a:r>
            <a:r>
              <a:rPr lang="ru-RU" sz="1200" dirty="0"/>
              <a:t>расходов на 2021 год по </a:t>
            </a:r>
            <a:r>
              <a:rPr lang="ru-RU" sz="1200" dirty="0" smtClean="0"/>
              <a:t>программе </a:t>
            </a:r>
            <a:r>
              <a:rPr lang="ru-RU" sz="1200" dirty="0"/>
              <a:t>запланирован в сумме 2 092 </a:t>
            </a:r>
            <a:r>
              <a:rPr lang="ru-RU" sz="1200" dirty="0" smtClean="0"/>
              <a:t>137,15 тыс.руб</a:t>
            </a:r>
            <a:r>
              <a:rPr lang="ru-RU" sz="1200" dirty="0"/>
              <a:t>., что на 373 </a:t>
            </a:r>
            <a:r>
              <a:rPr lang="ru-RU" sz="1200" dirty="0" smtClean="0"/>
              <a:t>501,75 </a:t>
            </a:r>
            <a:r>
              <a:rPr lang="ru-RU" sz="1200" dirty="0"/>
              <a:t>руб. больше первоначально утвержденного бюджета города на 2020 год. </a:t>
            </a:r>
            <a:endParaRPr lang="ru-RU" sz="1200" dirty="0" smtClean="0"/>
          </a:p>
          <a:p>
            <a:pPr algn="ctr"/>
            <a:endParaRPr lang="ru-RU" sz="1200" dirty="0"/>
          </a:p>
          <a:p>
            <a:pPr algn="ctr"/>
            <a:r>
              <a:rPr lang="ru-RU" sz="1200" dirty="0"/>
              <a:t>В плановом периоде 2022 и 2023 годов общий объем расходов бюджета города по </a:t>
            </a:r>
            <a:r>
              <a:rPr lang="ru-RU" sz="1200" dirty="0" smtClean="0"/>
              <a:t>программе </a:t>
            </a:r>
            <a:r>
              <a:rPr lang="ru-RU" sz="1200" dirty="0"/>
              <a:t>составил 2 </a:t>
            </a:r>
            <a:r>
              <a:rPr lang="ru-RU" sz="1200" dirty="0" smtClean="0"/>
              <a:t>097</a:t>
            </a:r>
            <a:r>
              <a:rPr lang="ru-RU" sz="1200" dirty="0"/>
              <a:t> </a:t>
            </a:r>
            <a:r>
              <a:rPr lang="ru-RU" sz="1200" dirty="0" smtClean="0"/>
              <a:t>010,27 тыс.руб</a:t>
            </a:r>
            <a:r>
              <a:rPr lang="ru-RU" sz="1200" dirty="0"/>
              <a:t>. и 2 136 </a:t>
            </a:r>
            <a:r>
              <a:rPr lang="ru-RU" sz="1200" dirty="0" smtClean="0"/>
              <a:t>625,46 тыс.руб</a:t>
            </a:r>
            <a:r>
              <a:rPr lang="ru-RU" sz="1200" dirty="0"/>
              <a:t>. </a:t>
            </a:r>
            <a:r>
              <a:rPr lang="ru-RU" sz="1200" dirty="0" smtClean="0"/>
              <a:t>соответственно.</a:t>
            </a:r>
            <a:endParaRPr lang="ru-RU" sz="1200" dirty="0"/>
          </a:p>
        </p:txBody>
      </p:sp>
      <p:pic>
        <p:nvPicPr>
          <p:cNvPr id="2050" name="Picture 2" descr="http://school32-krsk.ru/wp-content/uploads/2020/04/2020_04_20-04.jp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99609"/>
                    </a14:imgEffect>
                  </a14:imgLayer>
                </a14:imgProps>
              </a:ext>
              <a:ext uri="{28A0092B-C50C-407E-A947-70E740481C1C}">
                <a14:useLocalDpi xmlns:a14="http://schemas.microsoft.com/office/drawing/2010/main" val="0"/>
              </a:ext>
            </a:extLst>
          </a:blip>
          <a:srcRect/>
          <a:stretch>
            <a:fillRect/>
          </a:stretch>
        </p:blipFill>
        <p:spPr bwMode="auto">
          <a:xfrm>
            <a:off x="5677804" y="626556"/>
            <a:ext cx="3122525" cy="252028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superuser\Desktop\герб пятигорска.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2620"/>
            <a:ext cx="971600" cy="1156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44730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971600" y="72009"/>
            <a:ext cx="7916804" cy="90872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182880" indent="0" algn="ctr">
              <a:buFont typeface="Georgia" pitchFamily="18" charset="0"/>
              <a:buNone/>
            </a:pPr>
            <a:r>
              <a:rPr lang="ru-RU" sz="1600" dirty="0" smtClean="0">
                <a:solidFill>
                  <a:schemeClr val="tx1"/>
                </a:solidFill>
                <a:effectLst/>
              </a:rPr>
              <a:t>Информация об индикаторах муниципальной программы города-курорта Пятигорска «Социальная поддержка населения», планируемых для достижения цели муниципальной программы в 2021,2022, 2023 гг.</a:t>
            </a:r>
            <a:endParaRPr lang="ru-RU" sz="1600" dirty="0">
              <a:solidFill>
                <a:schemeClr val="tx1"/>
              </a:solidFill>
              <a:effectLst/>
            </a:endParaRPr>
          </a:p>
        </p:txBody>
      </p:sp>
      <p:graphicFrame>
        <p:nvGraphicFramePr>
          <p:cNvPr id="3" name="Таблица 2"/>
          <p:cNvGraphicFramePr>
            <a:graphicFrameLocks noGrp="1"/>
          </p:cNvGraphicFramePr>
          <p:nvPr>
            <p:extLst>
              <p:ext uri="{D42A27DB-BD31-4B8C-83A1-F6EECF244321}">
                <p14:modId xmlns:p14="http://schemas.microsoft.com/office/powerpoint/2010/main" val="3471434099"/>
              </p:ext>
            </p:extLst>
          </p:nvPr>
        </p:nvGraphicFramePr>
        <p:xfrm>
          <a:off x="96847" y="1153686"/>
          <a:ext cx="6048672" cy="5509961"/>
        </p:xfrm>
        <a:graphic>
          <a:graphicData uri="http://schemas.openxmlformats.org/drawingml/2006/table">
            <a:tbl>
              <a:tblPr>
                <a:tableStyleId>{5DA37D80-6434-44D0-A028-1B22A696006F}</a:tableStyleId>
              </a:tblPr>
              <a:tblGrid>
                <a:gridCol w="251520"/>
                <a:gridCol w="3312368"/>
                <a:gridCol w="432048"/>
                <a:gridCol w="503840"/>
                <a:gridCol w="774448"/>
                <a:gridCol w="774448"/>
              </a:tblGrid>
              <a:tr h="471458">
                <a:tc rowSpan="2">
                  <a:txBody>
                    <a:bodyPr/>
                    <a:lstStyle/>
                    <a:p>
                      <a:pPr algn="ctr">
                        <a:lnSpc>
                          <a:spcPct val="115000"/>
                        </a:lnSpc>
                        <a:spcAft>
                          <a:spcPts val="0"/>
                        </a:spcAft>
                      </a:pPr>
                      <a:r>
                        <a:rPr lang="ru-RU" sz="800" dirty="0">
                          <a:effectLst/>
                        </a:rPr>
                        <a:t>N п/п</a:t>
                      </a:r>
                      <a:endParaRPr lang="ru-RU" sz="900" dirty="0">
                        <a:effectLst/>
                        <a:latin typeface="Calibri"/>
                        <a:ea typeface="Calibri"/>
                        <a:cs typeface="Times New Roman"/>
                      </a:endParaRPr>
                    </a:p>
                  </a:txBody>
                  <a:tcPr marL="24241" marR="24241" marT="39881" marB="39881" anchor="ctr"/>
                </a:tc>
                <a:tc rowSpan="2">
                  <a:txBody>
                    <a:bodyPr/>
                    <a:lstStyle/>
                    <a:p>
                      <a:pPr algn="ctr">
                        <a:lnSpc>
                          <a:spcPct val="115000"/>
                        </a:lnSpc>
                        <a:spcAft>
                          <a:spcPts val="0"/>
                        </a:spcAft>
                      </a:pPr>
                      <a:r>
                        <a:rPr lang="ru-RU" sz="1000" dirty="0">
                          <a:effectLst/>
                        </a:rPr>
                        <a:t>Наименование индикатора достижения цели программы </a:t>
                      </a:r>
                      <a:endParaRPr lang="ru-RU" sz="1050" dirty="0">
                        <a:effectLst/>
                        <a:latin typeface="Calibri"/>
                        <a:ea typeface="Calibri"/>
                        <a:cs typeface="Times New Roman"/>
                      </a:endParaRPr>
                    </a:p>
                  </a:txBody>
                  <a:tcPr marL="24241" marR="24241" marT="39881" marB="39881" anchor="ctr"/>
                </a:tc>
                <a:tc rowSpan="2">
                  <a:txBody>
                    <a:bodyPr/>
                    <a:lstStyle/>
                    <a:p>
                      <a:pPr algn="ctr">
                        <a:lnSpc>
                          <a:spcPct val="115000"/>
                        </a:lnSpc>
                        <a:spcAft>
                          <a:spcPts val="0"/>
                        </a:spcAft>
                      </a:pPr>
                      <a:r>
                        <a:rPr lang="ru-RU" sz="800" dirty="0">
                          <a:effectLst/>
                        </a:rPr>
                        <a:t>Единица измерения</a:t>
                      </a:r>
                      <a:endParaRPr lang="ru-RU" sz="900" dirty="0">
                        <a:effectLst/>
                        <a:latin typeface="Calibri"/>
                        <a:ea typeface="Calibri"/>
                        <a:cs typeface="Times New Roman"/>
                      </a:endParaRPr>
                    </a:p>
                  </a:txBody>
                  <a:tcPr marL="24241" marR="24241" marT="39881" marB="39881" anchor="ctr"/>
                </a:tc>
                <a:tc gridSpan="3">
                  <a:txBody>
                    <a:bodyPr/>
                    <a:lstStyle/>
                    <a:p>
                      <a:pPr algn="ctr">
                        <a:lnSpc>
                          <a:spcPct val="115000"/>
                        </a:lnSpc>
                        <a:spcAft>
                          <a:spcPts val="0"/>
                        </a:spcAft>
                      </a:pPr>
                      <a:r>
                        <a:rPr lang="ru-RU" sz="1000" dirty="0">
                          <a:effectLst/>
                        </a:rPr>
                        <a:t>Значение индикатора достижения цели программы </a:t>
                      </a:r>
                      <a:endParaRPr lang="ru-RU" sz="1050" dirty="0">
                        <a:effectLst/>
                        <a:latin typeface="Calibri"/>
                        <a:ea typeface="Calibri"/>
                        <a:cs typeface="Times New Roman"/>
                      </a:endParaRPr>
                    </a:p>
                  </a:txBody>
                  <a:tcPr marL="24241" marR="24241" marT="39881" marB="39881" anchor="ctr"/>
                </a:tc>
                <a:tc hMerge="1">
                  <a:txBody>
                    <a:bodyPr/>
                    <a:lstStyle/>
                    <a:p>
                      <a:endParaRPr lang="ru-RU"/>
                    </a:p>
                  </a:txBody>
                  <a:tcPr/>
                </a:tc>
                <a:tc hMerge="1">
                  <a:txBody>
                    <a:bodyPr/>
                    <a:lstStyle/>
                    <a:p>
                      <a:endParaRPr lang="ru-RU"/>
                    </a:p>
                  </a:txBody>
                  <a:tcPr/>
                </a:tc>
              </a:tr>
              <a:tr h="250411">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1000" b="1" dirty="0">
                          <a:effectLst/>
                        </a:rPr>
                        <a:t>2021</a:t>
                      </a:r>
                      <a:endParaRPr lang="ru-RU" sz="1050" b="1" dirty="0">
                        <a:effectLst/>
                        <a:latin typeface="Calibri"/>
                        <a:ea typeface="Calibri"/>
                        <a:cs typeface="Times New Roman"/>
                      </a:endParaRPr>
                    </a:p>
                  </a:txBody>
                  <a:tcPr marL="24241" marR="24241" marT="39881" marB="39881" anchor="ctr"/>
                </a:tc>
                <a:tc>
                  <a:txBody>
                    <a:bodyPr/>
                    <a:lstStyle/>
                    <a:p>
                      <a:pPr algn="ctr">
                        <a:lnSpc>
                          <a:spcPct val="115000"/>
                        </a:lnSpc>
                        <a:spcAft>
                          <a:spcPts val="0"/>
                        </a:spcAft>
                      </a:pPr>
                      <a:r>
                        <a:rPr lang="ru-RU" sz="1000" b="1" dirty="0">
                          <a:effectLst/>
                        </a:rPr>
                        <a:t>2022</a:t>
                      </a:r>
                      <a:endParaRPr lang="ru-RU" sz="1050" b="1" dirty="0">
                        <a:effectLst/>
                        <a:latin typeface="Calibri"/>
                        <a:ea typeface="Calibri"/>
                        <a:cs typeface="Times New Roman"/>
                      </a:endParaRPr>
                    </a:p>
                  </a:txBody>
                  <a:tcPr marL="24241" marR="24241" marT="39881" marB="39881" anchor="ctr"/>
                </a:tc>
                <a:tc>
                  <a:txBody>
                    <a:bodyPr/>
                    <a:lstStyle/>
                    <a:p>
                      <a:pPr algn="ctr">
                        <a:lnSpc>
                          <a:spcPct val="115000"/>
                        </a:lnSpc>
                        <a:spcAft>
                          <a:spcPts val="0"/>
                        </a:spcAft>
                      </a:pPr>
                      <a:r>
                        <a:rPr lang="ru-RU" sz="1000" b="1" dirty="0">
                          <a:effectLst/>
                        </a:rPr>
                        <a:t>2023</a:t>
                      </a:r>
                      <a:endParaRPr lang="ru-RU" sz="1050" b="1" dirty="0">
                        <a:effectLst/>
                        <a:latin typeface="Calibri"/>
                        <a:ea typeface="Calibri"/>
                        <a:cs typeface="Times New Roman"/>
                      </a:endParaRPr>
                    </a:p>
                  </a:txBody>
                  <a:tcPr marL="24241" marR="24241" marT="39881" marB="39881" anchor="ctr"/>
                </a:tc>
              </a:tr>
              <a:tr h="461447">
                <a:tc gridSpan="6">
                  <a:txBody>
                    <a:bodyPr/>
                    <a:lstStyle/>
                    <a:p>
                      <a:pPr algn="ctr">
                        <a:lnSpc>
                          <a:spcPct val="115000"/>
                        </a:lnSpc>
                        <a:spcAft>
                          <a:spcPts val="0"/>
                        </a:spcAft>
                      </a:pPr>
                      <a:r>
                        <a:rPr lang="ru-RU" sz="900" dirty="0">
                          <a:effectLst/>
                        </a:rPr>
                        <a:t>I</a:t>
                      </a:r>
                      <a:r>
                        <a:rPr lang="ru-RU" sz="1050" dirty="0">
                          <a:effectLst/>
                        </a:rPr>
                        <a:t>. Цель "Обеспечение надлежащего уровня и качества жизни нуждающихся в социальной поддержке граждан, проживающих на территории города-курорта Пятигорска"</a:t>
                      </a:r>
                      <a:endParaRPr lang="ru-RU" sz="900" dirty="0">
                        <a:effectLst/>
                        <a:latin typeface="Calibri"/>
                        <a:ea typeface="Calibri"/>
                        <a:cs typeface="Times New Roman"/>
                      </a:endParaRPr>
                    </a:p>
                  </a:txBody>
                  <a:tcPr marL="24241" marR="24241" marT="39881" marB="39881"/>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1118889">
                <a:tc>
                  <a:txBody>
                    <a:bodyPr/>
                    <a:lstStyle/>
                    <a:p>
                      <a:pPr algn="ctr">
                        <a:lnSpc>
                          <a:spcPct val="115000"/>
                        </a:lnSpc>
                        <a:spcAft>
                          <a:spcPts val="0"/>
                        </a:spcAft>
                      </a:pPr>
                      <a:r>
                        <a:rPr lang="ru-RU" sz="800" dirty="0">
                          <a:effectLst/>
                        </a:rPr>
                        <a:t>1.1.</a:t>
                      </a:r>
                      <a:endParaRPr lang="ru-RU" sz="900" dirty="0">
                        <a:effectLst/>
                        <a:latin typeface="Calibri"/>
                        <a:ea typeface="Calibri"/>
                        <a:cs typeface="Times New Roman"/>
                      </a:endParaRPr>
                    </a:p>
                  </a:txBody>
                  <a:tcPr marL="24241" marR="24241" marT="39881" marB="39881"/>
                </a:tc>
                <a:tc>
                  <a:txBody>
                    <a:bodyPr/>
                    <a:lstStyle/>
                    <a:p>
                      <a:pPr>
                        <a:lnSpc>
                          <a:spcPct val="115000"/>
                        </a:lnSpc>
                        <a:spcAft>
                          <a:spcPts val="0"/>
                        </a:spcAft>
                      </a:pPr>
                      <a:r>
                        <a:rPr lang="ru-RU" sz="1000" dirty="0">
                          <a:effectLst/>
                        </a:rPr>
                        <a:t>Доля граждан из числа жителей города-курорта Пятигорска, которым предоставлены меры социальной поддержки в общей численности граждан, обратившихся и имеющих право на их получение в соответствии с законодательством Российской Федерации и Ставропольского края</a:t>
                      </a:r>
                      <a:endParaRPr lang="ru-RU" sz="1050" dirty="0">
                        <a:effectLst/>
                        <a:latin typeface="Calibri"/>
                        <a:ea typeface="Calibri"/>
                        <a:cs typeface="Times New Roman"/>
                      </a:endParaRPr>
                    </a:p>
                  </a:txBody>
                  <a:tcPr marL="24241" marR="24241" marT="39881" marB="39881"/>
                </a:tc>
                <a:tc>
                  <a:txBody>
                    <a:bodyPr/>
                    <a:lstStyle/>
                    <a:p>
                      <a:pPr algn="ctr">
                        <a:lnSpc>
                          <a:spcPct val="115000"/>
                        </a:lnSpc>
                        <a:spcAft>
                          <a:spcPts val="0"/>
                        </a:spcAft>
                      </a:pPr>
                      <a:r>
                        <a:rPr lang="ru-RU" sz="800" dirty="0">
                          <a:effectLst/>
                        </a:rPr>
                        <a:t>процент</a:t>
                      </a:r>
                      <a:endParaRPr lang="ru-RU" sz="900" dirty="0">
                        <a:effectLst/>
                        <a:latin typeface="Calibri"/>
                        <a:ea typeface="Calibri"/>
                        <a:cs typeface="Times New Roman"/>
                      </a:endParaRPr>
                    </a:p>
                  </a:txBody>
                  <a:tcPr marL="24241" marR="24241" marT="39881" marB="39881"/>
                </a:tc>
                <a:tc>
                  <a:txBody>
                    <a:bodyPr/>
                    <a:lstStyle/>
                    <a:p>
                      <a:pPr algn="ctr">
                        <a:lnSpc>
                          <a:spcPct val="115000"/>
                        </a:lnSpc>
                        <a:spcAft>
                          <a:spcPts val="0"/>
                        </a:spcAft>
                      </a:pPr>
                      <a:r>
                        <a:rPr lang="ru-RU" sz="1200" b="1" dirty="0">
                          <a:effectLst/>
                        </a:rPr>
                        <a:t>100</a:t>
                      </a:r>
                      <a:endParaRPr lang="ru-RU" sz="1400" b="1" dirty="0">
                        <a:effectLst/>
                        <a:latin typeface="Calibri"/>
                        <a:ea typeface="Calibri"/>
                        <a:cs typeface="Times New Roman"/>
                      </a:endParaRPr>
                    </a:p>
                  </a:txBody>
                  <a:tcPr marL="24241" marR="24241" marT="39881" marB="39881"/>
                </a:tc>
                <a:tc>
                  <a:txBody>
                    <a:bodyPr/>
                    <a:lstStyle/>
                    <a:p>
                      <a:pPr algn="ctr">
                        <a:lnSpc>
                          <a:spcPct val="115000"/>
                        </a:lnSpc>
                        <a:spcAft>
                          <a:spcPts val="0"/>
                        </a:spcAft>
                      </a:pPr>
                      <a:r>
                        <a:rPr lang="ru-RU" sz="1200" b="1" dirty="0">
                          <a:effectLst/>
                        </a:rPr>
                        <a:t>100</a:t>
                      </a:r>
                      <a:endParaRPr lang="ru-RU" sz="1400" b="1" dirty="0">
                        <a:effectLst/>
                        <a:latin typeface="Calibri"/>
                        <a:ea typeface="Calibri"/>
                        <a:cs typeface="Times New Roman"/>
                      </a:endParaRPr>
                    </a:p>
                  </a:txBody>
                  <a:tcPr marL="24241" marR="24241" marT="39881" marB="39881"/>
                </a:tc>
                <a:tc>
                  <a:txBody>
                    <a:bodyPr/>
                    <a:lstStyle/>
                    <a:p>
                      <a:pPr algn="ctr">
                        <a:lnSpc>
                          <a:spcPct val="115000"/>
                        </a:lnSpc>
                        <a:spcAft>
                          <a:spcPts val="0"/>
                        </a:spcAft>
                      </a:pPr>
                      <a:r>
                        <a:rPr lang="ru-RU" sz="1200" b="1">
                          <a:effectLst/>
                        </a:rPr>
                        <a:t>100</a:t>
                      </a:r>
                      <a:endParaRPr lang="ru-RU" sz="1400" b="1">
                        <a:effectLst/>
                        <a:latin typeface="Calibri"/>
                        <a:ea typeface="Calibri"/>
                        <a:cs typeface="Times New Roman"/>
                      </a:endParaRPr>
                    </a:p>
                  </a:txBody>
                  <a:tcPr marL="24241" marR="24241" marT="39881" marB="39881"/>
                </a:tc>
              </a:tr>
              <a:tr h="1292585">
                <a:tc>
                  <a:txBody>
                    <a:bodyPr/>
                    <a:lstStyle/>
                    <a:p>
                      <a:pPr algn="ctr">
                        <a:lnSpc>
                          <a:spcPct val="115000"/>
                        </a:lnSpc>
                        <a:spcAft>
                          <a:spcPts val="0"/>
                        </a:spcAft>
                      </a:pPr>
                      <a:r>
                        <a:rPr lang="ru-RU" sz="800" dirty="0">
                          <a:effectLst/>
                        </a:rPr>
                        <a:t>1.2.</a:t>
                      </a:r>
                      <a:endParaRPr lang="ru-RU" sz="900" dirty="0">
                        <a:effectLst/>
                        <a:latin typeface="Calibri"/>
                        <a:ea typeface="Calibri"/>
                        <a:cs typeface="Times New Roman"/>
                      </a:endParaRPr>
                    </a:p>
                  </a:txBody>
                  <a:tcPr marL="24241" marR="24241" marT="39881" marB="39881"/>
                </a:tc>
                <a:tc>
                  <a:txBody>
                    <a:bodyPr/>
                    <a:lstStyle/>
                    <a:p>
                      <a:pPr>
                        <a:lnSpc>
                          <a:spcPct val="115000"/>
                        </a:lnSpc>
                        <a:spcAft>
                          <a:spcPts val="0"/>
                        </a:spcAft>
                      </a:pPr>
                      <a:r>
                        <a:rPr lang="ru-RU" sz="1000" dirty="0">
                          <a:effectLst/>
                        </a:rPr>
                        <a:t>Доля граждан из числа жителей города-курорта Пятигорска, которым предоставлены дополнительные меры социальной поддержки в общей численности граждан, обратившихся и имеющих право на их получение в соответствии с нормативно-правовыми актами администрации города Пятигорска</a:t>
                      </a:r>
                      <a:endParaRPr lang="ru-RU" sz="1050" dirty="0">
                        <a:effectLst/>
                        <a:latin typeface="Calibri"/>
                        <a:ea typeface="Calibri"/>
                        <a:cs typeface="Times New Roman"/>
                      </a:endParaRPr>
                    </a:p>
                  </a:txBody>
                  <a:tcPr marL="24241" marR="24241" marT="39881" marB="39881"/>
                </a:tc>
                <a:tc>
                  <a:txBody>
                    <a:bodyPr/>
                    <a:lstStyle/>
                    <a:p>
                      <a:pPr algn="ctr">
                        <a:lnSpc>
                          <a:spcPct val="115000"/>
                        </a:lnSpc>
                        <a:spcAft>
                          <a:spcPts val="0"/>
                        </a:spcAft>
                      </a:pPr>
                      <a:r>
                        <a:rPr lang="ru-RU" sz="800" dirty="0">
                          <a:effectLst/>
                        </a:rPr>
                        <a:t>процент</a:t>
                      </a:r>
                      <a:endParaRPr lang="ru-RU" sz="900" dirty="0">
                        <a:effectLst/>
                        <a:latin typeface="Calibri"/>
                        <a:ea typeface="Calibri"/>
                        <a:cs typeface="Times New Roman"/>
                      </a:endParaRPr>
                    </a:p>
                  </a:txBody>
                  <a:tcPr marL="24241" marR="24241" marT="39881" marB="39881"/>
                </a:tc>
                <a:tc>
                  <a:txBody>
                    <a:bodyPr/>
                    <a:lstStyle/>
                    <a:p>
                      <a:pPr algn="ctr">
                        <a:lnSpc>
                          <a:spcPct val="115000"/>
                        </a:lnSpc>
                        <a:spcAft>
                          <a:spcPts val="0"/>
                        </a:spcAft>
                      </a:pPr>
                      <a:r>
                        <a:rPr lang="ru-RU" sz="1200" b="1">
                          <a:effectLst/>
                        </a:rPr>
                        <a:t>100</a:t>
                      </a:r>
                      <a:endParaRPr lang="ru-RU" sz="1400" b="1">
                        <a:effectLst/>
                        <a:latin typeface="Calibri"/>
                        <a:ea typeface="Calibri"/>
                        <a:cs typeface="Times New Roman"/>
                      </a:endParaRPr>
                    </a:p>
                  </a:txBody>
                  <a:tcPr marL="24241" marR="24241" marT="39881" marB="39881"/>
                </a:tc>
                <a:tc>
                  <a:txBody>
                    <a:bodyPr/>
                    <a:lstStyle/>
                    <a:p>
                      <a:pPr algn="ctr">
                        <a:lnSpc>
                          <a:spcPct val="115000"/>
                        </a:lnSpc>
                        <a:spcAft>
                          <a:spcPts val="0"/>
                        </a:spcAft>
                      </a:pPr>
                      <a:r>
                        <a:rPr lang="ru-RU" sz="1200" b="1" dirty="0">
                          <a:effectLst/>
                        </a:rPr>
                        <a:t>100</a:t>
                      </a:r>
                      <a:endParaRPr lang="ru-RU" sz="1400" b="1" dirty="0">
                        <a:effectLst/>
                        <a:latin typeface="Calibri"/>
                        <a:ea typeface="Calibri"/>
                        <a:cs typeface="Times New Roman"/>
                      </a:endParaRPr>
                    </a:p>
                  </a:txBody>
                  <a:tcPr marL="24241" marR="24241" marT="39881" marB="39881"/>
                </a:tc>
                <a:tc>
                  <a:txBody>
                    <a:bodyPr/>
                    <a:lstStyle/>
                    <a:p>
                      <a:pPr algn="ctr">
                        <a:lnSpc>
                          <a:spcPct val="115000"/>
                        </a:lnSpc>
                        <a:spcAft>
                          <a:spcPts val="0"/>
                        </a:spcAft>
                      </a:pPr>
                      <a:r>
                        <a:rPr lang="ru-RU" sz="1200" b="1">
                          <a:effectLst/>
                        </a:rPr>
                        <a:t>100</a:t>
                      </a:r>
                      <a:endParaRPr lang="ru-RU" sz="1400" b="1">
                        <a:effectLst/>
                        <a:latin typeface="Calibri"/>
                        <a:ea typeface="Calibri"/>
                        <a:cs typeface="Times New Roman"/>
                      </a:endParaRPr>
                    </a:p>
                  </a:txBody>
                  <a:tcPr marL="24241" marR="24241" marT="39881" marB="39881"/>
                </a:tc>
              </a:tr>
              <a:tr h="597803">
                <a:tc>
                  <a:txBody>
                    <a:bodyPr/>
                    <a:lstStyle/>
                    <a:p>
                      <a:pPr algn="ctr">
                        <a:lnSpc>
                          <a:spcPct val="115000"/>
                        </a:lnSpc>
                        <a:spcAft>
                          <a:spcPts val="0"/>
                        </a:spcAft>
                      </a:pPr>
                      <a:r>
                        <a:rPr lang="ru-RU" sz="800" dirty="0">
                          <a:effectLst/>
                        </a:rPr>
                        <a:t>1.3.</a:t>
                      </a:r>
                      <a:endParaRPr lang="ru-RU" sz="900" dirty="0">
                        <a:effectLst/>
                        <a:latin typeface="Calibri"/>
                        <a:ea typeface="Calibri"/>
                        <a:cs typeface="Times New Roman"/>
                      </a:endParaRPr>
                    </a:p>
                  </a:txBody>
                  <a:tcPr marL="24241" marR="24241" marT="39881" marB="39881"/>
                </a:tc>
                <a:tc>
                  <a:txBody>
                    <a:bodyPr/>
                    <a:lstStyle/>
                    <a:p>
                      <a:pPr>
                        <a:lnSpc>
                          <a:spcPct val="115000"/>
                        </a:lnSpc>
                        <a:spcAft>
                          <a:spcPts val="0"/>
                        </a:spcAft>
                      </a:pPr>
                      <a:r>
                        <a:rPr lang="ru-RU" sz="1000">
                          <a:effectLst/>
                        </a:rPr>
                        <a:t>Доля детей-сирот и детей, оставшихся без попечения родителей, в общей численности детей города-курорта Пятигорска</a:t>
                      </a:r>
                      <a:endParaRPr lang="ru-RU" sz="1050">
                        <a:effectLst/>
                        <a:latin typeface="Calibri"/>
                        <a:ea typeface="Calibri"/>
                        <a:cs typeface="Times New Roman"/>
                      </a:endParaRPr>
                    </a:p>
                  </a:txBody>
                  <a:tcPr marL="24241" marR="24241" marT="39881" marB="39881"/>
                </a:tc>
                <a:tc>
                  <a:txBody>
                    <a:bodyPr/>
                    <a:lstStyle/>
                    <a:p>
                      <a:pPr algn="ctr">
                        <a:lnSpc>
                          <a:spcPct val="115000"/>
                        </a:lnSpc>
                        <a:spcAft>
                          <a:spcPts val="0"/>
                        </a:spcAft>
                      </a:pPr>
                      <a:r>
                        <a:rPr lang="ru-RU" sz="800" dirty="0">
                          <a:effectLst/>
                        </a:rPr>
                        <a:t>процент</a:t>
                      </a:r>
                      <a:endParaRPr lang="ru-RU" sz="900" dirty="0">
                        <a:effectLst/>
                        <a:latin typeface="Calibri"/>
                        <a:ea typeface="Calibri"/>
                        <a:cs typeface="Times New Roman"/>
                      </a:endParaRPr>
                    </a:p>
                  </a:txBody>
                  <a:tcPr marL="24241" marR="24241" marT="39881" marB="39881"/>
                </a:tc>
                <a:tc>
                  <a:txBody>
                    <a:bodyPr/>
                    <a:lstStyle/>
                    <a:p>
                      <a:pPr algn="ctr">
                        <a:lnSpc>
                          <a:spcPct val="115000"/>
                        </a:lnSpc>
                        <a:spcAft>
                          <a:spcPts val="0"/>
                        </a:spcAft>
                      </a:pPr>
                      <a:r>
                        <a:rPr lang="ru-RU" sz="1200" b="1">
                          <a:effectLst/>
                        </a:rPr>
                        <a:t>0,6</a:t>
                      </a:r>
                      <a:endParaRPr lang="ru-RU" sz="1400" b="1">
                        <a:effectLst/>
                        <a:latin typeface="Calibri"/>
                        <a:ea typeface="Calibri"/>
                        <a:cs typeface="Times New Roman"/>
                      </a:endParaRPr>
                    </a:p>
                  </a:txBody>
                  <a:tcPr marL="24241" marR="24241" marT="39881" marB="39881"/>
                </a:tc>
                <a:tc>
                  <a:txBody>
                    <a:bodyPr/>
                    <a:lstStyle/>
                    <a:p>
                      <a:pPr algn="ctr">
                        <a:lnSpc>
                          <a:spcPct val="115000"/>
                        </a:lnSpc>
                        <a:spcAft>
                          <a:spcPts val="0"/>
                        </a:spcAft>
                      </a:pPr>
                      <a:r>
                        <a:rPr lang="ru-RU" sz="1200" b="1">
                          <a:effectLst/>
                        </a:rPr>
                        <a:t>0,5</a:t>
                      </a:r>
                      <a:endParaRPr lang="ru-RU" sz="1400" b="1">
                        <a:effectLst/>
                        <a:latin typeface="Calibri"/>
                        <a:ea typeface="Calibri"/>
                        <a:cs typeface="Times New Roman"/>
                      </a:endParaRPr>
                    </a:p>
                  </a:txBody>
                  <a:tcPr marL="24241" marR="24241" marT="39881" marB="39881"/>
                </a:tc>
                <a:tc>
                  <a:txBody>
                    <a:bodyPr/>
                    <a:lstStyle/>
                    <a:p>
                      <a:pPr algn="ctr">
                        <a:lnSpc>
                          <a:spcPct val="115000"/>
                        </a:lnSpc>
                        <a:spcAft>
                          <a:spcPts val="0"/>
                        </a:spcAft>
                      </a:pPr>
                      <a:r>
                        <a:rPr lang="ru-RU" sz="1200" b="1" dirty="0">
                          <a:effectLst/>
                        </a:rPr>
                        <a:t>0,5</a:t>
                      </a:r>
                      <a:endParaRPr lang="ru-RU" sz="1400" b="1" dirty="0">
                        <a:effectLst/>
                        <a:latin typeface="Calibri"/>
                        <a:ea typeface="Calibri"/>
                        <a:cs typeface="Times New Roman"/>
                      </a:endParaRPr>
                    </a:p>
                  </a:txBody>
                  <a:tcPr marL="24241" marR="24241" marT="39881" marB="39881"/>
                </a:tc>
              </a:tr>
              <a:tr h="1292585">
                <a:tc>
                  <a:txBody>
                    <a:bodyPr/>
                    <a:lstStyle/>
                    <a:p>
                      <a:pPr algn="ctr">
                        <a:lnSpc>
                          <a:spcPct val="115000"/>
                        </a:lnSpc>
                        <a:spcAft>
                          <a:spcPts val="0"/>
                        </a:spcAft>
                      </a:pPr>
                      <a:r>
                        <a:rPr lang="ru-RU" sz="800" dirty="0">
                          <a:effectLst/>
                        </a:rPr>
                        <a:t>1.4.</a:t>
                      </a:r>
                      <a:endParaRPr lang="ru-RU" sz="900" dirty="0">
                        <a:effectLst/>
                        <a:latin typeface="Calibri"/>
                        <a:ea typeface="Calibri"/>
                        <a:cs typeface="Times New Roman"/>
                      </a:endParaRPr>
                    </a:p>
                  </a:txBody>
                  <a:tcPr marL="24241" marR="24241" marT="39881" marB="39881"/>
                </a:tc>
                <a:tc>
                  <a:txBody>
                    <a:bodyPr/>
                    <a:lstStyle/>
                    <a:p>
                      <a:pPr>
                        <a:lnSpc>
                          <a:spcPct val="115000"/>
                        </a:lnSpc>
                        <a:spcAft>
                          <a:spcPts val="0"/>
                        </a:spcAft>
                      </a:pPr>
                      <a:r>
                        <a:rPr lang="ru-RU" sz="1000" dirty="0">
                          <a:effectLst/>
                        </a:rPr>
                        <a:t>Доля муниципальных объектов культуры, образования, физической культуры и спорта, объектов социальной инфраструктуры города-курорта Пятигорск, оборудованных специальными средствами для беспрепятственного доступа к ним инвалидов и других маломобильных групп населения</a:t>
                      </a:r>
                      <a:endParaRPr lang="ru-RU" sz="1050" dirty="0">
                        <a:effectLst/>
                        <a:latin typeface="Calibri"/>
                        <a:ea typeface="Calibri"/>
                        <a:cs typeface="Times New Roman"/>
                      </a:endParaRPr>
                    </a:p>
                  </a:txBody>
                  <a:tcPr marL="24241" marR="24241" marT="39881" marB="39881"/>
                </a:tc>
                <a:tc>
                  <a:txBody>
                    <a:bodyPr/>
                    <a:lstStyle/>
                    <a:p>
                      <a:pPr algn="ctr">
                        <a:lnSpc>
                          <a:spcPct val="115000"/>
                        </a:lnSpc>
                        <a:spcAft>
                          <a:spcPts val="0"/>
                        </a:spcAft>
                      </a:pPr>
                      <a:r>
                        <a:rPr lang="ru-RU" sz="800" dirty="0">
                          <a:effectLst/>
                        </a:rPr>
                        <a:t>процент</a:t>
                      </a:r>
                      <a:endParaRPr lang="ru-RU" sz="900" dirty="0">
                        <a:effectLst/>
                        <a:latin typeface="Calibri"/>
                        <a:ea typeface="Calibri"/>
                        <a:cs typeface="Times New Roman"/>
                      </a:endParaRPr>
                    </a:p>
                  </a:txBody>
                  <a:tcPr marL="24241" marR="24241" marT="39881" marB="39881"/>
                </a:tc>
                <a:tc>
                  <a:txBody>
                    <a:bodyPr/>
                    <a:lstStyle/>
                    <a:p>
                      <a:pPr algn="ctr">
                        <a:lnSpc>
                          <a:spcPct val="115000"/>
                        </a:lnSpc>
                        <a:spcAft>
                          <a:spcPts val="0"/>
                        </a:spcAft>
                      </a:pPr>
                      <a:r>
                        <a:rPr lang="ru-RU" sz="1200" b="1">
                          <a:effectLst/>
                        </a:rPr>
                        <a:t>45,0</a:t>
                      </a:r>
                      <a:endParaRPr lang="ru-RU" sz="1400" b="1">
                        <a:effectLst/>
                        <a:latin typeface="Calibri"/>
                        <a:ea typeface="Calibri"/>
                        <a:cs typeface="Times New Roman"/>
                      </a:endParaRPr>
                    </a:p>
                  </a:txBody>
                  <a:tcPr marL="24241" marR="24241" marT="39881" marB="39881"/>
                </a:tc>
                <a:tc>
                  <a:txBody>
                    <a:bodyPr/>
                    <a:lstStyle/>
                    <a:p>
                      <a:pPr algn="ctr">
                        <a:lnSpc>
                          <a:spcPct val="115000"/>
                        </a:lnSpc>
                        <a:spcAft>
                          <a:spcPts val="0"/>
                        </a:spcAft>
                      </a:pPr>
                      <a:r>
                        <a:rPr lang="ru-RU" sz="1200" b="1">
                          <a:effectLst/>
                        </a:rPr>
                        <a:t>45,7</a:t>
                      </a:r>
                      <a:endParaRPr lang="ru-RU" sz="1400" b="1">
                        <a:effectLst/>
                        <a:latin typeface="Calibri"/>
                        <a:ea typeface="Calibri"/>
                        <a:cs typeface="Times New Roman"/>
                      </a:endParaRPr>
                    </a:p>
                  </a:txBody>
                  <a:tcPr marL="24241" marR="24241" marT="39881" marB="39881"/>
                </a:tc>
                <a:tc>
                  <a:txBody>
                    <a:bodyPr/>
                    <a:lstStyle/>
                    <a:p>
                      <a:pPr algn="ctr">
                        <a:lnSpc>
                          <a:spcPct val="115000"/>
                        </a:lnSpc>
                        <a:spcAft>
                          <a:spcPts val="0"/>
                        </a:spcAft>
                      </a:pPr>
                      <a:r>
                        <a:rPr lang="ru-RU" sz="1200" b="1" dirty="0">
                          <a:effectLst/>
                        </a:rPr>
                        <a:t>45,7</a:t>
                      </a:r>
                      <a:endParaRPr lang="ru-RU" sz="1400" b="1" dirty="0">
                        <a:effectLst/>
                        <a:latin typeface="Calibri"/>
                        <a:ea typeface="Calibri"/>
                        <a:cs typeface="Times New Roman"/>
                      </a:endParaRPr>
                    </a:p>
                  </a:txBody>
                  <a:tcPr marL="24241" marR="24241" marT="39881" marB="39881"/>
                </a:tc>
              </a:tr>
            </a:tbl>
          </a:graphicData>
        </a:graphic>
      </p:graphicFrame>
      <p:sp>
        <p:nvSpPr>
          <p:cNvPr id="8" name="Прямоугольник 7"/>
          <p:cNvSpPr/>
          <p:nvPr/>
        </p:nvSpPr>
        <p:spPr>
          <a:xfrm>
            <a:off x="6133721" y="2780928"/>
            <a:ext cx="2902775" cy="3600986"/>
          </a:xfrm>
          <a:prstGeom prst="rect">
            <a:avLst/>
          </a:prstGeom>
        </p:spPr>
        <p:txBody>
          <a:bodyPr wrap="square">
            <a:spAutoFit/>
          </a:bodyPr>
          <a:lstStyle/>
          <a:p>
            <a:pPr algn="ctr"/>
            <a:r>
              <a:rPr lang="ru-RU" sz="1200" dirty="0"/>
              <a:t>Ответственным исполнителем программы является муниципальное учреждение «Управление социальной поддержки населения администрации города Пятигорска».</a:t>
            </a:r>
          </a:p>
          <a:p>
            <a:pPr algn="ctr"/>
            <a:endParaRPr lang="ru-RU" sz="1200" dirty="0" smtClean="0"/>
          </a:p>
          <a:p>
            <a:pPr algn="ctr"/>
            <a:r>
              <a:rPr lang="ru-RU" sz="1200" dirty="0" smtClean="0"/>
              <a:t>На </a:t>
            </a:r>
            <a:r>
              <a:rPr lang="ru-RU" sz="1200" dirty="0"/>
              <a:t>исполнение мероприятий программы в бюджете города на 2021 год запланированы бюджетные ассигнования в сумме 1 304 </a:t>
            </a:r>
            <a:r>
              <a:rPr lang="ru-RU" sz="1200" dirty="0" smtClean="0"/>
              <a:t>770,36 тыс.руб</a:t>
            </a:r>
            <a:r>
              <a:rPr lang="ru-RU" sz="1200" dirty="0"/>
              <a:t>., что на 256 </a:t>
            </a:r>
            <a:r>
              <a:rPr lang="ru-RU" sz="1200" dirty="0" smtClean="0"/>
              <a:t>813,</a:t>
            </a:r>
            <a:r>
              <a:rPr lang="ru-RU" sz="1200" dirty="0"/>
              <a:t> </a:t>
            </a:r>
            <a:r>
              <a:rPr lang="ru-RU" sz="1200" dirty="0" smtClean="0"/>
              <a:t>88 тыс.руб</a:t>
            </a:r>
            <a:r>
              <a:rPr lang="ru-RU" sz="1200" dirty="0"/>
              <a:t>. больше первоначально утвержденного бюджета на 2020 год</a:t>
            </a:r>
            <a:r>
              <a:rPr lang="ru-RU" sz="1200" dirty="0" smtClean="0"/>
              <a:t>.</a:t>
            </a:r>
          </a:p>
          <a:p>
            <a:pPr algn="ctr"/>
            <a:endParaRPr lang="ru-RU" sz="1200" dirty="0">
              <a:effectLst/>
            </a:endParaRPr>
          </a:p>
          <a:p>
            <a:pPr algn="ctr"/>
            <a:r>
              <a:rPr lang="ru-RU" sz="1200" dirty="0"/>
              <a:t>В плановом периоде 2022 и 2023 годов общий объем расходов бюджета города по данной программе составил 1 300 </a:t>
            </a:r>
            <a:r>
              <a:rPr lang="ru-RU" sz="1200" dirty="0" smtClean="0"/>
              <a:t>043,41 </a:t>
            </a:r>
            <a:r>
              <a:rPr lang="ru-RU" sz="1200" dirty="0"/>
              <a:t>руб. и 1 313 </a:t>
            </a:r>
            <a:r>
              <a:rPr lang="ru-RU" sz="1200" dirty="0" smtClean="0"/>
              <a:t>926,23руб</a:t>
            </a:r>
            <a:r>
              <a:rPr lang="ru-RU" sz="1200" dirty="0"/>
              <a:t>. </a:t>
            </a:r>
            <a:r>
              <a:rPr lang="ru-RU" sz="1200" dirty="0" smtClean="0"/>
              <a:t>соответственно.</a:t>
            </a:r>
            <a:endParaRPr lang="ru-RU" sz="1200" dirty="0">
              <a:effectLst/>
            </a:endParaRPr>
          </a:p>
        </p:txBody>
      </p:sp>
      <p:pic>
        <p:nvPicPr>
          <p:cNvPr id="3074" name="Picture 2" descr="https://www.491school.spb.ru/media/k2/items/cache/457eb5238cd7f28655abc78f62a70278_XL.jp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145519" y="526369"/>
            <a:ext cx="2730103" cy="269673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superuser\Desktop\герб пятигорска.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2620"/>
            <a:ext cx="971600" cy="1156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15066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971600" y="2"/>
            <a:ext cx="7916804" cy="90872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182880" indent="0" algn="ctr">
              <a:buFont typeface="Georgia" pitchFamily="18" charset="0"/>
              <a:buNone/>
            </a:pPr>
            <a:r>
              <a:rPr lang="ru-RU" sz="1600" dirty="0" smtClean="0">
                <a:solidFill>
                  <a:schemeClr val="tx1"/>
                </a:solidFill>
                <a:effectLst/>
              </a:rPr>
              <a:t>Информация об индикаторах муниципальной программы города-курорта Пятигорска «Развитие жилищно-коммунального хозяйства», планируемых для достижения цели муниципальной программы в 2021,2022, 2023 гг.</a:t>
            </a:r>
            <a:endParaRPr lang="ru-RU" sz="1600" dirty="0">
              <a:solidFill>
                <a:schemeClr val="tx1"/>
              </a:solidFill>
              <a:effectLst/>
            </a:endParaRPr>
          </a:p>
        </p:txBody>
      </p:sp>
      <p:graphicFrame>
        <p:nvGraphicFramePr>
          <p:cNvPr id="2" name="Таблица 1"/>
          <p:cNvGraphicFramePr>
            <a:graphicFrameLocks noGrp="1"/>
          </p:cNvGraphicFramePr>
          <p:nvPr>
            <p:extLst>
              <p:ext uri="{D42A27DB-BD31-4B8C-83A1-F6EECF244321}">
                <p14:modId xmlns:p14="http://schemas.microsoft.com/office/powerpoint/2010/main" val="658459033"/>
              </p:ext>
            </p:extLst>
          </p:nvPr>
        </p:nvGraphicFramePr>
        <p:xfrm>
          <a:off x="107505" y="973333"/>
          <a:ext cx="5472605" cy="5827703"/>
        </p:xfrm>
        <a:graphic>
          <a:graphicData uri="http://schemas.openxmlformats.org/drawingml/2006/table">
            <a:tbl>
              <a:tblPr>
                <a:tableStyleId>{5DA37D80-6434-44D0-A028-1B22A696006F}</a:tableStyleId>
              </a:tblPr>
              <a:tblGrid>
                <a:gridCol w="661476"/>
                <a:gridCol w="1524156"/>
                <a:gridCol w="596876"/>
                <a:gridCol w="661476"/>
                <a:gridCol w="1212594"/>
                <a:gridCol w="816027"/>
              </a:tblGrid>
              <a:tr h="458110">
                <a:tc rowSpan="2">
                  <a:txBody>
                    <a:bodyPr/>
                    <a:lstStyle/>
                    <a:p>
                      <a:pPr algn="ctr">
                        <a:lnSpc>
                          <a:spcPct val="115000"/>
                        </a:lnSpc>
                        <a:spcAft>
                          <a:spcPts val="0"/>
                        </a:spcAft>
                      </a:pPr>
                      <a:r>
                        <a:rPr lang="ru-RU" sz="1050" dirty="0">
                          <a:effectLst/>
                        </a:rPr>
                        <a:t>N п/п</a:t>
                      </a:r>
                      <a:endParaRPr lang="ru-RU" sz="1600" dirty="0">
                        <a:effectLst/>
                        <a:latin typeface="Calibri"/>
                        <a:ea typeface="Calibri"/>
                        <a:cs typeface="Times New Roman"/>
                      </a:endParaRPr>
                    </a:p>
                  </a:txBody>
                  <a:tcPr marL="39370" marR="39370" marT="64770" marB="64770" anchor="ctr"/>
                </a:tc>
                <a:tc rowSpan="2">
                  <a:txBody>
                    <a:bodyPr/>
                    <a:lstStyle/>
                    <a:p>
                      <a:pPr algn="ctr">
                        <a:lnSpc>
                          <a:spcPct val="115000"/>
                        </a:lnSpc>
                        <a:spcAft>
                          <a:spcPts val="0"/>
                        </a:spcAft>
                      </a:pPr>
                      <a:r>
                        <a:rPr lang="ru-RU" sz="1050">
                          <a:effectLst/>
                        </a:rPr>
                        <a:t>Наименование индикатора достижения цели программы </a:t>
                      </a:r>
                      <a:endParaRPr lang="ru-RU" sz="1600">
                        <a:effectLst/>
                        <a:latin typeface="Calibri"/>
                        <a:ea typeface="Calibri"/>
                        <a:cs typeface="Times New Roman"/>
                      </a:endParaRPr>
                    </a:p>
                  </a:txBody>
                  <a:tcPr marL="39370" marR="39370" marT="64770" marB="64770" anchor="ctr"/>
                </a:tc>
                <a:tc rowSpan="2">
                  <a:txBody>
                    <a:bodyPr/>
                    <a:lstStyle/>
                    <a:p>
                      <a:pPr algn="ctr">
                        <a:lnSpc>
                          <a:spcPct val="115000"/>
                        </a:lnSpc>
                        <a:spcAft>
                          <a:spcPts val="0"/>
                        </a:spcAft>
                      </a:pPr>
                      <a:r>
                        <a:rPr lang="ru-RU" sz="1050">
                          <a:effectLst/>
                        </a:rPr>
                        <a:t>Единица измерения</a:t>
                      </a:r>
                      <a:endParaRPr lang="ru-RU" sz="1600">
                        <a:effectLst/>
                        <a:latin typeface="Calibri"/>
                        <a:ea typeface="Calibri"/>
                        <a:cs typeface="Times New Roman"/>
                      </a:endParaRPr>
                    </a:p>
                  </a:txBody>
                  <a:tcPr marL="39370" marR="39370" marT="64770" marB="64770" anchor="ctr"/>
                </a:tc>
                <a:tc gridSpan="3">
                  <a:txBody>
                    <a:bodyPr/>
                    <a:lstStyle/>
                    <a:p>
                      <a:pPr algn="ctr">
                        <a:lnSpc>
                          <a:spcPct val="115000"/>
                        </a:lnSpc>
                        <a:spcAft>
                          <a:spcPts val="0"/>
                        </a:spcAft>
                      </a:pPr>
                      <a:r>
                        <a:rPr lang="ru-RU" sz="1050" dirty="0">
                          <a:effectLst/>
                        </a:rPr>
                        <a:t>Значение индикатора достижения цели Программы </a:t>
                      </a:r>
                      <a:endParaRPr lang="ru-RU" sz="1600" dirty="0">
                        <a:effectLst/>
                        <a:latin typeface="Calibri"/>
                        <a:ea typeface="Calibri"/>
                        <a:cs typeface="Times New Roman"/>
                      </a:endParaRPr>
                    </a:p>
                  </a:txBody>
                  <a:tcPr marL="39370" marR="39370" marT="64770" marB="64770" anchor="ctr"/>
                </a:tc>
                <a:tc hMerge="1">
                  <a:txBody>
                    <a:bodyPr/>
                    <a:lstStyle/>
                    <a:p>
                      <a:endParaRPr lang="ru-RU"/>
                    </a:p>
                  </a:txBody>
                  <a:tcPr/>
                </a:tc>
                <a:tc hMerge="1">
                  <a:txBody>
                    <a:bodyPr/>
                    <a:lstStyle/>
                    <a:p>
                      <a:endParaRPr lang="ru-RU"/>
                    </a:p>
                  </a:txBody>
                  <a:tcPr/>
                </a:tc>
              </a:tr>
              <a:tr h="338847">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1050" b="1" dirty="0">
                          <a:effectLst/>
                        </a:rPr>
                        <a:t>2021</a:t>
                      </a:r>
                      <a:endParaRPr lang="ru-RU" sz="1600" b="1" dirty="0">
                        <a:effectLst/>
                        <a:latin typeface="Calibri"/>
                        <a:ea typeface="Calibri"/>
                        <a:cs typeface="Times New Roman"/>
                      </a:endParaRPr>
                    </a:p>
                  </a:txBody>
                  <a:tcPr marL="39370" marR="39370" marT="64770" marB="64770" anchor="ctr"/>
                </a:tc>
                <a:tc>
                  <a:txBody>
                    <a:bodyPr/>
                    <a:lstStyle/>
                    <a:p>
                      <a:pPr algn="ctr">
                        <a:lnSpc>
                          <a:spcPct val="115000"/>
                        </a:lnSpc>
                        <a:spcAft>
                          <a:spcPts val="0"/>
                        </a:spcAft>
                      </a:pPr>
                      <a:r>
                        <a:rPr lang="ru-RU" sz="1050" b="1" dirty="0">
                          <a:effectLst/>
                        </a:rPr>
                        <a:t>2022</a:t>
                      </a:r>
                      <a:endParaRPr lang="ru-RU" sz="1600" b="1" dirty="0">
                        <a:effectLst/>
                        <a:latin typeface="Calibri"/>
                        <a:ea typeface="Calibri"/>
                        <a:cs typeface="Times New Roman"/>
                      </a:endParaRPr>
                    </a:p>
                  </a:txBody>
                  <a:tcPr marL="39370" marR="39370" marT="64770" marB="64770" anchor="ctr"/>
                </a:tc>
                <a:tc>
                  <a:txBody>
                    <a:bodyPr/>
                    <a:lstStyle/>
                    <a:p>
                      <a:pPr algn="ctr">
                        <a:lnSpc>
                          <a:spcPct val="115000"/>
                        </a:lnSpc>
                        <a:spcAft>
                          <a:spcPts val="0"/>
                        </a:spcAft>
                      </a:pPr>
                      <a:r>
                        <a:rPr lang="ru-RU" sz="1050" b="1" dirty="0">
                          <a:effectLst/>
                        </a:rPr>
                        <a:t>2023</a:t>
                      </a:r>
                      <a:endParaRPr lang="ru-RU" sz="1600" b="1" dirty="0">
                        <a:effectLst/>
                        <a:latin typeface="Calibri"/>
                        <a:ea typeface="Calibri"/>
                        <a:cs typeface="Times New Roman"/>
                      </a:endParaRPr>
                    </a:p>
                  </a:txBody>
                  <a:tcPr marL="39370" marR="39370" marT="64770" marB="64770" anchor="ctr"/>
                </a:tc>
              </a:tr>
              <a:tr h="627533">
                <a:tc gridSpan="6">
                  <a:txBody>
                    <a:bodyPr/>
                    <a:lstStyle/>
                    <a:p>
                      <a:pPr algn="ctr">
                        <a:lnSpc>
                          <a:spcPct val="115000"/>
                        </a:lnSpc>
                        <a:spcAft>
                          <a:spcPts val="0"/>
                        </a:spcAft>
                      </a:pPr>
                      <a:r>
                        <a:rPr lang="ru-RU" sz="1050" dirty="0">
                          <a:effectLst/>
                        </a:rPr>
                        <a:t>I. Цель 1 "Создание гармоничного архитектурного облика застройки муниципального образования города-курорта Пятигорска и решение жилищных проблем жителей города-курорта Пятигорска"</a:t>
                      </a:r>
                      <a:endParaRPr lang="ru-RU" sz="1600" dirty="0">
                        <a:effectLst/>
                        <a:latin typeface="Calibri"/>
                        <a:ea typeface="Calibri"/>
                        <a:cs typeface="Times New Roman"/>
                      </a:endParaRPr>
                    </a:p>
                  </a:txBody>
                  <a:tcPr marL="39370" marR="39370" marT="64770" marB="6477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1445060">
                <a:tc>
                  <a:txBody>
                    <a:bodyPr/>
                    <a:lstStyle/>
                    <a:p>
                      <a:pPr algn="ctr">
                        <a:lnSpc>
                          <a:spcPct val="115000"/>
                        </a:lnSpc>
                        <a:spcAft>
                          <a:spcPts val="0"/>
                        </a:spcAft>
                      </a:pPr>
                      <a:r>
                        <a:rPr lang="ru-RU" sz="1050">
                          <a:effectLst/>
                        </a:rPr>
                        <a:t>1.</a:t>
                      </a:r>
                      <a:endParaRPr lang="ru-RU" sz="1600">
                        <a:effectLst/>
                        <a:latin typeface="Calibri"/>
                        <a:ea typeface="Calibri"/>
                        <a:cs typeface="Times New Roman"/>
                      </a:endParaRPr>
                    </a:p>
                  </a:txBody>
                  <a:tcPr marL="39370" marR="39370" marT="64770" marB="64770"/>
                </a:tc>
                <a:tc>
                  <a:txBody>
                    <a:bodyPr/>
                    <a:lstStyle/>
                    <a:p>
                      <a:pPr algn="l">
                        <a:lnSpc>
                          <a:spcPct val="115000"/>
                        </a:lnSpc>
                        <a:spcAft>
                          <a:spcPts val="0"/>
                        </a:spcAft>
                      </a:pPr>
                      <a:r>
                        <a:rPr lang="ru-RU" sz="1050">
                          <a:effectLst/>
                        </a:rPr>
                        <a:t>Доля площади жилищного фонда с высокой степенью износа, расположенного на территории, подлежащей развитию</a:t>
                      </a:r>
                      <a:endParaRPr lang="ru-RU" sz="1600">
                        <a:effectLst/>
                        <a:latin typeface="Calibri"/>
                        <a:ea typeface="Calibri"/>
                        <a:cs typeface="Times New Roman"/>
                      </a:endParaRPr>
                    </a:p>
                  </a:txBody>
                  <a:tcPr marL="39370" marR="39370" marT="64770" marB="64770"/>
                </a:tc>
                <a:tc>
                  <a:txBody>
                    <a:bodyPr/>
                    <a:lstStyle/>
                    <a:p>
                      <a:pPr algn="ctr">
                        <a:lnSpc>
                          <a:spcPct val="115000"/>
                        </a:lnSpc>
                        <a:spcAft>
                          <a:spcPts val="0"/>
                        </a:spcAft>
                      </a:pPr>
                      <a:r>
                        <a:rPr lang="ru-RU" sz="1050">
                          <a:effectLst/>
                        </a:rPr>
                        <a:t>процентов</a:t>
                      </a:r>
                      <a:endParaRPr lang="ru-RU" sz="1600">
                        <a:effectLst/>
                        <a:latin typeface="Calibri"/>
                        <a:ea typeface="Calibri"/>
                        <a:cs typeface="Times New Roman"/>
                      </a:endParaRPr>
                    </a:p>
                  </a:txBody>
                  <a:tcPr marL="39370" marR="39370" marT="64770" marB="64770"/>
                </a:tc>
                <a:tc>
                  <a:txBody>
                    <a:bodyPr/>
                    <a:lstStyle/>
                    <a:p>
                      <a:pPr algn="ctr">
                        <a:lnSpc>
                          <a:spcPct val="115000"/>
                        </a:lnSpc>
                        <a:spcAft>
                          <a:spcPts val="0"/>
                        </a:spcAft>
                      </a:pPr>
                      <a:r>
                        <a:rPr lang="ru-RU" sz="1050" b="1" dirty="0">
                          <a:effectLst/>
                        </a:rPr>
                        <a:t>100</a:t>
                      </a:r>
                      <a:endParaRPr lang="ru-RU" sz="1600" b="1" dirty="0">
                        <a:effectLst/>
                        <a:latin typeface="Calibri"/>
                        <a:ea typeface="Calibri"/>
                        <a:cs typeface="Times New Roman"/>
                      </a:endParaRPr>
                    </a:p>
                  </a:txBody>
                  <a:tcPr marL="39370" marR="39370" marT="64770" marB="64770"/>
                </a:tc>
                <a:tc>
                  <a:txBody>
                    <a:bodyPr/>
                    <a:lstStyle/>
                    <a:p>
                      <a:pPr algn="ctr">
                        <a:lnSpc>
                          <a:spcPct val="115000"/>
                        </a:lnSpc>
                        <a:spcAft>
                          <a:spcPts val="0"/>
                        </a:spcAft>
                      </a:pPr>
                      <a:r>
                        <a:rPr lang="ru-RU" sz="1050" b="1" dirty="0">
                          <a:effectLst/>
                        </a:rPr>
                        <a:t>100</a:t>
                      </a:r>
                      <a:endParaRPr lang="ru-RU" sz="1600" b="1" dirty="0">
                        <a:effectLst/>
                        <a:latin typeface="Calibri"/>
                        <a:ea typeface="Calibri"/>
                        <a:cs typeface="Times New Roman"/>
                      </a:endParaRPr>
                    </a:p>
                  </a:txBody>
                  <a:tcPr marL="39370" marR="39370" marT="64770" marB="64770"/>
                </a:tc>
                <a:tc>
                  <a:txBody>
                    <a:bodyPr/>
                    <a:lstStyle/>
                    <a:p>
                      <a:pPr algn="ctr">
                        <a:lnSpc>
                          <a:spcPct val="115000"/>
                        </a:lnSpc>
                        <a:spcAft>
                          <a:spcPts val="0"/>
                        </a:spcAft>
                      </a:pPr>
                      <a:r>
                        <a:rPr lang="ru-RU" sz="1050" b="1" dirty="0">
                          <a:effectLst/>
                        </a:rPr>
                        <a:t>97</a:t>
                      </a:r>
                      <a:endParaRPr lang="ru-RU" sz="1600" b="1" dirty="0">
                        <a:effectLst/>
                        <a:latin typeface="Calibri"/>
                        <a:ea typeface="Calibri"/>
                        <a:cs typeface="Times New Roman"/>
                      </a:endParaRPr>
                    </a:p>
                  </a:txBody>
                  <a:tcPr marL="39370" marR="39370" marT="64770" marB="64770"/>
                </a:tc>
              </a:tr>
              <a:tr h="627533">
                <a:tc gridSpan="6">
                  <a:txBody>
                    <a:bodyPr/>
                    <a:lstStyle/>
                    <a:p>
                      <a:pPr algn="ctr">
                        <a:lnSpc>
                          <a:spcPct val="115000"/>
                        </a:lnSpc>
                        <a:spcAft>
                          <a:spcPts val="0"/>
                        </a:spcAft>
                      </a:pPr>
                      <a:r>
                        <a:rPr lang="ru-RU" sz="1050">
                          <a:effectLst/>
                        </a:rPr>
                        <a:t>II. Цель 2 "Благоустройство территории города-курорта Пятигорска и поддержка баланса основных систем жизнеобеспечения города-курорта Пятигорска в сфере жилищно-коммунального хозяйства"</a:t>
                      </a:r>
                      <a:endParaRPr lang="ru-RU" sz="1600">
                        <a:effectLst/>
                        <a:latin typeface="Calibri"/>
                        <a:ea typeface="Calibri"/>
                        <a:cs typeface="Times New Roman"/>
                      </a:endParaRPr>
                    </a:p>
                  </a:txBody>
                  <a:tcPr marL="39370" marR="39370" marT="64770" marB="6477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1982920">
                <a:tc>
                  <a:txBody>
                    <a:bodyPr/>
                    <a:lstStyle/>
                    <a:p>
                      <a:pPr algn="ctr">
                        <a:lnSpc>
                          <a:spcPct val="115000"/>
                        </a:lnSpc>
                        <a:spcAft>
                          <a:spcPts val="0"/>
                        </a:spcAft>
                      </a:pPr>
                      <a:r>
                        <a:rPr lang="ru-RU" sz="1050">
                          <a:effectLst/>
                        </a:rPr>
                        <a:t>2.</a:t>
                      </a:r>
                      <a:endParaRPr lang="ru-RU" sz="1600">
                        <a:effectLst/>
                        <a:latin typeface="Calibri"/>
                        <a:ea typeface="Calibri"/>
                        <a:cs typeface="Times New Roman"/>
                      </a:endParaRPr>
                    </a:p>
                  </a:txBody>
                  <a:tcPr marL="39370" marR="39370" marT="64770" marB="64770"/>
                </a:tc>
                <a:tc>
                  <a:txBody>
                    <a:bodyPr/>
                    <a:lstStyle/>
                    <a:p>
                      <a:pPr algn="l">
                        <a:lnSpc>
                          <a:spcPct val="115000"/>
                        </a:lnSpc>
                        <a:spcAft>
                          <a:spcPts val="0"/>
                        </a:spcAft>
                      </a:pPr>
                      <a:r>
                        <a:rPr lang="ru-RU" sz="1050" dirty="0">
                          <a:effectLst/>
                        </a:rPr>
                        <a:t>Доля жалоб по вопросам благоустройства территории города-курорта Пятигорска в общем количестве жалоб по вопросам жилищно-коммунального хозяйства города-курорта Пятигорска</a:t>
                      </a:r>
                      <a:endParaRPr lang="ru-RU" sz="1600" dirty="0">
                        <a:effectLst/>
                        <a:latin typeface="Calibri"/>
                        <a:ea typeface="Calibri"/>
                        <a:cs typeface="Times New Roman"/>
                      </a:endParaRPr>
                    </a:p>
                  </a:txBody>
                  <a:tcPr marL="39370" marR="39370" marT="64770" marB="64770"/>
                </a:tc>
                <a:tc>
                  <a:txBody>
                    <a:bodyPr/>
                    <a:lstStyle/>
                    <a:p>
                      <a:pPr algn="ctr">
                        <a:lnSpc>
                          <a:spcPct val="115000"/>
                        </a:lnSpc>
                        <a:spcAft>
                          <a:spcPts val="0"/>
                        </a:spcAft>
                      </a:pPr>
                      <a:r>
                        <a:rPr lang="ru-RU" sz="1050">
                          <a:effectLst/>
                        </a:rPr>
                        <a:t>процентов</a:t>
                      </a:r>
                      <a:endParaRPr lang="ru-RU" sz="1600">
                        <a:effectLst/>
                        <a:latin typeface="Calibri"/>
                        <a:ea typeface="Calibri"/>
                        <a:cs typeface="Times New Roman"/>
                      </a:endParaRPr>
                    </a:p>
                  </a:txBody>
                  <a:tcPr marL="39370" marR="39370" marT="64770" marB="64770"/>
                </a:tc>
                <a:tc>
                  <a:txBody>
                    <a:bodyPr/>
                    <a:lstStyle/>
                    <a:p>
                      <a:pPr algn="ctr">
                        <a:lnSpc>
                          <a:spcPct val="115000"/>
                        </a:lnSpc>
                        <a:spcAft>
                          <a:spcPts val="0"/>
                        </a:spcAft>
                      </a:pPr>
                      <a:r>
                        <a:rPr lang="ru-RU" sz="1050" b="1" dirty="0">
                          <a:effectLst/>
                        </a:rPr>
                        <a:t>0,26</a:t>
                      </a:r>
                      <a:endParaRPr lang="ru-RU" sz="1600" b="1" dirty="0">
                        <a:effectLst/>
                        <a:latin typeface="Calibri"/>
                        <a:ea typeface="Calibri"/>
                        <a:cs typeface="Times New Roman"/>
                      </a:endParaRPr>
                    </a:p>
                  </a:txBody>
                  <a:tcPr marL="39370" marR="39370" marT="64770" marB="64770"/>
                </a:tc>
                <a:tc>
                  <a:txBody>
                    <a:bodyPr/>
                    <a:lstStyle/>
                    <a:p>
                      <a:pPr algn="ctr">
                        <a:lnSpc>
                          <a:spcPct val="115000"/>
                        </a:lnSpc>
                        <a:spcAft>
                          <a:spcPts val="0"/>
                        </a:spcAft>
                      </a:pPr>
                      <a:r>
                        <a:rPr lang="ru-RU" sz="1050" b="1" dirty="0">
                          <a:effectLst/>
                        </a:rPr>
                        <a:t>0,25</a:t>
                      </a:r>
                      <a:endParaRPr lang="ru-RU" sz="1600" b="1" dirty="0">
                        <a:effectLst/>
                        <a:latin typeface="Calibri"/>
                        <a:ea typeface="Calibri"/>
                        <a:cs typeface="Times New Roman"/>
                      </a:endParaRPr>
                    </a:p>
                  </a:txBody>
                  <a:tcPr marL="39370" marR="39370" marT="64770" marB="64770"/>
                </a:tc>
                <a:tc>
                  <a:txBody>
                    <a:bodyPr/>
                    <a:lstStyle/>
                    <a:p>
                      <a:pPr algn="ctr">
                        <a:lnSpc>
                          <a:spcPct val="115000"/>
                        </a:lnSpc>
                        <a:spcAft>
                          <a:spcPts val="0"/>
                        </a:spcAft>
                      </a:pPr>
                      <a:r>
                        <a:rPr lang="ru-RU" sz="1050" b="1" dirty="0">
                          <a:effectLst/>
                        </a:rPr>
                        <a:t>0,24</a:t>
                      </a:r>
                      <a:endParaRPr lang="ru-RU" sz="1600" b="1" dirty="0">
                        <a:effectLst/>
                        <a:latin typeface="Calibri"/>
                        <a:ea typeface="Calibri"/>
                        <a:cs typeface="Times New Roman"/>
                      </a:endParaRPr>
                    </a:p>
                  </a:txBody>
                  <a:tcPr marL="39370" marR="39370" marT="64770" marB="64770"/>
                </a:tc>
              </a:tr>
            </a:tbl>
          </a:graphicData>
        </a:graphic>
      </p:graphicFrame>
      <p:sp>
        <p:nvSpPr>
          <p:cNvPr id="4" name="Прямоугольник 3"/>
          <p:cNvSpPr/>
          <p:nvPr/>
        </p:nvSpPr>
        <p:spPr>
          <a:xfrm>
            <a:off x="5609991" y="3356992"/>
            <a:ext cx="3456384" cy="2862322"/>
          </a:xfrm>
          <a:prstGeom prst="rect">
            <a:avLst/>
          </a:prstGeom>
        </p:spPr>
        <p:txBody>
          <a:bodyPr wrap="square">
            <a:spAutoFit/>
          </a:bodyPr>
          <a:lstStyle/>
          <a:p>
            <a:pPr algn="ctr"/>
            <a:r>
              <a:rPr lang="ru-RU" sz="1200" dirty="0"/>
              <a:t>Ответственным исполнителем программы является муниципальное учреждение «Управление городского хозяйства, транспорта и связи администрации города </a:t>
            </a:r>
            <a:r>
              <a:rPr lang="ru-RU" sz="1200" dirty="0" smtClean="0"/>
              <a:t>Пятигорска.</a:t>
            </a:r>
          </a:p>
          <a:p>
            <a:pPr algn="ctr"/>
            <a:r>
              <a:rPr lang="ru-RU" sz="1200" dirty="0" smtClean="0"/>
              <a:t>На </a:t>
            </a:r>
            <a:r>
              <a:rPr lang="ru-RU" sz="1200" dirty="0"/>
              <a:t>исполнение мероприятий данной программы на 2021 год предусмотрено 308 </a:t>
            </a:r>
            <a:r>
              <a:rPr lang="ru-RU" sz="1200" dirty="0" smtClean="0"/>
              <a:t>748,38 тыс.руб</a:t>
            </a:r>
            <a:r>
              <a:rPr lang="ru-RU" sz="1200" dirty="0"/>
              <a:t>., что на 31 </a:t>
            </a:r>
            <a:r>
              <a:rPr lang="ru-RU" sz="1200" dirty="0" smtClean="0"/>
              <a:t>310,34 тыс.руб</a:t>
            </a:r>
            <a:r>
              <a:rPr lang="ru-RU" sz="1200" dirty="0"/>
              <a:t>. меньше ассигнований, предусмотренных в первоначальном бюджете города на 2020 год</a:t>
            </a:r>
            <a:r>
              <a:rPr lang="ru-RU" sz="1200" dirty="0" smtClean="0"/>
              <a:t>.</a:t>
            </a:r>
          </a:p>
          <a:p>
            <a:pPr algn="ctr"/>
            <a:r>
              <a:rPr lang="ru-RU" sz="1200" dirty="0"/>
              <a:t>В плановом периоде 2022 и 2023 годов общий объем расходов бюджета города по данной программе составил 323 </a:t>
            </a:r>
            <a:r>
              <a:rPr lang="ru-RU" sz="1200" dirty="0" smtClean="0"/>
              <a:t>047,06 тыс.руб</a:t>
            </a:r>
            <a:r>
              <a:rPr lang="ru-RU" sz="1200" dirty="0"/>
              <a:t>. и 182 </a:t>
            </a:r>
            <a:r>
              <a:rPr lang="ru-RU" sz="1200" dirty="0" smtClean="0"/>
              <a:t>317,09 тыс.руб</a:t>
            </a:r>
            <a:r>
              <a:rPr lang="ru-RU" sz="1200" dirty="0"/>
              <a:t>. </a:t>
            </a:r>
            <a:r>
              <a:rPr lang="ru-RU" sz="1200" dirty="0" smtClean="0"/>
              <a:t>соответственно.</a:t>
            </a:r>
            <a:endParaRPr lang="ru-RU" sz="1200" dirty="0"/>
          </a:p>
        </p:txBody>
      </p:sp>
      <p:pic>
        <p:nvPicPr>
          <p:cNvPr id="4098" name="Picture 2" descr="https://formgost.ru/img/block/180/5d36efaa5a238g1.jp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511841" y="722131"/>
            <a:ext cx="3491880" cy="24397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superuser\Desktop\герб пятигорска.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2620"/>
            <a:ext cx="971600" cy="1156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6493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403648" y="620688"/>
            <a:ext cx="7560840" cy="6001643"/>
          </a:xfrm>
          <a:prstGeom prst="rect">
            <a:avLst/>
          </a:prstGeom>
        </p:spPr>
        <p:txBody>
          <a:bodyPr wrap="square">
            <a:spAutoFit/>
          </a:bodyPr>
          <a:lstStyle/>
          <a:p>
            <a:pPr algn="ctr"/>
            <a:r>
              <a:rPr lang="ru-RU" sz="1600" dirty="0" smtClean="0"/>
              <a:t>Представляя брошюру</a:t>
            </a:r>
          </a:p>
          <a:p>
            <a:pPr algn="ctr"/>
            <a:r>
              <a:rPr lang="ru-RU" sz="1600" dirty="0" smtClean="0"/>
              <a:t> </a:t>
            </a:r>
            <a:r>
              <a:rPr lang="ru-RU" sz="1600" dirty="0" smtClean="0">
                <a:solidFill>
                  <a:schemeClr val="accent1">
                    <a:lumMod val="75000"/>
                  </a:schemeClr>
                </a:solidFill>
              </a:rPr>
              <a:t>«Бюджет для граждан по проекту бюджета города-курорта Пятигорска на 2021 год и плановый период 2022 и 2023 годов», </a:t>
            </a:r>
          </a:p>
          <a:p>
            <a:pPr algn="ctr"/>
            <a:r>
              <a:rPr lang="ru-RU" sz="1600" dirty="0" smtClean="0"/>
              <a:t>хочется отметить, что формирование </a:t>
            </a:r>
            <a:r>
              <a:rPr lang="ru-RU" sz="1600" dirty="0"/>
              <a:t>бюджета города-курорта Пятигорска </a:t>
            </a:r>
            <a:r>
              <a:rPr lang="ru-RU" sz="1600" dirty="0" smtClean="0"/>
              <a:t>осуществлялось </a:t>
            </a:r>
            <a:r>
              <a:rPr lang="ru-RU" sz="1600" dirty="0"/>
              <a:t>исходя из текущей экономической ситуации, которая характеризуется снижением деловой активности в реальном секторе экономики в связи с распространением в 2020 году новой коронавирусной инфекции. </a:t>
            </a:r>
          </a:p>
          <a:p>
            <a:pPr algn="ctr"/>
            <a:r>
              <a:rPr lang="ru-RU" sz="1600" dirty="0"/>
              <a:t>Несмотря на замедление темпов поступления налоговых и неналоговых доходов, в бюджете города-курорта Пятигорска учтены бюджетные ассигнования для безусловного выполнения принятых обязательств перед жителями города-курорта Пятигорска, реализации региональных проектов (программ), направленных на достижении целей, показателей и результатов соответствующих федеральных проектов (программ) в рамках реализации национальных проектов, выполнения условий софинансирования с вышестоящими бюджетами. </a:t>
            </a:r>
          </a:p>
          <a:p>
            <a:pPr algn="ctr"/>
            <a:r>
              <a:rPr lang="ru-RU" sz="1600" dirty="0"/>
              <a:t>Ввиду ограниченности финансовых ресурсов, исходя из принципов ответственной бюджетной политики, для поддержания сбалансированности бюджета города с целью сохранения социальной и финансовой стабильности в городе-курорте Пятигорске, создания условий для устойчивого социально-экономического развития,  при формировании бюджета города приняты меры по включению в первоочередном порядке расходов на финансирование действующих расходных обязательств, сокращению неэффективных расходов.</a:t>
            </a:r>
          </a:p>
        </p:txBody>
      </p:sp>
      <p:pic>
        <p:nvPicPr>
          <p:cNvPr id="5" name="Picture 2" descr="C:\Users\superuser\Desktop\герб пятигорска.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621"/>
            <a:ext cx="1403648" cy="1670488"/>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2051720" y="107982"/>
            <a:ext cx="6533112" cy="400110"/>
          </a:xfrm>
          <a:prstGeom prst="rect">
            <a:avLst/>
          </a:prstGeom>
        </p:spPr>
        <p:txBody>
          <a:bodyPr wrap="square">
            <a:spAutoFit/>
          </a:bodyPr>
          <a:lstStyle/>
          <a:p>
            <a:r>
              <a:rPr lang="ru-RU" sz="2000" b="1" dirty="0"/>
              <a:t>Уважаемые </a:t>
            </a:r>
            <a:r>
              <a:rPr lang="ru-RU" sz="2000" b="1" dirty="0" smtClean="0"/>
              <a:t>жители город-курорта Пятигорска!</a:t>
            </a:r>
            <a:endParaRPr lang="ru-RU" sz="2000" b="1" dirty="0"/>
          </a:p>
        </p:txBody>
      </p:sp>
    </p:spTree>
    <p:extLst>
      <p:ext uri="{BB962C8B-B14F-4D97-AF65-F5344CB8AC3E}">
        <p14:creationId xmlns:p14="http://schemas.microsoft.com/office/powerpoint/2010/main" val="26939132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971600" y="2"/>
            <a:ext cx="7916804" cy="90872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182880" indent="0" algn="ctr">
              <a:buFont typeface="Georgia" pitchFamily="18" charset="0"/>
              <a:buNone/>
            </a:pPr>
            <a:r>
              <a:rPr lang="ru-RU" sz="1600" dirty="0" smtClean="0">
                <a:solidFill>
                  <a:schemeClr val="tx1"/>
                </a:solidFill>
                <a:effectLst/>
              </a:rPr>
              <a:t>Информация об индикаторах муниципальной программы города-курорта Пятигорска «Молодежная политика», планируемых для достижения цели муниципальной программы в 2021,2022, 2023 гг.</a:t>
            </a:r>
            <a:endParaRPr lang="ru-RU" sz="1600" dirty="0">
              <a:solidFill>
                <a:schemeClr val="tx1"/>
              </a:solidFill>
              <a:effectLst/>
            </a:endParaRPr>
          </a:p>
        </p:txBody>
      </p:sp>
      <p:graphicFrame>
        <p:nvGraphicFramePr>
          <p:cNvPr id="3" name="Таблица 2"/>
          <p:cNvGraphicFramePr>
            <a:graphicFrameLocks noGrp="1"/>
          </p:cNvGraphicFramePr>
          <p:nvPr>
            <p:extLst>
              <p:ext uri="{D42A27DB-BD31-4B8C-83A1-F6EECF244321}">
                <p14:modId xmlns:p14="http://schemas.microsoft.com/office/powerpoint/2010/main" val="1692885571"/>
              </p:ext>
            </p:extLst>
          </p:nvPr>
        </p:nvGraphicFramePr>
        <p:xfrm>
          <a:off x="179512" y="1187061"/>
          <a:ext cx="5688632" cy="5707908"/>
        </p:xfrm>
        <a:graphic>
          <a:graphicData uri="http://schemas.openxmlformats.org/drawingml/2006/table">
            <a:tbl>
              <a:tblPr>
                <a:tableStyleId>{5DA37D80-6434-44D0-A028-1B22A696006F}</a:tableStyleId>
              </a:tblPr>
              <a:tblGrid>
                <a:gridCol w="484311"/>
                <a:gridCol w="3534860"/>
                <a:gridCol w="498880"/>
                <a:gridCol w="427538"/>
                <a:gridCol w="427538"/>
                <a:gridCol w="315505"/>
              </a:tblGrid>
              <a:tr h="460149">
                <a:tc rowSpan="2">
                  <a:txBody>
                    <a:bodyPr/>
                    <a:lstStyle/>
                    <a:p>
                      <a:pPr algn="ctr">
                        <a:lnSpc>
                          <a:spcPct val="115000"/>
                        </a:lnSpc>
                        <a:spcAft>
                          <a:spcPts val="0"/>
                        </a:spcAft>
                      </a:pPr>
                      <a:r>
                        <a:rPr lang="ru-RU" sz="700" dirty="0">
                          <a:effectLst/>
                        </a:rPr>
                        <a:t>п/п</a:t>
                      </a:r>
                      <a:endParaRPr lang="ru-RU" sz="700" b="0" dirty="0">
                        <a:effectLst/>
                        <a:latin typeface="Calibri"/>
                        <a:ea typeface="Calibri"/>
                        <a:cs typeface="Times New Roman"/>
                      </a:endParaRPr>
                    </a:p>
                  </a:txBody>
                  <a:tcPr marL="15653" marR="15653" marT="25752" marB="25752"/>
                </a:tc>
                <a:tc rowSpan="2">
                  <a:txBody>
                    <a:bodyPr/>
                    <a:lstStyle/>
                    <a:p>
                      <a:pPr algn="ctr">
                        <a:lnSpc>
                          <a:spcPct val="115000"/>
                        </a:lnSpc>
                        <a:spcAft>
                          <a:spcPts val="0"/>
                        </a:spcAft>
                      </a:pPr>
                      <a:r>
                        <a:rPr lang="ru-RU" sz="700" dirty="0">
                          <a:effectLst/>
                        </a:rPr>
                        <a:t>Наименование целевого индикатора и показателя Программы, подпрограммы Программы</a:t>
                      </a:r>
                      <a:endParaRPr lang="ru-RU" sz="700" b="0" dirty="0">
                        <a:effectLst/>
                        <a:latin typeface="Calibri"/>
                        <a:ea typeface="Calibri"/>
                        <a:cs typeface="Times New Roman"/>
                      </a:endParaRPr>
                    </a:p>
                  </a:txBody>
                  <a:tcPr marL="15653" marR="15653" marT="25752" marB="25752"/>
                </a:tc>
                <a:tc rowSpan="2">
                  <a:txBody>
                    <a:bodyPr/>
                    <a:lstStyle/>
                    <a:p>
                      <a:pPr algn="ctr">
                        <a:lnSpc>
                          <a:spcPct val="115000"/>
                        </a:lnSpc>
                        <a:spcAft>
                          <a:spcPts val="0"/>
                        </a:spcAft>
                      </a:pPr>
                      <a:r>
                        <a:rPr lang="ru-RU" sz="800" dirty="0">
                          <a:effectLst/>
                        </a:rPr>
                        <a:t>Единица измерения</a:t>
                      </a:r>
                      <a:endParaRPr lang="ru-RU" sz="800" dirty="0">
                        <a:effectLst/>
                        <a:latin typeface="Calibri"/>
                        <a:ea typeface="Calibri"/>
                        <a:cs typeface="Times New Roman"/>
                      </a:endParaRPr>
                    </a:p>
                  </a:txBody>
                  <a:tcPr marL="15653" marR="15653" marT="25752" marB="25752"/>
                </a:tc>
                <a:tc gridSpan="3">
                  <a:txBody>
                    <a:bodyPr/>
                    <a:lstStyle/>
                    <a:p>
                      <a:pPr algn="ctr">
                        <a:lnSpc>
                          <a:spcPct val="115000"/>
                        </a:lnSpc>
                        <a:spcAft>
                          <a:spcPts val="0"/>
                        </a:spcAft>
                      </a:pPr>
                      <a:r>
                        <a:rPr lang="ru-RU" sz="800" dirty="0">
                          <a:effectLst/>
                        </a:rPr>
                        <a:t>Значение индикатора достижения цели </a:t>
                      </a:r>
                      <a:r>
                        <a:rPr lang="ru-RU" sz="800" dirty="0" smtClean="0">
                          <a:effectLst/>
                        </a:rPr>
                        <a:t>Программы</a:t>
                      </a:r>
                      <a:endParaRPr lang="ru-RU" sz="800" dirty="0">
                        <a:effectLst/>
                        <a:latin typeface="Calibri"/>
                        <a:ea typeface="Calibri"/>
                        <a:cs typeface="Times New Roman"/>
                      </a:endParaRPr>
                    </a:p>
                  </a:txBody>
                  <a:tcPr marL="15653" marR="15653" marT="25752" marB="25752"/>
                </a:tc>
                <a:tc hMerge="1">
                  <a:txBody>
                    <a:bodyPr/>
                    <a:lstStyle/>
                    <a:p>
                      <a:endParaRPr lang="ru-RU"/>
                    </a:p>
                  </a:txBody>
                  <a:tcPr/>
                </a:tc>
                <a:tc hMerge="1">
                  <a:txBody>
                    <a:bodyPr/>
                    <a:lstStyle/>
                    <a:p>
                      <a:endParaRPr lang="ru-RU"/>
                    </a:p>
                  </a:txBody>
                  <a:tcPr/>
                </a:tc>
              </a:tr>
              <a:tr h="186848">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800" dirty="0">
                          <a:effectLst/>
                        </a:rPr>
                        <a:t>2021</a:t>
                      </a:r>
                      <a:endParaRPr lang="ru-RU" sz="800" b="1" dirty="0">
                        <a:effectLst/>
                        <a:latin typeface="Calibri"/>
                        <a:ea typeface="Calibri"/>
                        <a:cs typeface="Times New Roman"/>
                      </a:endParaRPr>
                    </a:p>
                  </a:txBody>
                  <a:tcPr marL="15653" marR="15653" marT="25752" marB="25752"/>
                </a:tc>
                <a:tc>
                  <a:txBody>
                    <a:bodyPr/>
                    <a:lstStyle/>
                    <a:p>
                      <a:pPr algn="ctr">
                        <a:lnSpc>
                          <a:spcPct val="115000"/>
                        </a:lnSpc>
                        <a:spcAft>
                          <a:spcPts val="0"/>
                        </a:spcAft>
                      </a:pPr>
                      <a:r>
                        <a:rPr lang="ru-RU" sz="800" dirty="0">
                          <a:effectLst/>
                        </a:rPr>
                        <a:t>2022</a:t>
                      </a:r>
                      <a:endParaRPr lang="ru-RU" sz="800" b="1" dirty="0">
                        <a:effectLst/>
                        <a:latin typeface="Calibri"/>
                        <a:ea typeface="Calibri"/>
                        <a:cs typeface="Times New Roman"/>
                      </a:endParaRPr>
                    </a:p>
                  </a:txBody>
                  <a:tcPr marL="15653" marR="15653" marT="25752" marB="25752"/>
                </a:tc>
                <a:tc>
                  <a:txBody>
                    <a:bodyPr/>
                    <a:lstStyle/>
                    <a:p>
                      <a:pPr algn="ctr">
                        <a:lnSpc>
                          <a:spcPct val="115000"/>
                        </a:lnSpc>
                        <a:spcAft>
                          <a:spcPts val="0"/>
                        </a:spcAft>
                      </a:pPr>
                      <a:r>
                        <a:rPr lang="ru-RU" sz="800" dirty="0">
                          <a:effectLst/>
                        </a:rPr>
                        <a:t>2023</a:t>
                      </a:r>
                      <a:endParaRPr lang="ru-RU" sz="800" b="1" dirty="0">
                        <a:effectLst/>
                        <a:latin typeface="Calibri"/>
                        <a:ea typeface="Calibri"/>
                        <a:cs typeface="Times New Roman"/>
                      </a:endParaRPr>
                    </a:p>
                  </a:txBody>
                  <a:tcPr marL="15653" marR="15653" marT="25752" marB="25752"/>
                </a:tc>
              </a:tr>
              <a:tr h="289336">
                <a:tc gridSpan="6">
                  <a:txBody>
                    <a:bodyPr/>
                    <a:lstStyle/>
                    <a:p>
                      <a:pPr algn="ctr">
                        <a:lnSpc>
                          <a:spcPct val="115000"/>
                        </a:lnSpc>
                        <a:spcAft>
                          <a:spcPts val="0"/>
                        </a:spcAft>
                      </a:pPr>
                      <a:r>
                        <a:rPr lang="ru-RU" sz="700" dirty="0">
                          <a:effectLst/>
                        </a:rPr>
                        <a:t>I. Цель 1 Программы: Содействие формированию в городе-курорте Пятигорске личности молодого человека с активной жизненной позицией посредством обеспечения его прав, интересов и поддержки его инициатив</a:t>
                      </a:r>
                      <a:endParaRPr lang="ru-RU" sz="700" b="0" dirty="0">
                        <a:effectLst/>
                        <a:latin typeface="Calibri"/>
                        <a:ea typeface="Calibri"/>
                        <a:cs typeface="Times New Roman"/>
                      </a:endParaRPr>
                    </a:p>
                  </a:txBody>
                  <a:tcPr marL="15653" marR="15653" marT="25752" marB="25752"/>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901752">
                <a:tc>
                  <a:txBody>
                    <a:bodyPr/>
                    <a:lstStyle/>
                    <a:p>
                      <a:pPr algn="ctr">
                        <a:lnSpc>
                          <a:spcPct val="115000"/>
                        </a:lnSpc>
                        <a:spcAft>
                          <a:spcPts val="0"/>
                        </a:spcAft>
                      </a:pPr>
                      <a:r>
                        <a:rPr lang="ru-RU" sz="700" dirty="0">
                          <a:effectLst/>
                        </a:rPr>
                        <a:t>1.1.</a:t>
                      </a:r>
                      <a:endParaRPr lang="ru-RU" sz="700" b="0" dirty="0">
                        <a:effectLst/>
                        <a:latin typeface="Calibri"/>
                        <a:ea typeface="Calibri"/>
                        <a:cs typeface="Times New Roman"/>
                      </a:endParaRPr>
                    </a:p>
                  </a:txBody>
                  <a:tcPr marL="15653" marR="15653" marT="25752" marB="25752"/>
                </a:tc>
                <a:tc>
                  <a:txBody>
                    <a:bodyPr/>
                    <a:lstStyle/>
                    <a:p>
                      <a:pPr algn="l">
                        <a:lnSpc>
                          <a:spcPct val="115000"/>
                        </a:lnSpc>
                        <a:spcAft>
                          <a:spcPts val="0"/>
                        </a:spcAft>
                      </a:pPr>
                      <a:r>
                        <a:rPr lang="ru-RU" sz="700" dirty="0">
                          <a:effectLst/>
                        </a:rPr>
                        <a:t>Доля молодежи, задействованной в мероприятиях в области молодежной политики, направленных на формирование системы развития талантливой и инициативной молодежи, создание условий для самореализации молодежи, развитие творческого, профессионального, интеллектуального потенциалов молодежи, проведенных на территории города-курорта Пятигорска Ставропольского края и других субъектов Российской Федерации, в общей численности молодежи</a:t>
                      </a:r>
                      <a:endParaRPr lang="ru-RU" sz="700" b="0" dirty="0">
                        <a:effectLst/>
                        <a:latin typeface="Calibri"/>
                        <a:ea typeface="Calibri"/>
                        <a:cs typeface="Times New Roman"/>
                      </a:endParaRPr>
                    </a:p>
                  </a:txBody>
                  <a:tcPr marL="15653" marR="15653" marT="25752" marB="25752"/>
                </a:tc>
                <a:tc>
                  <a:txBody>
                    <a:bodyPr/>
                    <a:lstStyle/>
                    <a:p>
                      <a:pPr algn="ctr">
                        <a:lnSpc>
                          <a:spcPct val="115000"/>
                        </a:lnSpc>
                        <a:spcAft>
                          <a:spcPts val="0"/>
                        </a:spcAft>
                      </a:pPr>
                      <a:r>
                        <a:rPr lang="ru-RU" sz="800" dirty="0">
                          <a:effectLst/>
                        </a:rPr>
                        <a:t>процентов</a:t>
                      </a:r>
                      <a:endParaRPr lang="ru-RU" sz="800" dirty="0">
                        <a:effectLst/>
                        <a:latin typeface="Calibri"/>
                        <a:ea typeface="Calibri"/>
                        <a:cs typeface="Times New Roman"/>
                      </a:endParaRPr>
                    </a:p>
                  </a:txBody>
                  <a:tcPr marL="15653" marR="15653" marT="25752" marB="25752"/>
                </a:tc>
                <a:tc>
                  <a:txBody>
                    <a:bodyPr/>
                    <a:lstStyle/>
                    <a:p>
                      <a:pPr algn="ctr">
                        <a:lnSpc>
                          <a:spcPct val="115000"/>
                        </a:lnSpc>
                        <a:spcAft>
                          <a:spcPts val="0"/>
                        </a:spcAft>
                      </a:pPr>
                      <a:r>
                        <a:rPr lang="ru-RU" sz="1000" dirty="0">
                          <a:effectLst/>
                        </a:rPr>
                        <a:t>3</a:t>
                      </a:r>
                      <a:endParaRPr lang="ru-RU" sz="1000" b="1" dirty="0">
                        <a:effectLst/>
                        <a:latin typeface="Calibri"/>
                        <a:ea typeface="Calibri"/>
                        <a:cs typeface="Times New Roman"/>
                      </a:endParaRPr>
                    </a:p>
                  </a:txBody>
                  <a:tcPr marL="15653" marR="15653" marT="25752" marB="25752"/>
                </a:tc>
                <a:tc>
                  <a:txBody>
                    <a:bodyPr/>
                    <a:lstStyle/>
                    <a:p>
                      <a:pPr algn="ctr">
                        <a:lnSpc>
                          <a:spcPct val="115000"/>
                        </a:lnSpc>
                        <a:spcAft>
                          <a:spcPts val="0"/>
                        </a:spcAft>
                      </a:pPr>
                      <a:r>
                        <a:rPr lang="ru-RU" sz="1000" dirty="0">
                          <a:effectLst/>
                        </a:rPr>
                        <a:t>4</a:t>
                      </a:r>
                      <a:endParaRPr lang="ru-RU" sz="1000" b="1" dirty="0">
                        <a:effectLst/>
                        <a:latin typeface="Calibri"/>
                        <a:ea typeface="Calibri"/>
                        <a:cs typeface="Times New Roman"/>
                      </a:endParaRPr>
                    </a:p>
                  </a:txBody>
                  <a:tcPr marL="15653" marR="15653" marT="25752" marB="25752"/>
                </a:tc>
                <a:tc>
                  <a:txBody>
                    <a:bodyPr/>
                    <a:lstStyle/>
                    <a:p>
                      <a:pPr algn="ctr">
                        <a:lnSpc>
                          <a:spcPct val="115000"/>
                        </a:lnSpc>
                        <a:spcAft>
                          <a:spcPts val="0"/>
                        </a:spcAft>
                      </a:pPr>
                      <a:r>
                        <a:rPr lang="ru-RU" sz="1000">
                          <a:effectLst/>
                        </a:rPr>
                        <a:t>5</a:t>
                      </a:r>
                      <a:endParaRPr lang="ru-RU" sz="1000" b="1">
                        <a:effectLst/>
                        <a:latin typeface="Calibri"/>
                        <a:ea typeface="Calibri"/>
                        <a:cs typeface="Times New Roman"/>
                      </a:endParaRPr>
                    </a:p>
                  </a:txBody>
                  <a:tcPr marL="15653" marR="15653" marT="25752" marB="25752"/>
                </a:tc>
              </a:tr>
              <a:tr h="255129">
                <a:tc gridSpan="6">
                  <a:txBody>
                    <a:bodyPr/>
                    <a:lstStyle/>
                    <a:p>
                      <a:pPr algn="ctr">
                        <a:lnSpc>
                          <a:spcPct val="115000"/>
                        </a:lnSpc>
                        <a:spcAft>
                          <a:spcPts val="0"/>
                        </a:spcAft>
                      </a:pPr>
                      <a:r>
                        <a:rPr lang="ru-RU" sz="700" dirty="0">
                          <a:effectLst/>
                        </a:rPr>
                        <a:t>II. Цель 2 Программы: Развитие и совершенствование системы патриотического воспитания и допризывной подготовки молодежи</a:t>
                      </a:r>
                      <a:endParaRPr lang="ru-RU" sz="700" b="0" dirty="0">
                        <a:effectLst/>
                        <a:latin typeface="Calibri"/>
                        <a:ea typeface="Calibri"/>
                        <a:cs typeface="Times New Roman"/>
                      </a:endParaRPr>
                    </a:p>
                  </a:txBody>
                  <a:tcPr marL="15653" marR="15653" marT="25752" marB="25752"/>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901752">
                <a:tc>
                  <a:txBody>
                    <a:bodyPr/>
                    <a:lstStyle/>
                    <a:p>
                      <a:pPr algn="ctr">
                        <a:lnSpc>
                          <a:spcPct val="115000"/>
                        </a:lnSpc>
                        <a:spcAft>
                          <a:spcPts val="0"/>
                        </a:spcAft>
                      </a:pPr>
                      <a:r>
                        <a:rPr lang="ru-RU" sz="700">
                          <a:effectLst/>
                        </a:rPr>
                        <a:t>2.1.</a:t>
                      </a:r>
                      <a:endParaRPr lang="ru-RU" sz="700" b="0">
                        <a:effectLst/>
                        <a:latin typeface="Calibri"/>
                        <a:ea typeface="Calibri"/>
                        <a:cs typeface="Times New Roman"/>
                      </a:endParaRPr>
                    </a:p>
                  </a:txBody>
                  <a:tcPr marL="15653" marR="15653" marT="25752" marB="25752"/>
                </a:tc>
                <a:tc>
                  <a:txBody>
                    <a:bodyPr/>
                    <a:lstStyle/>
                    <a:p>
                      <a:pPr algn="l">
                        <a:lnSpc>
                          <a:spcPct val="115000"/>
                        </a:lnSpc>
                        <a:spcAft>
                          <a:spcPts val="0"/>
                        </a:spcAft>
                      </a:pPr>
                      <a:r>
                        <a:rPr lang="ru-RU" sz="700" dirty="0">
                          <a:effectLst/>
                        </a:rPr>
                        <a:t>Доля молодежи, задействованной в мероприятиях в сфере молодежной политики, направленных на гражданское и патриотическое воспитание молодежи, воспитание толерантности в молодежной среде, формирование правовых, культурных и нравственных ценностей среди молодежи, проведенных на территории города-курорта Пятигорска, Ставропольского края и других субъектов Российской Федерации, в общей численности молодежи</a:t>
                      </a:r>
                      <a:endParaRPr lang="ru-RU" sz="700" b="0" dirty="0">
                        <a:effectLst/>
                        <a:latin typeface="Calibri"/>
                        <a:ea typeface="Calibri"/>
                        <a:cs typeface="Times New Roman"/>
                      </a:endParaRPr>
                    </a:p>
                  </a:txBody>
                  <a:tcPr marL="15653" marR="15653" marT="25752" marB="25752"/>
                </a:tc>
                <a:tc>
                  <a:txBody>
                    <a:bodyPr/>
                    <a:lstStyle/>
                    <a:p>
                      <a:pPr algn="ctr">
                        <a:lnSpc>
                          <a:spcPct val="115000"/>
                        </a:lnSpc>
                        <a:spcAft>
                          <a:spcPts val="0"/>
                        </a:spcAft>
                      </a:pPr>
                      <a:r>
                        <a:rPr lang="ru-RU" sz="800">
                          <a:effectLst/>
                        </a:rPr>
                        <a:t>процентов</a:t>
                      </a:r>
                      <a:endParaRPr lang="ru-RU" sz="800">
                        <a:effectLst/>
                        <a:latin typeface="Calibri"/>
                        <a:ea typeface="Calibri"/>
                        <a:cs typeface="Times New Roman"/>
                      </a:endParaRPr>
                    </a:p>
                  </a:txBody>
                  <a:tcPr marL="15653" marR="15653" marT="25752" marB="25752"/>
                </a:tc>
                <a:tc>
                  <a:txBody>
                    <a:bodyPr/>
                    <a:lstStyle/>
                    <a:p>
                      <a:pPr algn="ctr">
                        <a:lnSpc>
                          <a:spcPct val="115000"/>
                        </a:lnSpc>
                        <a:spcAft>
                          <a:spcPts val="0"/>
                        </a:spcAft>
                      </a:pPr>
                      <a:r>
                        <a:rPr lang="ru-RU" sz="1000">
                          <a:effectLst/>
                        </a:rPr>
                        <a:t>3</a:t>
                      </a:r>
                      <a:endParaRPr lang="ru-RU" sz="1000" b="1">
                        <a:effectLst/>
                        <a:latin typeface="Calibri"/>
                        <a:ea typeface="Calibri"/>
                        <a:cs typeface="Times New Roman"/>
                      </a:endParaRPr>
                    </a:p>
                  </a:txBody>
                  <a:tcPr marL="15653" marR="15653" marT="25752" marB="25752"/>
                </a:tc>
                <a:tc>
                  <a:txBody>
                    <a:bodyPr/>
                    <a:lstStyle/>
                    <a:p>
                      <a:pPr algn="ctr">
                        <a:lnSpc>
                          <a:spcPct val="115000"/>
                        </a:lnSpc>
                        <a:spcAft>
                          <a:spcPts val="0"/>
                        </a:spcAft>
                      </a:pPr>
                      <a:r>
                        <a:rPr lang="ru-RU" sz="1000" dirty="0">
                          <a:effectLst/>
                        </a:rPr>
                        <a:t>4</a:t>
                      </a:r>
                      <a:endParaRPr lang="ru-RU" sz="1000" b="1" dirty="0">
                        <a:effectLst/>
                        <a:latin typeface="Calibri"/>
                        <a:ea typeface="Calibri"/>
                        <a:cs typeface="Times New Roman"/>
                      </a:endParaRPr>
                    </a:p>
                  </a:txBody>
                  <a:tcPr marL="15653" marR="15653" marT="25752" marB="25752"/>
                </a:tc>
                <a:tc>
                  <a:txBody>
                    <a:bodyPr/>
                    <a:lstStyle/>
                    <a:p>
                      <a:pPr algn="ctr">
                        <a:lnSpc>
                          <a:spcPct val="115000"/>
                        </a:lnSpc>
                        <a:spcAft>
                          <a:spcPts val="0"/>
                        </a:spcAft>
                      </a:pPr>
                      <a:r>
                        <a:rPr lang="ru-RU" sz="1000">
                          <a:effectLst/>
                        </a:rPr>
                        <a:t>5</a:t>
                      </a:r>
                      <a:endParaRPr lang="ru-RU" sz="1000" b="1">
                        <a:effectLst/>
                        <a:latin typeface="Calibri"/>
                        <a:ea typeface="Calibri"/>
                        <a:cs typeface="Times New Roman"/>
                      </a:endParaRPr>
                    </a:p>
                  </a:txBody>
                  <a:tcPr marL="15653" marR="15653" marT="25752" marB="25752"/>
                </a:tc>
              </a:tr>
              <a:tr h="362900">
                <a:tc gridSpan="6">
                  <a:txBody>
                    <a:bodyPr/>
                    <a:lstStyle/>
                    <a:p>
                      <a:pPr algn="ctr">
                        <a:lnSpc>
                          <a:spcPct val="115000"/>
                        </a:lnSpc>
                        <a:spcAft>
                          <a:spcPts val="0"/>
                        </a:spcAft>
                      </a:pPr>
                      <a:r>
                        <a:rPr lang="ru-RU" sz="700" dirty="0">
                          <a:effectLst/>
                        </a:rPr>
                        <a:t>III. Цель 3 Программы: Создание условий для успешной социализации и эффективной самореализации молодежи и участия молодежи в политической, социально-экономической, научной, спортивной и культурной жизни общества</a:t>
                      </a:r>
                      <a:endParaRPr lang="ru-RU" sz="700" b="0" dirty="0">
                        <a:effectLst/>
                        <a:latin typeface="Calibri"/>
                        <a:ea typeface="Calibri"/>
                        <a:cs typeface="Times New Roman"/>
                      </a:endParaRPr>
                    </a:p>
                  </a:txBody>
                  <a:tcPr marL="15653" marR="15653" marT="25752" marB="25752"/>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528474">
                <a:tc>
                  <a:txBody>
                    <a:bodyPr/>
                    <a:lstStyle/>
                    <a:p>
                      <a:pPr algn="ctr">
                        <a:lnSpc>
                          <a:spcPct val="115000"/>
                        </a:lnSpc>
                        <a:spcAft>
                          <a:spcPts val="0"/>
                        </a:spcAft>
                      </a:pPr>
                      <a:r>
                        <a:rPr lang="ru-RU" sz="700">
                          <a:effectLst/>
                        </a:rPr>
                        <a:t>3.1.</a:t>
                      </a:r>
                      <a:endParaRPr lang="ru-RU" sz="700" b="0">
                        <a:effectLst/>
                        <a:latin typeface="Calibri"/>
                        <a:ea typeface="Calibri"/>
                        <a:cs typeface="Times New Roman"/>
                      </a:endParaRPr>
                    </a:p>
                  </a:txBody>
                  <a:tcPr marL="15653" marR="15653" marT="25752" marB="25752"/>
                </a:tc>
                <a:tc>
                  <a:txBody>
                    <a:bodyPr/>
                    <a:lstStyle/>
                    <a:p>
                      <a:pPr algn="l">
                        <a:lnSpc>
                          <a:spcPct val="115000"/>
                        </a:lnSpc>
                        <a:spcAft>
                          <a:spcPts val="0"/>
                        </a:spcAft>
                      </a:pPr>
                      <a:r>
                        <a:rPr lang="ru-RU" sz="700" dirty="0">
                          <a:effectLst/>
                        </a:rPr>
                        <a:t>Доля молодежи, задействованной в мероприятиях по основным направлениям молодежной политики, проведенных на территории города-курорта Пятигорска, Ставропольского края и других субъектов Российской Федерации, в общей численности молодежи</a:t>
                      </a:r>
                      <a:endParaRPr lang="ru-RU" sz="700" b="0" dirty="0">
                        <a:effectLst/>
                        <a:latin typeface="Calibri"/>
                        <a:ea typeface="Calibri"/>
                        <a:cs typeface="Times New Roman"/>
                      </a:endParaRPr>
                    </a:p>
                  </a:txBody>
                  <a:tcPr marL="15653" marR="15653" marT="25752" marB="25752"/>
                </a:tc>
                <a:tc>
                  <a:txBody>
                    <a:bodyPr/>
                    <a:lstStyle/>
                    <a:p>
                      <a:pPr algn="ctr">
                        <a:lnSpc>
                          <a:spcPct val="115000"/>
                        </a:lnSpc>
                        <a:spcAft>
                          <a:spcPts val="0"/>
                        </a:spcAft>
                      </a:pPr>
                      <a:r>
                        <a:rPr lang="ru-RU" sz="800">
                          <a:effectLst/>
                        </a:rPr>
                        <a:t>процентов</a:t>
                      </a:r>
                      <a:endParaRPr lang="ru-RU" sz="800">
                        <a:effectLst/>
                        <a:latin typeface="Calibri"/>
                        <a:ea typeface="Calibri"/>
                        <a:cs typeface="Times New Roman"/>
                      </a:endParaRPr>
                    </a:p>
                  </a:txBody>
                  <a:tcPr marL="15653" marR="15653" marT="25752" marB="25752"/>
                </a:tc>
                <a:tc>
                  <a:txBody>
                    <a:bodyPr/>
                    <a:lstStyle/>
                    <a:p>
                      <a:pPr algn="ctr">
                        <a:lnSpc>
                          <a:spcPct val="115000"/>
                        </a:lnSpc>
                        <a:spcAft>
                          <a:spcPts val="0"/>
                        </a:spcAft>
                      </a:pPr>
                      <a:r>
                        <a:rPr lang="ru-RU" sz="1000">
                          <a:effectLst/>
                        </a:rPr>
                        <a:t>25</a:t>
                      </a:r>
                      <a:endParaRPr lang="ru-RU" sz="1000" b="1">
                        <a:effectLst/>
                        <a:latin typeface="Calibri"/>
                        <a:ea typeface="Calibri"/>
                        <a:cs typeface="Times New Roman"/>
                      </a:endParaRPr>
                    </a:p>
                  </a:txBody>
                  <a:tcPr marL="15653" marR="15653" marT="25752" marB="25752"/>
                </a:tc>
                <a:tc>
                  <a:txBody>
                    <a:bodyPr/>
                    <a:lstStyle/>
                    <a:p>
                      <a:pPr algn="ctr">
                        <a:lnSpc>
                          <a:spcPct val="115000"/>
                        </a:lnSpc>
                        <a:spcAft>
                          <a:spcPts val="0"/>
                        </a:spcAft>
                      </a:pPr>
                      <a:r>
                        <a:rPr lang="ru-RU" sz="1000" dirty="0">
                          <a:effectLst/>
                        </a:rPr>
                        <a:t>30</a:t>
                      </a:r>
                      <a:endParaRPr lang="ru-RU" sz="1000" b="1" dirty="0">
                        <a:effectLst/>
                        <a:latin typeface="Calibri"/>
                        <a:ea typeface="Calibri"/>
                        <a:cs typeface="Times New Roman"/>
                      </a:endParaRPr>
                    </a:p>
                  </a:txBody>
                  <a:tcPr marL="15653" marR="15653" marT="25752" marB="25752"/>
                </a:tc>
                <a:tc>
                  <a:txBody>
                    <a:bodyPr/>
                    <a:lstStyle/>
                    <a:p>
                      <a:pPr algn="ctr">
                        <a:lnSpc>
                          <a:spcPct val="115000"/>
                        </a:lnSpc>
                        <a:spcAft>
                          <a:spcPts val="0"/>
                        </a:spcAft>
                      </a:pPr>
                      <a:r>
                        <a:rPr lang="ru-RU" sz="1000">
                          <a:effectLst/>
                        </a:rPr>
                        <a:t>35</a:t>
                      </a:r>
                      <a:endParaRPr lang="ru-RU" sz="1000" b="1">
                        <a:effectLst/>
                        <a:latin typeface="Calibri"/>
                        <a:ea typeface="Calibri"/>
                        <a:cs typeface="Times New Roman"/>
                      </a:endParaRPr>
                    </a:p>
                  </a:txBody>
                  <a:tcPr marL="15653" marR="15653" marT="25752" marB="25752"/>
                </a:tc>
              </a:tr>
              <a:tr h="578440">
                <a:tc>
                  <a:txBody>
                    <a:bodyPr/>
                    <a:lstStyle/>
                    <a:p>
                      <a:pPr algn="ctr">
                        <a:lnSpc>
                          <a:spcPct val="115000"/>
                        </a:lnSpc>
                        <a:spcAft>
                          <a:spcPts val="0"/>
                        </a:spcAft>
                      </a:pPr>
                      <a:r>
                        <a:rPr lang="ru-RU" sz="700">
                          <a:effectLst/>
                        </a:rPr>
                        <a:t>3.2.</a:t>
                      </a:r>
                      <a:endParaRPr lang="ru-RU" sz="700" b="0">
                        <a:effectLst/>
                        <a:latin typeface="Calibri"/>
                        <a:ea typeface="Calibri"/>
                        <a:cs typeface="Times New Roman"/>
                      </a:endParaRPr>
                    </a:p>
                  </a:txBody>
                  <a:tcPr marL="15653" marR="15653" marT="25752" marB="25752"/>
                </a:tc>
                <a:tc>
                  <a:txBody>
                    <a:bodyPr/>
                    <a:lstStyle/>
                    <a:p>
                      <a:pPr algn="l">
                        <a:lnSpc>
                          <a:spcPct val="115000"/>
                        </a:lnSpc>
                        <a:spcAft>
                          <a:spcPts val="0"/>
                        </a:spcAft>
                      </a:pPr>
                      <a:r>
                        <a:rPr lang="ru-RU" sz="700" dirty="0">
                          <a:effectLst/>
                        </a:rPr>
                        <a:t>Доля молодежи, задействованной в мероприятиях, направленных на вовлечение молодежи в социальную практику, в волонтерскую деятельность проведенных на территории города-курорта Пятигорска, Ставропольского края и иных субъектов Российской Федерации в общей численности молодежи</a:t>
                      </a:r>
                      <a:endParaRPr lang="ru-RU" sz="700" b="0" dirty="0">
                        <a:effectLst/>
                        <a:latin typeface="Calibri"/>
                        <a:ea typeface="Calibri"/>
                        <a:cs typeface="Times New Roman"/>
                      </a:endParaRPr>
                    </a:p>
                  </a:txBody>
                  <a:tcPr marL="15653" marR="15653" marT="25752" marB="25752"/>
                </a:tc>
                <a:tc>
                  <a:txBody>
                    <a:bodyPr/>
                    <a:lstStyle/>
                    <a:p>
                      <a:pPr algn="ctr">
                        <a:lnSpc>
                          <a:spcPct val="115000"/>
                        </a:lnSpc>
                        <a:spcAft>
                          <a:spcPts val="0"/>
                        </a:spcAft>
                      </a:pPr>
                      <a:r>
                        <a:rPr lang="ru-RU" sz="800">
                          <a:effectLst/>
                        </a:rPr>
                        <a:t>процентов</a:t>
                      </a:r>
                      <a:endParaRPr lang="ru-RU" sz="800">
                        <a:effectLst/>
                        <a:latin typeface="Calibri"/>
                        <a:ea typeface="Calibri"/>
                        <a:cs typeface="Times New Roman"/>
                      </a:endParaRPr>
                    </a:p>
                  </a:txBody>
                  <a:tcPr marL="15653" marR="15653" marT="25752" marB="25752"/>
                </a:tc>
                <a:tc>
                  <a:txBody>
                    <a:bodyPr/>
                    <a:lstStyle/>
                    <a:p>
                      <a:pPr algn="ctr">
                        <a:lnSpc>
                          <a:spcPct val="115000"/>
                        </a:lnSpc>
                        <a:spcAft>
                          <a:spcPts val="0"/>
                        </a:spcAft>
                      </a:pPr>
                      <a:r>
                        <a:rPr lang="ru-RU" sz="1000">
                          <a:effectLst/>
                        </a:rPr>
                        <a:t>8</a:t>
                      </a:r>
                      <a:endParaRPr lang="ru-RU" sz="1000" b="1">
                        <a:effectLst/>
                        <a:latin typeface="Calibri"/>
                        <a:ea typeface="Calibri"/>
                        <a:cs typeface="Times New Roman"/>
                      </a:endParaRPr>
                    </a:p>
                  </a:txBody>
                  <a:tcPr marL="15653" marR="15653" marT="25752" marB="25752"/>
                </a:tc>
                <a:tc>
                  <a:txBody>
                    <a:bodyPr/>
                    <a:lstStyle/>
                    <a:p>
                      <a:pPr algn="ctr">
                        <a:lnSpc>
                          <a:spcPct val="115000"/>
                        </a:lnSpc>
                        <a:spcAft>
                          <a:spcPts val="0"/>
                        </a:spcAft>
                      </a:pPr>
                      <a:r>
                        <a:rPr lang="ru-RU" sz="1000" dirty="0">
                          <a:effectLst/>
                        </a:rPr>
                        <a:t>9</a:t>
                      </a:r>
                      <a:endParaRPr lang="ru-RU" sz="1000" b="1" dirty="0">
                        <a:effectLst/>
                        <a:latin typeface="Calibri"/>
                        <a:ea typeface="Calibri"/>
                        <a:cs typeface="Times New Roman"/>
                      </a:endParaRPr>
                    </a:p>
                  </a:txBody>
                  <a:tcPr marL="15653" marR="15653" marT="25752" marB="25752"/>
                </a:tc>
                <a:tc>
                  <a:txBody>
                    <a:bodyPr/>
                    <a:lstStyle/>
                    <a:p>
                      <a:pPr algn="ctr">
                        <a:lnSpc>
                          <a:spcPct val="115000"/>
                        </a:lnSpc>
                        <a:spcAft>
                          <a:spcPts val="0"/>
                        </a:spcAft>
                      </a:pPr>
                      <a:r>
                        <a:rPr lang="ru-RU" sz="1000">
                          <a:effectLst/>
                        </a:rPr>
                        <a:t>10</a:t>
                      </a:r>
                      <a:endParaRPr lang="ru-RU" sz="1000" b="1">
                        <a:effectLst/>
                        <a:latin typeface="Calibri"/>
                        <a:ea typeface="Calibri"/>
                        <a:cs typeface="Times New Roman"/>
                      </a:endParaRPr>
                    </a:p>
                  </a:txBody>
                  <a:tcPr marL="15653" marR="15653" marT="25752" marB="25752"/>
                </a:tc>
              </a:tr>
              <a:tr h="362900">
                <a:tc>
                  <a:txBody>
                    <a:bodyPr/>
                    <a:lstStyle/>
                    <a:p>
                      <a:pPr algn="ctr">
                        <a:lnSpc>
                          <a:spcPct val="115000"/>
                        </a:lnSpc>
                        <a:spcAft>
                          <a:spcPts val="0"/>
                        </a:spcAft>
                      </a:pPr>
                      <a:r>
                        <a:rPr lang="ru-RU" sz="700">
                          <a:effectLst/>
                        </a:rPr>
                        <a:t>3.3.</a:t>
                      </a:r>
                      <a:endParaRPr lang="ru-RU" sz="700" b="0">
                        <a:effectLst/>
                        <a:latin typeface="Calibri"/>
                        <a:ea typeface="Calibri"/>
                        <a:cs typeface="Times New Roman"/>
                      </a:endParaRPr>
                    </a:p>
                  </a:txBody>
                  <a:tcPr marL="15653" marR="15653" marT="25752" marB="25752"/>
                </a:tc>
                <a:tc>
                  <a:txBody>
                    <a:bodyPr/>
                    <a:lstStyle/>
                    <a:p>
                      <a:pPr algn="l">
                        <a:lnSpc>
                          <a:spcPct val="115000"/>
                        </a:lnSpc>
                        <a:spcAft>
                          <a:spcPts val="0"/>
                        </a:spcAft>
                      </a:pPr>
                      <a:r>
                        <a:rPr lang="ru-RU" sz="700" dirty="0">
                          <a:effectLst/>
                        </a:rPr>
                        <a:t>Доля молодежи, принимающей участие в деятельности молодежных и детских общественных объединений, в общей численности молодежи</a:t>
                      </a:r>
                      <a:endParaRPr lang="ru-RU" sz="700" b="0" dirty="0">
                        <a:effectLst/>
                        <a:latin typeface="Calibri"/>
                        <a:ea typeface="Calibri"/>
                        <a:cs typeface="Times New Roman"/>
                      </a:endParaRPr>
                    </a:p>
                  </a:txBody>
                  <a:tcPr marL="15653" marR="15653" marT="25752" marB="25752"/>
                </a:tc>
                <a:tc>
                  <a:txBody>
                    <a:bodyPr/>
                    <a:lstStyle/>
                    <a:p>
                      <a:pPr algn="ctr">
                        <a:lnSpc>
                          <a:spcPct val="115000"/>
                        </a:lnSpc>
                        <a:spcAft>
                          <a:spcPts val="0"/>
                        </a:spcAft>
                      </a:pPr>
                      <a:r>
                        <a:rPr lang="ru-RU" sz="800">
                          <a:effectLst/>
                        </a:rPr>
                        <a:t>процент</a:t>
                      </a:r>
                      <a:endParaRPr lang="ru-RU" sz="800">
                        <a:effectLst/>
                        <a:latin typeface="Calibri"/>
                        <a:ea typeface="Calibri"/>
                        <a:cs typeface="Times New Roman"/>
                      </a:endParaRPr>
                    </a:p>
                  </a:txBody>
                  <a:tcPr marL="15653" marR="15653" marT="25752" marB="25752"/>
                </a:tc>
                <a:tc>
                  <a:txBody>
                    <a:bodyPr/>
                    <a:lstStyle/>
                    <a:p>
                      <a:pPr algn="ctr">
                        <a:lnSpc>
                          <a:spcPct val="115000"/>
                        </a:lnSpc>
                        <a:spcAft>
                          <a:spcPts val="0"/>
                        </a:spcAft>
                      </a:pPr>
                      <a:r>
                        <a:rPr lang="ru-RU" sz="1000">
                          <a:effectLst/>
                        </a:rPr>
                        <a:t>5</a:t>
                      </a:r>
                      <a:endParaRPr lang="ru-RU" sz="1000" b="1">
                        <a:effectLst/>
                        <a:latin typeface="Calibri"/>
                        <a:ea typeface="Calibri"/>
                        <a:cs typeface="Times New Roman"/>
                      </a:endParaRPr>
                    </a:p>
                  </a:txBody>
                  <a:tcPr marL="15653" marR="15653" marT="25752" marB="25752"/>
                </a:tc>
                <a:tc>
                  <a:txBody>
                    <a:bodyPr/>
                    <a:lstStyle/>
                    <a:p>
                      <a:pPr algn="ctr">
                        <a:lnSpc>
                          <a:spcPct val="115000"/>
                        </a:lnSpc>
                        <a:spcAft>
                          <a:spcPts val="0"/>
                        </a:spcAft>
                      </a:pPr>
                      <a:r>
                        <a:rPr lang="ru-RU" sz="1000" dirty="0">
                          <a:effectLst/>
                        </a:rPr>
                        <a:t>6</a:t>
                      </a:r>
                      <a:endParaRPr lang="ru-RU" sz="1000" b="1" dirty="0">
                        <a:effectLst/>
                        <a:latin typeface="Calibri"/>
                        <a:ea typeface="Calibri"/>
                        <a:cs typeface="Times New Roman"/>
                      </a:endParaRPr>
                    </a:p>
                  </a:txBody>
                  <a:tcPr marL="15653" marR="15653" marT="25752" marB="25752"/>
                </a:tc>
                <a:tc>
                  <a:txBody>
                    <a:bodyPr/>
                    <a:lstStyle/>
                    <a:p>
                      <a:pPr algn="ctr">
                        <a:lnSpc>
                          <a:spcPct val="115000"/>
                        </a:lnSpc>
                        <a:spcAft>
                          <a:spcPts val="0"/>
                        </a:spcAft>
                      </a:pPr>
                      <a:r>
                        <a:rPr lang="ru-RU" sz="1000">
                          <a:effectLst/>
                        </a:rPr>
                        <a:t>7</a:t>
                      </a:r>
                      <a:endParaRPr lang="ru-RU" sz="1000" b="1">
                        <a:effectLst/>
                        <a:latin typeface="Calibri"/>
                        <a:ea typeface="Calibri"/>
                        <a:cs typeface="Times New Roman"/>
                      </a:endParaRPr>
                    </a:p>
                  </a:txBody>
                  <a:tcPr marL="15653" marR="15653" marT="25752" marB="25752"/>
                </a:tc>
              </a:tr>
              <a:tr h="255129">
                <a:tc gridSpan="6">
                  <a:txBody>
                    <a:bodyPr/>
                    <a:lstStyle/>
                    <a:p>
                      <a:pPr algn="ctr">
                        <a:lnSpc>
                          <a:spcPct val="115000"/>
                        </a:lnSpc>
                        <a:spcAft>
                          <a:spcPts val="0"/>
                        </a:spcAft>
                      </a:pPr>
                      <a:r>
                        <a:rPr lang="ru-RU" sz="700" dirty="0">
                          <a:effectLst/>
                        </a:rPr>
                        <a:t>IV. Цель 4 Программы: Развитие системы профилактики правонарушений и антиобщественных действий молодежи</a:t>
                      </a:r>
                      <a:endParaRPr lang="ru-RU" sz="700" b="0" dirty="0">
                        <a:effectLst/>
                        <a:latin typeface="Calibri"/>
                        <a:ea typeface="Calibri"/>
                        <a:cs typeface="Times New Roman"/>
                      </a:endParaRPr>
                    </a:p>
                  </a:txBody>
                  <a:tcPr marL="15653" marR="15653" marT="25752" marB="25752"/>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578440">
                <a:tc>
                  <a:txBody>
                    <a:bodyPr/>
                    <a:lstStyle/>
                    <a:p>
                      <a:pPr algn="ctr">
                        <a:lnSpc>
                          <a:spcPct val="115000"/>
                        </a:lnSpc>
                        <a:spcAft>
                          <a:spcPts val="0"/>
                        </a:spcAft>
                      </a:pPr>
                      <a:r>
                        <a:rPr lang="ru-RU" sz="700">
                          <a:effectLst/>
                        </a:rPr>
                        <a:t>4.1.</a:t>
                      </a:r>
                      <a:endParaRPr lang="ru-RU" sz="700" b="0">
                        <a:effectLst/>
                        <a:latin typeface="Calibri"/>
                        <a:ea typeface="Calibri"/>
                        <a:cs typeface="Times New Roman"/>
                      </a:endParaRPr>
                    </a:p>
                  </a:txBody>
                  <a:tcPr marL="15653" marR="15653" marT="25752" marB="25752"/>
                </a:tc>
                <a:tc>
                  <a:txBody>
                    <a:bodyPr/>
                    <a:lstStyle/>
                    <a:p>
                      <a:pPr algn="l">
                        <a:lnSpc>
                          <a:spcPct val="115000"/>
                        </a:lnSpc>
                        <a:spcAft>
                          <a:spcPts val="0"/>
                        </a:spcAft>
                      </a:pPr>
                      <a:r>
                        <a:rPr lang="ru-RU" sz="700" dirty="0">
                          <a:effectLst/>
                        </a:rPr>
                        <a:t>Доля молодых граждан в возрасте от 14 до 30 лет проживающих на территории города-курорта Пятигорска, задействованных в мероприятиях по реализации молодежной политики в городе-курорте Пятигорске, к общему числу проживающих на территории города-курорта Пятигорска</a:t>
                      </a:r>
                      <a:endParaRPr lang="ru-RU" sz="700" b="0" dirty="0">
                        <a:effectLst/>
                        <a:latin typeface="Calibri"/>
                        <a:ea typeface="Calibri"/>
                        <a:cs typeface="Times New Roman"/>
                      </a:endParaRPr>
                    </a:p>
                  </a:txBody>
                  <a:tcPr marL="15653" marR="15653" marT="25752" marB="25752"/>
                </a:tc>
                <a:tc>
                  <a:txBody>
                    <a:bodyPr/>
                    <a:lstStyle/>
                    <a:p>
                      <a:pPr algn="ctr">
                        <a:lnSpc>
                          <a:spcPct val="115000"/>
                        </a:lnSpc>
                        <a:spcAft>
                          <a:spcPts val="0"/>
                        </a:spcAft>
                      </a:pPr>
                      <a:r>
                        <a:rPr lang="ru-RU" sz="800">
                          <a:effectLst/>
                        </a:rPr>
                        <a:t>процентов</a:t>
                      </a:r>
                      <a:endParaRPr lang="ru-RU" sz="800">
                        <a:effectLst/>
                        <a:latin typeface="Calibri"/>
                        <a:ea typeface="Calibri"/>
                        <a:cs typeface="Times New Roman"/>
                      </a:endParaRPr>
                    </a:p>
                  </a:txBody>
                  <a:tcPr marL="15653" marR="15653" marT="25752" marB="25752"/>
                </a:tc>
                <a:tc>
                  <a:txBody>
                    <a:bodyPr/>
                    <a:lstStyle/>
                    <a:p>
                      <a:pPr algn="ctr">
                        <a:lnSpc>
                          <a:spcPct val="115000"/>
                        </a:lnSpc>
                        <a:spcAft>
                          <a:spcPts val="0"/>
                        </a:spcAft>
                      </a:pPr>
                      <a:r>
                        <a:rPr lang="ru-RU" sz="1000">
                          <a:effectLst/>
                        </a:rPr>
                        <a:t>0</a:t>
                      </a:r>
                      <a:endParaRPr lang="ru-RU" sz="1000" b="1">
                        <a:effectLst/>
                        <a:latin typeface="Calibri"/>
                        <a:ea typeface="Calibri"/>
                        <a:cs typeface="Times New Roman"/>
                      </a:endParaRPr>
                    </a:p>
                  </a:txBody>
                  <a:tcPr marL="15653" marR="15653" marT="25752" marB="25752"/>
                </a:tc>
                <a:tc>
                  <a:txBody>
                    <a:bodyPr/>
                    <a:lstStyle/>
                    <a:p>
                      <a:pPr algn="ctr">
                        <a:lnSpc>
                          <a:spcPct val="115000"/>
                        </a:lnSpc>
                        <a:spcAft>
                          <a:spcPts val="0"/>
                        </a:spcAft>
                      </a:pPr>
                      <a:r>
                        <a:rPr lang="ru-RU" sz="1000" dirty="0">
                          <a:effectLst/>
                        </a:rPr>
                        <a:t>0</a:t>
                      </a:r>
                      <a:endParaRPr lang="ru-RU" sz="1000" b="1" dirty="0">
                        <a:effectLst/>
                        <a:latin typeface="Calibri"/>
                        <a:ea typeface="Calibri"/>
                        <a:cs typeface="Times New Roman"/>
                      </a:endParaRPr>
                    </a:p>
                  </a:txBody>
                  <a:tcPr marL="15653" marR="15653" marT="25752" marB="25752"/>
                </a:tc>
                <a:tc>
                  <a:txBody>
                    <a:bodyPr/>
                    <a:lstStyle/>
                    <a:p>
                      <a:pPr algn="ctr">
                        <a:lnSpc>
                          <a:spcPct val="115000"/>
                        </a:lnSpc>
                        <a:spcAft>
                          <a:spcPts val="0"/>
                        </a:spcAft>
                      </a:pPr>
                      <a:r>
                        <a:rPr lang="ru-RU" sz="1000" dirty="0">
                          <a:effectLst/>
                        </a:rPr>
                        <a:t>0</a:t>
                      </a:r>
                      <a:endParaRPr lang="ru-RU" sz="1000" b="1" dirty="0">
                        <a:effectLst/>
                        <a:latin typeface="Calibri"/>
                        <a:ea typeface="Calibri"/>
                        <a:cs typeface="Times New Roman"/>
                      </a:endParaRPr>
                    </a:p>
                  </a:txBody>
                  <a:tcPr marL="15653" marR="15653" marT="25752" marB="25752"/>
                </a:tc>
              </a:tr>
            </a:tbl>
          </a:graphicData>
        </a:graphic>
      </p:graphicFrame>
      <p:sp>
        <p:nvSpPr>
          <p:cNvPr id="7" name="Прямоугольник 6"/>
          <p:cNvSpPr/>
          <p:nvPr/>
        </p:nvSpPr>
        <p:spPr>
          <a:xfrm>
            <a:off x="5940152" y="2852936"/>
            <a:ext cx="3150096" cy="3046988"/>
          </a:xfrm>
          <a:prstGeom prst="rect">
            <a:avLst/>
          </a:prstGeom>
        </p:spPr>
        <p:txBody>
          <a:bodyPr wrap="square">
            <a:spAutoFit/>
          </a:bodyPr>
          <a:lstStyle/>
          <a:p>
            <a:pPr algn="ctr"/>
            <a:r>
              <a:rPr lang="ru-RU" sz="1200" dirty="0"/>
              <a:t>Ответственным исполнителем программы является администрация города Пятигорска. </a:t>
            </a:r>
            <a:endParaRPr lang="ru-RU" sz="1200" dirty="0" smtClean="0"/>
          </a:p>
          <a:p>
            <a:pPr algn="ctr"/>
            <a:endParaRPr lang="ru-RU" sz="1200" dirty="0"/>
          </a:p>
          <a:p>
            <a:pPr algn="ctr"/>
            <a:r>
              <a:rPr lang="ru-RU" sz="1200" dirty="0" smtClean="0"/>
              <a:t>На </a:t>
            </a:r>
            <a:r>
              <a:rPr lang="ru-RU" sz="1200" dirty="0"/>
              <a:t>исполнение основных мероприятий данной программы на 2021 год запланировано 11 </a:t>
            </a:r>
            <a:r>
              <a:rPr lang="ru-RU" sz="1200" dirty="0" smtClean="0"/>
              <a:t>579,16 тыс.руб</a:t>
            </a:r>
            <a:r>
              <a:rPr lang="ru-RU" sz="1200" dirty="0"/>
              <a:t>., что на </a:t>
            </a:r>
            <a:r>
              <a:rPr lang="ru-RU" sz="1200" dirty="0" smtClean="0"/>
              <a:t>48,00</a:t>
            </a:r>
            <a:r>
              <a:rPr lang="ru-RU" sz="1200" dirty="0"/>
              <a:t> </a:t>
            </a:r>
            <a:r>
              <a:rPr lang="ru-RU" sz="1200" dirty="0" smtClean="0"/>
              <a:t>тыс.руб</a:t>
            </a:r>
            <a:r>
              <a:rPr lang="ru-RU" sz="1200" dirty="0"/>
              <a:t>. больше первоначально утвержденного бюджета на 2020 год</a:t>
            </a:r>
            <a:r>
              <a:rPr lang="ru-RU" sz="1200" dirty="0" smtClean="0"/>
              <a:t>.</a:t>
            </a:r>
          </a:p>
          <a:p>
            <a:pPr algn="ctr"/>
            <a:endParaRPr lang="ru-RU" sz="1200" dirty="0" smtClean="0"/>
          </a:p>
          <a:p>
            <a:pPr algn="ctr"/>
            <a:r>
              <a:rPr lang="ru-RU" sz="1200" dirty="0" smtClean="0"/>
              <a:t>В </a:t>
            </a:r>
            <a:r>
              <a:rPr lang="ru-RU" sz="1200" dirty="0"/>
              <a:t>плановом периоде 2022 и 2023 годов общий объем расходов бюджета города по данной программе составил 11 </a:t>
            </a:r>
            <a:r>
              <a:rPr lang="ru-RU" sz="1200" dirty="0" smtClean="0"/>
              <a:t>521,</a:t>
            </a:r>
            <a:r>
              <a:rPr lang="ru-RU" sz="1200" dirty="0"/>
              <a:t> </a:t>
            </a:r>
            <a:r>
              <a:rPr lang="ru-RU" sz="1200" dirty="0" smtClean="0"/>
              <a:t>01 тыс.руб</a:t>
            </a:r>
            <a:r>
              <a:rPr lang="ru-RU" sz="1200" dirty="0"/>
              <a:t>. и 11 </a:t>
            </a:r>
            <a:r>
              <a:rPr lang="ru-RU" sz="1200" dirty="0" smtClean="0"/>
              <a:t>526,70 тыс.руб</a:t>
            </a:r>
            <a:r>
              <a:rPr lang="ru-RU" sz="1200" dirty="0"/>
              <a:t>. </a:t>
            </a:r>
            <a:r>
              <a:rPr lang="ru-RU" sz="1200" dirty="0" smtClean="0"/>
              <a:t>соответственно. </a:t>
            </a:r>
          </a:p>
          <a:p>
            <a:pPr algn="ctr"/>
            <a:endParaRPr lang="ru-RU" sz="1200" dirty="0"/>
          </a:p>
        </p:txBody>
      </p:sp>
      <p:pic>
        <p:nvPicPr>
          <p:cNvPr id="5122" name="Picture 2" descr="https://strategy24.ru/images/news/201901/e54245b561bc712d25e1696e4f478abe.pn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623774" y="1302698"/>
            <a:ext cx="3264629" cy="152349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superuser\Desktop\герб пятигорска.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2620"/>
            <a:ext cx="971600" cy="1156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47845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superuser\Desktop\герб пятигорска.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
            <a:ext cx="884572" cy="1052734"/>
          </a:xfrm>
          <a:prstGeom prst="rect">
            <a:avLst/>
          </a:prstGeom>
          <a:noFill/>
          <a:extLst>
            <a:ext uri="{909E8E84-426E-40DD-AFC4-6F175D3DCCD1}">
              <a14:hiddenFill xmlns:a14="http://schemas.microsoft.com/office/drawing/2010/main">
                <a:solidFill>
                  <a:srgbClr val="FFFFFF"/>
                </a:solidFill>
              </a14:hiddenFill>
            </a:ext>
          </a:extLst>
        </p:spPr>
      </p:pic>
      <p:sp>
        <p:nvSpPr>
          <p:cNvPr id="6" name="Заголовок 1"/>
          <p:cNvSpPr txBox="1">
            <a:spLocks/>
          </p:cNvSpPr>
          <p:nvPr/>
        </p:nvSpPr>
        <p:spPr>
          <a:xfrm>
            <a:off x="971600" y="2"/>
            <a:ext cx="7916804" cy="90872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182880" indent="0" algn="ctr">
              <a:buFont typeface="Georgia" pitchFamily="18" charset="0"/>
              <a:buNone/>
            </a:pPr>
            <a:r>
              <a:rPr lang="ru-RU" sz="1600" dirty="0" smtClean="0">
                <a:solidFill>
                  <a:schemeClr val="tx1"/>
                </a:solidFill>
                <a:effectLst/>
              </a:rPr>
              <a:t>Информация об индикаторах муниципальной программы города-курорта Пятигорска «Сохранение и развитие культуры», планируемых для достижения цели муниципальной программы в 2021,2022, 2023 гг.</a:t>
            </a:r>
            <a:endParaRPr lang="ru-RU" sz="1600" dirty="0">
              <a:solidFill>
                <a:schemeClr val="tx1"/>
              </a:solidFill>
              <a:effectLst/>
            </a:endParaRPr>
          </a:p>
        </p:txBody>
      </p:sp>
      <p:graphicFrame>
        <p:nvGraphicFramePr>
          <p:cNvPr id="2" name="Таблица 1"/>
          <p:cNvGraphicFramePr>
            <a:graphicFrameLocks noGrp="1"/>
          </p:cNvGraphicFramePr>
          <p:nvPr>
            <p:extLst>
              <p:ext uri="{D42A27DB-BD31-4B8C-83A1-F6EECF244321}">
                <p14:modId xmlns:p14="http://schemas.microsoft.com/office/powerpoint/2010/main" val="3725778252"/>
              </p:ext>
            </p:extLst>
          </p:nvPr>
        </p:nvGraphicFramePr>
        <p:xfrm>
          <a:off x="107505" y="1196752"/>
          <a:ext cx="5688630" cy="5302945"/>
        </p:xfrm>
        <a:graphic>
          <a:graphicData uri="http://schemas.openxmlformats.org/drawingml/2006/table">
            <a:tbl>
              <a:tblPr>
                <a:tableStyleId>{5DA37D80-6434-44D0-A028-1B22A696006F}</a:tableStyleId>
              </a:tblPr>
              <a:tblGrid>
                <a:gridCol w="483193"/>
                <a:gridCol w="3288415"/>
                <a:gridCol w="478131"/>
                <a:gridCol w="483193"/>
                <a:gridCol w="483193"/>
                <a:gridCol w="472505"/>
              </a:tblGrid>
              <a:tr h="842817">
                <a:tc rowSpan="2">
                  <a:txBody>
                    <a:bodyPr/>
                    <a:lstStyle/>
                    <a:p>
                      <a:pPr algn="ctr">
                        <a:lnSpc>
                          <a:spcPct val="115000"/>
                        </a:lnSpc>
                        <a:spcAft>
                          <a:spcPts val="0"/>
                        </a:spcAft>
                      </a:pPr>
                      <a:r>
                        <a:rPr lang="ru-RU" sz="1050">
                          <a:effectLst/>
                        </a:rPr>
                        <a:t>N п/п</a:t>
                      </a:r>
                      <a:endParaRPr lang="ru-RU" sz="1400">
                        <a:effectLst/>
                        <a:latin typeface="Calibri"/>
                        <a:ea typeface="Calibri"/>
                        <a:cs typeface="Times New Roman"/>
                      </a:endParaRPr>
                    </a:p>
                  </a:txBody>
                  <a:tcPr marL="39242" marR="39242" marT="64559" marB="64559"/>
                </a:tc>
                <a:tc rowSpan="2">
                  <a:txBody>
                    <a:bodyPr/>
                    <a:lstStyle/>
                    <a:p>
                      <a:pPr algn="ctr">
                        <a:lnSpc>
                          <a:spcPct val="115000"/>
                        </a:lnSpc>
                        <a:spcAft>
                          <a:spcPts val="0"/>
                        </a:spcAft>
                      </a:pPr>
                      <a:r>
                        <a:rPr lang="ru-RU" sz="1050">
                          <a:effectLst/>
                        </a:rPr>
                        <a:t>Наименование целевого индикатора Программы</a:t>
                      </a:r>
                      <a:endParaRPr lang="ru-RU" sz="1400">
                        <a:effectLst/>
                        <a:latin typeface="Calibri"/>
                        <a:ea typeface="Calibri"/>
                        <a:cs typeface="Times New Roman"/>
                      </a:endParaRPr>
                    </a:p>
                  </a:txBody>
                  <a:tcPr marL="39242" marR="39242" marT="64559" marB="64559"/>
                </a:tc>
                <a:tc rowSpan="2">
                  <a:txBody>
                    <a:bodyPr/>
                    <a:lstStyle/>
                    <a:p>
                      <a:pPr algn="ctr">
                        <a:lnSpc>
                          <a:spcPct val="115000"/>
                        </a:lnSpc>
                        <a:spcAft>
                          <a:spcPts val="0"/>
                        </a:spcAft>
                      </a:pPr>
                      <a:r>
                        <a:rPr lang="ru-RU" sz="1050">
                          <a:effectLst/>
                        </a:rPr>
                        <a:t>Единица измерения</a:t>
                      </a:r>
                      <a:endParaRPr lang="ru-RU" sz="1400">
                        <a:effectLst/>
                        <a:latin typeface="Calibri"/>
                        <a:ea typeface="Calibri"/>
                        <a:cs typeface="Times New Roman"/>
                      </a:endParaRPr>
                    </a:p>
                  </a:txBody>
                  <a:tcPr marL="39242" marR="39242" marT="64559" marB="64559"/>
                </a:tc>
                <a:tc gridSpan="3">
                  <a:txBody>
                    <a:bodyPr/>
                    <a:lstStyle/>
                    <a:p>
                      <a:pPr algn="ctr">
                        <a:lnSpc>
                          <a:spcPct val="115000"/>
                        </a:lnSpc>
                        <a:spcAft>
                          <a:spcPts val="0"/>
                        </a:spcAft>
                      </a:pPr>
                      <a:r>
                        <a:rPr lang="ru-RU" sz="1050">
                          <a:effectLst/>
                        </a:rPr>
                        <a:t>Значение индикатора достижения цели Программы </a:t>
                      </a:r>
                      <a:endParaRPr lang="ru-RU" sz="1400">
                        <a:effectLst/>
                        <a:latin typeface="Calibri"/>
                        <a:ea typeface="Calibri"/>
                        <a:cs typeface="Times New Roman"/>
                      </a:endParaRPr>
                    </a:p>
                  </a:txBody>
                  <a:tcPr marL="39242" marR="39242" marT="64559" marB="64559"/>
                </a:tc>
                <a:tc hMerge="1">
                  <a:txBody>
                    <a:bodyPr/>
                    <a:lstStyle/>
                    <a:p>
                      <a:endParaRPr lang="ru-RU"/>
                    </a:p>
                  </a:txBody>
                  <a:tcPr/>
                </a:tc>
                <a:tc hMerge="1">
                  <a:txBody>
                    <a:bodyPr/>
                    <a:lstStyle/>
                    <a:p>
                      <a:endParaRPr lang="ru-RU"/>
                    </a:p>
                  </a:txBody>
                  <a:tcPr/>
                </a:tc>
              </a:tr>
              <a:tr h="237303">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1050" dirty="0" smtClean="0">
                          <a:effectLst/>
                        </a:rPr>
                        <a:t>2021</a:t>
                      </a:r>
                      <a:endParaRPr lang="ru-RU" sz="1400" dirty="0">
                        <a:effectLst/>
                        <a:latin typeface="Calibri"/>
                        <a:ea typeface="Calibri"/>
                        <a:cs typeface="Times New Roman"/>
                      </a:endParaRPr>
                    </a:p>
                  </a:txBody>
                  <a:tcPr marL="39242" marR="39242" marT="64559" marB="64559"/>
                </a:tc>
                <a:tc>
                  <a:txBody>
                    <a:bodyPr/>
                    <a:lstStyle/>
                    <a:p>
                      <a:pPr algn="ctr">
                        <a:lnSpc>
                          <a:spcPct val="115000"/>
                        </a:lnSpc>
                        <a:spcAft>
                          <a:spcPts val="0"/>
                        </a:spcAft>
                      </a:pPr>
                      <a:r>
                        <a:rPr lang="ru-RU" sz="1050" dirty="0" smtClean="0">
                          <a:effectLst/>
                        </a:rPr>
                        <a:t>2022</a:t>
                      </a:r>
                      <a:endParaRPr lang="ru-RU" sz="1400" dirty="0">
                        <a:effectLst/>
                        <a:latin typeface="Calibri"/>
                        <a:ea typeface="Calibri"/>
                        <a:cs typeface="Times New Roman"/>
                      </a:endParaRPr>
                    </a:p>
                  </a:txBody>
                  <a:tcPr marL="39242" marR="39242" marT="64559" marB="64559"/>
                </a:tc>
                <a:tc>
                  <a:txBody>
                    <a:bodyPr/>
                    <a:lstStyle/>
                    <a:p>
                      <a:pPr algn="ctr">
                        <a:lnSpc>
                          <a:spcPct val="115000"/>
                        </a:lnSpc>
                        <a:spcAft>
                          <a:spcPts val="0"/>
                        </a:spcAft>
                      </a:pPr>
                      <a:r>
                        <a:rPr lang="ru-RU" sz="1050" dirty="0" smtClean="0">
                          <a:effectLst/>
                        </a:rPr>
                        <a:t>2023</a:t>
                      </a:r>
                      <a:endParaRPr lang="ru-RU" sz="1400" dirty="0">
                        <a:effectLst/>
                        <a:latin typeface="Calibri"/>
                        <a:ea typeface="Calibri"/>
                        <a:cs typeface="Times New Roman"/>
                      </a:endParaRPr>
                    </a:p>
                  </a:txBody>
                  <a:tcPr marL="39242" marR="39242" marT="64559" marB="64559"/>
                </a:tc>
              </a:tr>
              <a:tr h="631242">
                <a:tc gridSpan="6">
                  <a:txBody>
                    <a:bodyPr/>
                    <a:lstStyle/>
                    <a:p>
                      <a:pPr algn="ctr">
                        <a:lnSpc>
                          <a:spcPct val="115000"/>
                        </a:lnSpc>
                        <a:spcAft>
                          <a:spcPts val="0"/>
                        </a:spcAft>
                      </a:pPr>
                      <a:r>
                        <a:rPr lang="ru-RU" sz="1050">
                          <a:effectLst/>
                        </a:rPr>
                        <a:t>I. Цель 1 Программы: Сохранение и развитие культуры и искусства города-курорта Пятигорска, его уникального историко-культурного облика и творческого потенциала</a:t>
                      </a:r>
                      <a:endParaRPr lang="ru-RU" sz="1400">
                        <a:effectLst/>
                        <a:latin typeface="Calibri"/>
                        <a:ea typeface="Calibri"/>
                        <a:cs typeface="Times New Roman"/>
                      </a:endParaRPr>
                    </a:p>
                  </a:txBody>
                  <a:tcPr marL="39242" marR="39242" marT="64559" marB="64559"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1302477">
                <a:tc>
                  <a:txBody>
                    <a:bodyPr/>
                    <a:lstStyle/>
                    <a:p>
                      <a:pPr algn="ctr">
                        <a:lnSpc>
                          <a:spcPct val="115000"/>
                        </a:lnSpc>
                        <a:spcAft>
                          <a:spcPts val="0"/>
                        </a:spcAft>
                      </a:pPr>
                      <a:r>
                        <a:rPr lang="ru-RU" sz="1050">
                          <a:effectLst/>
                        </a:rPr>
                        <a:t>1.1</a:t>
                      </a:r>
                      <a:endParaRPr lang="ru-RU" sz="1400">
                        <a:effectLst/>
                        <a:latin typeface="Calibri"/>
                        <a:ea typeface="Calibri"/>
                        <a:cs typeface="Times New Roman"/>
                      </a:endParaRPr>
                    </a:p>
                  </a:txBody>
                  <a:tcPr marL="39242" marR="39242" marT="64559" marB="64559"/>
                </a:tc>
                <a:tc>
                  <a:txBody>
                    <a:bodyPr/>
                    <a:lstStyle/>
                    <a:p>
                      <a:pPr>
                        <a:lnSpc>
                          <a:spcPct val="115000"/>
                        </a:lnSpc>
                        <a:spcAft>
                          <a:spcPts val="0"/>
                        </a:spcAft>
                      </a:pPr>
                      <a:r>
                        <a:rPr lang="ru-RU" sz="1050">
                          <a:effectLst/>
                        </a:rPr>
                        <a:t>Доля объектов культурного назначения города-курорта Пятигорска, находящихся в удовлетворительном состоянии от общего количества недвижимых памятников истории, культуры, архитектуры и муниципальных учреждений города-курорта Пятигорска, включая филиалы</a:t>
                      </a:r>
                      <a:endParaRPr lang="ru-RU" sz="1400">
                        <a:effectLst/>
                        <a:latin typeface="Calibri"/>
                        <a:ea typeface="Calibri"/>
                        <a:cs typeface="Times New Roman"/>
                      </a:endParaRPr>
                    </a:p>
                  </a:txBody>
                  <a:tcPr marL="39242" marR="39242" marT="64559" marB="64559"/>
                </a:tc>
                <a:tc>
                  <a:txBody>
                    <a:bodyPr/>
                    <a:lstStyle/>
                    <a:p>
                      <a:pPr algn="ctr">
                        <a:lnSpc>
                          <a:spcPct val="115000"/>
                        </a:lnSpc>
                        <a:spcAft>
                          <a:spcPts val="0"/>
                        </a:spcAft>
                      </a:pPr>
                      <a:r>
                        <a:rPr lang="ru-RU" sz="1050">
                          <a:effectLst/>
                        </a:rPr>
                        <a:t>%</a:t>
                      </a:r>
                      <a:endParaRPr lang="ru-RU" sz="1400">
                        <a:effectLst/>
                        <a:latin typeface="Calibri"/>
                        <a:ea typeface="Calibri"/>
                        <a:cs typeface="Times New Roman"/>
                      </a:endParaRPr>
                    </a:p>
                  </a:txBody>
                  <a:tcPr marL="39242" marR="39242" marT="64559" marB="64559"/>
                </a:tc>
                <a:tc>
                  <a:txBody>
                    <a:bodyPr/>
                    <a:lstStyle/>
                    <a:p>
                      <a:pPr algn="ctr">
                        <a:lnSpc>
                          <a:spcPct val="115000"/>
                        </a:lnSpc>
                        <a:spcAft>
                          <a:spcPts val="0"/>
                        </a:spcAft>
                      </a:pPr>
                      <a:r>
                        <a:rPr lang="ru-RU" sz="1050" b="1" dirty="0">
                          <a:effectLst/>
                        </a:rPr>
                        <a:t>63</a:t>
                      </a:r>
                      <a:endParaRPr lang="ru-RU" sz="1400" b="1" dirty="0">
                        <a:effectLst/>
                        <a:latin typeface="Calibri"/>
                        <a:ea typeface="Calibri"/>
                        <a:cs typeface="Times New Roman"/>
                      </a:endParaRPr>
                    </a:p>
                  </a:txBody>
                  <a:tcPr marL="39242" marR="39242" marT="64559" marB="64559"/>
                </a:tc>
                <a:tc>
                  <a:txBody>
                    <a:bodyPr/>
                    <a:lstStyle/>
                    <a:p>
                      <a:pPr algn="ctr">
                        <a:lnSpc>
                          <a:spcPct val="115000"/>
                        </a:lnSpc>
                        <a:spcAft>
                          <a:spcPts val="0"/>
                        </a:spcAft>
                      </a:pPr>
                      <a:r>
                        <a:rPr lang="ru-RU" sz="1050" b="1">
                          <a:effectLst/>
                        </a:rPr>
                        <a:t>63</a:t>
                      </a:r>
                      <a:endParaRPr lang="ru-RU" sz="1400" b="1">
                        <a:effectLst/>
                        <a:latin typeface="Calibri"/>
                        <a:ea typeface="Calibri"/>
                        <a:cs typeface="Times New Roman"/>
                      </a:endParaRPr>
                    </a:p>
                  </a:txBody>
                  <a:tcPr marL="39242" marR="39242" marT="64559" marB="64559"/>
                </a:tc>
                <a:tc>
                  <a:txBody>
                    <a:bodyPr/>
                    <a:lstStyle/>
                    <a:p>
                      <a:pPr algn="ctr">
                        <a:lnSpc>
                          <a:spcPct val="115000"/>
                        </a:lnSpc>
                        <a:spcAft>
                          <a:spcPts val="0"/>
                        </a:spcAft>
                      </a:pPr>
                      <a:r>
                        <a:rPr lang="ru-RU" sz="1050" b="1">
                          <a:effectLst/>
                        </a:rPr>
                        <a:t>64</a:t>
                      </a:r>
                      <a:endParaRPr lang="ru-RU" sz="1400" b="1">
                        <a:effectLst/>
                        <a:latin typeface="Calibri"/>
                        <a:ea typeface="Calibri"/>
                        <a:cs typeface="Times New Roman"/>
                      </a:endParaRPr>
                    </a:p>
                  </a:txBody>
                  <a:tcPr marL="39242" marR="39242" marT="64559" marB="64559"/>
                </a:tc>
              </a:tr>
              <a:tr h="1078731">
                <a:tc>
                  <a:txBody>
                    <a:bodyPr/>
                    <a:lstStyle/>
                    <a:p>
                      <a:pPr algn="ctr">
                        <a:lnSpc>
                          <a:spcPct val="115000"/>
                        </a:lnSpc>
                        <a:spcAft>
                          <a:spcPts val="0"/>
                        </a:spcAft>
                      </a:pPr>
                      <a:r>
                        <a:rPr lang="ru-RU" sz="1050">
                          <a:effectLst/>
                        </a:rPr>
                        <a:t>1.2</a:t>
                      </a:r>
                      <a:endParaRPr lang="ru-RU" sz="1400">
                        <a:effectLst/>
                        <a:latin typeface="Calibri"/>
                        <a:ea typeface="Calibri"/>
                        <a:cs typeface="Times New Roman"/>
                      </a:endParaRPr>
                    </a:p>
                  </a:txBody>
                  <a:tcPr marL="39242" marR="39242" marT="64559" marB="64559"/>
                </a:tc>
                <a:tc>
                  <a:txBody>
                    <a:bodyPr/>
                    <a:lstStyle/>
                    <a:p>
                      <a:pPr>
                        <a:lnSpc>
                          <a:spcPct val="115000"/>
                        </a:lnSpc>
                        <a:spcAft>
                          <a:spcPts val="0"/>
                        </a:spcAft>
                      </a:pPr>
                      <a:r>
                        <a:rPr lang="ru-RU" sz="1050">
                          <a:effectLst/>
                        </a:rPr>
                        <a:t>Доля объектов культурного наследия, находящихся в муниципальной собственности и требующих консервации или реставрации, в общем количестве объектов культурного наследия, находящихся в муниципальной собственности</a:t>
                      </a:r>
                      <a:endParaRPr lang="ru-RU" sz="1400">
                        <a:effectLst/>
                        <a:latin typeface="Calibri"/>
                        <a:ea typeface="Calibri"/>
                        <a:cs typeface="Times New Roman"/>
                      </a:endParaRPr>
                    </a:p>
                  </a:txBody>
                  <a:tcPr marL="39242" marR="39242" marT="64559" marB="64559"/>
                </a:tc>
                <a:tc>
                  <a:txBody>
                    <a:bodyPr/>
                    <a:lstStyle/>
                    <a:p>
                      <a:pPr algn="ctr">
                        <a:lnSpc>
                          <a:spcPct val="115000"/>
                        </a:lnSpc>
                        <a:spcAft>
                          <a:spcPts val="0"/>
                        </a:spcAft>
                      </a:pPr>
                      <a:r>
                        <a:rPr lang="ru-RU" sz="1050">
                          <a:effectLst/>
                        </a:rPr>
                        <a:t>%</a:t>
                      </a:r>
                      <a:endParaRPr lang="ru-RU" sz="1400">
                        <a:effectLst/>
                        <a:latin typeface="Calibri"/>
                        <a:ea typeface="Calibri"/>
                        <a:cs typeface="Times New Roman"/>
                      </a:endParaRPr>
                    </a:p>
                  </a:txBody>
                  <a:tcPr marL="39242" marR="39242" marT="64559" marB="64559"/>
                </a:tc>
                <a:tc>
                  <a:txBody>
                    <a:bodyPr/>
                    <a:lstStyle/>
                    <a:p>
                      <a:pPr algn="ctr">
                        <a:lnSpc>
                          <a:spcPct val="115000"/>
                        </a:lnSpc>
                        <a:spcAft>
                          <a:spcPts val="0"/>
                        </a:spcAft>
                      </a:pPr>
                      <a:r>
                        <a:rPr lang="ru-RU" sz="1050" b="1">
                          <a:effectLst/>
                        </a:rPr>
                        <a:t>16,0</a:t>
                      </a:r>
                      <a:endParaRPr lang="ru-RU" sz="1400" b="1">
                        <a:effectLst/>
                        <a:latin typeface="Calibri"/>
                        <a:ea typeface="Calibri"/>
                        <a:cs typeface="Times New Roman"/>
                      </a:endParaRPr>
                    </a:p>
                  </a:txBody>
                  <a:tcPr marL="39242" marR="39242" marT="64559" marB="64559"/>
                </a:tc>
                <a:tc>
                  <a:txBody>
                    <a:bodyPr/>
                    <a:lstStyle/>
                    <a:p>
                      <a:pPr algn="ctr">
                        <a:lnSpc>
                          <a:spcPct val="115000"/>
                        </a:lnSpc>
                        <a:spcAft>
                          <a:spcPts val="0"/>
                        </a:spcAft>
                      </a:pPr>
                      <a:r>
                        <a:rPr lang="ru-RU" sz="1050" b="1" dirty="0">
                          <a:effectLst/>
                        </a:rPr>
                        <a:t>15,8</a:t>
                      </a:r>
                      <a:endParaRPr lang="ru-RU" sz="1400" b="1" dirty="0">
                        <a:effectLst/>
                        <a:latin typeface="Calibri"/>
                        <a:ea typeface="Calibri"/>
                        <a:cs typeface="Times New Roman"/>
                      </a:endParaRPr>
                    </a:p>
                  </a:txBody>
                  <a:tcPr marL="39242" marR="39242" marT="64559" marB="64559"/>
                </a:tc>
                <a:tc>
                  <a:txBody>
                    <a:bodyPr/>
                    <a:lstStyle/>
                    <a:p>
                      <a:pPr algn="ctr">
                        <a:lnSpc>
                          <a:spcPct val="115000"/>
                        </a:lnSpc>
                        <a:spcAft>
                          <a:spcPts val="0"/>
                        </a:spcAft>
                      </a:pPr>
                      <a:r>
                        <a:rPr lang="ru-RU" sz="1050" b="1">
                          <a:effectLst/>
                        </a:rPr>
                        <a:t>15,0</a:t>
                      </a:r>
                      <a:endParaRPr lang="ru-RU" sz="1400" b="1">
                        <a:effectLst/>
                        <a:latin typeface="Calibri"/>
                        <a:ea typeface="Calibri"/>
                        <a:cs typeface="Times New Roman"/>
                      </a:endParaRPr>
                    </a:p>
                  </a:txBody>
                  <a:tcPr marL="39242" marR="39242" marT="64559" marB="64559"/>
                </a:tc>
              </a:tr>
              <a:tr h="854986">
                <a:tc>
                  <a:txBody>
                    <a:bodyPr/>
                    <a:lstStyle/>
                    <a:p>
                      <a:pPr algn="ctr">
                        <a:lnSpc>
                          <a:spcPct val="115000"/>
                        </a:lnSpc>
                        <a:spcAft>
                          <a:spcPts val="0"/>
                        </a:spcAft>
                      </a:pPr>
                      <a:r>
                        <a:rPr lang="ru-RU" sz="1050">
                          <a:effectLst/>
                        </a:rPr>
                        <a:t>1.3</a:t>
                      </a:r>
                      <a:endParaRPr lang="ru-RU" sz="1400">
                        <a:effectLst/>
                        <a:latin typeface="Calibri"/>
                        <a:ea typeface="Calibri"/>
                        <a:cs typeface="Times New Roman"/>
                      </a:endParaRPr>
                    </a:p>
                  </a:txBody>
                  <a:tcPr marL="39242" marR="39242" marT="64559" marB="64559"/>
                </a:tc>
                <a:tc>
                  <a:txBody>
                    <a:bodyPr/>
                    <a:lstStyle/>
                    <a:p>
                      <a:pPr>
                        <a:lnSpc>
                          <a:spcPct val="115000"/>
                        </a:lnSpc>
                        <a:spcAft>
                          <a:spcPts val="0"/>
                        </a:spcAft>
                      </a:pPr>
                      <a:r>
                        <a:rPr lang="ru-RU" sz="1050">
                          <a:effectLst/>
                        </a:rPr>
                        <a:t>Количество посетителей и участников мероприятий и программ, реализуемых муниципальными учреждениями культуры города-курорта Пятигорска</a:t>
                      </a:r>
                      <a:endParaRPr lang="ru-RU" sz="1400">
                        <a:effectLst/>
                        <a:latin typeface="Calibri"/>
                        <a:ea typeface="Calibri"/>
                        <a:cs typeface="Times New Roman"/>
                      </a:endParaRPr>
                    </a:p>
                  </a:txBody>
                  <a:tcPr marL="39242" marR="39242" marT="64559" marB="64559"/>
                </a:tc>
                <a:tc>
                  <a:txBody>
                    <a:bodyPr/>
                    <a:lstStyle/>
                    <a:p>
                      <a:pPr algn="ctr">
                        <a:lnSpc>
                          <a:spcPct val="115000"/>
                        </a:lnSpc>
                        <a:spcAft>
                          <a:spcPts val="0"/>
                        </a:spcAft>
                      </a:pPr>
                      <a:r>
                        <a:rPr lang="ru-RU" sz="1050">
                          <a:effectLst/>
                        </a:rPr>
                        <a:t>тыс. чел.</a:t>
                      </a:r>
                      <a:endParaRPr lang="ru-RU" sz="1400">
                        <a:effectLst/>
                        <a:latin typeface="Calibri"/>
                        <a:ea typeface="Calibri"/>
                        <a:cs typeface="Times New Roman"/>
                      </a:endParaRPr>
                    </a:p>
                  </a:txBody>
                  <a:tcPr marL="39242" marR="39242" marT="64559" marB="64559"/>
                </a:tc>
                <a:tc>
                  <a:txBody>
                    <a:bodyPr/>
                    <a:lstStyle/>
                    <a:p>
                      <a:pPr algn="ctr">
                        <a:lnSpc>
                          <a:spcPct val="115000"/>
                        </a:lnSpc>
                        <a:spcAft>
                          <a:spcPts val="0"/>
                        </a:spcAft>
                      </a:pPr>
                      <a:r>
                        <a:rPr lang="ru-RU" sz="1050" b="1">
                          <a:effectLst/>
                        </a:rPr>
                        <a:t>133,1</a:t>
                      </a:r>
                      <a:endParaRPr lang="ru-RU" sz="1400" b="1">
                        <a:effectLst/>
                        <a:latin typeface="Calibri"/>
                        <a:ea typeface="Calibri"/>
                        <a:cs typeface="Times New Roman"/>
                      </a:endParaRPr>
                    </a:p>
                  </a:txBody>
                  <a:tcPr marL="39242" marR="39242" marT="64559" marB="64559"/>
                </a:tc>
                <a:tc>
                  <a:txBody>
                    <a:bodyPr/>
                    <a:lstStyle/>
                    <a:p>
                      <a:pPr algn="ctr">
                        <a:lnSpc>
                          <a:spcPct val="115000"/>
                        </a:lnSpc>
                        <a:spcAft>
                          <a:spcPts val="0"/>
                        </a:spcAft>
                      </a:pPr>
                      <a:r>
                        <a:rPr lang="ru-RU" sz="1050" b="1" dirty="0">
                          <a:effectLst/>
                        </a:rPr>
                        <a:t>133,2</a:t>
                      </a:r>
                      <a:endParaRPr lang="ru-RU" sz="1400" b="1" dirty="0">
                        <a:effectLst/>
                        <a:latin typeface="Calibri"/>
                        <a:ea typeface="Calibri"/>
                        <a:cs typeface="Times New Roman"/>
                      </a:endParaRPr>
                    </a:p>
                  </a:txBody>
                  <a:tcPr marL="39242" marR="39242" marT="64559" marB="64559"/>
                </a:tc>
                <a:tc>
                  <a:txBody>
                    <a:bodyPr/>
                    <a:lstStyle/>
                    <a:p>
                      <a:pPr algn="ctr">
                        <a:lnSpc>
                          <a:spcPct val="115000"/>
                        </a:lnSpc>
                        <a:spcAft>
                          <a:spcPts val="0"/>
                        </a:spcAft>
                      </a:pPr>
                      <a:r>
                        <a:rPr lang="ru-RU" sz="1050" b="1" dirty="0">
                          <a:effectLst/>
                        </a:rPr>
                        <a:t>133,3</a:t>
                      </a:r>
                      <a:endParaRPr lang="ru-RU" sz="1400" b="1" dirty="0">
                        <a:effectLst/>
                        <a:latin typeface="Calibri"/>
                        <a:ea typeface="Calibri"/>
                        <a:cs typeface="Times New Roman"/>
                      </a:endParaRPr>
                    </a:p>
                  </a:txBody>
                  <a:tcPr marL="39242" marR="39242" marT="64559" marB="64559"/>
                </a:tc>
              </a:tr>
            </a:tbl>
          </a:graphicData>
        </a:graphic>
      </p:graphicFrame>
      <p:sp>
        <p:nvSpPr>
          <p:cNvPr id="4" name="Прямоугольник 3"/>
          <p:cNvSpPr/>
          <p:nvPr/>
        </p:nvSpPr>
        <p:spPr>
          <a:xfrm>
            <a:off x="5823426" y="3103885"/>
            <a:ext cx="3273818" cy="3231654"/>
          </a:xfrm>
          <a:prstGeom prst="rect">
            <a:avLst/>
          </a:prstGeom>
        </p:spPr>
        <p:txBody>
          <a:bodyPr wrap="square">
            <a:spAutoFit/>
          </a:bodyPr>
          <a:lstStyle/>
          <a:p>
            <a:pPr algn="ctr"/>
            <a:r>
              <a:rPr lang="ru-RU" sz="1200" dirty="0"/>
              <a:t>Ответственным исполнителем программы является муниципальное учреждение «Управление культуры администрации города </a:t>
            </a:r>
            <a:r>
              <a:rPr lang="ru-RU" sz="1200" dirty="0" smtClean="0"/>
              <a:t>Пятигорска</a:t>
            </a:r>
          </a:p>
          <a:p>
            <a:pPr algn="ctr"/>
            <a:r>
              <a:rPr lang="ru-RU" sz="1200" dirty="0" smtClean="0"/>
              <a:t>На </a:t>
            </a:r>
            <a:r>
              <a:rPr lang="ru-RU" sz="1200" dirty="0"/>
              <a:t>исполнение основных мероприятий данной программы в бюджете города на 2021 год запланировано 131 </a:t>
            </a:r>
            <a:r>
              <a:rPr lang="ru-RU" sz="1200" dirty="0" smtClean="0"/>
              <a:t>155,99 тыс.руб</a:t>
            </a:r>
            <a:r>
              <a:rPr lang="ru-RU" sz="1200" dirty="0"/>
              <a:t>., что на 560 </a:t>
            </a:r>
            <a:r>
              <a:rPr lang="ru-RU" sz="1200" dirty="0" smtClean="0"/>
              <a:t>465,10 тыс.руб</a:t>
            </a:r>
            <a:r>
              <a:rPr lang="ru-RU" sz="1200" dirty="0"/>
              <a:t>. меньше первоначально утвержденного бюджета на 2020 год. </a:t>
            </a:r>
            <a:endParaRPr lang="ru-RU" sz="1200" dirty="0" smtClean="0"/>
          </a:p>
          <a:p>
            <a:pPr algn="ctr"/>
            <a:endParaRPr lang="ru-RU" sz="1200" dirty="0" smtClean="0"/>
          </a:p>
          <a:p>
            <a:pPr algn="ctr"/>
            <a:r>
              <a:rPr lang="ru-RU" sz="1200" dirty="0" smtClean="0"/>
              <a:t>В </a:t>
            </a:r>
            <a:r>
              <a:rPr lang="ru-RU" sz="1200" dirty="0"/>
              <a:t>плановом периоде 2022 и 2023 годов общий объем расходов бюджета города по данной программе составил 111 </a:t>
            </a:r>
            <a:r>
              <a:rPr lang="ru-RU" sz="1200" dirty="0" smtClean="0"/>
              <a:t>076,29 тыс.руб</a:t>
            </a:r>
            <a:r>
              <a:rPr lang="ru-RU" sz="1200" dirty="0"/>
              <a:t>. и 101 </a:t>
            </a:r>
            <a:r>
              <a:rPr lang="ru-RU" sz="1200" dirty="0" smtClean="0"/>
              <a:t>723,8 тыс.руб</a:t>
            </a:r>
            <a:r>
              <a:rPr lang="ru-RU" sz="1200" dirty="0"/>
              <a:t>. соответственно.</a:t>
            </a:r>
          </a:p>
          <a:p>
            <a:pPr algn="ctr"/>
            <a:endParaRPr lang="ru-RU" sz="1200" dirty="0"/>
          </a:p>
        </p:txBody>
      </p:sp>
      <p:pic>
        <p:nvPicPr>
          <p:cNvPr id="6146" name="Picture 2" descr="https://www.nbrkomi.ru/images/836/stat/3089.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671948" y="736972"/>
            <a:ext cx="3614030" cy="2331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19153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884572" y="72009"/>
            <a:ext cx="7916804" cy="90872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182880" indent="0" algn="ctr">
              <a:buFont typeface="Georgia" pitchFamily="18" charset="0"/>
              <a:buNone/>
            </a:pPr>
            <a:r>
              <a:rPr lang="ru-RU" sz="1600" dirty="0" smtClean="0">
                <a:solidFill>
                  <a:schemeClr val="tx1"/>
                </a:solidFill>
                <a:effectLst/>
              </a:rPr>
              <a:t>Информация об индикаторах муниципальной программы города-курорта Пятигорска «Экология и охрана окружающей среды», планируемых для достижения цели муниципальной программы в 2021,2022, 2023 гг.</a:t>
            </a:r>
            <a:endParaRPr lang="ru-RU" sz="1600" dirty="0">
              <a:solidFill>
                <a:schemeClr val="tx1"/>
              </a:solidFill>
              <a:effectLst/>
            </a:endParaRPr>
          </a:p>
        </p:txBody>
      </p:sp>
      <p:graphicFrame>
        <p:nvGraphicFramePr>
          <p:cNvPr id="3" name="Таблица 2"/>
          <p:cNvGraphicFramePr>
            <a:graphicFrameLocks noGrp="1"/>
          </p:cNvGraphicFramePr>
          <p:nvPr>
            <p:extLst>
              <p:ext uri="{D42A27DB-BD31-4B8C-83A1-F6EECF244321}">
                <p14:modId xmlns:p14="http://schemas.microsoft.com/office/powerpoint/2010/main" val="3167174527"/>
              </p:ext>
            </p:extLst>
          </p:nvPr>
        </p:nvGraphicFramePr>
        <p:xfrm>
          <a:off x="16337" y="1140134"/>
          <a:ext cx="5832649" cy="5723445"/>
        </p:xfrm>
        <a:graphic>
          <a:graphicData uri="http://schemas.openxmlformats.org/drawingml/2006/table">
            <a:tbl>
              <a:tblPr>
                <a:tableStyleId>{5DA37D80-6434-44D0-A028-1B22A696006F}</a:tableStyleId>
              </a:tblPr>
              <a:tblGrid>
                <a:gridCol w="481004"/>
                <a:gridCol w="3103532"/>
                <a:gridCol w="429603"/>
                <a:gridCol w="481004"/>
                <a:gridCol w="668753"/>
                <a:gridCol w="668753"/>
              </a:tblGrid>
              <a:tr h="758901">
                <a:tc rowSpan="2">
                  <a:txBody>
                    <a:bodyPr/>
                    <a:lstStyle/>
                    <a:p>
                      <a:pPr algn="ctr">
                        <a:lnSpc>
                          <a:spcPct val="115000"/>
                        </a:lnSpc>
                        <a:spcAft>
                          <a:spcPts val="0"/>
                        </a:spcAft>
                      </a:pPr>
                      <a:r>
                        <a:rPr lang="ru-RU" sz="1100" dirty="0">
                          <a:effectLst/>
                        </a:rPr>
                        <a:t>N п/п</a:t>
                      </a:r>
                      <a:endParaRPr lang="ru-RU" sz="1400" dirty="0">
                        <a:effectLst/>
                        <a:latin typeface="Calibri"/>
                        <a:ea typeface="Calibri"/>
                        <a:cs typeface="Times New Roman"/>
                      </a:endParaRPr>
                    </a:p>
                  </a:txBody>
                  <a:tcPr marL="38177" marR="38177" marT="62807" marB="62807" anchor="ctr"/>
                </a:tc>
                <a:tc rowSpan="2">
                  <a:txBody>
                    <a:bodyPr/>
                    <a:lstStyle/>
                    <a:p>
                      <a:pPr algn="ctr">
                        <a:lnSpc>
                          <a:spcPct val="115000"/>
                        </a:lnSpc>
                        <a:spcAft>
                          <a:spcPts val="0"/>
                        </a:spcAft>
                      </a:pPr>
                      <a:r>
                        <a:rPr lang="ru-RU" sz="1100">
                          <a:effectLst/>
                        </a:rPr>
                        <a:t>Наименование индикатора достижения цели программы </a:t>
                      </a:r>
                      <a:endParaRPr lang="ru-RU" sz="1400">
                        <a:effectLst/>
                        <a:latin typeface="Calibri"/>
                        <a:ea typeface="Calibri"/>
                        <a:cs typeface="Times New Roman"/>
                      </a:endParaRPr>
                    </a:p>
                  </a:txBody>
                  <a:tcPr marL="38177" marR="38177" marT="62807" marB="62807" anchor="ctr"/>
                </a:tc>
                <a:tc rowSpan="2">
                  <a:txBody>
                    <a:bodyPr/>
                    <a:lstStyle/>
                    <a:p>
                      <a:pPr algn="ctr">
                        <a:lnSpc>
                          <a:spcPct val="115000"/>
                        </a:lnSpc>
                        <a:spcAft>
                          <a:spcPts val="0"/>
                        </a:spcAft>
                      </a:pPr>
                      <a:r>
                        <a:rPr lang="ru-RU" sz="1000" dirty="0">
                          <a:effectLst/>
                        </a:rPr>
                        <a:t>Единица измерения</a:t>
                      </a:r>
                      <a:endParaRPr lang="ru-RU" sz="1100" dirty="0">
                        <a:effectLst/>
                        <a:latin typeface="Calibri"/>
                        <a:ea typeface="Calibri"/>
                        <a:cs typeface="Times New Roman"/>
                      </a:endParaRPr>
                    </a:p>
                  </a:txBody>
                  <a:tcPr marL="38177" marR="38177" marT="62807" marB="62807" anchor="ctr"/>
                </a:tc>
                <a:tc gridSpan="3">
                  <a:txBody>
                    <a:bodyPr/>
                    <a:lstStyle/>
                    <a:p>
                      <a:pPr algn="ctr">
                        <a:lnSpc>
                          <a:spcPct val="115000"/>
                        </a:lnSpc>
                        <a:spcAft>
                          <a:spcPts val="0"/>
                        </a:spcAft>
                      </a:pPr>
                      <a:r>
                        <a:rPr lang="ru-RU" sz="1100">
                          <a:effectLst/>
                        </a:rPr>
                        <a:t>Значение индикатора достижения цели Программы </a:t>
                      </a:r>
                      <a:endParaRPr lang="ru-RU" sz="1400">
                        <a:effectLst/>
                        <a:latin typeface="Calibri"/>
                        <a:ea typeface="Calibri"/>
                        <a:cs typeface="Times New Roman"/>
                      </a:endParaRPr>
                    </a:p>
                  </a:txBody>
                  <a:tcPr marL="38177" marR="38177" marT="62807" marB="62807" anchor="ctr"/>
                </a:tc>
                <a:tc hMerge="1">
                  <a:txBody>
                    <a:bodyPr/>
                    <a:lstStyle/>
                    <a:p>
                      <a:endParaRPr lang="ru-RU"/>
                    </a:p>
                  </a:txBody>
                  <a:tcPr/>
                </a:tc>
                <a:tc hMerge="1">
                  <a:txBody>
                    <a:bodyPr/>
                    <a:lstStyle/>
                    <a:p>
                      <a:endParaRPr lang="ru-RU"/>
                    </a:p>
                  </a:txBody>
                  <a:tcPr/>
                </a:tc>
              </a:tr>
              <a:tr h="558687">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1100">
                          <a:effectLst/>
                        </a:rPr>
                        <a:t>2021</a:t>
                      </a:r>
                      <a:endParaRPr lang="ru-RU" sz="1400">
                        <a:effectLst/>
                        <a:latin typeface="Calibri"/>
                        <a:ea typeface="Calibri"/>
                        <a:cs typeface="Times New Roman"/>
                      </a:endParaRPr>
                    </a:p>
                  </a:txBody>
                  <a:tcPr marL="38177" marR="38177" marT="62807" marB="62807" anchor="ctr"/>
                </a:tc>
                <a:tc>
                  <a:txBody>
                    <a:bodyPr/>
                    <a:lstStyle/>
                    <a:p>
                      <a:pPr algn="ctr">
                        <a:lnSpc>
                          <a:spcPct val="115000"/>
                        </a:lnSpc>
                        <a:spcAft>
                          <a:spcPts val="0"/>
                        </a:spcAft>
                      </a:pPr>
                      <a:r>
                        <a:rPr lang="ru-RU" sz="1100">
                          <a:effectLst/>
                        </a:rPr>
                        <a:t>2022</a:t>
                      </a:r>
                      <a:endParaRPr lang="ru-RU" sz="1400">
                        <a:effectLst/>
                        <a:latin typeface="Calibri"/>
                        <a:ea typeface="Calibri"/>
                        <a:cs typeface="Times New Roman"/>
                      </a:endParaRPr>
                    </a:p>
                  </a:txBody>
                  <a:tcPr marL="38177" marR="38177" marT="62807" marB="62807" anchor="ctr"/>
                </a:tc>
                <a:tc>
                  <a:txBody>
                    <a:bodyPr/>
                    <a:lstStyle/>
                    <a:p>
                      <a:pPr algn="ctr">
                        <a:lnSpc>
                          <a:spcPct val="115000"/>
                        </a:lnSpc>
                        <a:spcAft>
                          <a:spcPts val="0"/>
                        </a:spcAft>
                      </a:pPr>
                      <a:r>
                        <a:rPr lang="ru-RU" sz="1100">
                          <a:effectLst/>
                        </a:rPr>
                        <a:t>2023</a:t>
                      </a:r>
                      <a:endParaRPr lang="ru-RU" sz="1400">
                        <a:effectLst/>
                        <a:latin typeface="Calibri"/>
                        <a:ea typeface="Calibri"/>
                        <a:cs typeface="Times New Roman"/>
                      </a:endParaRPr>
                    </a:p>
                  </a:txBody>
                  <a:tcPr marL="38177" marR="38177" marT="62807" marB="62807" anchor="ctr"/>
                </a:tc>
              </a:tr>
              <a:tr h="758901">
                <a:tc gridSpan="6">
                  <a:txBody>
                    <a:bodyPr/>
                    <a:lstStyle/>
                    <a:p>
                      <a:pPr algn="ctr">
                        <a:lnSpc>
                          <a:spcPct val="115000"/>
                        </a:lnSpc>
                        <a:spcAft>
                          <a:spcPts val="0"/>
                        </a:spcAft>
                      </a:pPr>
                      <a:r>
                        <a:rPr lang="ru-RU" sz="1100">
                          <a:effectLst/>
                        </a:rPr>
                        <a:t>I. Цель 1 Программы: "Повышение уровня экологической безопасности, улучшение экологической ситуации и гигиены окружающей среды на территории города-курорта Пятигорска"</a:t>
                      </a:r>
                      <a:endParaRPr lang="ru-RU" sz="1400">
                        <a:effectLst/>
                        <a:latin typeface="Calibri"/>
                        <a:ea typeface="Calibri"/>
                        <a:cs typeface="Times New Roman"/>
                      </a:endParaRPr>
                    </a:p>
                  </a:txBody>
                  <a:tcPr marL="38177" marR="38177" marT="62807" marB="62807"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1164684">
                <a:tc>
                  <a:txBody>
                    <a:bodyPr/>
                    <a:lstStyle/>
                    <a:p>
                      <a:pPr algn="ctr">
                        <a:lnSpc>
                          <a:spcPct val="115000"/>
                        </a:lnSpc>
                        <a:spcAft>
                          <a:spcPts val="0"/>
                        </a:spcAft>
                      </a:pPr>
                      <a:r>
                        <a:rPr lang="ru-RU" sz="1100">
                          <a:effectLst/>
                        </a:rPr>
                        <a:t>1.1.</a:t>
                      </a:r>
                      <a:endParaRPr lang="ru-RU" sz="1400">
                        <a:effectLst/>
                        <a:latin typeface="Calibri"/>
                        <a:ea typeface="Calibri"/>
                        <a:cs typeface="Times New Roman"/>
                      </a:endParaRPr>
                    </a:p>
                  </a:txBody>
                  <a:tcPr marL="38177" marR="38177" marT="62807" marB="62807" anchor="ctr"/>
                </a:tc>
                <a:tc>
                  <a:txBody>
                    <a:bodyPr/>
                    <a:lstStyle/>
                    <a:p>
                      <a:pPr>
                        <a:lnSpc>
                          <a:spcPct val="115000"/>
                        </a:lnSpc>
                        <a:spcAft>
                          <a:spcPts val="0"/>
                        </a:spcAft>
                      </a:pPr>
                      <a:r>
                        <a:rPr lang="ru-RU" sz="1100">
                          <a:effectLst/>
                        </a:rPr>
                        <a:t>Доля площади территории, обработанной акарицидными препаратами, от общей площади земель муниципального образования города-курорта Пятигорска</a:t>
                      </a:r>
                      <a:endParaRPr lang="ru-RU" sz="1400">
                        <a:effectLst/>
                        <a:latin typeface="Calibri"/>
                        <a:ea typeface="Calibri"/>
                        <a:cs typeface="Times New Roman"/>
                      </a:endParaRPr>
                    </a:p>
                  </a:txBody>
                  <a:tcPr marL="38177" marR="38177" marT="62807" marB="62807" anchor="ctr"/>
                </a:tc>
                <a:tc>
                  <a:txBody>
                    <a:bodyPr/>
                    <a:lstStyle/>
                    <a:p>
                      <a:pPr algn="ctr">
                        <a:lnSpc>
                          <a:spcPct val="115000"/>
                        </a:lnSpc>
                        <a:spcAft>
                          <a:spcPts val="0"/>
                        </a:spcAft>
                      </a:pPr>
                      <a:r>
                        <a:rPr lang="ru-RU" sz="1000" dirty="0">
                          <a:effectLst/>
                        </a:rPr>
                        <a:t>процентов</a:t>
                      </a:r>
                      <a:endParaRPr lang="ru-RU" sz="1100" dirty="0">
                        <a:effectLst/>
                        <a:latin typeface="Calibri"/>
                        <a:ea typeface="Calibri"/>
                        <a:cs typeface="Times New Roman"/>
                      </a:endParaRPr>
                    </a:p>
                  </a:txBody>
                  <a:tcPr marL="38177" marR="38177" marT="62807" marB="62807" anchor="ctr"/>
                </a:tc>
                <a:tc>
                  <a:txBody>
                    <a:bodyPr/>
                    <a:lstStyle/>
                    <a:p>
                      <a:pPr algn="ctr">
                        <a:lnSpc>
                          <a:spcPct val="115000"/>
                        </a:lnSpc>
                        <a:spcAft>
                          <a:spcPts val="0"/>
                        </a:spcAft>
                      </a:pPr>
                      <a:r>
                        <a:rPr lang="ru-RU" sz="1100" dirty="0">
                          <a:effectLst/>
                        </a:rPr>
                        <a:t>не &gt; 0,74</a:t>
                      </a:r>
                      <a:endParaRPr lang="ru-RU" sz="1400" dirty="0">
                        <a:effectLst/>
                        <a:latin typeface="Calibri"/>
                        <a:ea typeface="Calibri"/>
                        <a:cs typeface="Times New Roman"/>
                      </a:endParaRPr>
                    </a:p>
                  </a:txBody>
                  <a:tcPr marL="38177" marR="38177" marT="62807" marB="62807" anchor="ctr"/>
                </a:tc>
                <a:tc>
                  <a:txBody>
                    <a:bodyPr/>
                    <a:lstStyle/>
                    <a:p>
                      <a:pPr algn="ctr">
                        <a:lnSpc>
                          <a:spcPct val="115000"/>
                        </a:lnSpc>
                        <a:spcAft>
                          <a:spcPts val="0"/>
                        </a:spcAft>
                      </a:pPr>
                      <a:r>
                        <a:rPr lang="ru-RU" sz="1100">
                          <a:effectLst/>
                        </a:rPr>
                        <a:t>не &gt; 0,74</a:t>
                      </a:r>
                      <a:endParaRPr lang="ru-RU" sz="1400">
                        <a:effectLst/>
                        <a:latin typeface="Calibri"/>
                        <a:ea typeface="Calibri"/>
                        <a:cs typeface="Times New Roman"/>
                      </a:endParaRPr>
                    </a:p>
                  </a:txBody>
                  <a:tcPr marL="38177" marR="38177" marT="62807" marB="62807" anchor="ctr"/>
                </a:tc>
                <a:tc>
                  <a:txBody>
                    <a:bodyPr/>
                    <a:lstStyle/>
                    <a:p>
                      <a:pPr algn="ctr">
                        <a:lnSpc>
                          <a:spcPct val="115000"/>
                        </a:lnSpc>
                        <a:spcAft>
                          <a:spcPts val="0"/>
                        </a:spcAft>
                      </a:pPr>
                      <a:r>
                        <a:rPr lang="ru-RU" sz="1100">
                          <a:effectLst/>
                        </a:rPr>
                        <a:t>не &gt; 0,74</a:t>
                      </a:r>
                      <a:endParaRPr lang="ru-RU" sz="1400">
                        <a:effectLst/>
                        <a:latin typeface="Calibri"/>
                        <a:ea typeface="Calibri"/>
                        <a:cs typeface="Times New Roman"/>
                      </a:endParaRPr>
                    </a:p>
                  </a:txBody>
                  <a:tcPr marL="38177" marR="38177" marT="62807" marB="62807" anchor="ctr"/>
                </a:tc>
              </a:tr>
              <a:tr h="1164684">
                <a:tc>
                  <a:txBody>
                    <a:bodyPr/>
                    <a:lstStyle/>
                    <a:p>
                      <a:pPr algn="ctr">
                        <a:lnSpc>
                          <a:spcPct val="115000"/>
                        </a:lnSpc>
                        <a:spcAft>
                          <a:spcPts val="0"/>
                        </a:spcAft>
                      </a:pPr>
                      <a:r>
                        <a:rPr lang="ru-RU" sz="1100">
                          <a:effectLst/>
                        </a:rPr>
                        <a:t>1.2.</a:t>
                      </a:r>
                      <a:endParaRPr lang="ru-RU" sz="1400">
                        <a:effectLst/>
                        <a:latin typeface="Calibri"/>
                        <a:ea typeface="Calibri"/>
                        <a:cs typeface="Times New Roman"/>
                      </a:endParaRPr>
                    </a:p>
                  </a:txBody>
                  <a:tcPr marL="38177" marR="38177" marT="62807" marB="62807" anchor="ctr"/>
                </a:tc>
                <a:tc>
                  <a:txBody>
                    <a:bodyPr/>
                    <a:lstStyle/>
                    <a:p>
                      <a:pPr>
                        <a:lnSpc>
                          <a:spcPct val="115000"/>
                        </a:lnSpc>
                        <a:spcAft>
                          <a:spcPts val="0"/>
                        </a:spcAft>
                      </a:pPr>
                      <a:r>
                        <a:rPr lang="ru-RU" sz="1100">
                          <a:effectLst/>
                        </a:rPr>
                        <a:t>Доля площади территории обработанной химическим способом от карантинных растений к общей площади земель муниципального образования города-курорта Пятигорска</a:t>
                      </a:r>
                      <a:endParaRPr lang="ru-RU" sz="1400">
                        <a:effectLst/>
                        <a:latin typeface="Calibri"/>
                        <a:ea typeface="Calibri"/>
                        <a:cs typeface="Times New Roman"/>
                      </a:endParaRPr>
                    </a:p>
                  </a:txBody>
                  <a:tcPr marL="38177" marR="38177" marT="62807" marB="62807" anchor="ctr"/>
                </a:tc>
                <a:tc>
                  <a:txBody>
                    <a:bodyPr/>
                    <a:lstStyle/>
                    <a:p>
                      <a:pPr algn="ctr">
                        <a:lnSpc>
                          <a:spcPct val="115000"/>
                        </a:lnSpc>
                        <a:spcAft>
                          <a:spcPts val="0"/>
                        </a:spcAft>
                      </a:pPr>
                      <a:r>
                        <a:rPr lang="ru-RU" sz="1000" dirty="0">
                          <a:effectLst/>
                        </a:rPr>
                        <a:t>процентов</a:t>
                      </a:r>
                      <a:endParaRPr lang="ru-RU" sz="1100" dirty="0">
                        <a:effectLst/>
                        <a:latin typeface="Calibri"/>
                        <a:ea typeface="Calibri"/>
                        <a:cs typeface="Times New Roman"/>
                      </a:endParaRPr>
                    </a:p>
                  </a:txBody>
                  <a:tcPr marL="38177" marR="38177" marT="62807" marB="62807" anchor="ctr"/>
                </a:tc>
                <a:tc>
                  <a:txBody>
                    <a:bodyPr/>
                    <a:lstStyle/>
                    <a:p>
                      <a:pPr algn="ctr">
                        <a:lnSpc>
                          <a:spcPct val="115000"/>
                        </a:lnSpc>
                        <a:spcAft>
                          <a:spcPts val="0"/>
                        </a:spcAft>
                      </a:pPr>
                      <a:r>
                        <a:rPr lang="ru-RU" sz="1100">
                          <a:effectLst/>
                        </a:rPr>
                        <a:t>не &gt; 0,46</a:t>
                      </a:r>
                      <a:endParaRPr lang="ru-RU" sz="1400">
                        <a:effectLst/>
                        <a:latin typeface="Calibri"/>
                        <a:ea typeface="Calibri"/>
                        <a:cs typeface="Times New Roman"/>
                      </a:endParaRPr>
                    </a:p>
                  </a:txBody>
                  <a:tcPr marL="38177" marR="38177" marT="62807" marB="62807" anchor="ctr"/>
                </a:tc>
                <a:tc>
                  <a:txBody>
                    <a:bodyPr/>
                    <a:lstStyle/>
                    <a:p>
                      <a:pPr algn="ctr">
                        <a:lnSpc>
                          <a:spcPct val="115000"/>
                        </a:lnSpc>
                        <a:spcAft>
                          <a:spcPts val="0"/>
                        </a:spcAft>
                      </a:pPr>
                      <a:r>
                        <a:rPr lang="ru-RU" sz="1100">
                          <a:effectLst/>
                        </a:rPr>
                        <a:t>не &gt; 0,46</a:t>
                      </a:r>
                      <a:endParaRPr lang="ru-RU" sz="1400">
                        <a:effectLst/>
                        <a:latin typeface="Calibri"/>
                        <a:ea typeface="Calibri"/>
                        <a:cs typeface="Times New Roman"/>
                      </a:endParaRPr>
                    </a:p>
                  </a:txBody>
                  <a:tcPr marL="38177" marR="38177" marT="62807" marB="62807" anchor="ctr"/>
                </a:tc>
                <a:tc>
                  <a:txBody>
                    <a:bodyPr/>
                    <a:lstStyle/>
                    <a:p>
                      <a:pPr algn="ctr">
                        <a:lnSpc>
                          <a:spcPct val="115000"/>
                        </a:lnSpc>
                        <a:spcAft>
                          <a:spcPts val="0"/>
                        </a:spcAft>
                      </a:pPr>
                      <a:r>
                        <a:rPr lang="ru-RU" sz="1100">
                          <a:effectLst/>
                        </a:rPr>
                        <a:t>не &gt; 0,46</a:t>
                      </a:r>
                      <a:endParaRPr lang="ru-RU" sz="1400">
                        <a:effectLst/>
                        <a:latin typeface="Calibri"/>
                        <a:ea typeface="Calibri"/>
                        <a:cs typeface="Times New Roman"/>
                      </a:endParaRPr>
                    </a:p>
                  </a:txBody>
                  <a:tcPr marL="38177" marR="38177" marT="62807" marB="62807" anchor="ctr"/>
                </a:tc>
              </a:tr>
              <a:tr h="1317588">
                <a:tc>
                  <a:txBody>
                    <a:bodyPr/>
                    <a:lstStyle/>
                    <a:p>
                      <a:pPr algn="ctr">
                        <a:lnSpc>
                          <a:spcPct val="115000"/>
                        </a:lnSpc>
                        <a:spcAft>
                          <a:spcPts val="0"/>
                        </a:spcAft>
                      </a:pPr>
                      <a:r>
                        <a:rPr lang="ru-RU" sz="1100">
                          <a:effectLst/>
                        </a:rPr>
                        <a:t>1.3.</a:t>
                      </a:r>
                      <a:endParaRPr lang="ru-RU" sz="1400">
                        <a:effectLst/>
                        <a:latin typeface="Calibri"/>
                        <a:ea typeface="Calibri"/>
                        <a:cs typeface="Times New Roman"/>
                      </a:endParaRPr>
                    </a:p>
                  </a:txBody>
                  <a:tcPr marL="38177" marR="38177" marT="62807" marB="62807" anchor="ctr"/>
                </a:tc>
                <a:tc>
                  <a:txBody>
                    <a:bodyPr/>
                    <a:lstStyle/>
                    <a:p>
                      <a:pPr>
                        <a:lnSpc>
                          <a:spcPct val="115000"/>
                        </a:lnSpc>
                        <a:spcAft>
                          <a:spcPts val="0"/>
                        </a:spcAft>
                      </a:pPr>
                      <a:r>
                        <a:rPr lang="ru-RU" sz="1100">
                          <a:effectLst/>
                        </a:rPr>
                        <a:t>Доля вовлеченных граждан города-курорта Пятигорска в экологические мероприятия по ликвидации карантинных растений по отношению к общей численности населения города-курорта Пятигорска</a:t>
                      </a:r>
                      <a:endParaRPr lang="ru-RU" sz="1400">
                        <a:effectLst/>
                        <a:latin typeface="Calibri"/>
                        <a:ea typeface="Calibri"/>
                        <a:cs typeface="Times New Roman"/>
                      </a:endParaRPr>
                    </a:p>
                  </a:txBody>
                  <a:tcPr marL="38177" marR="38177" marT="62807" marB="62807" anchor="ctr"/>
                </a:tc>
                <a:tc>
                  <a:txBody>
                    <a:bodyPr/>
                    <a:lstStyle/>
                    <a:p>
                      <a:pPr algn="ctr">
                        <a:lnSpc>
                          <a:spcPct val="115000"/>
                        </a:lnSpc>
                        <a:spcAft>
                          <a:spcPts val="0"/>
                        </a:spcAft>
                      </a:pPr>
                      <a:r>
                        <a:rPr lang="ru-RU" sz="1000" dirty="0">
                          <a:effectLst/>
                        </a:rPr>
                        <a:t>процентов</a:t>
                      </a:r>
                      <a:endParaRPr lang="ru-RU" sz="1100" dirty="0">
                        <a:effectLst/>
                        <a:latin typeface="Calibri"/>
                        <a:ea typeface="Calibri"/>
                        <a:cs typeface="Times New Roman"/>
                      </a:endParaRPr>
                    </a:p>
                  </a:txBody>
                  <a:tcPr marL="38177" marR="38177" marT="62807" marB="62807" anchor="ctr"/>
                </a:tc>
                <a:tc>
                  <a:txBody>
                    <a:bodyPr/>
                    <a:lstStyle/>
                    <a:p>
                      <a:pPr algn="ctr">
                        <a:lnSpc>
                          <a:spcPct val="115000"/>
                        </a:lnSpc>
                        <a:spcAft>
                          <a:spcPts val="0"/>
                        </a:spcAft>
                      </a:pPr>
                      <a:r>
                        <a:rPr lang="ru-RU" sz="1100">
                          <a:effectLst/>
                        </a:rPr>
                        <a:t>0,03</a:t>
                      </a:r>
                      <a:endParaRPr lang="ru-RU" sz="1400">
                        <a:effectLst/>
                        <a:latin typeface="Calibri"/>
                        <a:ea typeface="Calibri"/>
                        <a:cs typeface="Times New Roman"/>
                      </a:endParaRPr>
                    </a:p>
                  </a:txBody>
                  <a:tcPr marL="38177" marR="38177" marT="62807" marB="62807" anchor="ctr"/>
                </a:tc>
                <a:tc>
                  <a:txBody>
                    <a:bodyPr/>
                    <a:lstStyle/>
                    <a:p>
                      <a:pPr algn="ctr">
                        <a:lnSpc>
                          <a:spcPct val="115000"/>
                        </a:lnSpc>
                        <a:spcAft>
                          <a:spcPts val="0"/>
                        </a:spcAft>
                      </a:pPr>
                      <a:r>
                        <a:rPr lang="ru-RU" sz="1100">
                          <a:effectLst/>
                        </a:rPr>
                        <a:t>0,04</a:t>
                      </a:r>
                      <a:endParaRPr lang="ru-RU" sz="1400">
                        <a:effectLst/>
                        <a:latin typeface="Calibri"/>
                        <a:ea typeface="Calibri"/>
                        <a:cs typeface="Times New Roman"/>
                      </a:endParaRPr>
                    </a:p>
                  </a:txBody>
                  <a:tcPr marL="38177" marR="38177" marT="62807" marB="62807" anchor="ctr"/>
                </a:tc>
                <a:tc>
                  <a:txBody>
                    <a:bodyPr/>
                    <a:lstStyle/>
                    <a:p>
                      <a:pPr algn="ctr">
                        <a:lnSpc>
                          <a:spcPct val="115000"/>
                        </a:lnSpc>
                        <a:spcAft>
                          <a:spcPts val="0"/>
                        </a:spcAft>
                      </a:pPr>
                      <a:r>
                        <a:rPr lang="ru-RU" sz="1100" dirty="0">
                          <a:effectLst/>
                        </a:rPr>
                        <a:t>0,04</a:t>
                      </a:r>
                      <a:endParaRPr lang="ru-RU" sz="1400" dirty="0">
                        <a:effectLst/>
                        <a:latin typeface="Calibri"/>
                        <a:ea typeface="Calibri"/>
                        <a:cs typeface="Times New Roman"/>
                      </a:endParaRPr>
                    </a:p>
                  </a:txBody>
                  <a:tcPr marL="38177" marR="38177" marT="62807" marB="62807" anchor="ctr"/>
                </a:tc>
              </a:tr>
            </a:tbl>
          </a:graphicData>
        </a:graphic>
      </p:graphicFrame>
      <p:sp>
        <p:nvSpPr>
          <p:cNvPr id="7" name="Прямоугольник 6"/>
          <p:cNvSpPr/>
          <p:nvPr/>
        </p:nvSpPr>
        <p:spPr>
          <a:xfrm>
            <a:off x="5868144" y="3140968"/>
            <a:ext cx="3275856" cy="3600986"/>
          </a:xfrm>
          <a:prstGeom prst="rect">
            <a:avLst/>
          </a:prstGeom>
        </p:spPr>
        <p:txBody>
          <a:bodyPr wrap="square">
            <a:spAutoFit/>
          </a:bodyPr>
          <a:lstStyle/>
          <a:p>
            <a:pPr algn="ctr"/>
            <a:r>
              <a:rPr lang="x-none" sz="1200"/>
              <a:t>Ответственным исполнителем муниципальной программы города-курорта Пятигорска «Экология и охрана окружающей среды»  является </a:t>
            </a:r>
            <a:r>
              <a:rPr lang="ru-RU" sz="1200" dirty="0"/>
              <a:t>муниципальное учреждение «Управление городского хозяйства, транспорта и связи администрации города Пятигорска». </a:t>
            </a:r>
            <a:endParaRPr lang="ru-RU" sz="1200" dirty="0" smtClean="0"/>
          </a:p>
          <a:p>
            <a:pPr algn="ctr"/>
            <a:endParaRPr lang="ru-RU" sz="1200" dirty="0" smtClean="0"/>
          </a:p>
          <a:p>
            <a:pPr algn="ctr"/>
            <a:r>
              <a:rPr lang="ru-RU" sz="1200" dirty="0" smtClean="0"/>
              <a:t>На </a:t>
            </a:r>
            <a:r>
              <a:rPr lang="ru-RU" sz="1200" dirty="0"/>
              <a:t>реализацию муниципальной программы города-курорта Пятигорска  «Экология и охрана окружающей среды» на 2021 год предусмотрено 201 </a:t>
            </a:r>
            <a:r>
              <a:rPr lang="ru-RU" sz="1200" dirty="0" smtClean="0"/>
              <a:t>030,31 тыс.руб</a:t>
            </a:r>
            <a:r>
              <a:rPr lang="ru-RU" sz="1200" dirty="0"/>
              <a:t>., что на 2 </a:t>
            </a:r>
            <a:r>
              <a:rPr lang="ru-RU" sz="1200" dirty="0" smtClean="0"/>
              <a:t>353,61 тыс.руб. </a:t>
            </a:r>
            <a:r>
              <a:rPr lang="ru-RU" sz="1200" dirty="0"/>
              <a:t>меньше первоначально утвержденного бюджета на 2020 год</a:t>
            </a:r>
            <a:r>
              <a:rPr lang="ru-RU" sz="1200" dirty="0" smtClean="0"/>
              <a:t>.</a:t>
            </a:r>
          </a:p>
          <a:p>
            <a:pPr algn="ctr"/>
            <a:endParaRPr lang="ru-RU" sz="1200" dirty="0" smtClean="0"/>
          </a:p>
          <a:p>
            <a:pPr algn="ctr"/>
            <a:r>
              <a:rPr lang="ru-RU" sz="1200" dirty="0" smtClean="0"/>
              <a:t>В </a:t>
            </a:r>
            <a:r>
              <a:rPr lang="ru-RU" sz="1200" dirty="0"/>
              <a:t>плановом периоде 2022 и 2023 годов общий объем расходов бюджета города по данной программе составил 201 </a:t>
            </a:r>
            <a:r>
              <a:rPr lang="ru-RU" sz="1200" dirty="0" smtClean="0"/>
              <a:t>030,31 тыс.руб</a:t>
            </a:r>
            <a:r>
              <a:rPr lang="ru-RU" sz="1200" dirty="0"/>
              <a:t>. ежегодно. </a:t>
            </a:r>
          </a:p>
        </p:txBody>
      </p:sp>
      <p:pic>
        <p:nvPicPr>
          <p:cNvPr id="7172" name="Picture 4" descr="https://yt3.ggpht.com/a/AATXAJzBFLZbHAzGDJ01H2SIffRcAF4S7MSoVt5MsLGzTw=s900-c-k-c0xffffffff-no-rj-mo"/>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372200" y="620688"/>
            <a:ext cx="2520280" cy="252028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superuser\Desktop\герб пятигорска.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2620"/>
            <a:ext cx="971600" cy="1156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78944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884572" y="72009"/>
            <a:ext cx="7916804" cy="90872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182880" indent="0" algn="ctr">
              <a:buNone/>
            </a:pPr>
            <a:r>
              <a:rPr lang="ru-RU" sz="1600" dirty="0" smtClean="0">
                <a:solidFill>
                  <a:schemeClr val="tx1"/>
                </a:solidFill>
                <a:effectLst/>
              </a:rPr>
              <a:t>Информация об индикаторах муниципальной программы города-курорта </a:t>
            </a:r>
            <a:r>
              <a:rPr lang="ru-RU" sz="1600" dirty="0">
                <a:solidFill>
                  <a:schemeClr val="tx1"/>
                </a:solidFill>
                <a:effectLst/>
              </a:rPr>
              <a:t>Пятигорска «Развитие физической культуры и спорта», </a:t>
            </a:r>
            <a:r>
              <a:rPr lang="ru-RU" sz="1600" dirty="0" smtClean="0">
                <a:solidFill>
                  <a:schemeClr val="tx1"/>
                </a:solidFill>
                <a:effectLst/>
              </a:rPr>
              <a:t>планируемых для достижения цели муниципальной программы в 2021,2022, 2023 гг.</a:t>
            </a:r>
            <a:endParaRPr lang="ru-RU" sz="1600" dirty="0">
              <a:solidFill>
                <a:schemeClr val="tx1"/>
              </a:solidFill>
              <a:effectLst/>
            </a:endParaRPr>
          </a:p>
        </p:txBody>
      </p:sp>
      <p:sp>
        <p:nvSpPr>
          <p:cNvPr id="7" name="Прямоугольник 6"/>
          <p:cNvSpPr/>
          <p:nvPr/>
        </p:nvSpPr>
        <p:spPr>
          <a:xfrm>
            <a:off x="5508104" y="3072150"/>
            <a:ext cx="3635896" cy="3539430"/>
          </a:xfrm>
          <a:prstGeom prst="rect">
            <a:avLst/>
          </a:prstGeom>
        </p:spPr>
        <p:txBody>
          <a:bodyPr wrap="square">
            <a:spAutoFit/>
          </a:bodyPr>
          <a:lstStyle/>
          <a:p>
            <a:pPr algn="ctr"/>
            <a:r>
              <a:rPr lang="ru-RU" sz="1400" dirty="0"/>
              <a:t>Ответственным исполнителем программы является муниципальное учреждение «Комитет по физической культуре и спорту администрации города Пятигорска</a:t>
            </a:r>
            <a:r>
              <a:rPr lang="ru-RU" sz="1400" dirty="0" smtClean="0"/>
              <a:t>».</a:t>
            </a:r>
            <a:endParaRPr lang="ru-RU" sz="1400" dirty="0"/>
          </a:p>
          <a:p>
            <a:pPr algn="ctr"/>
            <a:r>
              <a:rPr lang="ru-RU" sz="1400" dirty="0"/>
              <a:t>На исполнение основных мероприятий данной программы в бюджете города на 2021 год запланировано 155 </a:t>
            </a:r>
            <a:r>
              <a:rPr lang="ru-RU" sz="1400" dirty="0" smtClean="0"/>
              <a:t>906,84 тыс.руб</a:t>
            </a:r>
            <a:r>
              <a:rPr lang="ru-RU" sz="1400" dirty="0"/>
              <a:t>., что на 1 </a:t>
            </a:r>
            <a:r>
              <a:rPr lang="ru-RU" sz="1400" dirty="0" smtClean="0"/>
              <a:t>226,23 тыс.руб</a:t>
            </a:r>
            <a:r>
              <a:rPr lang="ru-RU" sz="1400" dirty="0"/>
              <a:t>. больше первоначально утвержденного бюджета города на 2020 год.</a:t>
            </a:r>
          </a:p>
          <a:p>
            <a:pPr algn="ctr"/>
            <a:r>
              <a:rPr lang="ru-RU" sz="1400" dirty="0"/>
              <a:t>В плановом периоде 2022 и 2023 годов общий объем расходов бюджета города по данной программе составил 155 </a:t>
            </a:r>
            <a:r>
              <a:rPr lang="ru-RU" sz="1400" dirty="0" smtClean="0"/>
              <a:t>523,48 тыс.руб</a:t>
            </a:r>
            <a:r>
              <a:rPr lang="ru-RU" sz="1400" dirty="0"/>
              <a:t>. и 97 </a:t>
            </a:r>
            <a:r>
              <a:rPr lang="ru-RU" sz="1400" dirty="0" smtClean="0"/>
              <a:t>214,45 тыс.руб</a:t>
            </a:r>
            <a:r>
              <a:rPr lang="ru-RU" sz="1400" dirty="0"/>
              <a:t>. соответственно.</a:t>
            </a:r>
          </a:p>
        </p:txBody>
      </p:sp>
      <p:graphicFrame>
        <p:nvGraphicFramePr>
          <p:cNvPr id="2" name="Таблица 1"/>
          <p:cNvGraphicFramePr>
            <a:graphicFrameLocks noGrp="1"/>
          </p:cNvGraphicFramePr>
          <p:nvPr>
            <p:extLst>
              <p:ext uri="{D42A27DB-BD31-4B8C-83A1-F6EECF244321}">
                <p14:modId xmlns:p14="http://schemas.microsoft.com/office/powerpoint/2010/main" val="2987333309"/>
              </p:ext>
            </p:extLst>
          </p:nvPr>
        </p:nvGraphicFramePr>
        <p:xfrm>
          <a:off x="395536" y="1700808"/>
          <a:ext cx="5040559" cy="4646884"/>
        </p:xfrm>
        <a:graphic>
          <a:graphicData uri="http://schemas.openxmlformats.org/drawingml/2006/table">
            <a:tbl>
              <a:tblPr>
                <a:tableStyleId>{5DA37D80-6434-44D0-A028-1B22A696006F}</a:tableStyleId>
              </a:tblPr>
              <a:tblGrid>
                <a:gridCol w="593183"/>
                <a:gridCol w="1609215"/>
                <a:gridCol w="635019"/>
                <a:gridCol w="581976"/>
                <a:gridCol w="810583"/>
                <a:gridCol w="810583"/>
              </a:tblGrid>
              <a:tr h="621220">
                <a:tc rowSpan="2">
                  <a:txBody>
                    <a:bodyPr/>
                    <a:lstStyle/>
                    <a:p>
                      <a:pPr algn="ctr">
                        <a:lnSpc>
                          <a:spcPct val="115000"/>
                        </a:lnSpc>
                        <a:spcAft>
                          <a:spcPts val="0"/>
                        </a:spcAft>
                      </a:pPr>
                      <a:r>
                        <a:rPr lang="ru-RU" sz="1100" dirty="0">
                          <a:effectLst/>
                        </a:rPr>
                        <a:t>N п/п</a:t>
                      </a:r>
                      <a:endParaRPr lang="ru-RU" sz="1200" dirty="0">
                        <a:effectLst/>
                        <a:latin typeface="Calibri"/>
                        <a:ea typeface="Calibri"/>
                        <a:cs typeface="Times New Roman"/>
                      </a:endParaRPr>
                    </a:p>
                  </a:txBody>
                  <a:tcPr marL="36792" marR="36792" marT="60528" marB="60528"/>
                </a:tc>
                <a:tc rowSpan="2">
                  <a:txBody>
                    <a:bodyPr/>
                    <a:lstStyle/>
                    <a:p>
                      <a:pPr algn="ctr">
                        <a:lnSpc>
                          <a:spcPct val="115000"/>
                        </a:lnSpc>
                        <a:spcAft>
                          <a:spcPts val="0"/>
                        </a:spcAft>
                      </a:pPr>
                      <a:r>
                        <a:rPr lang="ru-RU" sz="1100">
                          <a:effectLst/>
                        </a:rPr>
                        <a:t>Наименование индикатора достижения цели Программы </a:t>
                      </a:r>
                      <a:endParaRPr lang="ru-RU" sz="1200">
                        <a:effectLst/>
                        <a:latin typeface="Calibri"/>
                        <a:ea typeface="Calibri"/>
                        <a:cs typeface="Times New Roman"/>
                      </a:endParaRPr>
                    </a:p>
                  </a:txBody>
                  <a:tcPr marL="36792" marR="36792" marT="60528" marB="60528"/>
                </a:tc>
                <a:tc rowSpan="2">
                  <a:txBody>
                    <a:bodyPr/>
                    <a:lstStyle/>
                    <a:p>
                      <a:pPr algn="ctr">
                        <a:lnSpc>
                          <a:spcPct val="115000"/>
                        </a:lnSpc>
                        <a:spcAft>
                          <a:spcPts val="0"/>
                        </a:spcAft>
                      </a:pPr>
                      <a:r>
                        <a:rPr lang="ru-RU" sz="1100">
                          <a:effectLst/>
                        </a:rPr>
                        <a:t>Единица измерения</a:t>
                      </a:r>
                      <a:endParaRPr lang="ru-RU" sz="1200">
                        <a:effectLst/>
                        <a:latin typeface="Calibri"/>
                        <a:ea typeface="Calibri"/>
                        <a:cs typeface="Times New Roman"/>
                      </a:endParaRPr>
                    </a:p>
                  </a:txBody>
                  <a:tcPr marL="36792" marR="36792" marT="60528" marB="60528"/>
                </a:tc>
                <a:tc gridSpan="3">
                  <a:txBody>
                    <a:bodyPr/>
                    <a:lstStyle/>
                    <a:p>
                      <a:pPr algn="ctr">
                        <a:lnSpc>
                          <a:spcPct val="115000"/>
                        </a:lnSpc>
                        <a:spcAft>
                          <a:spcPts val="0"/>
                        </a:spcAft>
                      </a:pPr>
                      <a:r>
                        <a:rPr lang="ru-RU" sz="1100">
                          <a:effectLst/>
                        </a:rPr>
                        <a:t>Значение индикатора достижения цели Программы </a:t>
                      </a:r>
                      <a:endParaRPr lang="ru-RU" sz="1200">
                        <a:effectLst/>
                        <a:latin typeface="Calibri"/>
                        <a:ea typeface="Calibri"/>
                        <a:cs typeface="Times New Roman"/>
                      </a:endParaRPr>
                    </a:p>
                  </a:txBody>
                  <a:tcPr marL="36792" marR="36792" marT="60528" marB="60528"/>
                </a:tc>
                <a:tc hMerge="1">
                  <a:txBody>
                    <a:bodyPr/>
                    <a:lstStyle/>
                    <a:p>
                      <a:endParaRPr lang="ru-RU"/>
                    </a:p>
                  </a:txBody>
                  <a:tcPr/>
                </a:tc>
                <a:tc hMerge="1">
                  <a:txBody>
                    <a:bodyPr/>
                    <a:lstStyle/>
                    <a:p>
                      <a:endParaRPr lang="ru-RU"/>
                    </a:p>
                  </a:txBody>
                  <a:tcPr/>
                </a:tc>
              </a:tr>
              <a:tr h="453589">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1100">
                          <a:effectLst/>
                        </a:rPr>
                        <a:t>2021</a:t>
                      </a:r>
                      <a:endParaRPr lang="ru-RU" sz="1200">
                        <a:effectLst/>
                        <a:latin typeface="Calibri"/>
                        <a:ea typeface="Calibri"/>
                        <a:cs typeface="Times New Roman"/>
                      </a:endParaRPr>
                    </a:p>
                  </a:txBody>
                  <a:tcPr marL="36792" marR="36792" marT="60528" marB="60528"/>
                </a:tc>
                <a:tc>
                  <a:txBody>
                    <a:bodyPr/>
                    <a:lstStyle/>
                    <a:p>
                      <a:pPr algn="ctr">
                        <a:lnSpc>
                          <a:spcPct val="115000"/>
                        </a:lnSpc>
                        <a:spcAft>
                          <a:spcPts val="0"/>
                        </a:spcAft>
                      </a:pPr>
                      <a:r>
                        <a:rPr lang="ru-RU" sz="1100">
                          <a:effectLst/>
                        </a:rPr>
                        <a:t>2022</a:t>
                      </a:r>
                      <a:endParaRPr lang="ru-RU" sz="1200">
                        <a:effectLst/>
                        <a:latin typeface="Calibri"/>
                        <a:ea typeface="Calibri"/>
                        <a:cs typeface="Times New Roman"/>
                      </a:endParaRPr>
                    </a:p>
                  </a:txBody>
                  <a:tcPr marL="36792" marR="36792" marT="60528" marB="60528"/>
                </a:tc>
                <a:tc>
                  <a:txBody>
                    <a:bodyPr/>
                    <a:lstStyle/>
                    <a:p>
                      <a:pPr algn="ctr">
                        <a:lnSpc>
                          <a:spcPct val="115000"/>
                        </a:lnSpc>
                        <a:spcAft>
                          <a:spcPts val="0"/>
                        </a:spcAft>
                      </a:pPr>
                      <a:r>
                        <a:rPr lang="ru-RU" sz="1100">
                          <a:effectLst/>
                        </a:rPr>
                        <a:t>2023</a:t>
                      </a:r>
                      <a:endParaRPr lang="ru-RU" sz="1200">
                        <a:effectLst/>
                        <a:latin typeface="Calibri"/>
                        <a:ea typeface="Calibri"/>
                        <a:cs typeface="Times New Roman"/>
                      </a:endParaRPr>
                    </a:p>
                  </a:txBody>
                  <a:tcPr marL="36792" marR="36792" marT="60528" marB="60528"/>
                </a:tc>
              </a:tr>
              <a:tr h="797399">
                <a:tc gridSpan="6">
                  <a:txBody>
                    <a:bodyPr/>
                    <a:lstStyle/>
                    <a:p>
                      <a:pPr algn="ctr">
                        <a:lnSpc>
                          <a:spcPct val="115000"/>
                        </a:lnSpc>
                        <a:spcAft>
                          <a:spcPts val="0"/>
                        </a:spcAft>
                      </a:pPr>
                      <a:r>
                        <a:rPr lang="ru-RU" sz="1100">
                          <a:effectLst/>
                        </a:rPr>
                        <a:t>Цель 1 Программы "Создание условий, обеспечивающих возможность населению города-курорта Пятигорска систематически заниматься физической культурой и массовым спортом и вести здоровый образ жизни"</a:t>
                      </a:r>
                      <a:endParaRPr lang="ru-RU" sz="1200">
                        <a:effectLst/>
                        <a:latin typeface="Calibri"/>
                        <a:ea typeface="Calibri"/>
                        <a:cs typeface="Times New Roman"/>
                      </a:endParaRPr>
                    </a:p>
                  </a:txBody>
                  <a:tcPr marL="36792" marR="36792" marT="60528" marB="60528"/>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2774676">
                <a:tc>
                  <a:txBody>
                    <a:bodyPr/>
                    <a:lstStyle/>
                    <a:p>
                      <a:pPr algn="ctr">
                        <a:lnSpc>
                          <a:spcPct val="115000"/>
                        </a:lnSpc>
                        <a:spcAft>
                          <a:spcPts val="0"/>
                        </a:spcAft>
                      </a:pPr>
                      <a:r>
                        <a:rPr lang="ru-RU" sz="1100">
                          <a:effectLst/>
                        </a:rPr>
                        <a:t>1.1.</a:t>
                      </a:r>
                      <a:endParaRPr lang="ru-RU" sz="1200">
                        <a:effectLst/>
                        <a:latin typeface="Calibri"/>
                        <a:ea typeface="Calibri"/>
                        <a:cs typeface="Times New Roman"/>
                      </a:endParaRPr>
                    </a:p>
                  </a:txBody>
                  <a:tcPr marL="36792" marR="36792" marT="60528" marB="60528"/>
                </a:tc>
                <a:tc>
                  <a:txBody>
                    <a:bodyPr/>
                    <a:lstStyle/>
                    <a:p>
                      <a:pPr>
                        <a:lnSpc>
                          <a:spcPct val="115000"/>
                        </a:lnSpc>
                        <a:spcAft>
                          <a:spcPts val="0"/>
                        </a:spcAft>
                      </a:pPr>
                      <a:r>
                        <a:rPr lang="ru-RU" sz="1100" dirty="0">
                          <a:effectLst/>
                        </a:rPr>
                        <a:t>Доля населения города в возрасте от 3 до 79 лет, систематически занимающегося физической культурой и спортом, в общей численности населения города в возрасте от 3 до 79 лет</a:t>
                      </a:r>
                      <a:endParaRPr lang="ru-RU" sz="1200" dirty="0">
                        <a:effectLst/>
                        <a:latin typeface="Calibri"/>
                        <a:ea typeface="Calibri"/>
                        <a:cs typeface="Times New Roman"/>
                      </a:endParaRPr>
                    </a:p>
                  </a:txBody>
                  <a:tcPr marL="36792" marR="36792" marT="60528" marB="60528"/>
                </a:tc>
                <a:tc>
                  <a:txBody>
                    <a:bodyPr/>
                    <a:lstStyle/>
                    <a:p>
                      <a:pPr algn="ctr">
                        <a:lnSpc>
                          <a:spcPct val="115000"/>
                        </a:lnSpc>
                        <a:spcAft>
                          <a:spcPts val="0"/>
                        </a:spcAft>
                      </a:pPr>
                      <a:r>
                        <a:rPr lang="ru-RU" sz="1100">
                          <a:effectLst/>
                        </a:rPr>
                        <a:t>Процент</a:t>
                      </a:r>
                      <a:endParaRPr lang="ru-RU" sz="1200">
                        <a:effectLst/>
                        <a:latin typeface="Calibri"/>
                        <a:ea typeface="Calibri"/>
                        <a:cs typeface="Times New Roman"/>
                      </a:endParaRPr>
                    </a:p>
                  </a:txBody>
                  <a:tcPr marL="36792" marR="36792" marT="60528" marB="60528"/>
                </a:tc>
                <a:tc>
                  <a:txBody>
                    <a:bodyPr/>
                    <a:lstStyle/>
                    <a:p>
                      <a:pPr algn="ctr">
                        <a:lnSpc>
                          <a:spcPct val="115000"/>
                        </a:lnSpc>
                        <a:spcAft>
                          <a:spcPts val="0"/>
                        </a:spcAft>
                      </a:pPr>
                      <a:r>
                        <a:rPr lang="ru-RU" sz="1100" b="1" dirty="0">
                          <a:effectLst/>
                        </a:rPr>
                        <a:t>47,0</a:t>
                      </a:r>
                      <a:endParaRPr lang="ru-RU" sz="1200" b="1" dirty="0">
                        <a:effectLst/>
                        <a:latin typeface="Calibri"/>
                        <a:ea typeface="Calibri"/>
                        <a:cs typeface="Times New Roman"/>
                      </a:endParaRPr>
                    </a:p>
                  </a:txBody>
                  <a:tcPr marL="36792" marR="36792" marT="60528" marB="60528"/>
                </a:tc>
                <a:tc>
                  <a:txBody>
                    <a:bodyPr/>
                    <a:lstStyle/>
                    <a:p>
                      <a:pPr algn="ctr">
                        <a:lnSpc>
                          <a:spcPct val="115000"/>
                        </a:lnSpc>
                        <a:spcAft>
                          <a:spcPts val="0"/>
                        </a:spcAft>
                      </a:pPr>
                      <a:r>
                        <a:rPr lang="ru-RU" sz="1100" b="1" dirty="0">
                          <a:effectLst/>
                        </a:rPr>
                        <a:t>49,8</a:t>
                      </a:r>
                      <a:endParaRPr lang="ru-RU" sz="1200" b="1" dirty="0">
                        <a:effectLst/>
                        <a:latin typeface="Calibri"/>
                        <a:ea typeface="Calibri"/>
                        <a:cs typeface="Times New Roman"/>
                      </a:endParaRPr>
                    </a:p>
                  </a:txBody>
                  <a:tcPr marL="36792" marR="36792" marT="60528" marB="60528"/>
                </a:tc>
                <a:tc>
                  <a:txBody>
                    <a:bodyPr/>
                    <a:lstStyle/>
                    <a:p>
                      <a:pPr algn="ctr">
                        <a:lnSpc>
                          <a:spcPct val="115000"/>
                        </a:lnSpc>
                        <a:spcAft>
                          <a:spcPts val="0"/>
                        </a:spcAft>
                      </a:pPr>
                      <a:r>
                        <a:rPr lang="ru-RU" sz="1100" b="1" dirty="0">
                          <a:effectLst/>
                        </a:rPr>
                        <a:t>52,6</a:t>
                      </a:r>
                      <a:endParaRPr lang="ru-RU" sz="1200" b="1" dirty="0">
                        <a:effectLst/>
                        <a:latin typeface="Calibri"/>
                        <a:ea typeface="Calibri"/>
                        <a:cs typeface="Times New Roman"/>
                      </a:endParaRPr>
                    </a:p>
                  </a:txBody>
                  <a:tcPr marL="36792" marR="36792" marT="60528" marB="60528"/>
                </a:tc>
              </a:tr>
            </a:tbl>
          </a:graphicData>
        </a:graphic>
      </p:graphicFrame>
      <p:pic>
        <p:nvPicPr>
          <p:cNvPr id="8194" name="Picture 2" descr="https://monitoraggiosicuro.it/wp-content/uploads/2020/05/sport-graphic2.pn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1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6372200" y="980729"/>
            <a:ext cx="2088231" cy="208823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superuser\Desktop\герб пятигорска.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2620"/>
            <a:ext cx="971600" cy="1156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43425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884572" y="72009"/>
            <a:ext cx="7916804" cy="90872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182880" indent="0" algn="ctr">
              <a:buNone/>
            </a:pPr>
            <a:r>
              <a:rPr lang="ru-RU" sz="1600" dirty="0" smtClean="0">
                <a:solidFill>
                  <a:schemeClr val="tx1"/>
                </a:solidFill>
                <a:effectLst/>
              </a:rPr>
              <a:t>Информация об индикаторах муниципальной программы города-курорта </a:t>
            </a:r>
            <a:r>
              <a:rPr lang="ru-RU" sz="1600" dirty="0">
                <a:solidFill>
                  <a:schemeClr val="tx1"/>
                </a:solidFill>
                <a:effectLst/>
              </a:rPr>
              <a:t>Пятигорска «Безопасный Пятигорск», планируемых </a:t>
            </a:r>
            <a:r>
              <a:rPr lang="ru-RU" sz="1600" dirty="0" smtClean="0">
                <a:solidFill>
                  <a:schemeClr val="tx1"/>
                </a:solidFill>
                <a:effectLst/>
              </a:rPr>
              <a:t>для достижения цели муниципальной программы в 2021,2022, 2023 гг.</a:t>
            </a:r>
            <a:endParaRPr lang="ru-RU" sz="1600" dirty="0">
              <a:solidFill>
                <a:schemeClr val="tx1"/>
              </a:solidFill>
              <a:effectLst/>
            </a:endParaRPr>
          </a:p>
        </p:txBody>
      </p:sp>
      <p:sp>
        <p:nvSpPr>
          <p:cNvPr id="7" name="Прямоугольник 6"/>
          <p:cNvSpPr/>
          <p:nvPr/>
        </p:nvSpPr>
        <p:spPr>
          <a:xfrm>
            <a:off x="5484682" y="3140968"/>
            <a:ext cx="3635896" cy="3416320"/>
          </a:xfrm>
          <a:prstGeom prst="rect">
            <a:avLst/>
          </a:prstGeom>
        </p:spPr>
        <p:txBody>
          <a:bodyPr wrap="square">
            <a:spAutoFit/>
          </a:bodyPr>
          <a:lstStyle/>
          <a:p>
            <a:pPr algn="ctr"/>
            <a:r>
              <a:rPr lang="ru-RU" sz="1200" dirty="0"/>
              <a:t>Ответственным исполнителем муниципальной программы города-курорта Пятигорска «Безопасный Пятигорск» является муниципальное учреждение «Управление общественной безопасности администрации города Пятигорска». </a:t>
            </a:r>
          </a:p>
          <a:p>
            <a:pPr algn="ctr"/>
            <a:r>
              <a:rPr lang="ru-RU" sz="1200" dirty="0"/>
              <a:t>На реализацию основных мероприятий в рамках муниципальной программы города-курорта Пятигорска «Безопасный Пятигорск» на 2021 год запланированы бюджетные ассигнования в сумме 41 </a:t>
            </a:r>
            <a:r>
              <a:rPr lang="ru-RU" sz="1200" dirty="0" smtClean="0"/>
              <a:t>279,30 тыс.руб</a:t>
            </a:r>
            <a:r>
              <a:rPr lang="ru-RU" sz="1200" dirty="0"/>
              <a:t>., что </a:t>
            </a:r>
            <a:r>
              <a:rPr lang="ru-RU" sz="1200" dirty="0" smtClean="0"/>
              <a:t>на 455,61 тыс.руб</a:t>
            </a:r>
            <a:r>
              <a:rPr lang="ru-RU" sz="1200" dirty="0"/>
              <a:t>. больше первоначально утвержденного бюджета города на 2020 год.</a:t>
            </a:r>
          </a:p>
          <a:p>
            <a:pPr algn="ctr"/>
            <a:r>
              <a:rPr lang="ru-RU" sz="1200" dirty="0"/>
              <a:t>В плановом периоде 2022 и 2023 годов общий объем расходов бюджета города по данной программе составил 40 </a:t>
            </a:r>
            <a:r>
              <a:rPr lang="ru-RU" sz="1200" dirty="0" smtClean="0"/>
              <a:t>031,41тыс.руб</a:t>
            </a:r>
            <a:r>
              <a:rPr lang="ru-RU" sz="1200" dirty="0"/>
              <a:t>. и 40 </a:t>
            </a:r>
            <a:r>
              <a:rPr lang="ru-RU" sz="1200" dirty="0" smtClean="0"/>
              <a:t>761,71 тыс.руб</a:t>
            </a:r>
            <a:r>
              <a:rPr lang="ru-RU" sz="1200" dirty="0"/>
              <a:t>. соответственно.</a:t>
            </a:r>
          </a:p>
          <a:p>
            <a:pPr algn="ctr"/>
            <a:endParaRPr lang="ru-RU" sz="1200" dirty="0"/>
          </a:p>
        </p:txBody>
      </p:sp>
      <p:graphicFrame>
        <p:nvGraphicFramePr>
          <p:cNvPr id="3" name="Таблица 2"/>
          <p:cNvGraphicFramePr>
            <a:graphicFrameLocks noGrp="1"/>
          </p:cNvGraphicFramePr>
          <p:nvPr>
            <p:extLst>
              <p:ext uri="{D42A27DB-BD31-4B8C-83A1-F6EECF244321}">
                <p14:modId xmlns:p14="http://schemas.microsoft.com/office/powerpoint/2010/main" val="944546634"/>
              </p:ext>
            </p:extLst>
          </p:nvPr>
        </p:nvGraphicFramePr>
        <p:xfrm>
          <a:off x="107504" y="1041890"/>
          <a:ext cx="5277080" cy="5805543"/>
        </p:xfrm>
        <a:graphic>
          <a:graphicData uri="http://schemas.openxmlformats.org/drawingml/2006/table">
            <a:tbl>
              <a:tblPr>
                <a:tableStyleId>{5DA37D80-6434-44D0-A028-1B22A696006F}</a:tableStyleId>
              </a:tblPr>
              <a:tblGrid>
                <a:gridCol w="689666"/>
                <a:gridCol w="2043930"/>
                <a:gridCol w="637603"/>
                <a:gridCol w="619606"/>
                <a:gridCol w="619606"/>
                <a:gridCol w="582969"/>
                <a:gridCol w="83700"/>
              </a:tblGrid>
              <a:tr h="373842">
                <a:tc rowSpan="2">
                  <a:txBody>
                    <a:bodyPr/>
                    <a:lstStyle/>
                    <a:p>
                      <a:pPr algn="ctr">
                        <a:lnSpc>
                          <a:spcPct val="115000"/>
                        </a:lnSpc>
                        <a:spcAft>
                          <a:spcPts val="0"/>
                        </a:spcAft>
                      </a:pPr>
                      <a:r>
                        <a:rPr lang="ru-RU" sz="800">
                          <a:effectLst/>
                        </a:rPr>
                        <a:t>N п/п</a:t>
                      </a:r>
                      <a:endParaRPr lang="ru-RU" sz="1000">
                        <a:effectLst/>
                        <a:latin typeface="Calibri"/>
                        <a:ea typeface="Calibri"/>
                        <a:cs typeface="Times New Roman"/>
                      </a:endParaRPr>
                    </a:p>
                  </a:txBody>
                  <a:tcPr marL="23618" marR="23618" marT="38855" marB="38855" anchor="ctr"/>
                </a:tc>
                <a:tc rowSpan="2">
                  <a:txBody>
                    <a:bodyPr/>
                    <a:lstStyle/>
                    <a:p>
                      <a:pPr algn="ctr">
                        <a:lnSpc>
                          <a:spcPct val="115000"/>
                        </a:lnSpc>
                        <a:spcAft>
                          <a:spcPts val="0"/>
                        </a:spcAft>
                      </a:pPr>
                      <a:r>
                        <a:rPr lang="ru-RU" sz="800">
                          <a:effectLst/>
                        </a:rPr>
                        <a:t>Наименование индикатора достижения цели Программы </a:t>
                      </a:r>
                      <a:endParaRPr lang="ru-RU" sz="1000">
                        <a:effectLst/>
                        <a:latin typeface="Calibri"/>
                        <a:ea typeface="Calibri"/>
                        <a:cs typeface="Times New Roman"/>
                      </a:endParaRPr>
                    </a:p>
                  </a:txBody>
                  <a:tcPr marL="23618" marR="23618" marT="38855" marB="38855" anchor="ctr"/>
                </a:tc>
                <a:tc rowSpan="2">
                  <a:txBody>
                    <a:bodyPr/>
                    <a:lstStyle/>
                    <a:p>
                      <a:pPr algn="ctr">
                        <a:lnSpc>
                          <a:spcPct val="115000"/>
                        </a:lnSpc>
                        <a:spcAft>
                          <a:spcPts val="0"/>
                        </a:spcAft>
                      </a:pPr>
                      <a:r>
                        <a:rPr lang="ru-RU" sz="800">
                          <a:effectLst/>
                        </a:rPr>
                        <a:t>Единица измерения</a:t>
                      </a:r>
                      <a:endParaRPr lang="ru-RU" sz="1000">
                        <a:effectLst/>
                        <a:latin typeface="Calibri"/>
                        <a:ea typeface="Calibri"/>
                        <a:cs typeface="Times New Roman"/>
                      </a:endParaRPr>
                    </a:p>
                  </a:txBody>
                  <a:tcPr marL="23618" marR="23618" marT="38855" marB="38855" anchor="ctr"/>
                </a:tc>
                <a:tc gridSpan="4">
                  <a:txBody>
                    <a:bodyPr/>
                    <a:lstStyle/>
                    <a:p>
                      <a:pPr algn="ctr">
                        <a:lnSpc>
                          <a:spcPct val="115000"/>
                        </a:lnSpc>
                        <a:spcAft>
                          <a:spcPts val="0"/>
                        </a:spcAft>
                      </a:pPr>
                      <a:r>
                        <a:rPr lang="ru-RU" sz="800">
                          <a:effectLst/>
                        </a:rPr>
                        <a:t>Значение индикатора достижения цели Программы </a:t>
                      </a:r>
                      <a:endParaRPr lang="ru-RU" sz="1000">
                        <a:effectLst/>
                        <a:latin typeface="Calibri"/>
                        <a:ea typeface="Calibri"/>
                        <a:cs typeface="Times New Roman"/>
                      </a:endParaRPr>
                    </a:p>
                  </a:txBody>
                  <a:tcPr marL="23618" marR="23618" marT="38855" marB="38855" anchor="ctr"/>
                </a:tc>
                <a:tc hMerge="1">
                  <a:txBody>
                    <a:bodyPr/>
                    <a:lstStyle/>
                    <a:p>
                      <a:endParaRPr lang="ru-RU"/>
                    </a:p>
                  </a:txBody>
                  <a:tcPr/>
                </a:tc>
                <a:tc hMerge="1">
                  <a:txBody>
                    <a:bodyPr/>
                    <a:lstStyle/>
                    <a:p>
                      <a:endParaRPr lang="ru-RU"/>
                    </a:p>
                  </a:txBody>
                  <a:tcPr/>
                </a:tc>
                <a:tc hMerge="1">
                  <a:txBody>
                    <a:bodyPr/>
                    <a:lstStyle/>
                    <a:p>
                      <a:endParaRPr lang="ru-RU"/>
                    </a:p>
                  </a:txBody>
                  <a:tcPr/>
                </a:tc>
              </a:tr>
              <a:tr h="244543">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800">
                          <a:effectLst/>
                        </a:rPr>
                        <a:t>2021</a:t>
                      </a:r>
                      <a:endParaRPr lang="ru-RU" sz="1000">
                        <a:effectLst/>
                        <a:latin typeface="Calibri"/>
                        <a:ea typeface="Calibri"/>
                        <a:cs typeface="Times New Roman"/>
                      </a:endParaRPr>
                    </a:p>
                  </a:txBody>
                  <a:tcPr marL="23618" marR="23618" marT="38855" marB="38855" anchor="ctr"/>
                </a:tc>
                <a:tc>
                  <a:txBody>
                    <a:bodyPr/>
                    <a:lstStyle/>
                    <a:p>
                      <a:pPr algn="ctr">
                        <a:lnSpc>
                          <a:spcPct val="115000"/>
                        </a:lnSpc>
                        <a:spcAft>
                          <a:spcPts val="0"/>
                        </a:spcAft>
                      </a:pPr>
                      <a:r>
                        <a:rPr lang="ru-RU" sz="800">
                          <a:effectLst/>
                        </a:rPr>
                        <a:t>2022</a:t>
                      </a:r>
                      <a:endParaRPr lang="ru-RU" sz="1000">
                        <a:effectLst/>
                        <a:latin typeface="Calibri"/>
                        <a:ea typeface="Calibri"/>
                        <a:cs typeface="Times New Roman"/>
                      </a:endParaRPr>
                    </a:p>
                  </a:txBody>
                  <a:tcPr marL="23618" marR="23618" marT="38855" marB="38855" anchor="ctr"/>
                </a:tc>
                <a:tc>
                  <a:txBody>
                    <a:bodyPr/>
                    <a:lstStyle/>
                    <a:p>
                      <a:pPr algn="ctr">
                        <a:lnSpc>
                          <a:spcPct val="115000"/>
                        </a:lnSpc>
                        <a:spcAft>
                          <a:spcPts val="0"/>
                        </a:spcAft>
                      </a:pPr>
                      <a:r>
                        <a:rPr lang="ru-RU" sz="800">
                          <a:effectLst/>
                        </a:rPr>
                        <a:t>2023</a:t>
                      </a:r>
                      <a:endParaRPr lang="ru-RU" sz="1000">
                        <a:effectLst/>
                        <a:latin typeface="Calibri"/>
                        <a:ea typeface="Calibri"/>
                        <a:cs typeface="Times New Roman"/>
                      </a:endParaRPr>
                    </a:p>
                  </a:txBody>
                  <a:tcPr marL="23618" marR="23618" marT="38855" marB="38855" anchor="ctr"/>
                </a:tc>
                <a:tc>
                  <a:txBody>
                    <a:bodyPr/>
                    <a:lstStyle/>
                    <a:p>
                      <a:pPr>
                        <a:lnSpc>
                          <a:spcPct val="115000"/>
                        </a:lnSpc>
                        <a:spcAft>
                          <a:spcPts val="1000"/>
                        </a:spcAft>
                      </a:pPr>
                      <a:r>
                        <a:rPr lang="ru-RU" sz="1000">
                          <a:effectLst/>
                        </a:rPr>
                        <a:t> </a:t>
                      </a:r>
                      <a:endParaRPr lang="ru-RU" sz="1000">
                        <a:effectLst/>
                        <a:latin typeface="Calibri"/>
                        <a:ea typeface="Calibri"/>
                        <a:cs typeface="Times New Roman"/>
                      </a:endParaRPr>
                    </a:p>
                  </a:txBody>
                  <a:tcPr marL="0" marR="0" marT="0" marB="0" anchor="ctr"/>
                </a:tc>
              </a:tr>
              <a:tr h="506268">
                <a:tc gridSpan="7">
                  <a:txBody>
                    <a:bodyPr/>
                    <a:lstStyle/>
                    <a:p>
                      <a:pPr algn="ctr">
                        <a:lnSpc>
                          <a:spcPct val="115000"/>
                        </a:lnSpc>
                        <a:spcAft>
                          <a:spcPts val="0"/>
                        </a:spcAft>
                      </a:pPr>
                      <a:r>
                        <a:rPr lang="ru-RU" sz="800">
                          <a:effectLst/>
                        </a:rPr>
                        <a:t>I. Цель 1 Программы: создание благоприятных условий для обеспечения безопасности населения и объектов на территории города-курорта Пятигорска, защиты населения и территорий города от чрезвычайных ситуаций природного и техногенного характера</a:t>
                      </a:r>
                      <a:endParaRPr lang="ru-RU" sz="1000">
                        <a:effectLst/>
                        <a:latin typeface="Calibri"/>
                        <a:ea typeface="Calibri"/>
                        <a:cs typeface="Times New Roman"/>
                      </a:endParaRPr>
                    </a:p>
                  </a:txBody>
                  <a:tcPr marL="23618" marR="23618" marT="38855" marB="38855"/>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638694">
                <a:tc>
                  <a:txBody>
                    <a:bodyPr/>
                    <a:lstStyle/>
                    <a:p>
                      <a:pPr algn="ctr">
                        <a:lnSpc>
                          <a:spcPct val="115000"/>
                        </a:lnSpc>
                        <a:spcAft>
                          <a:spcPts val="0"/>
                        </a:spcAft>
                      </a:pPr>
                      <a:r>
                        <a:rPr lang="ru-RU" sz="800">
                          <a:effectLst/>
                        </a:rPr>
                        <a:t>1.1.</a:t>
                      </a:r>
                      <a:endParaRPr lang="ru-RU" sz="1000">
                        <a:effectLst/>
                        <a:latin typeface="Calibri"/>
                        <a:ea typeface="Calibri"/>
                        <a:cs typeface="Times New Roman"/>
                      </a:endParaRPr>
                    </a:p>
                  </a:txBody>
                  <a:tcPr marL="23618" marR="23618" marT="38855" marB="38855"/>
                </a:tc>
                <a:tc>
                  <a:txBody>
                    <a:bodyPr/>
                    <a:lstStyle/>
                    <a:p>
                      <a:pPr>
                        <a:lnSpc>
                          <a:spcPct val="115000"/>
                        </a:lnSpc>
                        <a:spcAft>
                          <a:spcPts val="0"/>
                        </a:spcAft>
                      </a:pPr>
                      <a:r>
                        <a:rPr lang="ru-RU" sz="800">
                          <a:effectLst/>
                        </a:rPr>
                        <a:t>Доля населения города, прошедшего подготовку в области защиты от чрезвычайных ситуаций природного и техногенного характера (в год)</a:t>
                      </a:r>
                      <a:endParaRPr lang="ru-RU" sz="1000">
                        <a:effectLst/>
                        <a:latin typeface="Calibri"/>
                        <a:ea typeface="Calibri"/>
                        <a:cs typeface="Times New Roman"/>
                      </a:endParaRPr>
                    </a:p>
                  </a:txBody>
                  <a:tcPr marL="23618" marR="23618" marT="38855" marB="38855"/>
                </a:tc>
                <a:tc>
                  <a:txBody>
                    <a:bodyPr/>
                    <a:lstStyle/>
                    <a:p>
                      <a:pPr algn="ctr">
                        <a:lnSpc>
                          <a:spcPct val="115000"/>
                        </a:lnSpc>
                        <a:spcAft>
                          <a:spcPts val="0"/>
                        </a:spcAft>
                      </a:pPr>
                      <a:r>
                        <a:rPr lang="ru-RU" sz="800">
                          <a:effectLst/>
                        </a:rPr>
                        <a:t>проценты</a:t>
                      </a:r>
                      <a:endParaRPr lang="ru-RU" sz="1000">
                        <a:effectLst/>
                        <a:latin typeface="Calibri"/>
                        <a:ea typeface="Calibri"/>
                        <a:cs typeface="Times New Roman"/>
                      </a:endParaRPr>
                    </a:p>
                  </a:txBody>
                  <a:tcPr marL="23618" marR="23618" marT="38855" marB="38855"/>
                </a:tc>
                <a:tc>
                  <a:txBody>
                    <a:bodyPr/>
                    <a:lstStyle/>
                    <a:p>
                      <a:pPr algn="ctr">
                        <a:lnSpc>
                          <a:spcPct val="115000"/>
                        </a:lnSpc>
                        <a:spcAft>
                          <a:spcPts val="0"/>
                        </a:spcAft>
                      </a:pPr>
                      <a:r>
                        <a:rPr lang="ru-RU" sz="800">
                          <a:effectLst/>
                        </a:rPr>
                        <a:t>68,10</a:t>
                      </a:r>
                      <a:endParaRPr lang="ru-RU" sz="1000">
                        <a:effectLst/>
                        <a:latin typeface="Calibri"/>
                        <a:ea typeface="Calibri"/>
                        <a:cs typeface="Times New Roman"/>
                      </a:endParaRPr>
                    </a:p>
                  </a:txBody>
                  <a:tcPr marL="23618" marR="23618" marT="38855" marB="38855"/>
                </a:tc>
                <a:tc>
                  <a:txBody>
                    <a:bodyPr/>
                    <a:lstStyle/>
                    <a:p>
                      <a:pPr algn="ctr">
                        <a:lnSpc>
                          <a:spcPct val="115000"/>
                        </a:lnSpc>
                        <a:spcAft>
                          <a:spcPts val="0"/>
                        </a:spcAft>
                      </a:pPr>
                      <a:r>
                        <a:rPr lang="ru-RU" sz="800">
                          <a:effectLst/>
                        </a:rPr>
                        <a:t>68,11</a:t>
                      </a:r>
                      <a:endParaRPr lang="ru-RU" sz="1000">
                        <a:effectLst/>
                        <a:latin typeface="Calibri"/>
                        <a:ea typeface="Calibri"/>
                        <a:cs typeface="Times New Roman"/>
                      </a:endParaRPr>
                    </a:p>
                  </a:txBody>
                  <a:tcPr marL="23618" marR="23618" marT="38855" marB="38855"/>
                </a:tc>
                <a:tc>
                  <a:txBody>
                    <a:bodyPr/>
                    <a:lstStyle/>
                    <a:p>
                      <a:pPr algn="ctr">
                        <a:lnSpc>
                          <a:spcPct val="115000"/>
                        </a:lnSpc>
                        <a:spcAft>
                          <a:spcPts val="0"/>
                        </a:spcAft>
                      </a:pPr>
                      <a:r>
                        <a:rPr lang="ru-RU" sz="800">
                          <a:effectLst/>
                        </a:rPr>
                        <a:t>68,11</a:t>
                      </a:r>
                      <a:endParaRPr lang="ru-RU" sz="1000">
                        <a:effectLst/>
                        <a:latin typeface="Calibri"/>
                        <a:ea typeface="Calibri"/>
                        <a:cs typeface="Times New Roman"/>
                      </a:endParaRPr>
                    </a:p>
                  </a:txBody>
                  <a:tcPr marL="23618" marR="23618" marT="38855" marB="38855"/>
                </a:tc>
                <a:tc>
                  <a:txBody>
                    <a:bodyPr/>
                    <a:lstStyle/>
                    <a:p>
                      <a:pPr>
                        <a:lnSpc>
                          <a:spcPct val="115000"/>
                        </a:lnSpc>
                        <a:spcAft>
                          <a:spcPts val="1000"/>
                        </a:spcAft>
                      </a:pPr>
                      <a:r>
                        <a:rPr lang="ru-RU" sz="1000">
                          <a:effectLst/>
                        </a:rPr>
                        <a:t> </a:t>
                      </a:r>
                      <a:endParaRPr lang="ru-RU" sz="1000">
                        <a:effectLst/>
                        <a:latin typeface="Calibri"/>
                        <a:ea typeface="Calibri"/>
                        <a:cs typeface="Times New Roman"/>
                      </a:endParaRPr>
                    </a:p>
                  </a:txBody>
                  <a:tcPr marL="0" marR="0" marT="0" marB="0" anchor="ctr"/>
                </a:tc>
              </a:tr>
              <a:tr h="1035972">
                <a:tc>
                  <a:txBody>
                    <a:bodyPr/>
                    <a:lstStyle/>
                    <a:p>
                      <a:pPr algn="ctr">
                        <a:lnSpc>
                          <a:spcPct val="115000"/>
                        </a:lnSpc>
                        <a:spcAft>
                          <a:spcPts val="0"/>
                        </a:spcAft>
                      </a:pPr>
                      <a:r>
                        <a:rPr lang="ru-RU" sz="800">
                          <a:effectLst/>
                        </a:rPr>
                        <a:t>1.2.</a:t>
                      </a:r>
                      <a:endParaRPr lang="ru-RU" sz="1000">
                        <a:effectLst/>
                        <a:latin typeface="Calibri"/>
                        <a:ea typeface="Calibri"/>
                        <a:cs typeface="Times New Roman"/>
                      </a:endParaRPr>
                    </a:p>
                  </a:txBody>
                  <a:tcPr marL="23618" marR="23618" marT="38855" marB="38855"/>
                </a:tc>
                <a:tc>
                  <a:txBody>
                    <a:bodyPr/>
                    <a:lstStyle/>
                    <a:p>
                      <a:pPr>
                        <a:lnSpc>
                          <a:spcPct val="115000"/>
                        </a:lnSpc>
                        <a:spcAft>
                          <a:spcPts val="0"/>
                        </a:spcAft>
                      </a:pPr>
                      <a:r>
                        <a:rPr lang="ru-RU" sz="800">
                          <a:effectLst/>
                        </a:rPr>
                        <a:t>Доля реагирования на обращения населения по вопросам предупреждения угрозы возникновения или возникновения чрезвычайных ситуаций, социально значимых происшествий в службу ЕДДС города Пятигорска (в год)</a:t>
                      </a:r>
                      <a:endParaRPr lang="ru-RU" sz="1000">
                        <a:effectLst/>
                        <a:latin typeface="Calibri"/>
                        <a:ea typeface="Calibri"/>
                        <a:cs typeface="Times New Roman"/>
                      </a:endParaRPr>
                    </a:p>
                  </a:txBody>
                  <a:tcPr marL="23618" marR="23618" marT="38855" marB="38855"/>
                </a:tc>
                <a:tc>
                  <a:txBody>
                    <a:bodyPr/>
                    <a:lstStyle/>
                    <a:p>
                      <a:pPr algn="ctr">
                        <a:lnSpc>
                          <a:spcPct val="115000"/>
                        </a:lnSpc>
                        <a:spcAft>
                          <a:spcPts val="0"/>
                        </a:spcAft>
                      </a:pPr>
                      <a:r>
                        <a:rPr lang="ru-RU" sz="800">
                          <a:effectLst/>
                        </a:rPr>
                        <a:t>проценты</a:t>
                      </a:r>
                      <a:endParaRPr lang="ru-RU" sz="1000">
                        <a:effectLst/>
                        <a:latin typeface="Calibri"/>
                        <a:ea typeface="Calibri"/>
                        <a:cs typeface="Times New Roman"/>
                      </a:endParaRPr>
                    </a:p>
                  </a:txBody>
                  <a:tcPr marL="23618" marR="23618" marT="38855" marB="38855"/>
                </a:tc>
                <a:tc>
                  <a:txBody>
                    <a:bodyPr/>
                    <a:lstStyle/>
                    <a:p>
                      <a:pPr algn="ctr">
                        <a:lnSpc>
                          <a:spcPct val="115000"/>
                        </a:lnSpc>
                        <a:spcAft>
                          <a:spcPts val="0"/>
                        </a:spcAft>
                      </a:pPr>
                      <a:r>
                        <a:rPr lang="ru-RU" sz="800">
                          <a:effectLst/>
                        </a:rPr>
                        <a:t>100</a:t>
                      </a:r>
                      <a:endParaRPr lang="ru-RU" sz="1000">
                        <a:effectLst/>
                        <a:latin typeface="Calibri"/>
                        <a:ea typeface="Calibri"/>
                        <a:cs typeface="Times New Roman"/>
                      </a:endParaRPr>
                    </a:p>
                  </a:txBody>
                  <a:tcPr marL="23618" marR="23618" marT="38855" marB="38855"/>
                </a:tc>
                <a:tc>
                  <a:txBody>
                    <a:bodyPr/>
                    <a:lstStyle/>
                    <a:p>
                      <a:pPr algn="ctr">
                        <a:lnSpc>
                          <a:spcPct val="115000"/>
                        </a:lnSpc>
                        <a:spcAft>
                          <a:spcPts val="0"/>
                        </a:spcAft>
                      </a:pPr>
                      <a:r>
                        <a:rPr lang="ru-RU" sz="800">
                          <a:effectLst/>
                        </a:rPr>
                        <a:t>100</a:t>
                      </a:r>
                      <a:endParaRPr lang="ru-RU" sz="1000">
                        <a:effectLst/>
                        <a:latin typeface="Calibri"/>
                        <a:ea typeface="Calibri"/>
                        <a:cs typeface="Times New Roman"/>
                      </a:endParaRPr>
                    </a:p>
                  </a:txBody>
                  <a:tcPr marL="23618" marR="23618" marT="38855" marB="38855"/>
                </a:tc>
                <a:tc>
                  <a:txBody>
                    <a:bodyPr/>
                    <a:lstStyle/>
                    <a:p>
                      <a:pPr algn="ctr">
                        <a:lnSpc>
                          <a:spcPct val="115000"/>
                        </a:lnSpc>
                        <a:spcAft>
                          <a:spcPts val="0"/>
                        </a:spcAft>
                      </a:pPr>
                      <a:r>
                        <a:rPr lang="ru-RU" sz="800">
                          <a:effectLst/>
                        </a:rPr>
                        <a:t>100</a:t>
                      </a:r>
                      <a:endParaRPr lang="ru-RU" sz="1000">
                        <a:effectLst/>
                        <a:latin typeface="Calibri"/>
                        <a:ea typeface="Calibri"/>
                        <a:cs typeface="Times New Roman"/>
                      </a:endParaRPr>
                    </a:p>
                  </a:txBody>
                  <a:tcPr marL="23618" marR="23618" marT="38855" marB="38855"/>
                </a:tc>
                <a:tc>
                  <a:txBody>
                    <a:bodyPr/>
                    <a:lstStyle/>
                    <a:p>
                      <a:pPr>
                        <a:lnSpc>
                          <a:spcPct val="115000"/>
                        </a:lnSpc>
                        <a:spcAft>
                          <a:spcPts val="1000"/>
                        </a:spcAft>
                      </a:pPr>
                      <a:r>
                        <a:rPr lang="ru-RU" sz="1000">
                          <a:effectLst/>
                        </a:rPr>
                        <a:t> </a:t>
                      </a:r>
                      <a:endParaRPr lang="ru-RU" sz="1000">
                        <a:effectLst/>
                        <a:latin typeface="Calibri"/>
                        <a:ea typeface="Calibri"/>
                        <a:cs typeface="Times New Roman"/>
                      </a:endParaRPr>
                    </a:p>
                  </a:txBody>
                  <a:tcPr marL="0" marR="0" marT="0" marB="0" anchor="ctr"/>
                </a:tc>
              </a:tr>
              <a:tr h="373842">
                <a:tc gridSpan="7">
                  <a:txBody>
                    <a:bodyPr/>
                    <a:lstStyle/>
                    <a:p>
                      <a:pPr algn="ctr">
                        <a:lnSpc>
                          <a:spcPct val="115000"/>
                        </a:lnSpc>
                        <a:spcAft>
                          <a:spcPts val="0"/>
                        </a:spcAft>
                      </a:pPr>
                      <a:r>
                        <a:rPr lang="ru-RU" sz="800">
                          <a:effectLst/>
                        </a:rPr>
                        <a:t>II. Цель 2 Программы. Укрепление межнациональных отношений и противодействие проявлениям экстремизма на территории города-курорта Пятигорска</a:t>
                      </a:r>
                      <a:endParaRPr lang="ru-RU" sz="1000">
                        <a:effectLst/>
                        <a:latin typeface="Calibri"/>
                        <a:ea typeface="Calibri"/>
                        <a:cs typeface="Times New Roman"/>
                      </a:endParaRPr>
                    </a:p>
                  </a:txBody>
                  <a:tcPr marL="23618" marR="23618" marT="38855" marB="38855"/>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1300824">
                <a:tc>
                  <a:txBody>
                    <a:bodyPr/>
                    <a:lstStyle/>
                    <a:p>
                      <a:pPr algn="ctr">
                        <a:lnSpc>
                          <a:spcPct val="115000"/>
                        </a:lnSpc>
                        <a:spcAft>
                          <a:spcPts val="0"/>
                        </a:spcAft>
                      </a:pPr>
                      <a:r>
                        <a:rPr lang="ru-RU" sz="800">
                          <a:effectLst/>
                        </a:rPr>
                        <a:t>2.1.</a:t>
                      </a:r>
                      <a:endParaRPr lang="ru-RU" sz="1000">
                        <a:effectLst/>
                        <a:latin typeface="Calibri"/>
                        <a:ea typeface="Calibri"/>
                        <a:cs typeface="Times New Roman"/>
                      </a:endParaRPr>
                    </a:p>
                  </a:txBody>
                  <a:tcPr marL="23618" marR="23618" marT="38855" marB="38855"/>
                </a:tc>
                <a:tc>
                  <a:txBody>
                    <a:bodyPr/>
                    <a:lstStyle/>
                    <a:p>
                      <a:pPr>
                        <a:lnSpc>
                          <a:spcPct val="115000"/>
                        </a:lnSpc>
                        <a:spcAft>
                          <a:spcPts val="0"/>
                        </a:spcAft>
                      </a:pPr>
                      <a:r>
                        <a:rPr lang="ru-RU" sz="800">
                          <a:effectLst/>
                        </a:rPr>
                        <a:t>Доля обучающихся в образовательных учреждениях высшего и профессионального образования на территории города-курорта Пятигорска, задействованных в мероприятиях по профилактике экстремизма, радикализма и терроризма среди молодежи (в возрасте от 14 до 22 лет) (в год)</a:t>
                      </a:r>
                      <a:endParaRPr lang="ru-RU" sz="1000">
                        <a:effectLst/>
                        <a:latin typeface="Calibri"/>
                        <a:ea typeface="Calibri"/>
                        <a:cs typeface="Times New Roman"/>
                      </a:endParaRPr>
                    </a:p>
                  </a:txBody>
                  <a:tcPr marL="23618" marR="23618" marT="38855" marB="38855"/>
                </a:tc>
                <a:tc>
                  <a:txBody>
                    <a:bodyPr/>
                    <a:lstStyle/>
                    <a:p>
                      <a:pPr algn="ctr">
                        <a:lnSpc>
                          <a:spcPct val="115000"/>
                        </a:lnSpc>
                        <a:spcAft>
                          <a:spcPts val="0"/>
                        </a:spcAft>
                      </a:pPr>
                      <a:r>
                        <a:rPr lang="ru-RU" sz="800">
                          <a:effectLst/>
                        </a:rPr>
                        <a:t>процент</a:t>
                      </a:r>
                      <a:endParaRPr lang="ru-RU" sz="1000">
                        <a:effectLst/>
                        <a:latin typeface="Calibri"/>
                        <a:ea typeface="Calibri"/>
                        <a:cs typeface="Times New Roman"/>
                      </a:endParaRPr>
                    </a:p>
                  </a:txBody>
                  <a:tcPr marL="23618" marR="23618" marT="38855" marB="38855"/>
                </a:tc>
                <a:tc>
                  <a:txBody>
                    <a:bodyPr/>
                    <a:lstStyle/>
                    <a:p>
                      <a:pPr algn="ctr">
                        <a:lnSpc>
                          <a:spcPct val="115000"/>
                        </a:lnSpc>
                        <a:spcAft>
                          <a:spcPts val="0"/>
                        </a:spcAft>
                      </a:pPr>
                      <a:r>
                        <a:rPr lang="ru-RU" sz="800">
                          <a:effectLst/>
                        </a:rPr>
                        <a:t>23</a:t>
                      </a:r>
                      <a:endParaRPr lang="ru-RU" sz="1000">
                        <a:effectLst/>
                        <a:latin typeface="Calibri"/>
                        <a:ea typeface="Calibri"/>
                        <a:cs typeface="Times New Roman"/>
                      </a:endParaRPr>
                    </a:p>
                  </a:txBody>
                  <a:tcPr marL="23618" marR="23618" marT="38855" marB="38855"/>
                </a:tc>
                <a:tc>
                  <a:txBody>
                    <a:bodyPr/>
                    <a:lstStyle/>
                    <a:p>
                      <a:pPr algn="ctr">
                        <a:lnSpc>
                          <a:spcPct val="115000"/>
                        </a:lnSpc>
                        <a:spcAft>
                          <a:spcPts val="0"/>
                        </a:spcAft>
                      </a:pPr>
                      <a:r>
                        <a:rPr lang="ru-RU" sz="800">
                          <a:effectLst/>
                        </a:rPr>
                        <a:t>24</a:t>
                      </a:r>
                      <a:endParaRPr lang="ru-RU" sz="1000">
                        <a:effectLst/>
                        <a:latin typeface="Calibri"/>
                        <a:ea typeface="Calibri"/>
                        <a:cs typeface="Times New Roman"/>
                      </a:endParaRPr>
                    </a:p>
                  </a:txBody>
                  <a:tcPr marL="23618" marR="23618" marT="38855" marB="38855"/>
                </a:tc>
                <a:tc>
                  <a:txBody>
                    <a:bodyPr/>
                    <a:lstStyle/>
                    <a:p>
                      <a:pPr algn="ctr">
                        <a:lnSpc>
                          <a:spcPct val="115000"/>
                        </a:lnSpc>
                        <a:spcAft>
                          <a:spcPts val="0"/>
                        </a:spcAft>
                      </a:pPr>
                      <a:r>
                        <a:rPr lang="ru-RU" sz="800">
                          <a:effectLst/>
                        </a:rPr>
                        <a:t>24</a:t>
                      </a:r>
                      <a:endParaRPr lang="ru-RU" sz="1000">
                        <a:effectLst/>
                        <a:latin typeface="Calibri"/>
                        <a:ea typeface="Calibri"/>
                        <a:cs typeface="Times New Roman"/>
                      </a:endParaRPr>
                    </a:p>
                  </a:txBody>
                  <a:tcPr marL="23618" marR="23618" marT="38855" marB="38855"/>
                </a:tc>
                <a:tc>
                  <a:txBody>
                    <a:bodyPr/>
                    <a:lstStyle/>
                    <a:p>
                      <a:pPr>
                        <a:lnSpc>
                          <a:spcPct val="115000"/>
                        </a:lnSpc>
                        <a:spcAft>
                          <a:spcPts val="1000"/>
                        </a:spcAft>
                      </a:pPr>
                      <a:r>
                        <a:rPr lang="ru-RU" sz="1000">
                          <a:effectLst/>
                        </a:rPr>
                        <a:t> </a:t>
                      </a:r>
                      <a:endParaRPr lang="ru-RU" sz="1000">
                        <a:effectLst/>
                        <a:latin typeface="Calibri"/>
                        <a:ea typeface="Calibri"/>
                        <a:cs typeface="Times New Roman"/>
                      </a:endParaRPr>
                    </a:p>
                  </a:txBody>
                  <a:tcPr marL="0" marR="0" marT="0" marB="0" anchor="ctr"/>
                </a:tc>
              </a:tr>
              <a:tr h="373842">
                <a:tc gridSpan="7">
                  <a:txBody>
                    <a:bodyPr/>
                    <a:lstStyle/>
                    <a:p>
                      <a:pPr algn="ctr">
                        <a:lnSpc>
                          <a:spcPct val="115000"/>
                        </a:lnSpc>
                        <a:spcAft>
                          <a:spcPts val="0"/>
                        </a:spcAft>
                      </a:pPr>
                      <a:r>
                        <a:rPr lang="ru-RU" sz="800">
                          <a:effectLst/>
                        </a:rPr>
                        <a:t>III. Цель 3 Программы. Сохранение и развитие традиционной казачьей культуры и казачьего образования в городе-курорте Пятигорске</a:t>
                      </a:r>
                      <a:endParaRPr lang="ru-RU" sz="1000">
                        <a:effectLst/>
                        <a:latin typeface="Calibri"/>
                        <a:ea typeface="Calibri"/>
                        <a:cs typeface="Times New Roman"/>
                      </a:endParaRPr>
                    </a:p>
                  </a:txBody>
                  <a:tcPr marL="23618" marR="23618" marT="38855" marB="38855"/>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903546">
                <a:tc>
                  <a:txBody>
                    <a:bodyPr/>
                    <a:lstStyle/>
                    <a:p>
                      <a:pPr algn="ctr">
                        <a:lnSpc>
                          <a:spcPct val="115000"/>
                        </a:lnSpc>
                        <a:spcAft>
                          <a:spcPts val="0"/>
                        </a:spcAft>
                      </a:pPr>
                      <a:r>
                        <a:rPr lang="ru-RU" sz="800">
                          <a:effectLst/>
                        </a:rPr>
                        <a:t>3.1.</a:t>
                      </a:r>
                      <a:endParaRPr lang="ru-RU" sz="1000">
                        <a:effectLst/>
                        <a:latin typeface="Calibri"/>
                        <a:ea typeface="Calibri"/>
                        <a:cs typeface="Times New Roman"/>
                      </a:endParaRPr>
                    </a:p>
                  </a:txBody>
                  <a:tcPr marL="23618" marR="23618" marT="38855" marB="38855"/>
                </a:tc>
                <a:tc>
                  <a:txBody>
                    <a:bodyPr/>
                    <a:lstStyle/>
                    <a:p>
                      <a:pPr>
                        <a:lnSpc>
                          <a:spcPct val="115000"/>
                        </a:lnSpc>
                        <a:spcAft>
                          <a:spcPts val="0"/>
                        </a:spcAft>
                      </a:pPr>
                      <a:r>
                        <a:rPr lang="ru-RU" sz="800">
                          <a:effectLst/>
                        </a:rPr>
                        <a:t>Доля казачьих обществ, которым оказано содействие в деятельности по возрождению и укреплению культурных, духовных и нравственных основ казачества в городе-курорте Пятигорске (в год)</a:t>
                      </a:r>
                      <a:endParaRPr lang="ru-RU" sz="1000">
                        <a:effectLst/>
                        <a:latin typeface="Calibri"/>
                        <a:ea typeface="Calibri"/>
                        <a:cs typeface="Times New Roman"/>
                      </a:endParaRPr>
                    </a:p>
                  </a:txBody>
                  <a:tcPr marL="23618" marR="23618" marT="38855" marB="38855"/>
                </a:tc>
                <a:tc>
                  <a:txBody>
                    <a:bodyPr/>
                    <a:lstStyle/>
                    <a:p>
                      <a:pPr algn="ctr">
                        <a:lnSpc>
                          <a:spcPct val="115000"/>
                        </a:lnSpc>
                        <a:spcAft>
                          <a:spcPts val="0"/>
                        </a:spcAft>
                      </a:pPr>
                      <a:r>
                        <a:rPr lang="ru-RU" sz="800">
                          <a:effectLst/>
                        </a:rPr>
                        <a:t>процент</a:t>
                      </a:r>
                      <a:endParaRPr lang="ru-RU" sz="1000">
                        <a:effectLst/>
                        <a:latin typeface="Calibri"/>
                        <a:ea typeface="Calibri"/>
                        <a:cs typeface="Times New Roman"/>
                      </a:endParaRPr>
                    </a:p>
                  </a:txBody>
                  <a:tcPr marL="23618" marR="23618" marT="38855" marB="38855"/>
                </a:tc>
                <a:tc>
                  <a:txBody>
                    <a:bodyPr/>
                    <a:lstStyle/>
                    <a:p>
                      <a:pPr algn="ctr">
                        <a:lnSpc>
                          <a:spcPct val="115000"/>
                        </a:lnSpc>
                        <a:spcAft>
                          <a:spcPts val="0"/>
                        </a:spcAft>
                      </a:pPr>
                      <a:r>
                        <a:rPr lang="ru-RU" sz="800">
                          <a:effectLst/>
                        </a:rPr>
                        <a:t>35</a:t>
                      </a:r>
                      <a:endParaRPr lang="ru-RU" sz="1000">
                        <a:effectLst/>
                        <a:latin typeface="Calibri"/>
                        <a:ea typeface="Calibri"/>
                        <a:cs typeface="Times New Roman"/>
                      </a:endParaRPr>
                    </a:p>
                  </a:txBody>
                  <a:tcPr marL="23618" marR="23618" marT="38855" marB="38855"/>
                </a:tc>
                <a:tc>
                  <a:txBody>
                    <a:bodyPr/>
                    <a:lstStyle/>
                    <a:p>
                      <a:pPr algn="ctr">
                        <a:lnSpc>
                          <a:spcPct val="115000"/>
                        </a:lnSpc>
                        <a:spcAft>
                          <a:spcPts val="0"/>
                        </a:spcAft>
                      </a:pPr>
                      <a:r>
                        <a:rPr lang="ru-RU" sz="800">
                          <a:effectLst/>
                        </a:rPr>
                        <a:t>40</a:t>
                      </a:r>
                      <a:endParaRPr lang="ru-RU" sz="1000">
                        <a:effectLst/>
                        <a:latin typeface="Calibri"/>
                        <a:ea typeface="Calibri"/>
                        <a:cs typeface="Times New Roman"/>
                      </a:endParaRPr>
                    </a:p>
                  </a:txBody>
                  <a:tcPr marL="23618" marR="23618" marT="38855" marB="38855"/>
                </a:tc>
                <a:tc>
                  <a:txBody>
                    <a:bodyPr/>
                    <a:lstStyle/>
                    <a:p>
                      <a:pPr algn="ctr">
                        <a:lnSpc>
                          <a:spcPct val="115000"/>
                        </a:lnSpc>
                        <a:spcAft>
                          <a:spcPts val="0"/>
                        </a:spcAft>
                      </a:pPr>
                      <a:r>
                        <a:rPr lang="ru-RU" sz="800">
                          <a:effectLst/>
                        </a:rPr>
                        <a:t>40</a:t>
                      </a:r>
                      <a:endParaRPr lang="ru-RU" sz="1000">
                        <a:effectLst/>
                        <a:latin typeface="Calibri"/>
                        <a:ea typeface="Calibri"/>
                        <a:cs typeface="Times New Roman"/>
                      </a:endParaRPr>
                    </a:p>
                  </a:txBody>
                  <a:tcPr marL="23618" marR="23618" marT="38855" marB="38855"/>
                </a:tc>
                <a:tc>
                  <a:txBody>
                    <a:bodyPr/>
                    <a:lstStyle/>
                    <a:p>
                      <a:pPr>
                        <a:lnSpc>
                          <a:spcPct val="115000"/>
                        </a:lnSpc>
                        <a:spcAft>
                          <a:spcPts val="1000"/>
                        </a:spcAft>
                      </a:pPr>
                      <a:r>
                        <a:rPr lang="ru-RU" sz="1000" dirty="0">
                          <a:effectLst/>
                        </a:rPr>
                        <a:t> </a:t>
                      </a:r>
                      <a:endParaRPr lang="ru-RU" sz="1000" dirty="0">
                        <a:effectLst/>
                        <a:latin typeface="Calibri"/>
                        <a:ea typeface="Calibri"/>
                        <a:cs typeface="Times New Roman"/>
                      </a:endParaRPr>
                    </a:p>
                  </a:txBody>
                  <a:tcPr marL="0" marR="0" marT="0" marB="0" anchor="ctr"/>
                </a:tc>
              </a:tr>
            </a:tbl>
          </a:graphicData>
        </a:graphic>
      </p:graphicFrame>
      <p:pic>
        <p:nvPicPr>
          <p:cNvPr id="9218" name="Picture 2" descr="https://vg.mskobr.ru/images/%20%281%29%2810%29.jp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148064" y="526368"/>
            <a:ext cx="4228797" cy="306895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superuser\Desktop\герб пятигорска.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2620"/>
            <a:ext cx="971600" cy="1156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9480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884572" y="72009"/>
            <a:ext cx="7916804" cy="90872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182880" indent="0" algn="ctr">
              <a:buNone/>
            </a:pPr>
            <a:r>
              <a:rPr lang="ru-RU" sz="1600" dirty="0" smtClean="0">
                <a:solidFill>
                  <a:schemeClr val="tx1"/>
                </a:solidFill>
                <a:effectLst/>
              </a:rPr>
              <a:t>Информация об индикаторах муниципальной программы города-курорта </a:t>
            </a:r>
            <a:r>
              <a:rPr lang="ru-RU" sz="1600" dirty="0">
                <a:solidFill>
                  <a:schemeClr val="tx1"/>
                </a:solidFill>
                <a:effectLst/>
              </a:rPr>
              <a:t>Пятигорска «Управление финансами», планируемых </a:t>
            </a:r>
            <a:r>
              <a:rPr lang="ru-RU" sz="1600" dirty="0" smtClean="0">
                <a:solidFill>
                  <a:schemeClr val="tx1"/>
                </a:solidFill>
                <a:effectLst/>
              </a:rPr>
              <a:t>для достижения цели муниципальной программы в 2021,2022, 2023 гг.</a:t>
            </a:r>
            <a:endParaRPr lang="ru-RU" sz="1600" dirty="0">
              <a:solidFill>
                <a:schemeClr val="tx1"/>
              </a:solidFill>
              <a:effectLst/>
            </a:endParaRPr>
          </a:p>
        </p:txBody>
      </p:sp>
      <p:sp>
        <p:nvSpPr>
          <p:cNvPr id="7" name="Прямоугольник 6"/>
          <p:cNvSpPr/>
          <p:nvPr/>
        </p:nvSpPr>
        <p:spPr>
          <a:xfrm>
            <a:off x="5484682" y="3140968"/>
            <a:ext cx="3635896" cy="3416320"/>
          </a:xfrm>
          <a:prstGeom prst="rect">
            <a:avLst/>
          </a:prstGeom>
        </p:spPr>
        <p:txBody>
          <a:bodyPr wrap="square">
            <a:spAutoFit/>
          </a:bodyPr>
          <a:lstStyle/>
          <a:p>
            <a:pPr algn="ctr"/>
            <a:r>
              <a:rPr lang="ru-RU" sz="1200" dirty="0"/>
              <a:t>Ответственным исполнителем программы является муниципальное учреждение «Финансовое управление администрации города Пятигорска».</a:t>
            </a:r>
          </a:p>
          <a:p>
            <a:pPr algn="ctr"/>
            <a:endParaRPr lang="ru-RU" sz="1200" dirty="0" smtClean="0"/>
          </a:p>
          <a:p>
            <a:pPr algn="ctr"/>
            <a:r>
              <a:rPr lang="ru-RU" sz="1200" dirty="0" smtClean="0"/>
              <a:t>На </a:t>
            </a:r>
            <a:r>
              <a:rPr lang="ru-RU" sz="1200" dirty="0"/>
              <a:t>реализацию основных мероприятий в рамках муниципальной программы города-курорта Пятигорска «Управление финансами» на 2021 год запланированы бюджетные ассигнования в сумме 157 </a:t>
            </a:r>
            <a:r>
              <a:rPr lang="ru-RU" sz="1200" dirty="0" smtClean="0"/>
              <a:t>937,12 тыс.руб</a:t>
            </a:r>
            <a:r>
              <a:rPr lang="ru-RU" sz="1200" dirty="0"/>
              <a:t>., что на 3 </a:t>
            </a:r>
            <a:r>
              <a:rPr lang="ru-RU" sz="1200" dirty="0" smtClean="0"/>
              <a:t>365,98 тыс.руб</a:t>
            </a:r>
            <a:r>
              <a:rPr lang="ru-RU" sz="1200" dirty="0"/>
              <a:t>. меньше первоначально утвержденного бюджета города на 2020 </a:t>
            </a:r>
            <a:r>
              <a:rPr lang="ru-RU" sz="1200" dirty="0" smtClean="0"/>
              <a:t>год.</a:t>
            </a:r>
          </a:p>
          <a:p>
            <a:pPr algn="ctr"/>
            <a:endParaRPr lang="ru-RU" sz="1200" dirty="0"/>
          </a:p>
          <a:p>
            <a:pPr algn="ctr"/>
            <a:r>
              <a:rPr lang="ru-RU" sz="1200" dirty="0" smtClean="0"/>
              <a:t>В </a:t>
            </a:r>
            <a:r>
              <a:rPr lang="ru-RU" sz="1200" dirty="0"/>
              <a:t>плановом периоде 2022 и 2023 годов общий объем расходов бюджета города по данной программе составил 155 </a:t>
            </a:r>
            <a:r>
              <a:rPr lang="ru-RU" sz="1200" dirty="0" smtClean="0"/>
              <a:t>937,12тыс.руб</a:t>
            </a:r>
            <a:r>
              <a:rPr lang="ru-RU" sz="1200" dirty="0"/>
              <a:t>. ежегодно. </a:t>
            </a:r>
          </a:p>
          <a:p>
            <a:pPr algn="ctr"/>
            <a:endParaRPr lang="ru-RU" sz="1200" dirty="0"/>
          </a:p>
        </p:txBody>
      </p:sp>
      <p:graphicFrame>
        <p:nvGraphicFramePr>
          <p:cNvPr id="2" name="Таблица 1"/>
          <p:cNvGraphicFramePr>
            <a:graphicFrameLocks noGrp="1"/>
          </p:cNvGraphicFramePr>
          <p:nvPr>
            <p:extLst>
              <p:ext uri="{D42A27DB-BD31-4B8C-83A1-F6EECF244321}">
                <p14:modId xmlns:p14="http://schemas.microsoft.com/office/powerpoint/2010/main" val="4169673170"/>
              </p:ext>
            </p:extLst>
          </p:nvPr>
        </p:nvGraphicFramePr>
        <p:xfrm>
          <a:off x="107505" y="1299477"/>
          <a:ext cx="5112567" cy="5369883"/>
        </p:xfrm>
        <a:graphic>
          <a:graphicData uri="http://schemas.openxmlformats.org/drawingml/2006/table">
            <a:tbl>
              <a:tblPr>
                <a:tableStyleId>{5DA37D80-6434-44D0-A028-1B22A696006F}</a:tableStyleId>
              </a:tblPr>
              <a:tblGrid>
                <a:gridCol w="383555"/>
                <a:gridCol w="2765660"/>
                <a:gridCol w="319930"/>
                <a:gridCol w="383555"/>
                <a:gridCol w="186704"/>
                <a:gridCol w="443230"/>
                <a:gridCol w="104486"/>
                <a:gridCol w="525447"/>
              </a:tblGrid>
              <a:tr h="780701">
                <a:tc rowSpan="2">
                  <a:txBody>
                    <a:bodyPr/>
                    <a:lstStyle/>
                    <a:p>
                      <a:pPr algn="ctr">
                        <a:lnSpc>
                          <a:spcPct val="115000"/>
                        </a:lnSpc>
                        <a:spcAft>
                          <a:spcPts val="0"/>
                        </a:spcAft>
                      </a:pPr>
                      <a:r>
                        <a:rPr lang="ru-RU" sz="1100" dirty="0">
                          <a:effectLst/>
                        </a:rPr>
                        <a:t>N п/п</a:t>
                      </a:r>
                      <a:endParaRPr lang="ru-RU" sz="1200" dirty="0">
                        <a:effectLst/>
                        <a:latin typeface="Calibri"/>
                        <a:ea typeface="Calibri"/>
                        <a:cs typeface="Times New Roman"/>
                      </a:endParaRPr>
                    </a:p>
                  </a:txBody>
                  <a:tcPr marL="37210" marR="37210" marT="61217" marB="61217"/>
                </a:tc>
                <a:tc rowSpan="2">
                  <a:txBody>
                    <a:bodyPr/>
                    <a:lstStyle/>
                    <a:p>
                      <a:pPr algn="ctr">
                        <a:lnSpc>
                          <a:spcPct val="115000"/>
                        </a:lnSpc>
                        <a:spcAft>
                          <a:spcPts val="0"/>
                        </a:spcAft>
                      </a:pPr>
                      <a:r>
                        <a:rPr lang="ru-RU" sz="1100">
                          <a:effectLst/>
                        </a:rPr>
                        <a:t>Наименование индикатора достижения цели Программы </a:t>
                      </a:r>
                      <a:endParaRPr lang="ru-RU" sz="1200">
                        <a:effectLst/>
                        <a:latin typeface="Calibri"/>
                        <a:ea typeface="Calibri"/>
                        <a:cs typeface="Times New Roman"/>
                      </a:endParaRPr>
                    </a:p>
                  </a:txBody>
                  <a:tcPr marL="37210" marR="37210" marT="61217" marB="61217"/>
                </a:tc>
                <a:tc rowSpan="2">
                  <a:txBody>
                    <a:bodyPr/>
                    <a:lstStyle/>
                    <a:p>
                      <a:pPr algn="ctr">
                        <a:lnSpc>
                          <a:spcPct val="115000"/>
                        </a:lnSpc>
                        <a:spcAft>
                          <a:spcPts val="0"/>
                        </a:spcAft>
                      </a:pPr>
                      <a:r>
                        <a:rPr lang="ru-RU" sz="800" dirty="0">
                          <a:effectLst/>
                        </a:rPr>
                        <a:t>Единица измерения</a:t>
                      </a:r>
                      <a:endParaRPr lang="ru-RU" sz="900" dirty="0">
                        <a:effectLst/>
                        <a:latin typeface="Calibri"/>
                        <a:ea typeface="Calibri"/>
                        <a:cs typeface="Times New Roman"/>
                      </a:endParaRPr>
                    </a:p>
                  </a:txBody>
                  <a:tcPr marL="37210" marR="37210" marT="61217" marB="61217"/>
                </a:tc>
                <a:tc gridSpan="5">
                  <a:txBody>
                    <a:bodyPr/>
                    <a:lstStyle/>
                    <a:p>
                      <a:pPr algn="ctr">
                        <a:lnSpc>
                          <a:spcPct val="115000"/>
                        </a:lnSpc>
                        <a:spcAft>
                          <a:spcPts val="0"/>
                        </a:spcAft>
                      </a:pPr>
                      <a:r>
                        <a:rPr lang="ru-RU" sz="1100">
                          <a:effectLst/>
                        </a:rPr>
                        <a:t>Значение индикатора достижения цели Программы </a:t>
                      </a:r>
                      <a:endParaRPr lang="ru-RU" sz="1200">
                        <a:effectLst/>
                        <a:latin typeface="Calibri"/>
                        <a:ea typeface="Calibri"/>
                        <a:cs typeface="Times New Roman"/>
                      </a:endParaRPr>
                    </a:p>
                  </a:txBody>
                  <a:tcPr marL="37210" marR="37210" marT="61217" marB="61217"/>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570035">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1100">
                          <a:effectLst/>
                        </a:rPr>
                        <a:t>2021</a:t>
                      </a:r>
                      <a:endParaRPr lang="ru-RU" sz="1200">
                        <a:effectLst/>
                        <a:latin typeface="Calibri"/>
                        <a:ea typeface="Calibri"/>
                        <a:cs typeface="Times New Roman"/>
                      </a:endParaRPr>
                    </a:p>
                  </a:txBody>
                  <a:tcPr marL="37210" marR="37210" marT="61217" marB="61217"/>
                </a:tc>
                <a:tc gridSpan="2">
                  <a:txBody>
                    <a:bodyPr/>
                    <a:lstStyle/>
                    <a:p>
                      <a:pPr algn="ctr">
                        <a:lnSpc>
                          <a:spcPct val="115000"/>
                        </a:lnSpc>
                        <a:spcAft>
                          <a:spcPts val="0"/>
                        </a:spcAft>
                      </a:pPr>
                      <a:r>
                        <a:rPr lang="ru-RU" sz="1100">
                          <a:effectLst/>
                        </a:rPr>
                        <a:t>2022</a:t>
                      </a:r>
                      <a:endParaRPr lang="ru-RU" sz="1200">
                        <a:effectLst/>
                        <a:latin typeface="Calibri"/>
                        <a:ea typeface="Calibri"/>
                        <a:cs typeface="Times New Roman"/>
                      </a:endParaRPr>
                    </a:p>
                  </a:txBody>
                  <a:tcPr marL="37210" marR="37210" marT="61217" marB="61217"/>
                </a:tc>
                <a:tc hMerge="1">
                  <a:txBody>
                    <a:bodyPr/>
                    <a:lstStyle/>
                    <a:p>
                      <a:endParaRPr lang="ru-RU"/>
                    </a:p>
                  </a:txBody>
                  <a:tcPr/>
                </a:tc>
                <a:tc gridSpan="2">
                  <a:txBody>
                    <a:bodyPr/>
                    <a:lstStyle/>
                    <a:p>
                      <a:pPr algn="ctr">
                        <a:lnSpc>
                          <a:spcPct val="115000"/>
                        </a:lnSpc>
                        <a:spcAft>
                          <a:spcPts val="0"/>
                        </a:spcAft>
                      </a:pPr>
                      <a:r>
                        <a:rPr lang="ru-RU" sz="1100">
                          <a:effectLst/>
                        </a:rPr>
                        <a:t>2023</a:t>
                      </a:r>
                      <a:endParaRPr lang="ru-RU" sz="1200">
                        <a:effectLst/>
                        <a:latin typeface="Calibri"/>
                        <a:ea typeface="Calibri"/>
                        <a:cs typeface="Times New Roman"/>
                      </a:endParaRPr>
                    </a:p>
                  </a:txBody>
                  <a:tcPr marL="37210" marR="37210" marT="61217" marB="61217"/>
                </a:tc>
                <a:tc hMerge="1">
                  <a:txBody>
                    <a:bodyPr/>
                    <a:lstStyle/>
                    <a:p>
                      <a:endParaRPr lang="ru-RU"/>
                    </a:p>
                  </a:txBody>
                  <a:tcPr/>
                </a:tc>
              </a:tr>
              <a:tr h="780701">
                <a:tc gridSpan="8">
                  <a:txBody>
                    <a:bodyPr/>
                    <a:lstStyle/>
                    <a:p>
                      <a:pPr algn="ctr">
                        <a:lnSpc>
                          <a:spcPct val="115000"/>
                        </a:lnSpc>
                        <a:spcAft>
                          <a:spcPts val="0"/>
                        </a:spcAft>
                      </a:pPr>
                      <a:r>
                        <a:rPr lang="ru-RU" sz="1100">
                          <a:effectLst/>
                        </a:rPr>
                        <a:t>I. Цель "Обеспечение долгосрочной сбалансированности и устойчивости бюджета города-курорта Пятигорска, повышение качества управления муниципальными финансами"</a:t>
                      </a:r>
                      <a:endParaRPr lang="ru-RU" sz="1200">
                        <a:effectLst/>
                        <a:latin typeface="Calibri"/>
                        <a:ea typeface="Calibri"/>
                        <a:cs typeface="Times New Roman"/>
                      </a:endParaRPr>
                    </a:p>
                  </a:txBody>
                  <a:tcPr marL="37210" marR="37210" marT="61217" marB="61217"/>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1065718">
                <a:tc>
                  <a:txBody>
                    <a:bodyPr/>
                    <a:lstStyle/>
                    <a:p>
                      <a:pPr algn="ctr">
                        <a:lnSpc>
                          <a:spcPct val="115000"/>
                        </a:lnSpc>
                        <a:spcAft>
                          <a:spcPts val="0"/>
                        </a:spcAft>
                      </a:pPr>
                      <a:r>
                        <a:rPr lang="ru-RU" sz="1100">
                          <a:effectLst/>
                        </a:rPr>
                        <a:t>1.</a:t>
                      </a:r>
                      <a:endParaRPr lang="ru-RU" sz="1200">
                        <a:effectLst/>
                        <a:latin typeface="Calibri"/>
                        <a:ea typeface="Calibri"/>
                        <a:cs typeface="Times New Roman"/>
                      </a:endParaRPr>
                    </a:p>
                  </a:txBody>
                  <a:tcPr marL="37210" marR="37210" marT="61217" marB="61217"/>
                </a:tc>
                <a:tc>
                  <a:txBody>
                    <a:bodyPr/>
                    <a:lstStyle/>
                    <a:p>
                      <a:pPr>
                        <a:lnSpc>
                          <a:spcPct val="115000"/>
                        </a:lnSpc>
                        <a:spcAft>
                          <a:spcPts val="0"/>
                        </a:spcAft>
                      </a:pPr>
                      <a:r>
                        <a:rPr lang="ru-RU" sz="1100">
                          <a:effectLst/>
                        </a:rPr>
                        <a:t>Индикатор 1 "Исполнение расходных обязательств города-курорта Пятигорска"</a:t>
                      </a:r>
                      <a:endParaRPr lang="ru-RU" sz="1200">
                        <a:effectLst/>
                        <a:latin typeface="Calibri"/>
                        <a:ea typeface="Calibri"/>
                        <a:cs typeface="Times New Roman"/>
                      </a:endParaRPr>
                    </a:p>
                  </a:txBody>
                  <a:tcPr marL="37210" marR="37210" marT="61217" marB="61217"/>
                </a:tc>
                <a:tc>
                  <a:txBody>
                    <a:bodyPr/>
                    <a:lstStyle/>
                    <a:p>
                      <a:pPr algn="ctr">
                        <a:lnSpc>
                          <a:spcPct val="115000"/>
                        </a:lnSpc>
                        <a:spcAft>
                          <a:spcPts val="0"/>
                        </a:spcAft>
                      </a:pPr>
                      <a:r>
                        <a:rPr lang="ru-RU" sz="1100">
                          <a:effectLst/>
                        </a:rPr>
                        <a:t>%</a:t>
                      </a:r>
                      <a:endParaRPr lang="ru-RU" sz="1200">
                        <a:effectLst/>
                        <a:latin typeface="Calibri"/>
                        <a:ea typeface="Calibri"/>
                        <a:cs typeface="Times New Roman"/>
                      </a:endParaRPr>
                    </a:p>
                  </a:txBody>
                  <a:tcPr marL="37210" marR="37210" marT="61217" marB="61217"/>
                </a:tc>
                <a:tc gridSpan="2">
                  <a:txBody>
                    <a:bodyPr/>
                    <a:lstStyle/>
                    <a:p>
                      <a:pPr algn="ctr">
                        <a:lnSpc>
                          <a:spcPct val="115000"/>
                        </a:lnSpc>
                        <a:spcAft>
                          <a:spcPts val="0"/>
                        </a:spcAft>
                      </a:pPr>
                      <a:r>
                        <a:rPr lang="ru-RU" sz="1100">
                          <a:effectLst/>
                        </a:rPr>
                        <a:t>не менее 92,00</a:t>
                      </a:r>
                      <a:endParaRPr lang="ru-RU" sz="1200">
                        <a:effectLst/>
                        <a:latin typeface="Calibri"/>
                        <a:ea typeface="Calibri"/>
                        <a:cs typeface="Times New Roman"/>
                      </a:endParaRPr>
                    </a:p>
                  </a:txBody>
                  <a:tcPr marL="37210" marR="37210" marT="61217" marB="61217"/>
                </a:tc>
                <a:tc hMerge="1">
                  <a:txBody>
                    <a:bodyPr/>
                    <a:lstStyle/>
                    <a:p>
                      <a:pPr algn="ctr">
                        <a:lnSpc>
                          <a:spcPct val="115000"/>
                        </a:lnSpc>
                        <a:spcAft>
                          <a:spcPts val="0"/>
                        </a:spcAft>
                      </a:pPr>
                      <a:endParaRPr lang="ru-RU" sz="1200">
                        <a:effectLst/>
                        <a:latin typeface="Calibri"/>
                        <a:ea typeface="Calibri"/>
                        <a:cs typeface="Times New Roman"/>
                      </a:endParaRPr>
                    </a:p>
                  </a:txBody>
                  <a:tcPr marL="37210" marR="37210" marT="61217" marB="61217"/>
                </a:tc>
                <a:tc gridSpan="2">
                  <a:txBody>
                    <a:bodyPr/>
                    <a:lstStyle/>
                    <a:p>
                      <a:pPr algn="ctr">
                        <a:lnSpc>
                          <a:spcPct val="115000"/>
                        </a:lnSpc>
                        <a:spcAft>
                          <a:spcPts val="0"/>
                        </a:spcAft>
                      </a:pPr>
                      <a:r>
                        <a:rPr lang="ru-RU" sz="1100">
                          <a:effectLst/>
                        </a:rPr>
                        <a:t>не менее 92,00</a:t>
                      </a:r>
                      <a:endParaRPr lang="ru-RU" sz="1200">
                        <a:effectLst/>
                        <a:latin typeface="Calibri"/>
                        <a:ea typeface="Calibri"/>
                        <a:cs typeface="Times New Roman"/>
                      </a:endParaRPr>
                    </a:p>
                  </a:txBody>
                  <a:tcPr marL="37210" marR="37210" marT="61217" marB="61217"/>
                </a:tc>
                <a:tc hMerge="1">
                  <a:txBody>
                    <a:bodyPr/>
                    <a:lstStyle/>
                    <a:p>
                      <a:pPr algn="ctr">
                        <a:lnSpc>
                          <a:spcPct val="115000"/>
                        </a:lnSpc>
                        <a:spcAft>
                          <a:spcPts val="0"/>
                        </a:spcAft>
                      </a:pPr>
                      <a:endParaRPr lang="ru-RU" sz="1200">
                        <a:effectLst/>
                        <a:latin typeface="Calibri"/>
                        <a:ea typeface="Calibri"/>
                        <a:cs typeface="Times New Roman"/>
                      </a:endParaRPr>
                    </a:p>
                  </a:txBody>
                  <a:tcPr marL="37210" marR="37210" marT="61217" marB="61217"/>
                </a:tc>
                <a:tc>
                  <a:txBody>
                    <a:bodyPr/>
                    <a:lstStyle/>
                    <a:p>
                      <a:pPr algn="ctr">
                        <a:lnSpc>
                          <a:spcPct val="115000"/>
                        </a:lnSpc>
                        <a:spcAft>
                          <a:spcPts val="0"/>
                        </a:spcAft>
                      </a:pPr>
                      <a:r>
                        <a:rPr lang="ru-RU" sz="1100">
                          <a:effectLst/>
                        </a:rPr>
                        <a:t>не менее 92,00</a:t>
                      </a:r>
                      <a:endParaRPr lang="ru-RU" sz="1200">
                        <a:effectLst/>
                        <a:latin typeface="Calibri"/>
                        <a:ea typeface="Calibri"/>
                        <a:cs typeface="Times New Roman"/>
                      </a:endParaRPr>
                    </a:p>
                  </a:txBody>
                  <a:tcPr marL="37210" marR="37210" marT="61217" marB="61217"/>
                </a:tc>
              </a:tr>
              <a:tr h="1065718">
                <a:tc>
                  <a:txBody>
                    <a:bodyPr/>
                    <a:lstStyle/>
                    <a:p>
                      <a:pPr algn="ctr">
                        <a:lnSpc>
                          <a:spcPct val="115000"/>
                        </a:lnSpc>
                        <a:spcAft>
                          <a:spcPts val="0"/>
                        </a:spcAft>
                      </a:pPr>
                      <a:r>
                        <a:rPr lang="ru-RU" sz="1100">
                          <a:effectLst/>
                        </a:rPr>
                        <a:t>2.</a:t>
                      </a:r>
                      <a:endParaRPr lang="ru-RU" sz="1200">
                        <a:effectLst/>
                        <a:latin typeface="Calibri"/>
                        <a:ea typeface="Calibri"/>
                        <a:cs typeface="Times New Roman"/>
                      </a:endParaRPr>
                    </a:p>
                  </a:txBody>
                  <a:tcPr marL="37210" marR="37210" marT="61217" marB="61217"/>
                </a:tc>
                <a:tc>
                  <a:txBody>
                    <a:bodyPr/>
                    <a:lstStyle/>
                    <a:p>
                      <a:pPr>
                        <a:lnSpc>
                          <a:spcPct val="115000"/>
                        </a:lnSpc>
                        <a:spcAft>
                          <a:spcPts val="0"/>
                        </a:spcAft>
                      </a:pPr>
                      <a:r>
                        <a:rPr lang="ru-RU" sz="1100">
                          <a:effectLst/>
                        </a:rPr>
                        <a:t>Индикатор 2 "Рейтинг города-курорта Пятигорска в оценке качества управления бюджетным процессом в муниципальных районах и городских округах Ставропольского края"</a:t>
                      </a:r>
                      <a:endParaRPr lang="ru-RU" sz="1200">
                        <a:effectLst/>
                        <a:latin typeface="Calibri"/>
                        <a:ea typeface="Calibri"/>
                        <a:cs typeface="Times New Roman"/>
                      </a:endParaRPr>
                    </a:p>
                  </a:txBody>
                  <a:tcPr marL="37210" marR="37210" marT="61217" marB="61217"/>
                </a:tc>
                <a:tc>
                  <a:txBody>
                    <a:bodyPr/>
                    <a:lstStyle/>
                    <a:p>
                      <a:pPr algn="ctr">
                        <a:lnSpc>
                          <a:spcPct val="115000"/>
                        </a:lnSpc>
                        <a:spcAft>
                          <a:spcPts val="0"/>
                        </a:spcAft>
                      </a:pPr>
                      <a:r>
                        <a:rPr lang="ru-RU" sz="1100">
                          <a:effectLst/>
                        </a:rPr>
                        <a:t>баллов</a:t>
                      </a:r>
                      <a:endParaRPr lang="ru-RU" sz="1200">
                        <a:effectLst/>
                        <a:latin typeface="Calibri"/>
                        <a:ea typeface="Calibri"/>
                        <a:cs typeface="Times New Roman"/>
                      </a:endParaRPr>
                    </a:p>
                  </a:txBody>
                  <a:tcPr marL="37210" marR="37210" marT="61217" marB="61217"/>
                </a:tc>
                <a:tc gridSpan="2">
                  <a:txBody>
                    <a:bodyPr/>
                    <a:lstStyle/>
                    <a:p>
                      <a:pPr algn="ctr">
                        <a:lnSpc>
                          <a:spcPct val="115000"/>
                        </a:lnSpc>
                        <a:spcAft>
                          <a:spcPts val="0"/>
                        </a:spcAft>
                      </a:pPr>
                      <a:r>
                        <a:rPr lang="ru-RU" sz="1100">
                          <a:effectLst/>
                        </a:rPr>
                        <a:t>не ниже 62,5</a:t>
                      </a:r>
                      <a:endParaRPr lang="ru-RU" sz="1200">
                        <a:effectLst/>
                        <a:latin typeface="Calibri"/>
                        <a:ea typeface="Calibri"/>
                        <a:cs typeface="Times New Roman"/>
                      </a:endParaRPr>
                    </a:p>
                  </a:txBody>
                  <a:tcPr marL="37210" marR="37210" marT="61217" marB="61217"/>
                </a:tc>
                <a:tc hMerge="1">
                  <a:txBody>
                    <a:bodyPr/>
                    <a:lstStyle/>
                    <a:p>
                      <a:pPr algn="ctr">
                        <a:lnSpc>
                          <a:spcPct val="115000"/>
                        </a:lnSpc>
                        <a:spcAft>
                          <a:spcPts val="0"/>
                        </a:spcAft>
                      </a:pPr>
                      <a:endParaRPr lang="ru-RU" sz="1200">
                        <a:effectLst/>
                        <a:latin typeface="Calibri"/>
                        <a:ea typeface="Calibri"/>
                        <a:cs typeface="Times New Roman"/>
                      </a:endParaRPr>
                    </a:p>
                  </a:txBody>
                  <a:tcPr marL="37210" marR="37210" marT="61217" marB="61217"/>
                </a:tc>
                <a:tc gridSpan="2">
                  <a:txBody>
                    <a:bodyPr/>
                    <a:lstStyle/>
                    <a:p>
                      <a:pPr algn="ctr">
                        <a:lnSpc>
                          <a:spcPct val="115000"/>
                        </a:lnSpc>
                        <a:spcAft>
                          <a:spcPts val="0"/>
                        </a:spcAft>
                      </a:pPr>
                      <a:r>
                        <a:rPr lang="ru-RU" sz="1100">
                          <a:effectLst/>
                        </a:rPr>
                        <a:t>не ниже 63</a:t>
                      </a:r>
                      <a:endParaRPr lang="ru-RU" sz="1200">
                        <a:effectLst/>
                        <a:latin typeface="Calibri"/>
                        <a:ea typeface="Calibri"/>
                        <a:cs typeface="Times New Roman"/>
                      </a:endParaRPr>
                    </a:p>
                  </a:txBody>
                  <a:tcPr marL="37210" marR="37210" marT="61217" marB="61217"/>
                </a:tc>
                <a:tc hMerge="1">
                  <a:txBody>
                    <a:bodyPr/>
                    <a:lstStyle/>
                    <a:p>
                      <a:pPr algn="ctr">
                        <a:lnSpc>
                          <a:spcPct val="115000"/>
                        </a:lnSpc>
                        <a:spcAft>
                          <a:spcPts val="0"/>
                        </a:spcAft>
                      </a:pPr>
                      <a:endParaRPr lang="ru-RU" sz="1200">
                        <a:effectLst/>
                        <a:latin typeface="Calibri"/>
                        <a:ea typeface="Calibri"/>
                        <a:cs typeface="Times New Roman"/>
                      </a:endParaRPr>
                    </a:p>
                  </a:txBody>
                  <a:tcPr marL="37210" marR="37210" marT="61217" marB="61217"/>
                </a:tc>
                <a:tc>
                  <a:txBody>
                    <a:bodyPr/>
                    <a:lstStyle/>
                    <a:p>
                      <a:pPr algn="ctr">
                        <a:lnSpc>
                          <a:spcPct val="115000"/>
                        </a:lnSpc>
                        <a:spcAft>
                          <a:spcPts val="0"/>
                        </a:spcAft>
                      </a:pPr>
                      <a:r>
                        <a:rPr lang="ru-RU" sz="1100">
                          <a:effectLst/>
                        </a:rPr>
                        <a:t>не ниже 63,5</a:t>
                      </a:r>
                      <a:endParaRPr lang="ru-RU" sz="1200">
                        <a:effectLst/>
                        <a:latin typeface="Calibri"/>
                        <a:ea typeface="Calibri"/>
                        <a:cs typeface="Times New Roman"/>
                      </a:endParaRPr>
                    </a:p>
                  </a:txBody>
                  <a:tcPr marL="37210" marR="37210" marT="61217" marB="61217"/>
                </a:tc>
              </a:tr>
              <a:tr h="1065718">
                <a:tc>
                  <a:txBody>
                    <a:bodyPr/>
                    <a:lstStyle/>
                    <a:p>
                      <a:pPr algn="ctr">
                        <a:lnSpc>
                          <a:spcPct val="115000"/>
                        </a:lnSpc>
                        <a:spcAft>
                          <a:spcPts val="0"/>
                        </a:spcAft>
                      </a:pPr>
                      <a:r>
                        <a:rPr lang="ru-RU" sz="1100">
                          <a:effectLst/>
                        </a:rPr>
                        <a:t>3.</a:t>
                      </a:r>
                      <a:endParaRPr lang="ru-RU" sz="1200">
                        <a:effectLst/>
                        <a:latin typeface="Calibri"/>
                        <a:ea typeface="Calibri"/>
                        <a:cs typeface="Times New Roman"/>
                      </a:endParaRPr>
                    </a:p>
                  </a:txBody>
                  <a:tcPr marL="37210" marR="37210" marT="61217" marB="61217"/>
                </a:tc>
                <a:tc>
                  <a:txBody>
                    <a:bodyPr/>
                    <a:lstStyle/>
                    <a:p>
                      <a:pPr>
                        <a:lnSpc>
                          <a:spcPct val="115000"/>
                        </a:lnSpc>
                        <a:spcAft>
                          <a:spcPts val="0"/>
                        </a:spcAft>
                      </a:pPr>
                      <a:r>
                        <a:rPr lang="ru-RU" sz="1100">
                          <a:effectLst/>
                        </a:rPr>
                        <a:t>Индикатор 3 "Средняя оценка качества финансового менеджмента, осуществляемого главными распорядителями средств бюджета города-курорта Пятигорска"</a:t>
                      </a:r>
                      <a:endParaRPr lang="ru-RU" sz="1200">
                        <a:effectLst/>
                        <a:latin typeface="Calibri"/>
                        <a:ea typeface="Calibri"/>
                        <a:cs typeface="Times New Roman"/>
                      </a:endParaRPr>
                    </a:p>
                  </a:txBody>
                  <a:tcPr marL="37210" marR="37210" marT="61217" marB="61217"/>
                </a:tc>
                <a:tc>
                  <a:txBody>
                    <a:bodyPr/>
                    <a:lstStyle/>
                    <a:p>
                      <a:pPr algn="ctr">
                        <a:lnSpc>
                          <a:spcPct val="115000"/>
                        </a:lnSpc>
                        <a:spcAft>
                          <a:spcPts val="0"/>
                        </a:spcAft>
                      </a:pPr>
                      <a:r>
                        <a:rPr lang="ru-RU" sz="1100">
                          <a:effectLst/>
                        </a:rPr>
                        <a:t>баллов</a:t>
                      </a:r>
                      <a:endParaRPr lang="ru-RU" sz="1200">
                        <a:effectLst/>
                        <a:latin typeface="Calibri"/>
                        <a:ea typeface="Calibri"/>
                        <a:cs typeface="Times New Roman"/>
                      </a:endParaRPr>
                    </a:p>
                  </a:txBody>
                  <a:tcPr marL="37210" marR="37210" marT="61217" marB="61217"/>
                </a:tc>
                <a:tc gridSpan="2">
                  <a:txBody>
                    <a:bodyPr/>
                    <a:lstStyle/>
                    <a:p>
                      <a:pPr algn="ctr">
                        <a:lnSpc>
                          <a:spcPct val="115000"/>
                        </a:lnSpc>
                        <a:spcAft>
                          <a:spcPts val="0"/>
                        </a:spcAft>
                      </a:pPr>
                      <a:r>
                        <a:rPr lang="ru-RU" sz="1100">
                          <a:effectLst/>
                        </a:rPr>
                        <a:t>не менее 65</a:t>
                      </a:r>
                      <a:endParaRPr lang="ru-RU" sz="1200">
                        <a:effectLst/>
                        <a:latin typeface="Calibri"/>
                        <a:ea typeface="Calibri"/>
                        <a:cs typeface="Times New Roman"/>
                      </a:endParaRPr>
                    </a:p>
                  </a:txBody>
                  <a:tcPr marL="37210" marR="37210" marT="61217" marB="61217"/>
                </a:tc>
                <a:tc hMerge="1">
                  <a:txBody>
                    <a:bodyPr/>
                    <a:lstStyle/>
                    <a:p>
                      <a:pPr algn="ctr">
                        <a:lnSpc>
                          <a:spcPct val="115000"/>
                        </a:lnSpc>
                        <a:spcAft>
                          <a:spcPts val="0"/>
                        </a:spcAft>
                      </a:pPr>
                      <a:endParaRPr lang="ru-RU" sz="1200">
                        <a:effectLst/>
                        <a:latin typeface="Calibri"/>
                        <a:ea typeface="Calibri"/>
                        <a:cs typeface="Times New Roman"/>
                      </a:endParaRPr>
                    </a:p>
                  </a:txBody>
                  <a:tcPr marL="37210" marR="37210" marT="61217" marB="61217"/>
                </a:tc>
                <a:tc gridSpan="2">
                  <a:txBody>
                    <a:bodyPr/>
                    <a:lstStyle/>
                    <a:p>
                      <a:pPr algn="ctr">
                        <a:lnSpc>
                          <a:spcPct val="115000"/>
                        </a:lnSpc>
                        <a:spcAft>
                          <a:spcPts val="0"/>
                        </a:spcAft>
                      </a:pPr>
                      <a:r>
                        <a:rPr lang="ru-RU" sz="1100">
                          <a:effectLst/>
                        </a:rPr>
                        <a:t>не менее 65,5</a:t>
                      </a:r>
                      <a:endParaRPr lang="ru-RU" sz="1200">
                        <a:effectLst/>
                        <a:latin typeface="Calibri"/>
                        <a:ea typeface="Calibri"/>
                        <a:cs typeface="Times New Roman"/>
                      </a:endParaRPr>
                    </a:p>
                  </a:txBody>
                  <a:tcPr marL="37210" marR="37210" marT="61217" marB="61217"/>
                </a:tc>
                <a:tc hMerge="1">
                  <a:txBody>
                    <a:bodyPr/>
                    <a:lstStyle/>
                    <a:p>
                      <a:pPr algn="ctr">
                        <a:lnSpc>
                          <a:spcPct val="115000"/>
                        </a:lnSpc>
                        <a:spcAft>
                          <a:spcPts val="0"/>
                        </a:spcAft>
                      </a:pPr>
                      <a:endParaRPr lang="ru-RU" sz="1200" dirty="0">
                        <a:effectLst/>
                        <a:latin typeface="Calibri"/>
                        <a:ea typeface="Calibri"/>
                        <a:cs typeface="Times New Roman"/>
                      </a:endParaRPr>
                    </a:p>
                  </a:txBody>
                  <a:tcPr marL="37210" marR="37210" marT="61217" marB="61217"/>
                </a:tc>
                <a:tc>
                  <a:txBody>
                    <a:bodyPr/>
                    <a:lstStyle/>
                    <a:p>
                      <a:pPr algn="ctr">
                        <a:lnSpc>
                          <a:spcPct val="115000"/>
                        </a:lnSpc>
                        <a:spcAft>
                          <a:spcPts val="0"/>
                        </a:spcAft>
                      </a:pPr>
                      <a:r>
                        <a:rPr lang="ru-RU" sz="1100" dirty="0">
                          <a:effectLst/>
                        </a:rPr>
                        <a:t>не менее 66</a:t>
                      </a:r>
                      <a:endParaRPr lang="ru-RU" sz="1200" dirty="0">
                        <a:effectLst/>
                        <a:latin typeface="Calibri"/>
                        <a:ea typeface="Calibri"/>
                        <a:cs typeface="Times New Roman"/>
                      </a:endParaRPr>
                    </a:p>
                  </a:txBody>
                  <a:tcPr marL="37210" marR="37210" marT="61217" marB="61217"/>
                </a:tc>
              </a:tr>
            </a:tbl>
          </a:graphicData>
        </a:graphic>
      </p:graphicFrame>
      <p:pic>
        <p:nvPicPr>
          <p:cNvPr id="10244" name="Picture 4" descr="https://ip-spravka.ru/wp-content/uploads/2019/08/post_5d5a523f41e98.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760231" y="692696"/>
            <a:ext cx="3336693" cy="234402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superuser\Desktop\герб пятигорска.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2620"/>
            <a:ext cx="971600" cy="1156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10226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884572" y="72009"/>
            <a:ext cx="7916804" cy="90872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182880" indent="0" algn="ctr">
              <a:buNone/>
            </a:pPr>
            <a:r>
              <a:rPr lang="ru-RU" sz="1600" dirty="0" smtClean="0">
                <a:solidFill>
                  <a:schemeClr val="tx1"/>
                </a:solidFill>
                <a:effectLst/>
              </a:rPr>
              <a:t>Информация об индикаторах муниципальной программы города-курорта </a:t>
            </a:r>
            <a:r>
              <a:rPr lang="ru-RU" sz="1600" dirty="0">
                <a:solidFill>
                  <a:schemeClr val="tx1"/>
                </a:solidFill>
                <a:effectLst/>
              </a:rPr>
              <a:t>Пятигорска «Управление имуществом», планируемых </a:t>
            </a:r>
            <a:r>
              <a:rPr lang="ru-RU" sz="1600" dirty="0" smtClean="0">
                <a:solidFill>
                  <a:schemeClr val="tx1"/>
                </a:solidFill>
                <a:effectLst/>
              </a:rPr>
              <a:t>для достижения цели муниципальной программы в 2021,2022, 2023 гг.</a:t>
            </a:r>
            <a:endParaRPr lang="ru-RU" sz="1600" dirty="0">
              <a:solidFill>
                <a:schemeClr val="tx1"/>
              </a:solidFill>
              <a:effectLst/>
            </a:endParaRPr>
          </a:p>
        </p:txBody>
      </p:sp>
      <p:sp>
        <p:nvSpPr>
          <p:cNvPr id="7" name="Прямоугольник 6"/>
          <p:cNvSpPr/>
          <p:nvPr/>
        </p:nvSpPr>
        <p:spPr>
          <a:xfrm>
            <a:off x="6015345" y="2996952"/>
            <a:ext cx="3108418" cy="3600986"/>
          </a:xfrm>
          <a:prstGeom prst="rect">
            <a:avLst/>
          </a:prstGeom>
        </p:spPr>
        <p:txBody>
          <a:bodyPr wrap="square">
            <a:spAutoFit/>
          </a:bodyPr>
          <a:lstStyle/>
          <a:p>
            <a:pPr algn="ctr"/>
            <a:r>
              <a:rPr lang="ru-RU" sz="1200" dirty="0"/>
              <a:t>Ответственным исполнителем программы является муниципальное учреждение «Управление имущественных отношений администрации  города Пятигорска». </a:t>
            </a:r>
          </a:p>
          <a:p>
            <a:pPr algn="ctr"/>
            <a:endParaRPr lang="ru-RU" sz="1200" dirty="0" smtClean="0"/>
          </a:p>
          <a:p>
            <a:pPr algn="ctr"/>
            <a:r>
              <a:rPr lang="ru-RU" sz="1200" dirty="0" smtClean="0"/>
              <a:t>На </a:t>
            </a:r>
            <a:r>
              <a:rPr lang="ru-RU" sz="1200" dirty="0"/>
              <a:t>исполнение мероприятий данной программы за счет средств бюджета города на 2021 год предусмотрено 47 </a:t>
            </a:r>
            <a:r>
              <a:rPr lang="ru-RU" sz="1200" dirty="0" smtClean="0"/>
              <a:t>052,81 тыс.руб</a:t>
            </a:r>
            <a:r>
              <a:rPr lang="ru-RU" sz="1200" dirty="0"/>
              <a:t>., что на 1 </a:t>
            </a:r>
            <a:r>
              <a:rPr lang="ru-RU" sz="1200" dirty="0" smtClean="0"/>
              <a:t>483,42 тыс.руб</a:t>
            </a:r>
            <a:r>
              <a:rPr lang="ru-RU" sz="1200" dirty="0"/>
              <a:t>. меньше первоначально утвержденного бюджета города на 2020 </a:t>
            </a:r>
            <a:r>
              <a:rPr lang="ru-RU" sz="1200" dirty="0" smtClean="0"/>
              <a:t>год.</a:t>
            </a:r>
          </a:p>
          <a:p>
            <a:pPr algn="ctr"/>
            <a:endParaRPr lang="ru-RU" sz="1200" dirty="0"/>
          </a:p>
          <a:p>
            <a:pPr algn="ctr"/>
            <a:r>
              <a:rPr lang="ru-RU" sz="1200" dirty="0"/>
              <a:t>В плановом периоде 2022 и 2023 годов общий объем расходов бюджета города по данной программе составил 44 </a:t>
            </a:r>
            <a:r>
              <a:rPr lang="ru-RU" sz="1200" dirty="0" smtClean="0"/>
              <a:t>052,81 </a:t>
            </a:r>
            <a:r>
              <a:rPr lang="ru-RU" sz="1200" dirty="0"/>
              <a:t>руб. ежегодно.</a:t>
            </a:r>
          </a:p>
          <a:p>
            <a:pPr algn="ctr"/>
            <a:endParaRPr lang="ru-RU" sz="1200" dirty="0"/>
          </a:p>
        </p:txBody>
      </p:sp>
      <p:graphicFrame>
        <p:nvGraphicFramePr>
          <p:cNvPr id="3" name="Таблица 2"/>
          <p:cNvGraphicFramePr>
            <a:graphicFrameLocks noGrp="1"/>
          </p:cNvGraphicFramePr>
          <p:nvPr>
            <p:extLst>
              <p:ext uri="{D42A27DB-BD31-4B8C-83A1-F6EECF244321}">
                <p14:modId xmlns:p14="http://schemas.microsoft.com/office/powerpoint/2010/main" val="1191186104"/>
              </p:ext>
            </p:extLst>
          </p:nvPr>
        </p:nvGraphicFramePr>
        <p:xfrm>
          <a:off x="33866" y="1052736"/>
          <a:ext cx="5978295" cy="5760642"/>
        </p:xfrm>
        <a:graphic>
          <a:graphicData uri="http://schemas.openxmlformats.org/drawingml/2006/table">
            <a:tbl>
              <a:tblPr>
                <a:tableStyleId>{5DA37D80-6434-44D0-A028-1B22A696006F}</a:tableStyleId>
              </a:tblPr>
              <a:tblGrid>
                <a:gridCol w="755320"/>
                <a:gridCol w="2676587"/>
                <a:gridCol w="937265"/>
                <a:gridCol w="591737"/>
                <a:gridCol w="591737"/>
                <a:gridCol w="425649"/>
              </a:tblGrid>
              <a:tr h="609426">
                <a:tc rowSpan="2">
                  <a:txBody>
                    <a:bodyPr/>
                    <a:lstStyle/>
                    <a:p>
                      <a:pPr algn="ctr">
                        <a:lnSpc>
                          <a:spcPct val="115000"/>
                        </a:lnSpc>
                        <a:spcAft>
                          <a:spcPts val="0"/>
                        </a:spcAft>
                      </a:pPr>
                      <a:r>
                        <a:rPr lang="ru-RU" sz="800" dirty="0">
                          <a:effectLst/>
                        </a:rPr>
                        <a:t>N п/п</a:t>
                      </a:r>
                      <a:endParaRPr lang="ru-RU" sz="1100" dirty="0">
                        <a:effectLst/>
                        <a:latin typeface="Calibri"/>
                        <a:ea typeface="Calibri"/>
                        <a:cs typeface="Times New Roman"/>
                      </a:endParaRPr>
                    </a:p>
                  </a:txBody>
                  <a:tcPr marL="32269" marR="32269" marT="53087" marB="53087" anchor="ctr"/>
                </a:tc>
                <a:tc rowSpan="2">
                  <a:txBody>
                    <a:bodyPr/>
                    <a:lstStyle/>
                    <a:p>
                      <a:pPr algn="ctr">
                        <a:lnSpc>
                          <a:spcPct val="115000"/>
                        </a:lnSpc>
                        <a:spcAft>
                          <a:spcPts val="0"/>
                        </a:spcAft>
                      </a:pPr>
                      <a:r>
                        <a:rPr lang="ru-RU" sz="800" dirty="0">
                          <a:effectLst/>
                        </a:rPr>
                        <a:t>Наименование целевого </a:t>
                      </a:r>
                      <a:r>
                        <a:rPr lang="ru-RU" sz="800" dirty="0" smtClean="0">
                          <a:effectLst/>
                        </a:rPr>
                        <a:t>индикатора</a:t>
                      </a:r>
                      <a:endParaRPr lang="ru-RU" sz="1100" dirty="0">
                        <a:effectLst/>
                        <a:latin typeface="Calibri"/>
                        <a:ea typeface="Calibri"/>
                        <a:cs typeface="Times New Roman"/>
                      </a:endParaRPr>
                    </a:p>
                  </a:txBody>
                  <a:tcPr marL="32269" marR="32269" marT="53087" marB="53087" anchor="ctr"/>
                </a:tc>
                <a:tc rowSpan="2">
                  <a:txBody>
                    <a:bodyPr/>
                    <a:lstStyle/>
                    <a:p>
                      <a:pPr algn="ctr">
                        <a:lnSpc>
                          <a:spcPct val="115000"/>
                        </a:lnSpc>
                        <a:spcAft>
                          <a:spcPts val="0"/>
                        </a:spcAft>
                      </a:pPr>
                      <a:r>
                        <a:rPr lang="ru-RU" sz="800">
                          <a:effectLst/>
                        </a:rPr>
                        <a:t>Единица измерения</a:t>
                      </a:r>
                      <a:endParaRPr lang="ru-RU" sz="1100">
                        <a:effectLst/>
                        <a:latin typeface="Calibri"/>
                        <a:ea typeface="Calibri"/>
                        <a:cs typeface="Times New Roman"/>
                      </a:endParaRPr>
                    </a:p>
                  </a:txBody>
                  <a:tcPr marL="32269" marR="32269" marT="53087" marB="53087" anchor="ctr"/>
                </a:tc>
                <a:tc gridSpan="3">
                  <a:txBody>
                    <a:bodyPr/>
                    <a:lstStyle/>
                    <a:p>
                      <a:pPr algn="ctr">
                        <a:lnSpc>
                          <a:spcPct val="115000"/>
                        </a:lnSpc>
                        <a:spcAft>
                          <a:spcPts val="0"/>
                        </a:spcAft>
                      </a:pPr>
                      <a:r>
                        <a:rPr lang="ru-RU" sz="800" dirty="0">
                          <a:effectLst/>
                        </a:rPr>
                        <a:t>Значение индикатора достижения цели </a:t>
                      </a:r>
                      <a:r>
                        <a:rPr lang="ru-RU" sz="800" dirty="0" smtClean="0">
                          <a:effectLst/>
                        </a:rPr>
                        <a:t>Программы</a:t>
                      </a:r>
                      <a:endParaRPr lang="ru-RU" sz="1100" dirty="0">
                        <a:effectLst/>
                        <a:latin typeface="Calibri"/>
                        <a:ea typeface="Calibri"/>
                        <a:cs typeface="Times New Roman"/>
                      </a:endParaRPr>
                    </a:p>
                  </a:txBody>
                  <a:tcPr marL="32269" marR="32269" marT="53087" marB="53087" anchor="ctr"/>
                </a:tc>
                <a:tc hMerge="1">
                  <a:txBody>
                    <a:bodyPr/>
                    <a:lstStyle/>
                    <a:p>
                      <a:endParaRPr lang="ru-RU"/>
                    </a:p>
                  </a:txBody>
                  <a:tcPr/>
                </a:tc>
                <a:tc hMerge="1">
                  <a:txBody>
                    <a:bodyPr/>
                    <a:lstStyle/>
                    <a:p>
                      <a:endParaRPr lang="ru-RU"/>
                    </a:p>
                  </a:txBody>
                  <a:tcPr/>
                </a:tc>
              </a:tr>
              <a:tr h="309530">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800">
                          <a:effectLst/>
                        </a:rPr>
                        <a:t>2021</a:t>
                      </a:r>
                      <a:endParaRPr lang="ru-RU" sz="1100">
                        <a:effectLst/>
                        <a:latin typeface="Calibri"/>
                        <a:ea typeface="Calibri"/>
                        <a:cs typeface="Times New Roman"/>
                      </a:endParaRPr>
                    </a:p>
                  </a:txBody>
                  <a:tcPr marL="32269" marR="32269" marT="53087" marB="53087" anchor="ctr"/>
                </a:tc>
                <a:tc>
                  <a:txBody>
                    <a:bodyPr/>
                    <a:lstStyle/>
                    <a:p>
                      <a:pPr algn="ctr">
                        <a:lnSpc>
                          <a:spcPct val="115000"/>
                        </a:lnSpc>
                        <a:spcAft>
                          <a:spcPts val="0"/>
                        </a:spcAft>
                      </a:pPr>
                      <a:r>
                        <a:rPr lang="ru-RU" sz="800">
                          <a:effectLst/>
                        </a:rPr>
                        <a:t>2022</a:t>
                      </a:r>
                      <a:endParaRPr lang="ru-RU" sz="1100">
                        <a:effectLst/>
                        <a:latin typeface="Calibri"/>
                        <a:ea typeface="Calibri"/>
                        <a:cs typeface="Times New Roman"/>
                      </a:endParaRPr>
                    </a:p>
                  </a:txBody>
                  <a:tcPr marL="32269" marR="32269" marT="53087" marB="53087" anchor="ctr"/>
                </a:tc>
                <a:tc>
                  <a:txBody>
                    <a:bodyPr/>
                    <a:lstStyle/>
                    <a:p>
                      <a:pPr algn="ctr">
                        <a:lnSpc>
                          <a:spcPct val="115000"/>
                        </a:lnSpc>
                        <a:spcAft>
                          <a:spcPts val="0"/>
                        </a:spcAft>
                      </a:pPr>
                      <a:r>
                        <a:rPr lang="ru-RU" sz="800">
                          <a:effectLst/>
                        </a:rPr>
                        <a:t>2023</a:t>
                      </a:r>
                      <a:endParaRPr lang="ru-RU" sz="1100">
                        <a:effectLst/>
                        <a:latin typeface="Calibri"/>
                        <a:ea typeface="Calibri"/>
                        <a:cs typeface="Times New Roman"/>
                      </a:endParaRPr>
                    </a:p>
                  </a:txBody>
                  <a:tcPr marL="32269" marR="32269" marT="53087" marB="53087" anchor="ctr"/>
                </a:tc>
              </a:tr>
              <a:tr h="309530">
                <a:tc gridSpan="6">
                  <a:txBody>
                    <a:bodyPr/>
                    <a:lstStyle/>
                    <a:p>
                      <a:pPr algn="ctr">
                        <a:lnSpc>
                          <a:spcPct val="115000"/>
                        </a:lnSpc>
                        <a:spcAft>
                          <a:spcPts val="0"/>
                        </a:spcAft>
                      </a:pPr>
                      <a:r>
                        <a:rPr lang="ru-RU" sz="800">
                          <a:effectLst/>
                        </a:rPr>
                        <a:t>Цель 1 Программы: Развитие эффективной системы управления муниципальным имуществом</a:t>
                      </a:r>
                      <a:endParaRPr lang="ru-RU" sz="1100">
                        <a:effectLst/>
                        <a:latin typeface="Calibri"/>
                        <a:ea typeface="Calibri"/>
                        <a:cs typeface="Times New Roman"/>
                      </a:endParaRPr>
                    </a:p>
                  </a:txBody>
                  <a:tcPr marL="32269" marR="32269" marT="53087" marB="53087"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586899">
                <a:tc>
                  <a:txBody>
                    <a:bodyPr/>
                    <a:lstStyle/>
                    <a:p>
                      <a:pPr algn="ctr">
                        <a:lnSpc>
                          <a:spcPct val="115000"/>
                        </a:lnSpc>
                        <a:spcAft>
                          <a:spcPts val="0"/>
                        </a:spcAft>
                      </a:pPr>
                      <a:r>
                        <a:rPr lang="ru-RU" sz="800">
                          <a:effectLst/>
                        </a:rPr>
                        <a:t>1.1.</a:t>
                      </a:r>
                      <a:endParaRPr lang="ru-RU" sz="1100">
                        <a:effectLst/>
                        <a:latin typeface="Calibri"/>
                        <a:ea typeface="Calibri"/>
                        <a:cs typeface="Times New Roman"/>
                      </a:endParaRPr>
                    </a:p>
                  </a:txBody>
                  <a:tcPr marL="32269" marR="32269" marT="53087" marB="53087" anchor="ctr"/>
                </a:tc>
                <a:tc>
                  <a:txBody>
                    <a:bodyPr/>
                    <a:lstStyle/>
                    <a:p>
                      <a:pPr>
                        <a:lnSpc>
                          <a:spcPct val="115000"/>
                        </a:lnSpc>
                        <a:spcAft>
                          <a:spcPts val="0"/>
                        </a:spcAft>
                      </a:pPr>
                      <a:r>
                        <a:rPr lang="ru-RU" sz="800">
                          <a:effectLst/>
                        </a:rPr>
                        <a:t>Уровень доходности, получаемый от сдачи в аренду имущества, составляющего казну муниципального образования города-курорта Пятигорска</a:t>
                      </a:r>
                      <a:endParaRPr lang="ru-RU" sz="1100">
                        <a:effectLst/>
                        <a:latin typeface="Calibri"/>
                        <a:ea typeface="Calibri"/>
                        <a:cs typeface="Times New Roman"/>
                      </a:endParaRPr>
                    </a:p>
                  </a:txBody>
                  <a:tcPr marL="32269" marR="32269" marT="53087" marB="53087" anchor="ctr"/>
                </a:tc>
                <a:tc>
                  <a:txBody>
                    <a:bodyPr/>
                    <a:lstStyle/>
                    <a:p>
                      <a:pPr algn="ctr">
                        <a:lnSpc>
                          <a:spcPct val="115000"/>
                        </a:lnSpc>
                        <a:spcAft>
                          <a:spcPts val="0"/>
                        </a:spcAft>
                      </a:pPr>
                      <a:r>
                        <a:rPr lang="ru-RU" sz="800">
                          <a:effectLst/>
                        </a:rPr>
                        <a:t>процент</a:t>
                      </a:r>
                      <a:endParaRPr lang="ru-RU" sz="1100">
                        <a:effectLst/>
                        <a:latin typeface="Calibri"/>
                        <a:ea typeface="Calibri"/>
                        <a:cs typeface="Times New Roman"/>
                      </a:endParaRPr>
                    </a:p>
                  </a:txBody>
                  <a:tcPr marL="32269" marR="32269" marT="53087" marB="53087" anchor="ctr"/>
                </a:tc>
                <a:tc>
                  <a:txBody>
                    <a:bodyPr/>
                    <a:lstStyle/>
                    <a:p>
                      <a:pPr algn="ctr">
                        <a:lnSpc>
                          <a:spcPct val="115000"/>
                        </a:lnSpc>
                        <a:spcAft>
                          <a:spcPts val="0"/>
                        </a:spcAft>
                      </a:pPr>
                      <a:r>
                        <a:rPr lang="ru-RU" sz="800">
                          <a:effectLst/>
                        </a:rPr>
                        <a:t>100</a:t>
                      </a:r>
                      <a:endParaRPr lang="ru-RU" sz="1100">
                        <a:effectLst/>
                        <a:latin typeface="Calibri"/>
                        <a:ea typeface="Calibri"/>
                        <a:cs typeface="Times New Roman"/>
                      </a:endParaRPr>
                    </a:p>
                  </a:txBody>
                  <a:tcPr marL="32269" marR="32269" marT="53087" marB="53087" anchor="ctr"/>
                </a:tc>
                <a:tc>
                  <a:txBody>
                    <a:bodyPr/>
                    <a:lstStyle/>
                    <a:p>
                      <a:pPr algn="ctr">
                        <a:lnSpc>
                          <a:spcPct val="115000"/>
                        </a:lnSpc>
                        <a:spcAft>
                          <a:spcPts val="0"/>
                        </a:spcAft>
                      </a:pPr>
                      <a:r>
                        <a:rPr lang="ru-RU" sz="800">
                          <a:effectLst/>
                        </a:rPr>
                        <a:t>100</a:t>
                      </a:r>
                      <a:endParaRPr lang="ru-RU" sz="1100">
                        <a:effectLst/>
                        <a:latin typeface="Calibri"/>
                        <a:ea typeface="Calibri"/>
                        <a:cs typeface="Times New Roman"/>
                      </a:endParaRPr>
                    </a:p>
                  </a:txBody>
                  <a:tcPr marL="32269" marR="32269" marT="53087" marB="53087" anchor="ctr"/>
                </a:tc>
                <a:tc>
                  <a:txBody>
                    <a:bodyPr/>
                    <a:lstStyle/>
                    <a:p>
                      <a:pPr algn="ctr">
                        <a:lnSpc>
                          <a:spcPct val="115000"/>
                        </a:lnSpc>
                        <a:spcAft>
                          <a:spcPts val="0"/>
                        </a:spcAft>
                      </a:pPr>
                      <a:r>
                        <a:rPr lang="ru-RU" sz="800">
                          <a:effectLst/>
                        </a:rPr>
                        <a:t>100</a:t>
                      </a:r>
                      <a:endParaRPr lang="ru-RU" sz="1100">
                        <a:effectLst/>
                        <a:latin typeface="Calibri"/>
                        <a:ea typeface="Calibri"/>
                        <a:cs typeface="Times New Roman"/>
                      </a:endParaRPr>
                    </a:p>
                  </a:txBody>
                  <a:tcPr marL="32269" marR="32269" marT="53087" marB="53087" anchor="ctr"/>
                </a:tc>
              </a:tr>
              <a:tr h="866871">
                <a:tc>
                  <a:txBody>
                    <a:bodyPr/>
                    <a:lstStyle/>
                    <a:p>
                      <a:pPr algn="ctr">
                        <a:lnSpc>
                          <a:spcPct val="115000"/>
                        </a:lnSpc>
                        <a:spcAft>
                          <a:spcPts val="0"/>
                        </a:spcAft>
                      </a:pPr>
                      <a:r>
                        <a:rPr lang="ru-RU" sz="800">
                          <a:effectLst/>
                        </a:rPr>
                        <a:t>1.2.</a:t>
                      </a:r>
                      <a:endParaRPr lang="ru-RU" sz="1100">
                        <a:effectLst/>
                        <a:latin typeface="Calibri"/>
                        <a:ea typeface="Calibri"/>
                        <a:cs typeface="Times New Roman"/>
                      </a:endParaRPr>
                    </a:p>
                  </a:txBody>
                  <a:tcPr marL="32269" marR="32269" marT="53087" marB="53087" anchor="ctr"/>
                </a:tc>
                <a:tc>
                  <a:txBody>
                    <a:bodyPr/>
                    <a:lstStyle/>
                    <a:p>
                      <a:pPr>
                        <a:lnSpc>
                          <a:spcPct val="115000"/>
                        </a:lnSpc>
                        <a:spcAft>
                          <a:spcPts val="0"/>
                        </a:spcAft>
                      </a:pPr>
                      <a:r>
                        <a:rPr lang="ru-RU" sz="800">
                          <a:effectLst/>
                        </a:rPr>
                        <a:t>Уровень доходности, получаемый от перечисления части прибыли, остающейся после уплаты налогов и иных обязательных платежей муниципальных унитарных предприятий, созданных муниципальным образованием город-курорт Пятигорск</a:t>
                      </a:r>
                      <a:endParaRPr lang="ru-RU" sz="1100">
                        <a:effectLst/>
                        <a:latin typeface="Calibri"/>
                        <a:ea typeface="Calibri"/>
                        <a:cs typeface="Times New Roman"/>
                      </a:endParaRPr>
                    </a:p>
                  </a:txBody>
                  <a:tcPr marL="32269" marR="32269" marT="53087" marB="53087" anchor="ctr"/>
                </a:tc>
                <a:tc>
                  <a:txBody>
                    <a:bodyPr/>
                    <a:lstStyle/>
                    <a:p>
                      <a:pPr algn="ctr">
                        <a:lnSpc>
                          <a:spcPct val="115000"/>
                        </a:lnSpc>
                        <a:spcAft>
                          <a:spcPts val="0"/>
                        </a:spcAft>
                      </a:pPr>
                      <a:r>
                        <a:rPr lang="ru-RU" sz="800">
                          <a:effectLst/>
                        </a:rPr>
                        <a:t>процент</a:t>
                      </a:r>
                      <a:endParaRPr lang="ru-RU" sz="1100">
                        <a:effectLst/>
                        <a:latin typeface="Calibri"/>
                        <a:ea typeface="Calibri"/>
                        <a:cs typeface="Times New Roman"/>
                      </a:endParaRPr>
                    </a:p>
                  </a:txBody>
                  <a:tcPr marL="32269" marR="32269" marT="53087" marB="53087" anchor="ctr"/>
                </a:tc>
                <a:tc>
                  <a:txBody>
                    <a:bodyPr/>
                    <a:lstStyle/>
                    <a:p>
                      <a:pPr algn="ctr">
                        <a:lnSpc>
                          <a:spcPct val="115000"/>
                        </a:lnSpc>
                        <a:spcAft>
                          <a:spcPts val="0"/>
                        </a:spcAft>
                      </a:pPr>
                      <a:r>
                        <a:rPr lang="ru-RU" sz="800">
                          <a:effectLst/>
                        </a:rPr>
                        <a:t>100</a:t>
                      </a:r>
                      <a:endParaRPr lang="ru-RU" sz="1100">
                        <a:effectLst/>
                        <a:latin typeface="Calibri"/>
                        <a:ea typeface="Calibri"/>
                        <a:cs typeface="Times New Roman"/>
                      </a:endParaRPr>
                    </a:p>
                  </a:txBody>
                  <a:tcPr marL="32269" marR="32269" marT="53087" marB="53087" anchor="ctr"/>
                </a:tc>
                <a:tc>
                  <a:txBody>
                    <a:bodyPr/>
                    <a:lstStyle/>
                    <a:p>
                      <a:pPr algn="ctr">
                        <a:lnSpc>
                          <a:spcPct val="115000"/>
                        </a:lnSpc>
                        <a:spcAft>
                          <a:spcPts val="0"/>
                        </a:spcAft>
                      </a:pPr>
                      <a:r>
                        <a:rPr lang="ru-RU" sz="800">
                          <a:effectLst/>
                        </a:rPr>
                        <a:t>100</a:t>
                      </a:r>
                      <a:endParaRPr lang="ru-RU" sz="1100">
                        <a:effectLst/>
                        <a:latin typeface="Calibri"/>
                        <a:ea typeface="Calibri"/>
                        <a:cs typeface="Times New Roman"/>
                      </a:endParaRPr>
                    </a:p>
                  </a:txBody>
                  <a:tcPr marL="32269" marR="32269" marT="53087" marB="53087" anchor="ctr"/>
                </a:tc>
                <a:tc>
                  <a:txBody>
                    <a:bodyPr/>
                    <a:lstStyle/>
                    <a:p>
                      <a:pPr algn="ctr">
                        <a:lnSpc>
                          <a:spcPct val="115000"/>
                        </a:lnSpc>
                        <a:spcAft>
                          <a:spcPts val="0"/>
                        </a:spcAft>
                      </a:pPr>
                      <a:r>
                        <a:rPr lang="ru-RU" sz="800">
                          <a:effectLst/>
                        </a:rPr>
                        <a:t>100</a:t>
                      </a:r>
                      <a:endParaRPr lang="ru-RU" sz="1100">
                        <a:effectLst/>
                        <a:latin typeface="Calibri"/>
                        <a:ea typeface="Calibri"/>
                        <a:cs typeface="Times New Roman"/>
                      </a:endParaRPr>
                    </a:p>
                  </a:txBody>
                  <a:tcPr marL="32269" marR="32269" marT="53087" marB="53087" anchor="ctr"/>
                </a:tc>
              </a:tr>
              <a:tr h="866871">
                <a:tc>
                  <a:txBody>
                    <a:bodyPr/>
                    <a:lstStyle/>
                    <a:p>
                      <a:pPr algn="ctr">
                        <a:lnSpc>
                          <a:spcPct val="115000"/>
                        </a:lnSpc>
                        <a:spcAft>
                          <a:spcPts val="0"/>
                        </a:spcAft>
                      </a:pPr>
                      <a:r>
                        <a:rPr lang="ru-RU" sz="800">
                          <a:effectLst/>
                        </a:rPr>
                        <a:t>1.3.</a:t>
                      </a:r>
                      <a:endParaRPr lang="ru-RU" sz="1100">
                        <a:effectLst/>
                        <a:latin typeface="Calibri"/>
                        <a:ea typeface="Calibri"/>
                        <a:cs typeface="Times New Roman"/>
                      </a:endParaRPr>
                    </a:p>
                  </a:txBody>
                  <a:tcPr marL="32269" marR="32269" marT="53087" marB="53087" anchor="ctr"/>
                </a:tc>
                <a:tc>
                  <a:txBody>
                    <a:bodyPr/>
                    <a:lstStyle/>
                    <a:p>
                      <a:pPr>
                        <a:lnSpc>
                          <a:spcPct val="115000"/>
                        </a:lnSpc>
                        <a:spcAft>
                          <a:spcPts val="0"/>
                        </a:spcAft>
                      </a:pPr>
                      <a:r>
                        <a:rPr lang="ru-RU" sz="800">
                          <a:effectLst/>
                        </a:rPr>
                        <a:t>Уровень доходности, получаемый в виде прибыли, приходящейся на доли в уставных (складочных) капиталах хозяйственных товариществ и обществ, или дивидендов по акциям, принадлежащим городским округам</a:t>
                      </a:r>
                      <a:endParaRPr lang="ru-RU" sz="1100">
                        <a:effectLst/>
                        <a:latin typeface="Calibri"/>
                        <a:ea typeface="Calibri"/>
                        <a:cs typeface="Times New Roman"/>
                      </a:endParaRPr>
                    </a:p>
                  </a:txBody>
                  <a:tcPr marL="32269" marR="32269" marT="53087" marB="53087" anchor="ctr"/>
                </a:tc>
                <a:tc>
                  <a:txBody>
                    <a:bodyPr/>
                    <a:lstStyle/>
                    <a:p>
                      <a:pPr algn="ctr">
                        <a:lnSpc>
                          <a:spcPct val="115000"/>
                        </a:lnSpc>
                        <a:spcAft>
                          <a:spcPts val="0"/>
                        </a:spcAft>
                      </a:pPr>
                      <a:r>
                        <a:rPr lang="ru-RU" sz="800">
                          <a:effectLst/>
                        </a:rPr>
                        <a:t>процент</a:t>
                      </a:r>
                      <a:endParaRPr lang="ru-RU" sz="1100">
                        <a:effectLst/>
                        <a:latin typeface="Calibri"/>
                        <a:ea typeface="Calibri"/>
                        <a:cs typeface="Times New Roman"/>
                      </a:endParaRPr>
                    </a:p>
                  </a:txBody>
                  <a:tcPr marL="32269" marR="32269" marT="53087" marB="53087" anchor="ctr"/>
                </a:tc>
                <a:tc>
                  <a:txBody>
                    <a:bodyPr/>
                    <a:lstStyle/>
                    <a:p>
                      <a:pPr algn="ctr">
                        <a:lnSpc>
                          <a:spcPct val="115000"/>
                        </a:lnSpc>
                        <a:spcAft>
                          <a:spcPts val="0"/>
                        </a:spcAft>
                      </a:pPr>
                      <a:r>
                        <a:rPr lang="ru-RU" sz="800">
                          <a:effectLst/>
                        </a:rPr>
                        <a:t>100</a:t>
                      </a:r>
                      <a:endParaRPr lang="ru-RU" sz="1100">
                        <a:effectLst/>
                        <a:latin typeface="Calibri"/>
                        <a:ea typeface="Calibri"/>
                        <a:cs typeface="Times New Roman"/>
                      </a:endParaRPr>
                    </a:p>
                  </a:txBody>
                  <a:tcPr marL="32269" marR="32269" marT="53087" marB="53087" anchor="ctr"/>
                </a:tc>
                <a:tc>
                  <a:txBody>
                    <a:bodyPr/>
                    <a:lstStyle/>
                    <a:p>
                      <a:pPr algn="ctr">
                        <a:lnSpc>
                          <a:spcPct val="115000"/>
                        </a:lnSpc>
                        <a:spcAft>
                          <a:spcPts val="0"/>
                        </a:spcAft>
                      </a:pPr>
                      <a:r>
                        <a:rPr lang="ru-RU" sz="800">
                          <a:effectLst/>
                        </a:rPr>
                        <a:t>100</a:t>
                      </a:r>
                      <a:endParaRPr lang="ru-RU" sz="1100">
                        <a:effectLst/>
                        <a:latin typeface="Calibri"/>
                        <a:ea typeface="Calibri"/>
                        <a:cs typeface="Times New Roman"/>
                      </a:endParaRPr>
                    </a:p>
                  </a:txBody>
                  <a:tcPr marL="32269" marR="32269" marT="53087" marB="53087" anchor="ctr"/>
                </a:tc>
                <a:tc>
                  <a:txBody>
                    <a:bodyPr/>
                    <a:lstStyle/>
                    <a:p>
                      <a:pPr algn="ctr">
                        <a:lnSpc>
                          <a:spcPct val="115000"/>
                        </a:lnSpc>
                        <a:spcAft>
                          <a:spcPts val="0"/>
                        </a:spcAft>
                      </a:pPr>
                      <a:r>
                        <a:rPr lang="ru-RU" sz="800">
                          <a:effectLst/>
                        </a:rPr>
                        <a:t>100</a:t>
                      </a:r>
                      <a:endParaRPr lang="ru-RU" sz="1100">
                        <a:effectLst/>
                        <a:latin typeface="Calibri"/>
                        <a:ea typeface="Calibri"/>
                        <a:cs typeface="Times New Roman"/>
                      </a:endParaRPr>
                    </a:p>
                  </a:txBody>
                  <a:tcPr marL="32269" marR="32269" marT="53087" marB="53087" anchor="ctr"/>
                </a:tc>
              </a:tr>
              <a:tr h="309530">
                <a:tc gridSpan="6">
                  <a:txBody>
                    <a:bodyPr/>
                    <a:lstStyle/>
                    <a:p>
                      <a:pPr algn="ctr">
                        <a:lnSpc>
                          <a:spcPct val="115000"/>
                        </a:lnSpc>
                        <a:spcAft>
                          <a:spcPts val="0"/>
                        </a:spcAft>
                      </a:pPr>
                      <a:r>
                        <a:rPr lang="ru-RU" sz="800">
                          <a:effectLst/>
                        </a:rPr>
                        <a:t>Цель 2 Программы: Развитие эффективной системы управления земельными участками</a:t>
                      </a:r>
                      <a:endParaRPr lang="ru-RU" sz="1100">
                        <a:effectLst/>
                        <a:latin typeface="Calibri"/>
                        <a:ea typeface="Calibri"/>
                        <a:cs typeface="Times New Roman"/>
                      </a:endParaRPr>
                    </a:p>
                  </a:txBody>
                  <a:tcPr marL="32269" marR="32269" marT="53087" marB="53087"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866871">
                <a:tc>
                  <a:txBody>
                    <a:bodyPr/>
                    <a:lstStyle/>
                    <a:p>
                      <a:pPr algn="ctr">
                        <a:lnSpc>
                          <a:spcPct val="115000"/>
                        </a:lnSpc>
                        <a:spcAft>
                          <a:spcPts val="0"/>
                        </a:spcAft>
                      </a:pPr>
                      <a:r>
                        <a:rPr lang="ru-RU" sz="800">
                          <a:effectLst/>
                        </a:rPr>
                        <a:t>2.1.</a:t>
                      </a:r>
                      <a:endParaRPr lang="ru-RU" sz="1100">
                        <a:effectLst/>
                        <a:latin typeface="Calibri"/>
                        <a:ea typeface="Calibri"/>
                        <a:cs typeface="Times New Roman"/>
                      </a:endParaRPr>
                    </a:p>
                  </a:txBody>
                  <a:tcPr marL="32269" marR="32269" marT="53087" marB="53087" anchor="ctr"/>
                </a:tc>
                <a:tc>
                  <a:txBody>
                    <a:bodyPr/>
                    <a:lstStyle/>
                    <a:p>
                      <a:pPr>
                        <a:lnSpc>
                          <a:spcPct val="115000"/>
                        </a:lnSpc>
                        <a:spcAft>
                          <a:spcPts val="0"/>
                        </a:spcAft>
                      </a:pPr>
                      <a:r>
                        <a:rPr lang="ru-RU" sz="800">
                          <a:effectLst/>
                        </a:rPr>
                        <a:t>Уровень доходности, получаемый в виде арендной платы, а также средства от продажи права на заключение договоров аренды за земли, находящиеся в собственности муниципального образования города-курорта Пятигорска</a:t>
                      </a:r>
                      <a:endParaRPr lang="ru-RU" sz="1100">
                        <a:effectLst/>
                        <a:latin typeface="Calibri"/>
                        <a:ea typeface="Calibri"/>
                        <a:cs typeface="Times New Roman"/>
                      </a:endParaRPr>
                    </a:p>
                  </a:txBody>
                  <a:tcPr marL="32269" marR="32269" marT="53087" marB="53087" anchor="ctr"/>
                </a:tc>
                <a:tc>
                  <a:txBody>
                    <a:bodyPr/>
                    <a:lstStyle/>
                    <a:p>
                      <a:pPr algn="ctr">
                        <a:lnSpc>
                          <a:spcPct val="115000"/>
                        </a:lnSpc>
                        <a:spcAft>
                          <a:spcPts val="0"/>
                        </a:spcAft>
                      </a:pPr>
                      <a:r>
                        <a:rPr lang="ru-RU" sz="800">
                          <a:effectLst/>
                        </a:rPr>
                        <a:t>процент</a:t>
                      </a:r>
                      <a:endParaRPr lang="ru-RU" sz="1100">
                        <a:effectLst/>
                        <a:latin typeface="Calibri"/>
                        <a:ea typeface="Calibri"/>
                        <a:cs typeface="Times New Roman"/>
                      </a:endParaRPr>
                    </a:p>
                  </a:txBody>
                  <a:tcPr marL="32269" marR="32269" marT="53087" marB="53087" anchor="ctr"/>
                </a:tc>
                <a:tc>
                  <a:txBody>
                    <a:bodyPr/>
                    <a:lstStyle/>
                    <a:p>
                      <a:pPr algn="ctr">
                        <a:lnSpc>
                          <a:spcPct val="115000"/>
                        </a:lnSpc>
                        <a:spcAft>
                          <a:spcPts val="0"/>
                        </a:spcAft>
                      </a:pPr>
                      <a:r>
                        <a:rPr lang="ru-RU" sz="800">
                          <a:effectLst/>
                        </a:rPr>
                        <a:t>100</a:t>
                      </a:r>
                      <a:endParaRPr lang="ru-RU" sz="1100">
                        <a:effectLst/>
                        <a:latin typeface="Calibri"/>
                        <a:ea typeface="Calibri"/>
                        <a:cs typeface="Times New Roman"/>
                      </a:endParaRPr>
                    </a:p>
                  </a:txBody>
                  <a:tcPr marL="32269" marR="32269" marT="53087" marB="53087" anchor="ctr"/>
                </a:tc>
                <a:tc>
                  <a:txBody>
                    <a:bodyPr/>
                    <a:lstStyle/>
                    <a:p>
                      <a:pPr algn="ctr">
                        <a:lnSpc>
                          <a:spcPct val="115000"/>
                        </a:lnSpc>
                        <a:spcAft>
                          <a:spcPts val="0"/>
                        </a:spcAft>
                      </a:pPr>
                      <a:r>
                        <a:rPr lang="ru-RU" sz="800">
                          <a:effectLst/>
                        </a:rPr>
                        <a:t>100</a:t>
                      </a:r>
                      <a:endParaRPr lang="ru-RU" sz="1100">
                        <a:effectLst/>
                        <a:latin typeface="Calibri"/>
                        <a:ea typeface="Calibri"/>
                        <a:cs typeface="Times New Roman"/>
                      </a:endParaRPr>
                    </a:p>
                  </a:txBody>
                  <a:tcPr marL="32269" marR="32269" marT="53087" marB="53087" anchor="ctr"/>
                </a:tc>
                <a:tc>
                  <a:txBody>
                    <a:bodyPr/>
                    <a:lstStyle/>
                    <a:p>
                      <a:pPr algn="ctr">
                        <a:lnSpc>
                          <a:spcPct val="115000"/>
                        </a:lnSpc>
                        <a:spcAft>
                          <a:spcPts val="0"/>
                        </a:spcAft>
                      </a:pPr>
                      <a:r>
                        <a:rPr lang="ru-RU" sz="800">
                          <a:effectLst/>
                        </a:rPr>
                        <a:t>100</a:t>
                      </a:r>
                      <a:endParaRPr lang="ru-RU" sz="1100">
                        <a:effectLst/>
                        <a:latin typeface="Calibri"/>
                        <a:ea typeface="Calibri"/>
                        <a:cs typeface="Times New Roman"/>
                      </a:endParaRPr>
                    </a:p>
                  </a:txBody>
                  <a:tcPr marL="32269" marR="32269" marT="53087" marB="53087" anchor="ctr"/>
                </a:tc>
              </a:tr>
              <a:tr h="448215">
                <a:tc gridSpan="6">
                  <a:txBody>
                    <a:bodyPr/>
                    <a:lstStyle/>
                    <a:p>
                      <a:pPr algn="just">
                        <a:lnSpc>
                          <a:spcPct val="115000"/>
                        </a:lnSpc>
                        <a:spcAft>
                          <a:spcPts val="0"/>
                        </a:spcAft>
                      </a:pPr>
                      <a:r>
                        <a:rPr lang="ru-RU" sz="800">
                          <a:effectLst/>
                        </a:rPr>
                        <a:t>I. Цель 3 Программы: Улучшение жилищных условий и решение социальных проблем граждан,</a:t>
                      </a:r>
                      <a:endParaRPr lang="ru-RU" sz="1100">
                        <a:effectLst/>
                      </a:endParaRPr>
                    </a:p>
                    <a:p>
                      <a:pPr algn="just">
                        <a:lnSpc>
                          <a:spcPct val="115000"/>
                        </a:lnSpc>
                        <a:spcAft>
                          <a:spcPts val="0"/>
                        </a:spcAft>
                      </a:pPr>
                      <a:r>
                        <a:rPr lang="ru-RU" sz="800">
                          <a:effectLst/>
                        </a:rPr>
                        <a:t>имеющих трех и более детей</a:t>
                      </a:r>
                      <a:endParaRPr lang="ru-RU" sz="1100">
                        <a:effectLst/>
                        <a:latin typeface="Calibri"/>
                        <a:ea typeface="Calibri"/>
                        <a:cs typeface="Times New Roman"/>
                      </a:endParaRPr>
                    </a:p>
                  </a:txBody>
                  <a:tcPr marL="32269" marR="32269" marT="53087" marB="53087"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586899">
                <a:tc>
                  <a:txBody>
                    <a:bodyPr/>
                    <a:lstStyle/>
                    <a:p>
                      <a:pPr algn="ctr">
                        <a:lnSpc>
                          <a:spcPct val="115000"/>
                        </a:lnSpc>
                        <a:spcAft>
                          <a:spcPts val="0"/>
                        </a:spcAft>
                      </a:pPr>
                      <a:r>
                        <a:rPr lang="ru-RU" sz="800">
                          <a:effectLst/>
                        </a:rPr>
                        <a:t>3.1.</a:t>
                      </a:r>
                      <a:endParaRPr lang="ru-RU" sz="1100">
                        <a:effectLst/>
                        <a:latin typeface="Calibri"/>
                        <a:ea typeface="Calibri"/>
                        <a:cs typeface="Times New Roman"/>
                      </a:endParaRPr>
                    </a:p>
                  </a:txBody>
                  <a:tcPr marL="32269" marR="32269" marT="53087" marB="53087" anchor="ctr"/>
                </a:tc>
                <a:tc>
                  <a:txBody>
                    <a:bodyPr/>
                    <a:lstStyle/>
                    <a:p>
                      <a:pPr>
                        <a:lnSpc>
                          <a:spcPct val="115000"/>
                        </a:lnSpc>
                        <a:spcAft>
                          <a:spcPts val="0"/>
                        </a:spcAft>
                      </a:pPr>
                      <a:r>
                        <a:rPr lang="ru-RU" sz="800">
                          <a:effectLst/>
                        </a:rPr>
                        <a:t>Доля предоставления земельных участков гражданам, имеющим трех и более детей в общем количестве для предоставления</a:t>
                      </a:r>
                      <a:endParaRPr lang="ru-RU" sz="1100">
                        <a:effectLst/>
                        <a:latin typeface="Calibri"/>
                        <a:ea typeface="Calibri"/>
                        <a:cs typeface="Times New Roman"/>
                      </a:endParaRPr>
                    </a:p>
                  </a:txBody>
                  <a:tcPr marL="32269" marR="32269" marT="53087" marB="53087" anchor="ctr"/>
                </a:tc>
                <a:tc>
                  <a:txBody>
                    <a:bodyPr/>
                    <a:lstStyle/>
                    <a:p>
                      <a:pPr algn="ctr">
                        <a:lnSpc>
                          <a:spcPct val="115000"/>
                        </a:lnSpc>
                        <a:spcAft>
                          <a:spcPts val="0"/>
                        </a:spcAft>
                      </a:pPr>
                      <a:r>
                        <a:rPr lang="ru-RU" sz="800">
                          <a:effectLst/>
                        </a:rPr>
                        <a:t>процент</a:t>
                      </a:r>
                      <a:endParaRPr lang="ru-RU" sz="1100">
                        <a:effectLst/>
                        <a:latin typeface="Calibri"/>
                        <a:ea typeface="Calibri"/>
                        <a:cs typeface="Times New Roman"/>
                      </a:endParaRPr>
                    </a:p>
                  </a:txBody>
                  <a:tcPr marL="32269" marR="32269" marT="53087" marB="53087" anchor="ctr"/>
                </a:tc>
                <a:tc>
                  <a:txBody>
                    <a:bodyPr/>
                    <a:lstStyle/>
                    <a:p>
                      <a:pPr algn="ctr">
                        <a:lnSpc>
                          <a:spcPct val="115000"/>
                        </a:lnSpc>
                        <a:spcAft>
                          <a:spcPts val="0"/>
                        </a:spcAft>
                      </a:pPr>
                      <a:r>
                        <a:rPr lang="ru-RU" sz="800">
                          <a:effectLst/>
                        </a:rPr>
                        <a:t>51,5</a:t>
                      </a:r>
                      <a:endParaRPr lang="ru-RU" sz="1100">
                        <a:effectLst/>
                        <a:latin typeface="Calibri"/>
                        <a:ea typeface="Calibri"/>
                        <a:cs typeface="Times New Roman"/>
                      </a:endParaRPr>
                    </a:p>
                  </a:txBody>
                  <a:tcPr marL="32269" marR="32269" marT="53087" marB="53087" anchor="ctr"/>
                </a:tc>
                <a:tc>
                  <a:txBody>
                    <a:bodyPr/>
                    <a:lstStyle/>
                    <a:p>
                      <a:pPr algn="ctr">
                        <a:lnSpc>
                          <a:spcPct val="115000"/>
                        </a:lnSpc>
                        <a:spcAft>
                          <a:spcPts val="0"/>
                        </a:spcAft>
                      </a:pPr>
                      <a:r>
                        <a:rPr lang="ru-RU" sz="800">
                          <a:effectLst/>
                        </a:rPr>
                        <a:t>0</a:t>
                      </a:r>
                      <a:endParaRPr lang="ru-RU" sz="1100">
                        <a:effectLst/>
                        <a:latin typeface="Calibri"/>
                        <a:ea typeface="Calibri"/>
                        <a:cs typeface="Times New Roman"/>
                      </a:endParaRPr>
                    </a:p>
                  </a:txBody>
                  <a:tcPr marL="32269" marR="32269" marT="53087" marB="53087" anchor="ctr"/>
                </a:tc>
                <a:tc>
                  <a:txBody>
                    <a:bodyPr/>
                    <a:lstStyle/>
                    <a:p>
                      <a:pPr algn="ctr">
                        <a:lnSpc>
                          <a:spcPct val="115000"/>
                        </a:lnSpc>
                        <a:spcAft>
                          <a:spcPts val="0"/>
                        </a:spcAft>
                      </a:pPr>
                      <a:r>
                        <a:rPr lang="ru-RU" sz="800" dirty="0">
                          <a:effectLst/>
                        </a:rPr>
                        <a:t>0</a:t>
                      </a:r>
                      <a:endParaRPr lang="ru-RU" sz="1100" dirty="0">
                        <a:effectLst/>
                        <a:latin typeface="Calibri"/>
                        <a:ea typeface="Calibri"/>
                        <a:cs typeface="Times New Roman"/>
                      </a:endParaRPr>
                    </a:p>
                  </a:txBody>
                  <a:tcPr marL="32269" marR="32269" marT="53087" marB="53087" anchor="ctr"/>
                </a:tc>
              </a:tr>
            </a:tbl>
          </a:graphicData>
        </a:graphic>
      </p:graphicFrame>
      <p:pic>
        <p:nvPicPr>
          <p:cNvPr id="11268" name="Picture 4" descr="https://i2.wp.com/logicdom.ru/wp-content/uploads/2020/12/pngwave-2020-05-19T141804.237.png?w=740&amp;ssl=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09388" y="820612"/>
            <a:ext cx="2520332" cy="21763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superuser\Desktop\герб пятигорска.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620"/>
            <a:ext cx="971600" cy="1156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62053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884572" y="72009"/>
            <a:ext cx="8259428" cy="90872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182880" indent="0" algn="ctr">
              <a:buNone/>
            </a:pPr>
            <a:r>
              <a:rPr lang="ru-RU" sz="1400" dirty="0" smtClean="0">
                <a:solidFill>
                  <a:schemeClr val="tx1"/>
                </a:solidFill>
                <a:effectLst/>
              </a:rPr>
              <a:t>Информация об индикаторах муниципальной программы города-курорта </a:t>
            </a:r>
            <a:r>
              <a:rPr lang="ru-RU" sz="1400" dirty="0">
                <a:solidFill>
                  <a:schemeClr val="tx1"/>
                </a:solidFill>
                <a:effectLst/>
              </a:rPr>
              <a:t>Пятигорска «Модернизация экономики, развитие малого </a:t>
            </a:r>
            <a:r>
              <a:rPr lang="ru-RU" sz="1400" dirty="0" smtClean="0">
                <a:solidFill>
                  <a:schemeClr val="tx1"/>
                </a:solidFill>
                <a:effectLst/>
              </a:rPr>
              <a:t>и </a:t>
            </a:r>
            <a:r>
              <a:rPr lang="ru-RU" sz="1400" dirty="0">
                <a:solidFill>
                  <a:schemeClr val="tx1"/>
                </a:solidFill>
                <a:effectLst/>
              </a:rPr>
              <a:t>среднего бизнеса, курорта и туризма, энергетики, промышленности и улучшение  инвестиционного </a:t>
            </a:r>
            <a:r>
              <a:rPr lang="ru-RU" sz="1400" dirty="0" smtClean="0">
                <a:solidFill>
                  <a:schemeClr val="tx1"/>
                </a:solidFill>
                <a:effectLst/>
              </a:rPr>
              <a:t>климата», </a:t>
            </a:r>
            <a:r>
              <a:rPr lang="ru-RU" sz="1400" dirty="0">
                <a:solidFill>
                  <a:schemeClr val="tx1"/>
                </a:solidFill>
                <a:effectLst/>
              </a:rPr>
              <a:t>планируемых </a:t>
            </a:r>
            <a:r>
              <a:rPr lang="ru-RU" sz="1400" dirty="0" smtClean="0">
                <a:solidFill>
                  <a:schemeClr val="tx1"/>
                </a:solidFill>
                <a:effectLst/>
              </a:rPr>
              <a:t>для достижения цели муниципальной программы в 2021,2022, 2023 гг.</a:t>
            </a:r>
            <a:endParaRPr lang="ru-RU" sz="1400" dirty="0">
              <a:solidFill>
                <a:schemeClr val="tx1"/>
              </a:solidFill>
              <a:effectLst/>
            </a:endParaRPr>
          </a:p>
        </p:txBody>
      </p:sp>
      <p:sp>
        <p:nvSpPr>
          <p:cNvPr id="7" name="Прямоугольник 6"/>
          <p:cNvSpPr/>
          <p:nvPr/>
        </p:nvSpPr>
        <p:spPr>
          <a:xfrm>
            <a:off x="7308304" y="2420888"/>
            <a:ext cx="1815457" cy="4324261"/>
          </a:xfrm>
          <a:prstGeom prst="rect">
            <a:avLst/>
          </a:prstGeom>
        </p:spPr>
        <p:txBody>
          <a:bodyPr wrap="square">
            <a:spAutoFit/>
          </a:bodyPr>
          <a:lstStyle/>
          <a:p>
            <a:pPr algn="ctr"/>
            <a:r>
              <a:rPr lang="ru-RU" sz="1100" dirty="0"/>
              <a:t>Ответственным исполнителем программы является администрация города Пятигорска</a:t>
            </a:r>
            <a:r>
              <a:rPr lang="ru-RU" sz="1100" dirty="0" smtClean="0"/>
              <a:t>.</a:t>
            </a:r>
          </a:p>
          <a:p>
            <a:pPr algn="ctr"/>
            <a:endParaRPr lang="ru-RU" sz="1100" dirty="0"/>
          </a:p>
          <a:p>
            <a:pPr algn="ctr"/>
            <a:r>
              <a:rPr lang="ru-RU" sz="1100" dirty="0"/>
              <a:t>На исполнение мероприятий данной программы в 2021 году предусмотрено 54 </a:t>
            </a:r>
            <a:r>
              <a:rPr lang="ru-RU" sz="1100" dirty="0" smtClean="0"/>
              <a:t>841,08 тыс.руб</a:t>
            </a:r>
            <a:r>
              <a:rPr lang="ru-RU" sz="1100" dirty="0"/>
              <a:t>., что на 6 </a:t>
            </a:r>
            <a:r>
              <a:rPr lang="ru-RU" sz="1100" dirty="0" smtClean="0"/>
              <a:t>067,56 тыс.руб</a:t>
            </a:r>
            <a:r>
              <a:rPr lang="ru-RU" sz="1100" dirty="0"/>
              <a:t>. меньше первоначально утвержденного бюджета города на 2020 год</a:t>
            </a:r>
          </a:p>
          <a:p>
            <a:pPr algn="ctr"/>
            <a:endParaRPr lang="ru-RU" sz="1100" dirty="0" smtClean="0"/>
          </a:p>
          <a:p>
            <a:pPr algn="ctr"/>
            <a:r>
              <a:rPr lang="ru-RU" sz="1100" dirty="0" smtClean="0"/>
              <a:t>В </a:t>
            </a:r>
            <a:r>
              <a:rPr lang="ru-RU" sz="1100" dirty="0"/>
              <a:t>плановом периоде 2022 и 2023 годов общий объем расходов бюджета города по данной программе составил 52 </a:t>
            </a:r>
            <a:r>
              <a:rPr lang="ru-RU" sz="1100" dirty="0" smtClean="0"/>
              <a:t>227,40 тыс.руб</a:t>
            </a:r>
            <a:r>
              <a:rPr lang="ru-RU" sz="1100" dirty="0"/>
              <a:t>. и 8 </a:t>
            </a:r>
            <a:r>
              <a:rPr lang="ru-RU" sz="1100" dirty="0" smtClean="0"/>
              <a:t>959,40 тыс.руб</a:t>
            </a:r>
            <a:r>
              <a:rPr lang="ru-RU" sz="1100" dirty="0"/>
              <a:t>. соответственно</a:t>
            </a:r>
          </a:p>
          <a:p>
            <a:pPr algn="ctr"/>
            <a:endParaRPr lang="ru-RU" sz="1100" dirty="0"/>
          </a:p>
        </p:txBody>
      </p:sp>
      <p:graphicFrame>
        <p:nvGraphicFramePr>
          <p:cNvPr id="2" name="Таблица 1"/>
          <p:cNvGraphicFramePr>
            <a:graphicFrameLocks noGrp="1"/>
          </p:cNvGraphicFramePr>
          <p:nvPr>
            <p:extLst>
              <p:ext uri="{D42A27DB-BD31-4B8C-83A1-F6EECF244321}">
                <p14:modId xmlns:p14="http://schemas.microsoft.com/office/powerpoint/2010/main" val="3751081829"/>
              </p:ext>
            </p:extLst>
          </p:nvPr>
        </p:nvGraphicFramePr>
        <p:xfrm>
          <a:off x="0" y="1052736"/>
          <a:ext cx="7236297" cy="5825548"/>
        </p:xfrm>
        <a:graphic>
          <a:graphicData uri="http://schemas.openxmlformats.org/drawingml/2006/table">
            <a:tbl>
              <a:tblPr>
                <a:tableStyleId>{5DA37D80-6434-44D0-A028-1B22A696006F}</a:tableStyleId>
              </a:tblPr>
              <a:tblGrid>
                <a:gridCol w="251520"/>
                <a:gridCol w="4310091"/>
                <a:gridCol w="601164"/>
                <a:gridCol w="685918"/>
                <a:gridCol w="693802"/>
                <a:gridCol w="693802"/>
              </a:tblGrid>
              <a:tr h="144016">
                <a:tc rowSpan="2">
                  <a:txBody>
                    <a:bodyPr/>
                    <a:lstStyle/>
                    <a:p>
                      <a:pPr algn="ctr">
                        <a:lnSpc>
                          <a:spcPct val="115000"/>
                        </a:lnSpc>
                        <a:spcAft>
                          <a:spcPts val="0"/>
                        </a:spcAft>
                      </a:pPr>
                      <a:r>
                        <a:rPr lang="ru-RU" sz="600" dirty="0">
                          <a:effectLst/>
                        </a:rPr>
                        <a:t>N п/п</a:t>
                      </a:r>
                      <a:endParaRPr lang="ru-RU" sz="800" dirty="0">
                        <a:effectLst/>
                        <a:latin typeface="Calibri"/>
                        <a:ea typeface="Calibri"/>
                        <a:cs typeface="Times New Roman"/>
                      </a:endParaRPr>
                    </a:p>
                  </a:txBody>
                  <a:tcPr marL="18702" marR="18702" marT="30769" marB="30769"/>
                </a:tc>
                <a:tc rowSpan="2">
                  <a:txBody>
                    <a:bodyPr/>
                    <a:lstStyle/>
                    <a:p>
                      <a:pPr algn="ctr">
                        <a:lnSpc>
                          <a:spcPct val="115000"/>
                        </a:lnSpc>
                        <a:spcAft>
                          <a:spcPts val="0"/>
                        </a:spcAft>
                      </a:pPr>
                      <a:r>
                        <a:rPr lang="ru-RU" sz="600" dirty="0">
                          <a:effectLst/>
                        </a:rPr>
                        <a:t>Наименование индикатора достижения цели </a:t>
                      </a:r>
                      <a:r>
                        <a:rPr lang="ru-RU" sz="600" dirty="0" smtClean="0">
                          <a:effectLst/>
                        </a:rPr>
                        <a:t>Программы</a:t>
                      </a:r>
                      <a:endParaRPr lang="ru-RU" sz="800" dirty="0">
                        <a:effectLst/>
                        <a:latin typeface="Calibri"/>
                        <a:ea typeface="Calibri"/>
                        <a:cs typeface="Times New Roman"/>
                      </a:endParaRPr>
                    </a:p>
                  </a:txBody>
                  <a:tcPr marL="18702" marR="18702" marT="30769" marB="30769"/>
                </a:tc>
                <a:tc rowSpan="2">
                  <a:txBody>
                    <a:bodyPr/>
                    <a:lstStyle/>
                    <a:p>
                      <a:pPr algn="ctr">
                        <a:lnSpc>
                          <a:spcPct val="115000"/>
                        </a:lnSpc>
                        <a:spcAft>
                          <a:spcPts val="0"/>
                        </a:spcAft>
                      </a:pPr>
                      <a:r>
                        <a:rPr lang="ru-RU" sz="600">
                          <a:effectLst/>
                        </a:rPr>
                        <a:t>Единица измерения</a:t>
                      </a:r>
                      <a:endParaRPr lang="ru-RU" sz="800">
                        <a:effectLst/>
                        <a:latin typeface="Calibri"/>
                        <a:ea typeface="Calibri"/>
                        <a:cs typeface="Times New Roman"/>
                      </a:endParaRPr>
                    </a:p>
                  </a:txBody>
                  <a:tcPr marL="18702" marR="18702" marT="30769" marB="30769"/>
                </a:tc>
                <a:tc gridSpan="3">
                  <a:txBody>
                    <a:bodyPr/>
                    <a:lstStyle/>
                    <a:p>
                      <a:pPr algn="ctr">
                        <a:lnSpc>
                          <a:spcPct val="115000"/>
                        </a:lnSpc>
                        <a:spcAft>
                          <a:spcPts val="0"/>
                        </a:spcAft>
                      </a:pPr>
                      <a:r>
                        <a:rPr lang="ru-RU" sz="600" dirty="0">
                          <a:effectLst/>
                        </a:rPr>
                        <a:t>Значение индикатора достижения цели </a:t>
                      </a:r>
                      <a:r>
                        <a:rPr lang="ru-RU" sz="600" dirty="0" smtClean="0">
                          <a:effectLst/>
                        </a:rPr>
                        <a:t>Программы</a:t>
                      </a:r>
                      <a:endParaRPr lang="ru-RU" sz="800" dirty="0">
                        <a:effectLst/>
                        <a:latin typeface="Calibri"/>
                        <a:ea typeface="Calibri"/>
                        <a:cs typeface="Times New Roman"/>
                      </a:endParaRPr>
                    </a:p>
                  </a:txBody>
                  <a:tcPr marL="18702" marR="18702" marT="30769" marB="30769"/>
                </a:tc>
                <a:tc hMerge="1">
                  <a:txBody>
                    <a:bodyPr/>
                    <a:lstStyle/>
                    <a:p>
                      <a:endParaRPr lang="ru-RU"/>
                    </a:p>
                  </a:txBody>
                  <a:tcPr/>
                </a:tc>
                <a:tc hMerge="1">
                  <a:txBody>
                    <a:bodyPr/>
                    <a:lstStyle/>
                    <a:p>
                      <a:endParaRPr lang="ru-RU"/>
                    </a:p>
                  </a:txBody>
                  <a:tcPr/>
                </a:tc>
              </a:tr>
              <a:tr h="180648">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600" b="1" dirty="0">
                          <a:effectLst/>
                        </a:rPr>
                        <a:t>2021</a:t>
                      </a:r>
                      <a:endParaRPr lang="ru-RU" sz="800" b="1" dirty="0">
                        <a:effectLst/>
                        <a:latin typeface="Calibri"/>
                        <a:ea typeface="Calibri"/>
                        <a:cs typeface="Times New Roman"/>
                      </a:endParaRPr>
                    </a:p>
                  </a:txBody>
                  <a:tcPr marL="18702" marR="18702" marT="30769" marB="30769" anchor="ctr"/>
                </a:tc>
                <a:tc>
                  <a:txBody>
                    <a:bodyPr/>
                    <a:lstStyle/>
                    <a:p>
                      <a:pPr algn="ctr">
                        <a:lnSpc>
                          <a:spcPct val="115000"/>
                        </a:lnSpc>
                        <a:spcAft>
                          <a:spcPts val="0"/>
                        </a:spcAft>
                      </a:pPr>
                      <a:r>
                        <a:rPr lang="ru-RU" sz="600" b="1" dirty="0">
                          <a:effectLst/>
                        </a:rPr>
                        <a:t>2022</a:t>
                      </a:r>
                      <a:endParaRPr lang="ru-RU" sz="800" b="1" dirty="0">
                        <a:effectLst/>
                        <a:latin typeface="Calibri"/>
                        <a:ea typeface="Calibri"/>
                        <a:cs typeface="Times New Roman"/>
                      </a:endParaRPr>
                    </a:p>
                  </a:txBody>
                  <a:tcPr marL="18702" marR="18702" marT="30769" marB="30769" anchor="ctr"/>
                </a:tc>
                <a:tc>
                  <a:txBody>
                    <a:bodyPr/>
                    <a:lstStyle/>
                    <a:p>
                      <a:pPr algn="ctr">
                        <a:lnSpc>
                          <a:spcPct val="115000"/>
                        </a:lnSpc>
                        <a:spcAft>
                          <a:spcPts val="0"/>
                        </a:spcAft>
                      </a:pPr>
                      <a:r>
                        <a:rPr lang="ru-RU" sz="600" b="1" dirty="0">
                          <a:effectLst/>
                        </a:rPr>
                        <a:t>2023</a:t>
                      </a:r>
                      <a:endParaRPr lang="ru-RU" sz="800" b="1" dirty="0">
                        <a:effectLst/>
                        <a:latin typeface="Calibri"/>
                        <a:ea typeface="Calibri"/>
                        <a:cs typeface="Times New Roman"/>
                      </a:endParaRPr>
                    </a:p>
                  </a:txBody>
                  <a:tcPr marL="18702" marR="18702" marT="30769" marB="30769" anchor="ctr"/>
                </a:tc>
              </a:tr>
              <a:tr h="180648">
                <a:tc gridSpan="6">
                  <a:txBody>
                    <a:bodyPr/>
                    <a:lstStyle/>
                    <a:p>
                      <a:pPr algn="ctr">
                        <a:lnSpc>
                          <a:spcPct val="115000"/>
                        </a:lnSpc>
                        <a:spcAft>
                          <a:spcPts val="0"/>
                        </a:spcAft>
                      </a:pPr>
                      <a:r>
                        <a:rPr lang="ru-RU" sz="600" dirty="0">
                          <a:effectLst/>
                        </a:rPr>
                        <a:t>I. Цель 1 Программы: Создание благоприятных условий для дальнейшего развития малого и среднего предпринимательства как важного элемента рыночной экономики</a:t>
                      </a:r>
                      <a:endParaRPr lang="ru-RU" sz="800" dirty="0">
                        <a:effectLst/>
                        <a:latin typeface="Calibri"/>
                        <a:ea typeface="Calibri"/>
                        <a:cs typeface="Times New Roman"/>
                      </a:endParaRPr>
                    </a:p>
                  </a:txBody>
                  <a:tcPr marL="18702" marR="18702" marT="30769" marB="30769"/>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233563">
                <a:tc>
                  <a:txBody>
                    <a:bodyPr/>
                    <a:lstStyle/>
                    <a:p>
                      <a:pPr algn="ctr">
                        <a:lnSpc>
                          <a:spcPct val="115000"/>
                        </a:lnSpc>
                        <a:spcAft>
                          <a:spcPts val="0"/>
                        </a:spcAft>
                      </a:pPr>
                      <a:r>
                        <a:rPr lang="ru-RU" sz="600" dirty="0">
                          <a:effectLst/>
                        </a:rPr>
                        <a:t>1.1.</a:t>
                      </a:r>
                      <a:endParaRPr lang="ru-RU" sz="800" dirty="0">
                        <a:effectLst/>
                        <a:latin typeface="Calibri"/>
                        <a:ea typeface="Calibri"/>
                        <a:cs typeface="Times New Roman"/>
                      </a:endParaRPr>
                    </a:p>
                  </a:txBody>
                  <a:tcPr marL="18702" marR="18702" marT="30769" marB="30769"/>
                </a:tc>
                <a:tc>
                  <a:txBody>
                    <a:bodyPr/>
                    <a:lstStyle/>
                    <a:p>
                      <a:pPr>
                        <a:lnSpc>
                          <a:spcPct val="115000"/>
                        </a:lnSpc>
                        <a:spcAft>
                          <a:spcPts val="0"/>
                        </a:spcAft>
                      </a:pPr>
                      <a:r>
                        <a:rPr lang="ru-RU" sz="600">
                          <a:effectLst/>
                        </a:rPr>
                        <a:t>Число субъектов малого и среднего предпринимательства в расчете на 10 тыс. человек населения</a:t>
                      </a:r>
                      <a:endParaRPr lang="ru-RU" sz="800">
                        <a:effectLst/>
                        <a:latin typeface="Calibri"/>
                        <a:ea typeface="Calibri"/>
                        <a:cs typeface="Times New Roman"/>
                      </a:endParaRPr>
                    </a:p>
                  </a:txBody>
                  <a:tcPr marL="18702" marR="18702" marT="30769" marB="30769"/>
                </a:tc>
                <a:tc>
                  <a:txBody>
                    <a:bodyPr/>
                    <a:lstStyle/>
                    <a:p>
                      <a:pPr>
                        <a:lnSpc>
                          <a:spcPct val="115000"/>
                        </a:lnSpc>
                        <a:spcAft>
                          <a:spcPts val="0"/>
                        </a:spcAft>
                      </a:pPr>
                      <a:r>
                        <a:rPr lang="ru-RU" sz="600">
                          <a:effectLst/>
                        </a:rPr>
                        <a:t>ед.</a:t>
                      </a:r>
                      <a:endParaRPr lang="ru-RU" sz="800">
                        <a:effectLst/>
                        <a:latin typeface="Calibri"/>
                        <a:ea typeface="Calibri"/>
                        <a:cs typeface="Times New Roman"/>
                      </a:endParaRPr>
                    </a:p>
                  </a:txBody>
                  <a:tcPr marL="18702" marR="18702" marT="30769" marB="30769"/>
                </a:tc>
                <a:tc>
                  <a:txBody>
                    <a:bodyPr/>
                    <a:lstStyle/>
                    <a:p>
                      <a:pPr algn="ctr">
                        <a:lnSpc>
                          <a:spcPct val="115000"/>
                        </a:lnSpc>
                        <a:spcAft>
                          <a:spcPts val="0"/>
                        </a:spcAft>
                      </a:pPr>
                      <a:r>
                        <a:rPr lang="ru-RU" sz="800" dirty="0">
                          <a:effectLst/>
                        </a:rPr>
                        <a:t>508,9</a:t>
                      </a:r>
                      <a:endParaRPr lang="ru-RU" sz="1000" dirty="0">
                        <a:effectLst/>
                        <a:latin typeface="Calibri"/>
                        <a:ea typeface="Calibri"/>
                        <a:cs typeface="Times New Roman"/>
                      </a:endParaRPr>
                    </a:p>
                  </a:txBody>
                  <a:tcPr marL="18702" marR="18702" marT="30769" marB="30769"/>
                </a:tc>
                <a:tc>
                  <a:txBody>
                    <a:bodyPr/>
                    <a:lstStyle/>
                    <a:p>
                      <a:pPr algn="ctr">
                        <a:lnSpc>
                          <a:spcPct val="115000"/>
                        </a:lnSpc>
                        <a:spcAft>
                          <a:spcPts val="0"/>
                        </a:spcAft>
                      </a:pPr>
                      <a:r>
                        <a:rPr lang="ru-RU" sz="800">
                          <a:effectLst/>
                        </a:rPr>
                        <a:t>509,1</a:t>
                      </a:r>
                      <a:endParaRPr lang="ru-RU" sz="1000">
                        <a:effectLst/>
                        <a:latin typeface="Calibri"/>
                        <a:ea typeface="Calibri"/>
                        <a:cs typeface="Times New Roman"/>
                      </a:endParaRPr>
                    </a:p>
                  </a:txBody>
                  <a:tcPr marL="18702" marR="18702" marT="30769" marB="30769"/>
                </a:tc>
                <a:tc>
                  <a:txBody>
                    <a:bodyPr/>
                    <a:lstStyle/>
                    <a:p>
                      <a:pPr algn="ctr">
                        <a:lnSpc>
                          <a:spcPct val="115000"/>
                        </a:lnSpc>
                        <a:spcAft>
                          <a:spcPts val="0"/>
                        </a:spcAft>
                      </a:pPr>
                      <a:r>
                        <a:rPr lang="ru-RU" sz="800">
                          <a:effectLst/>
                        </a:rPr>
                        <a:t>509,6</a:t>
                      </a:r>
                      <a:endParaRPr lang="ru-RU" sz="1000">
                        <a:effectLst/>
                        <a:latin typeface="Calibri"/>
                        <a:ea typeface="Calibri"/>
                        <a:cs typeface="Times New Roman"/>
                      </a:endParaRPr>
                    </a:p>
                  </a:txBody>
                  <a:tcPr marL="18702" marR="18702" marT="30769" marB="30769"/>
                </a:tc>
              </a:tr>
              <a:tr h="308750">
                <a:tc>
                  <a:txBody>
                    <a:bodyPr/>
                    <a:lstStyle/>
                    <a:p>
                      <a:pPr algn="ctr">
                        <a:lnSpc>
                          <a:spcPct val="115000"/>
                        </a:lnSpc>
                        <a:spcAft>
                          <a:spcPts val="0"/>
                        </a:spcAft>
                      </a:pPr>
                      <a:r>
                        <a:rPr lang="ru-RU" sz="600">
                          <a:effectLst/>
                        </a:rPr>
                        <a:t>1.2.</a:t>
                      </a:r>
                      <a:endParaRPr lang="ru-RU" sz="800">
                        <a:effectLst/>
                        <a:latin typeface="Calibri"/>
                        <a:ea typeface="Calibri"/>
                        <a:cs typeface="Times New Roman"/>
                      </a:endParaRPr>
                    </a:p>
                  </a:txBody>
                  <a:tcPr marL="18702" marR="18702" marT="30769" marB="30769"/>
                </a:tc>
                <a:tc>
                  <a:txBody>
                    <a:bodyPr/>
                    <a:lstStyle/>
                    <a:p>
                      <a:pPr>
                        <a:lnSpc>
                          <a:spcPct val="115000"/>
                        </a:lnSpc>
                        <a:spcAft>
                          <a:spcPts val="0"/>
                        </a:spcAft>
                      </a:pPr>
                      <a:r>
                        <a:rPr lang="ru-RU" sz="600">
                          <a:effectLst/>
                        </a:rPr>
                        <a:t>Доля среднесписочной численности работников (без внешних совместителей) малых и средних предприятий в среднесписочной численности работников (без внешних совместителей) всех предприятий и организаций</a:t>
                      </a:r>
                      <a:endParaRPr lang="ru-RU" sz="800">
                        <a:effectLst/>
                        <a:latin typeface="Calibri"/>
                        <a:ea typeface="Calibri"/>
                        <a:cs typeface="Times New Roman"/>
                      </a:endParaRPr>
                    </a:p>
                  </a:txBody>
                  <a:tcPr marL="18702" marR="18702" marT="30769" marB="30769"/>
                </a:tc>
                <a:tc>
                  <a:txBody>
                    <a:bodyPr/>
                    <a:lstStyle/>
                    <a:p>
                      <a:pPr>
                        <a:lnSpc>
                          <a:spcPct val="115000"/>
                        </a:lnSpc>
                        <a:spcAft>
                          <a:spcPts val="0"/>
                        </a:spcAft>
                      </a:pPr>
                      <a:r>
                        <a:rPr lang="ru-RU" sz="600">
                          <a:effectLst/>
                        </a:rPr>
                        <a:t>в процентах</a:t>
                      </a:r>
                      <a:endParaRPr lang="ru-RU" sz="800">
                        <a:effectLst/>
                        <a:latin typeface="Calibri"/>
                        <a:ea typeface="Calibri"/>
                        <a:cs typeface="Times New Roman"/>
                      </a:endParaRPr>
                    </a:p>
                  </a:txBody>
                  <a:tcPr marL="18702" marR="18702" marT="30769" marB="30769"/>
                </a:tc>
                <a:tc>
                  <a:txBody>
                    <a:bodyPr/>
                    <a:lstStyle/>
                    <a:p>
                      <a:pPr algn="ctr">
                        <a:lnSpc>
                          <a:spcPct val="115000"/>
                        </a:lnSpc>
                        <a:spcAft>
                          <a:spcPts val="0"/>
                        </a:spcAft>
                      </a:pPr>
                      <a:r>
                        <a:rPr lang="ru-RU" sz="800" dirty="0">
                          <a:effectLst/>
                        </a:rPr>
                        <a:t>34,3</a:t>
                      </a:r>
                      <a:endParaRPr lang="ru-RU" sz="1000" dirty="0">
                        <a:effectLst/>
                        <a:latin typeface="Calibri"/>
                        <a:ea typeface="Calibri"/>
                        <a:cs typeface="Times New Roman"/>
                      </a:endParaRPr>
                    </a:p>
                  </a:txBody>
                  <a:tcPr marL="18702" marR="18702" marT="30769" marB="30769"/>
                </a:tc>
                <a:tc>
                  <a:txBody>
                    <a:bodyPr/>
                    <a:lstStyle/>
                    <a:p>
                      <a:pPr algn="ctr">
                        <a:lnSpc>
                          <a:spcPct val="115000"/>
                        </a:lnSpc>
                        <a:spcAft>
                          <a:spcPts val="0"/>
                        </a:spcAft>
                      </a:pPr>
                      <a:r>
                        <a:rPr lang="ru-RU" sz="800" dirty="0">
                          <a:effectLst/>
                        </a:rPr>
                        <a:t>34,4</a:t>
                      </a:r>
                      <a:endParaRPr lang="ru-RU" sz="1000" dirty="0">
                        <a:effectLst/>
                        <a:latin typeface="Calibri"/>
                        <a:ea typeface="Calibri"/>
                        <a:cs typeface="Times New Roman"/>
                      </a:endParaRPr>
                    </a:p>
                  </a:txBody>
                  <a:tcPr marL="18702" marR="18702" marT="30769" marB="30769"/>
                </a:tc>
                <a:tc>
                  <a:txBody>
                    <a:bodyPr/>
                    <a:lstStyle/>
                    <a:p>
                      <a:pPr algn="ctr">
                        <a:lnSpc>
                          <a:spcPct val="115000"/>
                        </a:lnSpc>
                        <a:spcAft>
                          <a:spcPts val="0"/>
                        </a:spcAft>
                      </a:pPr>
                      <a:r>
                        <a:rPr lang="ru-RU" sz="800" dirty="0">
                          <a:effectLst/>
                        </a:rPr>
                        <a:t>34,6</a:t>
                      </a:r>
                      <a:endParaRPr lang="ru-RU" sz="1000" dirty="0">
                        <a:effectLst/>
                        <a:latin typeface="Calibri"/>
                        <a:ea typeface="Calibri"/>
                        <a:cs typeface="Times New Roman"/>
                      </a:endParaRPr>
                    </a:p>
                  </a:txBody>
                  <a:tcPr marL="18702" marR="18702" marT="30769" marB="30769"/>
                </a:tc>
              </a:tr>
              <a:tr h="233563">
                <a:tc gridSpan="6">
                  <a:txBody>
                    <a:bodyPr/>
                    <a:lstStyle/>
                    <a:p>
                      <a:pPr algn="ctr">
                        <a:lnSpc>
                          <a:spcPct val="115000"/>
                        </a:lnSpc>
                        <a:spcAft>
                          <a:spcPts val="0"/>
                        </a:spcAft>
                      </a:pPr>
                      <a:r>
                        <a:rPr lang="ru-RU" sz="600">
                          <a:effectLst/>
                        </a:rPr>
                        <a:t>II. Цель 2 Программы: Комплексное развитие санаторно-курортной и туристической сфер и обеспечение доступности отдыха и лечения для широких слоев российских и иностранных граждан в городе-курорте Пятигорске</a:t>
                      </a:r>
                      <a:endParaRPr lang="ru-RU" sz="800">
                        <a:effectLst/>
                        <a:latin typeface="Calibri"/>
                        <a:ea typeface="Calibri"/>
                        <a:cs typeface="Times New Roman"/>
                      </a:endParaRPr>
                    </a:p>
                  </a:txBody>
                  <a:tcPr marL="18702" marR="18702" marT="30769" marB="30769"/>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180648">
                <a:tc>
                  <a:txBody>
                    <a:bodyPr/>
                    <a:lstStyle/>
                    <a:p>
                      <a:pPr algn="ctr">
                        <a:lnSpc>
                          <a:spcPct val="115000"/>
                        </a:lnSpc>
                        <a:spcAft>
                          <a:spcPts val="0"/>
                        </a:spcAft>
                      </a:pPr>
                      <a:r>
                        <a:rPr lang="ru-RU" sz="600">
                          <a:effectLst/>
                        </a:rPr>
                        <a:t>2.1.</a:t>
                      </a:r>
                      <a:endParaRPr lang="ru-RU" sz="800">
                        <a:effectLst/>
                        <a:latin typeface="Calibri"/>
                        <a:ea typeface="Calibri"/>
                        <a:cs typeface="Times New Roman"/>
                      </a:endParaRPr>
                    </a:p>
                  </a:txBody>
                  <a:tcPr marL="18702" marR="18702" marT="30769" marB="30769"/>
                </a:tc>
                <a:tc>
                  <a:txBody>
                    <a:bodyPr/>
                    <a:lstStyle/>
                    <a:p>
                      <a:pPr>
                        <a:lnSpc>
                          <a:spcPct val="115000"/>
                        </a:lnSpc>
                        <a:spcAft>
                          <a:spcPts val="0"/>
                        </a:spcAft>
                      </a:pPr>
                      <a:r>
                        <a:rPr lang="ru-RU" sz="600">
                          <a:effectLst/>
                        </a:rPr>
                        <a:t>Количество отдыхающих в санаторно-курортном и гостиничном комплексе</a:t>
                      </a:r>
                      <a:endParaRPr lang="ru-RU" sz="800">
                        <a:effectLst/>
                        <a:latin typeface="Calibri"/>
                        <a:ea typeface="Calibri"/>
                        <a:cs typeface="Times New Roman"/>
                      </a:endParaRPr>
                    </a:p>
                  </a:txBody>
                  <a:tcPr marL="18702" marR="18702" marT="30769" marB="30769"/>
                </a:tc>
                <a:tc>
                  <a:txBody>
                    <a:bodyPr/>
                    <a:lstStyle/>
                    <a:p>
                      <a:pPr>
                        <a:lnSpc>
                          <a:spcPct val="115000"/>
                        </a:lnSpc>
                        <a:spcAft>
                          <a:spcPts val="0"/>
                        </a:spcAft>
                      </a:pPr>
                      <a:r>
                        <a:rPr lang="ru-RU" sz="600">
                          <a:effectLst/>
                        </a:rPr>
                        <a:t>тыс. чел.</a:t>
                      </a:r>
                      <a:endParaRPr lang="ru-RU" sz="800">
                        <a:effectLst/>
                        <a:latin typeface="Calibri"/>
                        <a:ea typeface="Calibri"/>
                        <a:cs typeface="Times New Roman"/>
                      </a:endParaRPr>
                    </a:p>
                  </a:txBody>
                  <a:tcPr marL="18702" marR="18702" marT="30769" marB="30769"/>
                </a:tc>
                <a:tc>
                  <a:txBody>
                    <a:bodyPr/>
                    <a:lstStyle/>
                    <a:p>
                      <a:pPr algn="ctr">
                        <a:lnSpc>
                          <a:spcPct val="115000"/>
                        </a:lnSpc>
                        <a:spcAft>
                          <a:spcPts val="0"/>
                        </a:spcAft>
                      </a:pPr>
                      <a:r>
                        <a:rPr lang="ru-RU" sz="800" dirty="0">
                          <a:effectLst/>
                        </a:rPr>
                        <a:t>192,2</a:t>
                      </a:r>
                      <a:endParaRPr lang="ru-RU" sz="1000" dirty="0">
                        <a:effectLst/>
                        <a:latin typeface="Calibri"/>
                        <a:ea typeface="Calibri"/>
                        <a:cs typeface="Times New Roman"/>
                      </a:endParaRPr>
                    </a:p>
                  </a:txBody>
                  <a:tcPr marL="18702" marR="18702" marT="30769" marB="30769"/>
                </a:tc>
                <a:tc>
                  <a:txBody>
                    <a:bodyPr/>
                    <a:lstStyle/>
                    <a:p>
                      <a:pPr algn="ctr">
                        <a:lnSpc>
                          <a:spcPct val="115000"/>
                        </a:lnSpc>
                        <a:spcAft>
                          <a:spcPts val="0"/>
                        </a:spcAft>
                      </a:pPr>
                      <a:r>
                        <a:rPr lang="ru-RU" sz="800" dirty="0">
                          <a:effectLst/>
                        </a:rPr>
                        <a:t>196,6</a:t>
                      </a:r>
                      <a:endParaRPr lang="ru-RU" sz="1000" dirty="0">
                        <a:effectLst/>
                        <a:latin typeface="Calibri"/>
                        <a:ea typeface="Calibri"/>
                        <a:cs typeface="Times New Roman"/>
                      </a:endParaRPr>
                    </a:p>
                  </a:txBody>
                  <a:tcPr marL="18702" marR="18702" marT="30769" marB="30769"/>
                </a:tc>
                <a:tc>
                  <a:txBody>
                    <a:bodyPr/>
                    <a:lstStyle/>
                    <a:p>
                      <a:pPr algn="ctr">
                        <a:lnSpc>
                          <a:spcPct val="115000"/>
                        </a:lnSpc>
                        <a:spcAft>
                          <a:spcPts val="0"/>
                        </a:spcAft>
                      </a:pPr>
                      <a:r>
                        <a:rPr lang="ru-RU" sz="800" dirty="0">
                          <a:effectLst/>
                        </a:rPr>
                        <a:t>208,2</a:t>
                      </a:r>
                      <a:endParaRPr lang="ru-RU" sz="1000" dirty="0">
                        <a:effectLst/>
                        <a:latin typeface="Calibri"/>
                        <a:ea typeface="Calibri"/>
                        <a:cs typeface="Times New Roman"/>
                      </a:endParaRPr>
                    </a:p>
                  </a:txBody>
                  <a:tcPr marL="18702" marR="18702" marT="30769" marB="30769"/>
                </a:tc>
              </a:tr>
              <a:tr h="180648">
                <a:tc gridSpan="6">
                  <a:txBody>
                    <a:bodyPr/>
                    <a:lstStyle/>
                    <a:p>
                      <a:pPr algn="ctr">
                        <a:lnSpc>
                          <a:spcPct val="115000"/>
                        </a:lnSpc>
                        <a:spcAft>
                          <a:spcPts val="0"/>
                        </a:spcAft>
                      </a:pPr>
                      <a:r>
                        <a:rPr lang="ru-RU" sz="600" dirty="0">
                          <a:effectLst/>
                        </a:rPr>
                        <a:t>III. Цель 3 Программы: Повышение эффективности использования топливно-энергетических ресурсов на территории города-курорта Пятигорска</a:t>
                      </a:r>
                      <a:endParaRPr lang="ru-RU" sz="800" dirty="0">
                        <a:effectLst/>
                        <a:latin typeface="Calibri"/>
                        <a:ea typeface="Calibri"/>
                        <a:cs typeface="Times New Roman"/>
                      </a:endParaRPr>
                    </a:p>
                  </a:txBody>
                  <a:tcPr marL="18702" marR="18702" marT="30769" marB="30769"/>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263879">
                <a:tc>
                  <a:txBody>
                    <a:bodyPr/>
                    <a:lstStyle/>
                    <a:p>
                      <a:pPr algn="ctr">
                        <a:lnSpc>
                          <a:spcPct val="115000"/>
                        </a:lnSpc>
                        <a:spcAft>
                          <a:spcPts val="0"/>
                        </a:spcAft>
                      </a:pPr>
                      <a:r>
                        <a:rPr lang="ru-RU" sz="600">
                          <a:effectLst/>
                        </a:rPr>
                        <a:t>3.1.</a:t>
                      </a:r>
                      <a:endParaRPr lang="ru-RU" sz="800">
                        <a:effectLst/>
                        <a:latin typeface="Calibri"/>
                        <a:ea typeface="Calibri"/>
                        <a:cs typeface="Times New Roman"/>
                      </a:endParaRPr>
                    </a:p>
                  </a:txBody>
                  <a:tcPr marL="18702" marR="18702" marT="30769" marB="30769"/>
                </a:tc>
                <a:tc>
                  <a:txBody>
                    <a:bodyPr/>
                    <a:lstStyle/>
                    <a:p>
                      <a:pPr>
                        <a:lnSpc>
                          <a:spcPct val="115000"/>
                        </a:lnSpc>
                        <a:spcAft>
                          <a:spcPts val="0"/>
                        </a:spcAft>
                      </a:pPr>
                      <a:r>
                        <a:rPr lang="ru-RU" sz="600">
                          <a:effectLst/>
                        </a:rPr>
                        <a:t>Удельный расход электрической энергии на снабжение органов местного самоуправления и муниципальных учреждений (в расчете на 1 кв. метр общей площади)</a:t>
                      </a:r>
                      <a:endParaRPr lang="ru-RU" sz="800">
                        <a:effectLst/>
                        <a:latin typeface="Calibri"/>
                        <a:ea typeface="Calibri"/>
                        <a:cs typeface="Times New Roman"/>
                      </a:endParaRPr>
                    </a:p>
                  </a:txBody>
                  <a:tcPr marL="18702" marR="18702" marT="30769" marB="30769"/>
                </a:tc>
                <a:tc>
                  <a:txBody>
                    <a:bodyPr/>
                    <a:lstStyle/>
                    <a:p>
                      <a:pPr>
                        <a:lnSpc>
                          <a:spcPct val="115000"/>
                        </a:lnSpc>
                        <a:spcAft>
                          <a:spcPts val="0"/>
                        </a:spcAft>
                      </a:pPr>
                      <a:r>
                        <a:rPr lang="ru-RU" sz="600">
                          <a:effectLst/>
                        </a:rPr>
                        <a:t>кВт-ч/</a:t>
                      </a:r>
                      <a:endParaRPr lang="ru-RU" sz="800">
                        <a:effectLst/>
                      </a:endParaRPr>
                    </a:p>
                    <a:p>
                      <a:pPr>
                        <a:lnSpc>
                          <a:spcPct val="115000"/>
                        </a:lnSpc>
                        <a:spcAft>
                          <a:spcPts val="0"/>
                        </a:spcAft>
                      </a:pPr>
                      <a:r>
                        <a:rPr lang="ru-RU" sz="600">
                          <a:effectLst/>
                        </a:rPr>
                        <a:t>кв. м</a:t>
                      </a:r>
                      <a:endParaRPr lang="ru-RU" sz="800">
                        <a:effectLst/>
                        <a:latin typeface="Calibri"/>
                        <a:ea typeface="Calibri"/>
                        <a:cs typeface="Times New Roman"/>
                      </a:endParaRPr>
                    </a:p>
                  </a:txBody>
                  <a:tcPr marL="18702" marR="18702" marT="30769" marB="30769"/>
                </a:tc>
                <a:tc>
                  <a:txBody>
                    <a:bodyPr/>
                    <a:lstStyle/>
                    <a:p>
                      <a:pPr algn="ctr">
                        <a:lnSpc>
                          <a:spcPct val="115000"/>
                        </a:lnSpc>
                        <a:spcAft>
                          <a:spcPts val="0"/>
                        </a:spcAft>
                      </a:pPr>
                      <a:r>
                        <a:rPr lang="ru-RU" sz="800" dirty="0">
                          <a:effectLst/>
                        </a:rPr>
                        <a:t>22,25</a:t>
                      </a:r>
                      <a:endParaRPr lang="ru-RU" sz="1000" dirty="0">
                        <a:effectLst/>
                        <a:latin typeface="Calibri"/>
                        <a:ea typeface="Calibri"/>
                        <a:cs typeface="Times New Roman"/>
                      </a:endParaRPr>
                    </a:p>
                  </a:txBody>
                  <a:tcPr marL="18702" marR="18702" marT="30769" marB="30769"/>
                </a:tc>
                <a:tc>
                  <a:txBody>
                    <a:bodyPr/>
                    <a:lstStyle/>
                    <a:p>
                      <a:pPr algn="ctr">
                        <a:lnSpc>
                          <a:spcPct val="115000"/>
                        </a:lnSpc>
                        <a:spcAft>
                          <a:spcPts val="0"/>
                        </a:spcAft>
                      </a:pPr>
                      <a:r>
                        <a:rPr lang="ru-RU" sz="800">
                          <a:effectLst/>
                        </a:rPr>
                        <a:t>21,58</a:t>
                      </a:r>
                      <a:endParaRPr lang="ru-RU" sz="1000">
                        <a:effectLst/>
                        <a:latin typeface="Calibri"/>
                        <a:ea typeface="Calibri"/>
                        <a:cs typeface="Times New Roman"/>
                      </a:endParaRPr>
                    </a:p>
                  </a:txBody>
                  <a:tcPr marL="18702" marR="18702" marT="30769" marB="30769"/>
                </a:tc>
                <a:tc>
                  <a:txBody>
                    <a:bodyPr/>
                    <a:lstStyle/>
                    <a:p>
                      <a:pPr algn="ctr">
                        <a:lnSpc>
                          <a:spcPct val="115000"/>
                        </a:lnSpc>
                        <a:spcAft>
                          <a:spcPts val="0"/>
                        </a:spcAft>
                      </a:pPr>
                      <a:r>
                        <a:rPr lang="ru-RU" sz="800">
                          <a:effectLst/>
                        </a:rPr>
                        <a:t>21,32</a:t>
                      </a:r>
                      <a:endParaRPr lang="ru-RU" sz="1000">
                        <a:effectLst/>
                        <a:latin typeface="Calibri"/>
                        <a:ea typeface="Calibri"/>
                        <a:cs typeface="Times New Roman"/>
                      </a:endParaRPr>
                    </a:p>
                  </a:txBody>
                  <a:tcPr marL="18702" marR="18702" marT="30769" marB="30769"/>
                </a:tc>
              </a:tr>
              <a:tr h="263879">
                <a:tc>
                  <a:txBody>
                    <a:bodyPr/>
                    <a:lstStyle/>
                    <a:p>
                      <a:pPr algn="ctr">
                        <a:lnSpc>
                          <a:spcPct val="115000"/>
                        </a:lnSpc>
                        <a:spcAft>
                          <a:spcPts val="0"/>
                        </a:spcAft>
                      </a:pPr>
                      <a:r>
                        <a:rPr lang="ru-RU" sz="600">
                          <a:effectLst/>
                        </a:rPr>
                        <a:t>3.2.</a:t>
                      </a:r>
                      <a:endParaRPr lang="ru-RU" sz="800">
                        <a:effectLst/>
                        <a:latin typeface="Calibri"/>
                        <a:ea typeface="Calibri"/>
                        <a:cs typeface="Times New Roman"/>
                      </a:endParaRPr>
                    </a:p>
                  </a:txBody>
                  <a:tcPr marL="18702" marR="18702" marT="30769" marB="30769"/>
                </a:tc>
                <a:tc>
                  <a:txBody>
                    <a:bodyPr/>
                    <a:lstStyle/>
                    <a:p>
                      <a:pPr>
                        <a:lnSpc>
                          <a:spcPct val="115000"/>
                        </a:lnSpc>
                        <a:spcAft>
                          <a:spcPts val="0"/>
                        </a:spcAft>
                      </a:pPr>
                      <a:r>
                        <a:rPr lang="ru-RU" sz="600" dirty="0">
                          <a:effectLst/>
                        </a:rPr>
                        <a:t>Удельный расход холодной воды на снабжение органов местного самоуправления и муниципальных учреждений (в расчете на 1 человека)</a:t>
                      </a:r>
                      <a:endParaRPr lang="ru-RU" sz="800" dirty="0">
                        <a:effectLst/>
                        <a:latin typeface="Calibri"/>
                        <a:ea typeface="Calibri"/>
                        <a:cs typeface="Times New Roman"/>
                      </a:endParaRPr>
                    </a:p>
                  </a:txBody>
                  <a:tcPr marL="18702" marR="18702" marT="30769" marB="30769"/>
                </a:tc>
                <a:tc>
                  <a:txBody>
                    <a:bodyPr/>
                    <a:lstStyle/>
                    <a:p>
                      <a:pPr>
                        <a:lnSpc>
                          <a:spcPct val="115000"/>
                        </a:lnSpc>
                        <a:spcAft>
                          <a:spcPts val="0"/>
                        </a:spcAft>
                      </a:pPr>
                      <a:r>
                        <a:rPr lang="ru-RU" sz="600">
                          <a:effectLst/>
                        </a:rPr>
                        <a:t>куб. м/</a:t>
                      </a:r>
                      <a:endParaRPr lang="ru-RU" sz="800">
                        <a:effectLst/>
                      </a:endParaRPr>
                    </a:p>
                    <a:p>
                      <a:pPr>
                        <a:lnSpc>
                          <a:spcPct val="115000"/>
                        </a:lnSpc>
                        <a:spcAft>
                          <a:spcPts val="0"/>
                        </a:spcAft>
                      </a:pPr>
                      <a:r>
                        <a:rPr lang="ru-RU" sz="600">
                          <a:effectLst/>
                        </a:rPr>
                        <a:t>чел.</a:t>
                      </a:r>
                      <a:endParaRPr lang="ru-RU" sz="800">
                        <a:effectLst/>
                        <a:latin typeface="Calibri"/>
                        <a:ea typeface="Calibri"/>
                        <a:cs typeface="Times New Roman"/>
                      </a:endParaRPr>
                    </a:p>
                  </a:txBody>
                  <a:tcPr marL="18702" marR="18702" marT="30769" marB="30769"/>
                </a:tc>
                <a:tc>
                  <a:txBody>
                    <a:bodyPr/>
                    <a:lstStyle/>
                    <a:p>
                      <a:pPr algn="ctr">
                        <a:lnSpc>
                          <a:spcPct val="115000"/>
                        </a:lnSpc>
                        <a:spcAft>
                          <a:spcPts val="0"/>
                        </a:spcAft>
                      </a:pPr>
                      <a:r>
                        <a:rPr lang="ru-RU" sz="800" dirty="0">
                          <a:effectLst/>
                        </a:rPr>
                        <a:t>4,32</a:t>
                      </a:r>
                      <a:endParaRPr lang="ru-RU" sz="1000" dirty="0">
                        <a:effectLst/>
                        <a:latin typeface="Calibri"/>
                        <a:ea typeface="Calibri"/>
                        <a:cs typeface="Times New Roman"/>
                      </a:endParaRPr>
                    </a:p>
                  </a:txBody>
                  <a:tcPr marL="18702" marR="18702" marT="30769" marB="30769"/>
                </a:tc>
                <a:tc>
                  <a:txBody>
                    <a:bodyPr/>
                    <a:lstStyle/>
                    <a:p>
                      <a:pPr algn="ctr">
                        <a:lnSpc>
                          <a:spcPct val="115000"/>
                        </a:lnSpc>
                        <a:spcAft>
                          <a:spcPts val="0"/>
                        </a:spcAft>
                      </a:pPr>
                      <a:r>
                        <a:rPr lang="ru-RU" sz="800">
                          <a:effectLst/>
                        </a:rPr>
                        <a:t>3,96</a:t>
                      </a:r>
                      <a:endParaRPr lang="ru-RU" sz="1000">
                        <a:effectLst/>
                        <a:latin typeface="Calibri"/>
                        <a:ea typeface="Calibri"/>
                        <a:cs typeface="Times New Roman"/>
                      </a:endParaRPr>
                    </a:p>
                  </a:txBody>
                  <a:tcPr marL="18702" marR="18702" marT="30769" marB="30769"/>
                </a:tc>
                <a:tc>
                  <a:txBody>
                    <a:bodyPr/>
                    <a:lstStyle/>
                    <a:p>
                      <a:pPr algn="ctr">
                        <a:lnSpc>
                          <a:spcPct val="115000"/>
                        </a:lnSpc>
                        <a:spcAft>
                          <a:spcPts val="0"/>
                        </a:spcAft>
                      </a:pPr>
                      <a:r>
                        <a:rPr lang="ru-RU" sz="800">
                          <a:effectLst/>
                        </a:rPr>
                        <a:t>3,9</a:t>
                      </a:r>
                      <a:endParaRPr lang="ru-RU" sz="1000">
                        <a:effectLst/>
                        <a:latin typeface="Calibri"/>
                        <a:ea typeface="Calibri"/>
                        <a:cs typeface="Times New Roman"/>
                      </a:endParaRPr>
                    </a:p>
                  </a:txBody>
                  <a:tcPr marL="18702" marR="18702" marT="30769" marB="30769"/>
                </a:tc>
              </a:tr>
              <a:tr h="263879">
                <a:tc>
                  <a:txBody>
                    <a:bodyPr/>
                    <a:lstStyle/>
                    <a:p>
                      <a:pPr algn="ctr">
                        <a:lnSpc>
                          <a:spcPct val="115000"/>
                        </a:lnSpc>
                        <a:spcAft>
                          <a:spcPts val="0"/>
                        </a:spcAft>
                      </a:pPr>
                      <a:r>
                        <a:rPr lang="ru-RU" sz="600">
                          <a:effectLst/>
                        </a:rPr>
                        <a:t>3.3.</a:t>
                      </a:r>
                      <a:endParaRPr lang="ru-RU" sz="800">
                        <a:effectLst/>
                        <a:latin typeface="Calibri"/>
                        <a:ea typeface="Calibri"/>
                        <a:cs typeface="Times New Roman"/>
                      </a:endParaRPr>
                    </a:p>
                  </a:txBody>
                  <a:tcPr marL="18702" marR="18702" marT="30769" marB="30769"/>
                </a:tc>
                <a:tc>
                  <a:txBody>
                    <a:bodyPr/>
                    <a:lstStyle/>
                    <a:p>
                      <a:pPr>
                        <a:lnSpc>
                          <a:spcPct val="115000"/>
                        </a:lnSpc>
                        <a:spcAft>
                          <a:spcPts val="0"/>
                        </a:spcAft>
                      </a:pPr>
                      <a:r>
                        <a:rPr lang="ru-RU" sz="600" dirty="0">
                          <a:effectLst/>
                        </a:rPr>
                        <a:t>Удельный расход горячей воды на снабжение органов местного самоуправления и муниципальных учреждений (в расчете на 1 человека)</a:t>
                      </a:r>
                      <a:endParaRPr lang="ru-RU" sz="800" dirty="0">
                        <a:effectLst/>
                        <a:latin typeface="Calibri"/>
                        <a:ea typeface="Calibri"/>
                        <a:cs typeface="Times New Roman"/>
                      </a:endParaRPr>
                    </a:p>
                  </a:txBody>
                  <a:tcPr marL="18702" marR="18702" marT="30769" marB="30769"/>
                </a:tc>
                <a:tc>
                  <a:txBody>
                    <a:bodyPr/>
                    <a:lstStyle/>
                    <a:p>
                      <a:pPr>
                        <a:lnSpc>
                          <a:spcPct val="115000"/>
                        </a:lnSpc>
                        <a:spcAft>
                          <a:spcPts val="0"/>
                        </a:spcAft>
                      </a:pPr>
                      <a:r>
                        <a:rPr lang="ru-RU" sz="600">
                          <a:effectLst/>
                        </a:rPr>
                        <a:t>куб. м/</a:t>
                      </a:r>
                      <a:endParaRPr lang="ru-RU" sz="800">
                        <a:effectLst/>
                      </a:endParaRPr>
                    </a:p>
                    <a:p>
                      <a:pPr>
                        <a:lnSpc>
                          <a:spcPct val="115000"/>
                        </a:lnSpc>
                        <a:spcAft>
                          <a:spcPts val="0"/>
                        </a:spcAft>
                      </a:pPr>
                      <a:r>
                        <a:rPr lang="ru-RU" sz="600">
                          <a:effectLst/>
                        </a:rPr>
                        <a:t>чел.</a:t>
                      </a:r>
                      <a:endParaRPr lang="ru-RU" sz="800">
                        <a:effectLst/>
                        <a:latin typeface="Calibri"/>
                        <a:ea typeface="Calibri"/>
                        <a:cs typeface="Times New Roman"/>
                      </a:endParaRPr>
                    </a:p>
                  </a:txBody>
                  <a:tcPr marL="18702" marR="18702" marT="30769" marB="30769"/>
                </a:tc>
                <a:tc>
                  <a:txBody>
                    <a:bodyPr/>
                    <a:lstStyle/>
                    <a:p>
                      <a:pPr algn="ctr">
                        <a:lnSpc>
                          <a:spcPct val="115000"/>
                        </a:lnSpc>
                        <a:spcAft>
                          <a:spcPts val="0"/>
                        </a:spcAft>
                      </a:pPr>
                      <a:r>
                        <a:rPr lang="ru-RU" sz="800">
                          <a:effectLst/>
                        </a:rPr>
                        <a:t>0,27</a:t>
                      </a:r>
                      <a:endParaRPr lang="ru-RU" sz="1000">
                        <a:effectLst/>
                        <a:latin typeface="Calibri"/>
                        <a:ea typeface="Calibri"/>
                        <a:cs typeface="Times New Roman"/>
                      </a:endParaRPr>
                    </a:p>
                  </a:txBody>
                  <a:tcPr marL="18702" marR="18702" marT="30769" marB="30769"/>
                </a:tc>
                <a:tc>
                  <a:txBody>
                    <a:bodyPr/>
                    <a:lstStyle/>
                    <a:p>
                      <a:pPr algn="ctr">
                        <a:lnSpc>
                          <a:spcPct val="115000"/>
                        </a:lnSpc>
                        <a:spcAft>
                          <a:spcPts val="0"/>
                        </a:spcAft>
                      </a:pPr>
                      <a:r>
                        <a:rPr lang="ru-RU" sz="800">
                          <a:effectLst/>
                        </a:rPr>
                        <a:t>0,27</a:t>
                      </a:r>
                      <a:endParaRPr lang="ru-RU" sz="1000">
                        <a:effectLst/>
                        <a:latin typeface="Calibri"/>
                        <a:ea typeface="Calibri"/>
                        <a:cs typeface="Times New Roman"/>
                      </a:endParaRPr>
                    </a:p>
                  </a:txBody>
                  <a:tcPr marL="18702" marR="18702" marT="30769" marB="30769"/>
                </a:tc>
                <a:tc>
                  <a:txBody>
                    <a:bodyPr/>
                    <a:lstStyle/>
                    <a:p>
                      <a:pPr algn="ctr">
                        <a:lnSpc>
                          <a:spcPct val="115000"/>
                        </a:lnSpc>
                        <a:spcAft>
                          <a:spcPts val="0"/>
                        </a:spcAft>
                      </a:pPr>
                      <a:r>
                        <a:rPr lang="ru-RU" sz="800">
                          <a:effectLst/>
                        </a:rPr>
                        <a:t>0,27</a:t>
                      </a:r>
                      <a:endParaRPr lang="ru-RU" sz="1000">
                        <a:effectLst/>
                        <a:latin typeface="Calibri"/>
                        <a:ea typeface="Calibri"/>
                        <a:cs typeface="Times New Roman"/>
                      </a:endParaRPr>
                    </a:p>
                  </a:txBody>
                  <a:tcPr marL="18702" marR="18702" marT="30769" marB="30769"/>
                </a:tc>
              </a:tr>
              <a:tr h="263879">
                <a:tc>
                  <a:txBody>
                    <a:bodyPr/>
                    <a:lstStyle/>
                    <a:p>
                      <a:pPr algn="ctr">
                        <a:lnSpc>
                          <a:spcPct val="115000"/>
                        </a:lnSpc>
                        <a:spcAft>
                          <a:spcPts val="0"/>
                        </a:spcAft>
                      </a:pPr>
                      <a:r>
                        <a:rPr lang="ru-RU" sz="600">
                          <a:effectLst/>
                        </a:rPr>
                        <a:t>3.4.</a:t>
                      </a:r>
                      <a:endParaRPr lang="ru-RU" sz="800">
                        <a:effectLst/>
                        <a:latin typeface="Calibri"/>
                        <a:ea typeface="Calibri"/>
                        <a:cs typeface="Times New Roman"/>
                      </a:endParaRPr>
                    </a:p>
                  </a:txBody>
                  <a:tcPr marL="18702" marR="18702" marT="30769" marB="30769"/>
                </a:tc>
                <a:tc>
                  <a:txBody>
                    <a:bodyPr/>
                    <a:lstStyle/>
                    <a:p>
                      <a:pPr>
                        <a:lnSpc>
                          <a:spcPct val="115000"/>
                        </a:lnSpc>
                        <a:spcAft>
                          <a:spcPts val="0"/>
                        </a:spcAft>
                      </a:pPr>
                      <a:r>
                        <a:rPr lang="ru-RU" sz="600">
                          <a:effectLst/>
                        </a:rPr>
                        <a:t>Удельный расход тепловой энергии на снабжение органов местного самоуправления и муниципальных учреждений (в расчете на 1 кв. метр общей площади)</a:t>
                      </a:r>
                      <a:endParaRPr lang="ru-RU" sz="800">
                        <a:effectLst/>
                        <a:latin typeface="Calibri"/>
                        <a:ea typeface="Calibri"/>
                        <a:cs typeface="Times New Roman"/>
                      </a:endParaRPr>
                    </a:p>
                  </a:txBody>
                  <a:tcPr marL="18702" marR="18702" marT="30769" marB="30769"/>
                </a:tc>
                <a:tc>
                  <a:txBody>
                    <a:bodyPr/>
                    <a:lstStyle/>
                    <a:p>
                      <a:pPr>
                        <a:lnSpc>
                          <a:spcPct val="115000"/>
                        </a:lnSpc>
                        <a:spcAft>
                          <a:spcPts val="0"/>
                        </a:spcAft>
                      </a:pPr>
                      <a:r>
                        <a:rPr lang="ru-RU" sz="600">
                          <a:effectLst/>
                        </a:rPr>
                        <a:t>Гкал/</a:t>
                      </a:r>
                      <a:endParaRPr lang="ru-RU" sz="800">
                        <a:effectLst/>
                      </a:endParaRPr>
                    </a:p>
                    <a:p>
                      <a:pPr>
                        <a:lnSpc>
                          <a:spcPct val="115000"/>
                        </a:lnSpc>
                        <a:spcAft>
                          <a:spcPts val="0"/>
                        </a:spcAft>
                      </a:pPr>
                      <a:r>
                        <a:rPr lang="ru-RU" sz="600">
                          <a:effectLst/>
                        </a:rPr>
                        <a:t>кв. м</a:t>
                      </a:r>
                      <a:endParaRPr lang="ru-RU" sz="800">
                        <a:effectLst/>
                        <a:latin typeface="Calibri"/>
                        <a:ea typeface="Calibri"/>
                        <a:cs typeface="Times New Roman"/>
                      </a:endParaRPr>
                    </a:p>
                  </a:txBody>
                  <a:tcPr marL="18702" marR="18702" marT="30769" marB="30769"/>
                </a:tc>
                <a:tc>
                  <a:txBody>
                    <a:bodyPr/>
                    <a:lstStyle/>
                    <a:p>
                      <a:pPr algn="ctr">
                        <a:lnSpc>
                          <a:spcPct val="115000"/>
                        </a:lnSpc>
                        <a:spcAft>
                          <a:spcPts val="0"/>
                        </a:spcAft>
                      </a:pPr>
                      <a:r>
                        <a:rPr lang="ru-RU" sz="800">
                          <a:effectLst/>
                        </a:rPr>
                        <a:t>0,12</a:t>
                      </a:r>
                      <a:endParaRPr lang="ru-RU" sz="1000">
                        <a:effectLst/>
                        <a:latin typeface="Calibri"/>
                        <a:ea typeface="Calibri"/>
                        <a:cs typeface="Times New Roman"/>
                      </a:endParaRPr>
                    </a:p>
                  </a:txBody>
                  <a:tcPr marL="18702" marR="18702" marT="30769" marB="30769"/>
                </a:tc>
                <a:tc>
                  <a:txBody>
                    <a:bodyPr/>
                    <a:lstStyle/>
                    <a:p>
                      <a:pPr algn="ctr">
                        <a:lnSpc>
                          <a:spcPct val="115000"/>
                        </a:lnSpc>
                        <a:spcAft>
                          <a:spcPts val="0"/>
                        </a:spcAft>
                      </a:pPr>
                      <a:r>
                        <a:rPr lang="ru-RU" sz="800">
                          <a:effectLst/>
                        </a:rPr>
                        <a:t>0,12</a:t>
                      </a:r>
                      <a:endParaRPr lang="ru-RU" sz="1000">
                        <a:effectLst/>
                        <a:latin typeface="Calibri"/>
                        <a:ea typeface="Calibri"/>
                        <a:cs typeface="Times New Roman"/>
                      </a:endParaRPr>
                    </a:p>
                  </a:txBody>
                  <a:tcPr marL="18702" marR="18702" marT="30769" marB="30769"/>
                </a:tc>
                <a:tc>
                  <a:txBody>
                    <a:bodyPr/>
                    <a:lstStyle/>
                    <a:p>
                      <a:pPr algn="ctr">
                        <a:lnSpc>
                          <a:spcPct val="115000"/>
                        </a:lnSpc>
                        <a:spcAft>
                          <a:spcPts val="0"/>
                        </a:spcAft>
                      </a:pPr>
                      <a:r>
                        <a:rPr lang="ru-RU" sz="800">
                          <a:effectLst/>
                        </a:rPr>
                        <a:t>0,12</a:t>
                      </a:r>
                      <a:endParaRPr lang="ru-RU" sz="1000">
                        <a:effectLst/>
                        <a:latin typeface="Calibri"/>
                        <a:ea typeface="Calibri"/>
                        <a:cs typeface="Times New Roman"/>
                      </a:endParaRPr>
                    </a:p>
                  </a:txBody>
                  <a:tcPr marL="18702" marR="18702" marT="30769" marB="30769"/>
                </a:tc>
              </a:tr>
              <a:tr h="263879">
                <a:tc>
                  <a:txBody>
                    <a:bodyPr/>
                    <a:lstStyle/>
                    <a:p>
                      <a:pPr algn="ctr">
                        <a:lnSpc>
                          <a:spcPct val="115000"/>
                        </a:lnSpc>
                        <a:spcAft>
                          <a:spcPts val="0"/>
                        </a:spcAft>
                      </a:pPr>
                      <a:r>
                        <a:rPr lang="ru-RU" sz="600">
                          <a:effectLst/>
                        </a:rPr>
                        <a:t>3.5.</a:t>
                      </a:r>
                      <a:endParaRPr lang="ru-RU" sz="800">
                        <a:effectLst/>
                        <a:latin typeface="Calibri"/>
                        <a:ea typeface="Calibri"/>
                        <a:cs typeface="Times New Roman"/>
                      </a:endParaRPr>
                    </a:p>
                  </a:txBody>
                  <a:tcPr marL="18702" marR="18702" marT="30769" marB="30769"/>
                </a:tc>
                <a:tc>
                  <a:txBody>
                    <a:bodyPr/>
                    <a:lstStyle/>
                    <a:p>
                      <a:pPr>
                        <a:lnSpc>
                          <a:spcPct val="115000"/>
                        </a:lnSpc>
                        <a:spcAft>
                          <a:spcPts val="0"/>
                        </a:spcAft>
                      </a:pPr>
                      <a:r>
                        <a:rPr lang="ru-RU" sz="600">
                          <a:effectLst/>
                        </a:rPr>
                        <a:t>Удельный расход природного газа на снабжение органов местного самоуправления и муниципальных учреждений (в расчете на 1 человека)</a:t>
                      </a:r>
                      <a:endParaRPr lang="ru-RU" sz="800">
                        <a:effectLst/>
                        <a:latin typeface="Calibri"/>
                        <a:ea typeface="Calibri"/>
                        <a:cs typeface="Times New Roman"/>
                      </a:endParaRPr>
                    </a:p>
                  </a:txBody>
                  <a:tcPr marL="18702" marR="18702" marT="30769" marB="30769"/>
                </a:tc>
                <a:tc>
                  <a:txBody>
                    <a:bodyPr/>
                    <a:lstStyle/>
                    <a:p>
                      <a:pPr>
                        <a:lnSpc>
                          <a:spcPct val="115000"/>
                        </a:lnSpc>
                        <a:spcAft>
                          <a:spcPts val="0"/>
                        </a:spcAft>
                      </a:pPr>
                      <a:r>
                        <a:rPr lang="ru-RU" sz="600">
                          <a:effectLst/>
                        </a:rPr>
                        <a:t>куб. м/</a:t>
                      </a:r>
                      <a:endParaRPr lang="ru-RU" sz="800">
                        <a:effectLst/>
                      </a:endParaRPr>
                    </a:p>
                    <a:p>
                      <a:pPr>
                        <a:lnSpc>
                          <a:spcPct val="115000"/>
                        </a:lnSpc>
                        <a:spcAft>
                          <a:spcPts val="0"/>
                        </a:spcAft>
                      </a:pPr>
                      <a:r>
                        <a:rPr lang="ru-RU" sz="600">
                          <a:effectLst/>
                        </a:rPr>
                        <a:t>чел.</a:t>
                      </a:r>
                      <a:endParaRPr lang="ru-RU" sz="800">
                        <a:effectLst/>
                        <a:latin typeface="Calibri"/>
                        <a:ea typeface="Calibri"/>
                        <a:cs typeface="Times New Roman"/>
                      </a:endParaRPr>
                    </a:p>
                  </a:txBody>
                  <a:tcPr marL="18702" marR="18702" marT="30769" marB="30769"/>
                </a:tc>
                <a:tc>
                  <a:txBody>
                    <a:bodyPr/>
                    <a:lstStyle/>
                    <a:p>
                      <a:pPr algn="ctr">
                        <a:lnSpc>
                          <a:spcPct val="115000"/>
                        </a:lnSpc>
                        <a:spcAft>
                          <a:spcPts val="0"/>
                        </a:spcAft>
                      </a:pPr>
                      <a:r>
                        <a:rPr lang="ru-RU" sz="800" dirty="0">
                          <a:effectLst/>
                        </a:rPr>
                        <a:t>38,65</a:t>
                      </a:r>
                      <a:endParaRPr lang="ru-RU" sz="1000" dirty="0">
                        <a:effectLst/>
                        <a:latin typeface="Calibri"/>
                        <a:ea typeface="Calibri"/>
                        <a:cs typeface="Times New Roman"/>
                      </a:endParaRPr>
                    </a:p>
                  </a:txBody>
                  <a:tcPr marL="18702" marR="18702" marT="30769" marB="30769"/>
                </a:tc>
                <a:tc>
                  <a:txBody>
                    <a:bodyPr/>
                    <a:lstStyle/>
                    <a:p>
                      <a:pPr algn="ctr">
                        <a:lnSpc>
                          <a:spcPct val="115000"/>
                        </a:lnSpc>
                        <a:spcAft>
                          <a:spcPts val="0"/>
                        </a:spcAft>
                      </a:pPr>
                      <a:r>
                        <a:rPr lang="ru-RU" sz="800">
                          <a:effectLst/>
                        </a:rPr>
                        <a:t>38,50</a:t>
                      </a:r>
                      <a:endParaRPr lang="ru-RU" sz="1000">
                        <a:effectLst/>
                        <a:latin typeface="Calibri"/>
                        <a:ea typeface="Calibri"/>
                        <a:cs typeface="Times New Roman"/>
                      </a:endParaRPr>
                    </a:p>
                  </a:txBody>
                  <a:tcPr marL="18702" marR="18702" marT="30769" marB="30769"/>
                </a:tc>
                <a:tc>
                  <a:txBody>
                    <a:bodyPr/>
                    <a:lstStyle/>
                    <a:p>
                      <a:pPr algn="ctr">
                        <a:lnSpc>
                          <a:spcPct val="115000"/>
                        </a:lnSpc>
                        <a:spcAft>
                          <a:spcPts val="0"/>
                        </a:spcAft>
                      </a:pPr>
                      <a:r>
                        <a:rPr lang="ru-RU" sz="800">
                          <a:effectLst/>
                        </a:rPr>
                        <a:t>38,45</a:t>
                      </a:r>
                      <a:endParaRPr lang="ru-RU" sz="1000">
                        <a:effectLst/>
                        <a:latin typeface="Calibri"/>
                        <a:ea typeface="Calibri"/>
                        <a:cs typeface="Times New Roman"/>
                      </a:endParaRPr>
                    </a:p>
                  </a:txBody>
                  <a:tcPr marL="18702" marR="18702" marT="30769" marB="30769"/>
                </a:tc>
              </a:tr>
              <a:tr h="233563">
                <a:tc>
                  <a:txBody>
                    <a:bodyPr/>
                    <a:lstStyle/>
                    <a:p>
                      <a:pPr algn="ctr">
                        <a:lnSpc>
                          <a:spcPct val="115000"/>
                        </a:lnSpc>
                        <a:spcAft>
                          <a:spcPts val="0"/>
                        </a:spcAft>
                      </a:pPr>
                      <a:r>
                        <a:rPr lang="ru-RU" sz="600">
                          <a:effectLst/>
                        </a:rPr>
                        <a:t>3.6.</a:t>
                      </a:r>
                      <a:endParaRPr lang="ru-RU" sz="800">
                        <a:effectLst/>
                        <a:latin typeface="Calibri"/>
                        <a:ea typeface="Calibri"/>
                        <a:cs typeface="Times New Roman"/>
                      </a:endParaRPr>
                    </a:p>
                  </a:txBody>
                  <a:tcPr marL="18702" marR="18702" marT="30769" marB="30769"/>
                </a:tc>
                <a:tc>
                  <a:txBody>
                    <a:bodyPr/>
                    <a:lstStyle/>
                    <a:p>
                      <a:pPr>
                        <a:lnSpc>
                          <a:spcPct val="115000"/>
                        </a:lnSpc>
                        <a:spcAft>
                          <a:spcPts val="0"/>
                        </a:spcAft>
                      </a:pPr>
                      <a:r>
                        <a:rPr lang="ru-RU" sz="600">
                          <a:effectLst/>
                        </a:rPr>
                        <a:t>Удельный расход электрической энергии в многоквартирных домах (в расчете на 1 кв. м общей площади)</a:t>
                      </a:r>
                      <a:endParaRPr lang="ru-RU" sz="800">
                        <a:effectLst/>
                        <a:latin typeface="Calibri"/>
                        <a:ea typeface="Calibri"/>
                        <a:cs typeface="Times New Roman"/>
                      </a:endParaRPr>
                    </a:p>
                  </a:txBody>
                  <a:tcPr marL="18702" marR="18702" marT="30769" marB="30769"/>
                </a:tc>
                <a:tc>
                  <a:txBody>
                    <a:bodyPr/>
                    <a:lstStyle/>
                    <a:p>
                      <a:pPr>
                        <a:lnSpc>
                          <a:spcPct val="115000"/>
                        </a:lnSpc>
                        <a:spcAft>
                          <a:spcPts val="0"/>
                        </a:spcAft>
                      </a:pPr>
                      <a:r>
                        <a:rPr lang="ru-RU" sz="600">
                          <a:effectLst/>
                        </a:rPr>
                        <a:t>кВт-ч/кв.м</a:t>
                      </a:r>
                      <a:endParaRPr lang="ru-RU" sz="800">
                        <a:effectLst/>
                        <a:latin typeface="Calibri"/>
                        <a:ea typeface="Calibri"/>
                        <a:cs typeface="Times New Roman"/>
                      </a:endParaRPr>
                    </a:p>
                  </a:txBody>
                  <a:tcPr marL="18702" marR="18702" marT="30769" marB="30769"/>
                </a:tc>
                <a:tc>
                  <a:txBody>
                    <a:bodyPr/>
                    <a:lstStyle/>
                    <a:p>
                      <a:pPr algn="ctr">
                        <a:lnSpc>
                          <a:spcPct val="115000"/>
                        </a:lnSpc>
                        <a:spcAft>
                          <a:spcPts val="0"/>
                        </a:spcAft>
                      </a:pPr>
                      <a:r>
                        <a:rPr lang="ru-RU" sz="800" dirty="0">
                          <a:effectLst/>
                        </a:rPr>
                        <a:t>45,68</a:t>
                      </a:r>
                      <a:endParaRPr lang="ru-RU" sz="1000" dirty="0">
                        <a:effectLst/>
                        <a:latin typeface="Calibri"/>
                        <a:ea typeface="Calibri"/>
                        <a:cs typeface="Times New Roman"/>
                      </a:endParaRPr>
                    </a:p>
                  </a:txBody>
                  <a:tcPr marL="18702" marR="18702" marT="30769" marB="30769"/>
                </a:tc>
                <a:tc>
                  <a:txBody>
                    <a:bodyPr/>
                    <a:lstStyle/>
                    <a:p>
                      <a:pPr algn="ctr">
                        <a:lnSpc>
                          <a:spcPct val="115000"/>
                        </a:lnSpc>
                        <a:spcAft>
                          <a:spcPts val="0"/>
                        </a:spcAft>
                      </a:pPr>
                      <a:r>
                        <a:rPr lang="ru-RU" sz="800">
                          <a:effectLst/>
                        </a:rPr>
                        <a:t>45,45</a:t>
                      </a:r>
                      <a:endParaRPr lang="ru-RU" sz="1000">
                        <a:effectLst/>
                        <a:latin typeface="Calibri"/>
                        <a:ea typeface="Calibri"/>
                        <a:cs typeface="Times New Roman"/>
                      </a:endParaRPr>
                    </a:p>
                  </a:txBody>
                  <a:tcPr marL="18702" marR="18702" marT="30769" marB="30769"/>
                </a:tc>
                <a:tc>
                  <a:txBody>
                    <a:bodyPr/>
                    <a:lstStyle/>
                    <a:p>
                      <a:pPr algn="ctr">
                        <a:lnSpc>
                          <a:spcPct val="115000"/>
                        </a:lnSpc>
                        <a:spcAft>
                          <a:spcPts val="0"/>
                        </a:spcAft>
                      </a:pPr>
                      <a:r>
                        <a:rPr lang="ru-RU" sz="800">
                          <a:effectLst/>
                        </a:rPr>
                        <a:t>45,23</a:t>
                      </a:r>
                      <a:endParaRPr lang="ru-RU" sz="1000">
                        <a:effectLst/>
                        <a:latin typeface="Calibri"/>
                        <a:ea typeface="Calibri"/>
                        <a:cs typeface="Times New Roman"/>
                      </a:endParaRPr>
                    </a:p>
                  </a:txBody>
                  <a:tcPr marL="18702" marR="18702" marT="30769" marB="30769"/>
                </a:tc>
              </a:tr>
              <a:tr h="263879">
                <a:tc>
                  <a:txBody>
                    <a:bodyPr/>
                    <a:lstStyle/>
                    <a:p>
                      <a:pPr algn="ctr">
                        <a:lnSpc>
                          <a:spcPct val="115000"/>
                        </a:lnSpc>
                        <a:spcAft>
                          <a:spcPts val="0"/>
                        </a:spcAft>
                      </a:pPr>
                      <a:r>
                        <a:rPr lang="ru-RU" sz="600">
                          <a:effectLst/>
                        </a:rPr>
                        <a:t>3.7.</a:t>
                      </a:r>
                      <a:endParaRPr lang="ru-RU" sz="800">
                        <a:effectLst/>
                        <a:latin typeface="Calibri"/>
                        <a:ea typeface="Calibri"/>
                        <a:cs typeface="Times New Roman"/>
                      </a:endParaRPr>
                    </a:p>
                  </a:txBody>
                  <a:tcPr marL="18702" marR="18702" marT="30769" marB="30769"/>
                </a:tc>
                <a:tc>
                  <a:txBody>
                    <a:bodyPr/>
                    <a:lstStyle/>
                    <a:p>
                      <a:pPr>
                        <a:lnSpc>
                          <a:spcPct val="115000"/>
                        </a:lnSpc>
                        <a:spcAft>
                          <a:spcPts val="0"/>
                        </a:spcAft>
                      </a:pPr>
                      <a:r>
                        <a:rPr lang="ru-RU" sz="600">
                          <a:effectLst/>
                        </a:rPr>
                        <a:t>Удельный расход тепловой энергии в многоквартирных домах (в расчете на 1 кв. м общей площади)</a:t>
                      </a:r>
                      <a:endParaRPr lang="ru-RU" sz="800">
                        <a:effectLst/>
                        <a:latin typeface="Calibri"/>
                        <a:ea typeface="Calibri"/>
                        <a:cs typeface="Times New Roman"/>
                      </a:endParaRPr>
                    </a:p>
                  </a:txBody>
                  <a:tcPr marL="18702" marR="18702" marT="30769" marB="30769"/>
                </a:tc>
                <a:tc>
                  <a:txBody>
                    <a:bodyPr/>
                    <a:lstStyle/>
                    <a:p>
                      <a:pPr>
                        <a:lnSpc>
                          <a:spcPct val="115000"/>
                        </a:lnSpc>
                        <a:spcAft>
                          <a:spcPts val="0"/>
                        </a:spcAft>
                      </a:pPr>
                      <a:r>
                        <a:rPr lang="ru-RU" sz="600">
                          <a:effectLst/>
                        </a:rPr>
                        <a:t>Гкал/</a:t>
                      </a:r>
                      <a:endParaRPr lang="ru-RU" sz="800">
                        <a:effectLst/>
                      </a:endParaRPr>
                    </a:p>
                    <a:p>
                      <a:pPr>
                        <a:lnSpc>
                          <a:spcPct val="115000"/>
                        </a:lnSpc>
                        <a:spcAft>
                          <a:spcPts val="0"/>
                        </a:spcAft>
                      </a:pPr>
                      <a:r>
                        <a:rPr lang="ru-RU" sz="600">
                          <a:effectLst/>
                        </a:rPr>
                        <a:t>кв. м</a:t>
                      </a:r>
                      <a:endParaRPr lang="ru-RU" sz="800">
                        <a:effectLst/>
                        <a:latin typeface="Calibri"/>
                        <a:ea typeface="Calibri"/>
                        <a:cs typeface="Times New Roman"/>
                      </a:endParaRPr>
                    </a:p>
                  </a:txBody>
                  <a:tcPr marL="18702" marR="18702" marT="30769" marB="30769"/>
                </a:tc>
                <a:tc>
                  <a:txBody>
                    <a:bodyPr/>
                    <a:lstStyle/>
                    <a:p>
                      <a:pPr algn="ctr">
                        <a:lnSpc>
                          <a:spcPct val="115000"/>
                        </a:lnSpc>
                        <a:spcAft>
                          <a:spcPts val="0"/>
                        </a:spcAft>
                      </a:pPr>
                      <a:r>
                        <a:rPr lang="ru-RU" sz="800">
                          <a:effectLst/>
                        </a:rPr>
                        <a:t>103,2</a:t>
                      </a:r>
                      <a:endParaRPr lang="ru-RU" sz="1000">
                        <a:effectLst/>
                        <a:latin typeface="Calibri"/>
                        <a:ea typeface="Calibri"/>
                        <a:cs typeface="Times New Roman"/>
                      </a:endParaRPr>
                    </a:p>
                  </a:txBody>
                  <a:tcPr marL="18702" marR="18702" marT="30769" marB="30769"/>
                </a:tc>
                <a:tc>
                  <a:txBody>
                    <a:bodyPr/>
                    <a:lstStyle/>
                    <a:p>
                      <a:pPr algn="ctr">
                        <a:lnSpc>
                          <a:spcPct val="115000"/>
                        </a:lnSpc>
                        <a:spcAft>
                          <a:spcPts val="0"/>
                        </a:spcAft>
                      </a:pPr>
                      <a:r>
                        <a:rPr lang="ru-RU" sz="800">
                          <a:effectLst/>
                        </a:rPr>
                        <a:t>102,4</a:t>
                      </a:r>
                      <a:endParaRPr lang="ru-RU" sz="1000">
                        <a:effectLst/>
                        <a:latin typeface="Calibri"/>
                        <a:ea typeface="Calibri"/>
                        <a:cs typeface="Times New Roman"/>
                      </a:endParaRPr>
                    </a:p>
                  </a:txBody>
                  <a:tcPr marL="18702" marR="18702" marT="30769" marB="30769"/>
                </a:tc>
                <a:tc>
                  <a:txBody>
                    <a:bodyPr/>
                    <a:lstStyle/>
                    <a:p>
                      <a:pPr algn="ctr">
                        <a:lnSpc>
                          <a:spcPct val="115000"/>
                        </a:lnSpc>
                        <a:spcAft>
                          <a:spcPts val="0"/>
                        </a:spcAft>
                      </a:pPr>
                      <a:r>
                        <a:rPr lang="ru-RU" sz="800">
                          <a:effectLst/>
                        </a:rPr>
                        <a:t>102,0</a:t>
                      </a:r>
                      <a:endParaRPr lang="ru-RU" sz="1000">
                        <a:effectLst/>
                        <a:latin typeface="Calibri"/>
                        <a:ea typeface="Calibri"/>
                        <a:cs typeface="Times New Roman"/>
                      </a:endParaRPr>
                    </a:p>
                  </a:txBody>
                  <a:tcPr marL="18702" marR="18702" marT="30769" marB="30769"/>
                </a:tc>
              </a:tr>
              <a:tr h="263879">
                <a:tc>
                  <a:txBody>
                    <a:bodyPr/>
                    <a:lstStyle/>
                    <a:p>
                      <a:pPr algn="ctr">
                        <a:lnSpc>
                          <a:spcPct val="115000"/>
                        </a:lnSpc>
                        <a:spcAft>
                          <a:spcPts val="0"/>
                        </a:spcAft>
                      </a:pPr>
                      <a:r>
                        <a:rPr lang="ru-RU" sz="600">
                          <a:effectLst/>
                        </a:rPr>
                        <a:t>3.8.</a:t>
                      </a:r>
                      <a:endParaRPr lang="ru-RU" sz="800">
                        <a:effectLst/>
                        <a:latin typeface="Calibri"/>
                        <a:ea typeface="Calibri"/>
                        <a:cs typeface="Times New Roman"/>
                      </a:endParaRPr>
                    </a:p>
                  </a:txBody>
                  <a:tcPr marL="18702" marR="18702" marT="30769" marB="30769"/>
                </a:tc>
                <a:tc>
                  <a:txBody>
                    <a:bodyPr/>
                    <a:lstStyle/>
                    <a:p>
                      <a:pPr>
                        <a:lnSpc>
                          <a:spcPct val="115000"/>
                        </a:lnSpc>
                        <a:spcAft>
                          <a:spcPts val="0"/>
                        </a:spcAft>
                      </a:pPr>
                      <a:r>
                        <a:rPr lang="ru-RU" sz="600">
                          <a:effectLst/>
                        </a:rPr>
                        <a:t>Удельный расход холодной воды в многоквартирных домах (в расчете на 1 жителя)</a:t>
                      </a:r>
                      <a:endParaRPr lang="ru-RU" sz="800">
                        <a:effectLst/>
                        <a:latin typeface="Calibri"/>
                        <a:ea typeface="Calibri"/>
                        <a:cs typeface="Times New Roman"/>
                      </a:endParaRPr>
                    </a:p>
                  </a:txBody>
                  <a:tcPr marL="18702" marR="18702" marT="30769" marB="30769"/>
                </a:tc>
                <a:tc>
                  <a:txBody>
                    <a:bodyPr/>
                    <a:lstStyle/>
                    <a:p>
                      <a:pPr>
                        <a:lnSpc>
                          <a:spcPct val="115000"/>
                        </a:lnSpc>
                        <a:spcAft>
                          <a:spcPts val="0"/>
                        </a:spcAft>
                      </a:pPr>
                      <a:r>
                        <a:rPr lang="ru-RU" sz="600">
                          <a:effectLst/>
                        </a:rPr>
                        <a:t>куб. м/</a:t>
                      </a:r>
                      <a:endParaRPr lang="ru-RU" sz="800">
                        <a:effectLst/>
                      </a:endParaRPr>
                    </a:p>
                    <a:p>
                      <a:pPr>
                        <a:lnSpc>
                          <a:spcPct val="115000"/>
                        </a:lnSpc>
                        <a:spcAft>
                          <a:spcPts val="0"/>
                        </a:spcAft>
                      </a:pPr>
                      <a:r>
                        <a:rPr lang="ru-RU" sz="600">
                          <a:effectLst/>
                        </a:rPr>
                        <a:t>чел.</a:t>
                      </a:r>
                      <a:endParaRPr lang="ru-RU" sz="800">
                        <a:effectLst/>
                        <a:latin typeface="Calibri"/>
                        <a:ea typeface="Calibri"/>
                        <a:cs typeface="Times New Roman"/>
                      </a:endParaRPr>
                    </a:p>
                  </a:txBody>
                  <a:tcPr marL="18702" marR="18702" marT="30769" marB="30769"/>
                </a:tc>
                <a:tc>
                  <a:txBody>
                    <a:bodyPr/>
                    <a:lstStyle/>
                    <a:p>
                      <a:pPr algn="ctr">
                        <a:lnSpc>
                          <a:spcPct val="115000"/>
                        </a:lnSpc>
                        <a:spcAft>
                          <a:spcPts val="0"/>
                        </a:spcAft>
                      </a:pPr>
                      <a:r>
                        <a:rPr lang="ru-RU" sz="800">
                          <a:effectLst/>
                        </a:rPr>
                        <a:t>52,24</a:t>
                      </a:r>
                      <a:endParaRPr lang="ru-RU" sz="1000">
                        <a:effectLst/>
                        <a:latin typeface="Calibri"/>
                        <a:ea typeface="Calibri"/>
                        <a:cs typeface="Times New Roman"/>
                      </a:endParaRPr>
                    </a:p>
                  </a:txBody>
                  <a:tcPr marL="18702" marR="18702" marT="30769" marB="30769"/>
                </a:tc>
                <a:tc>
                  <a:txBody>
                    <a:bodyPr/>
                    <a:lstStyle/>
                    <a:p>
                      <a:pPr algn="ctr">
                        <a:lnSpc>
                          <a:spcPct val="115000"/>
                        </a:lnSpc>
                        <a:spcAft>
                          <a:spcPts val="0"/>
                        </a:spcAft>
                      </a:pPr>
                      <a:r>
                        <a:rPr lang="ru-RU" sz="800">
                          <a:effectLst/>
                        </a:rPr>
                        <a:t>52,23</a:t>
                      </a:r>
                      <a:endParaRPr lang="ru-RU" sz="1000">
                        <a:effectLst/>
                        <a:latin typeface="Calibri"/>
                        <a:ea typeface="Calibri"/>
                        <a:cs typeface="Times New Roman"/>
                      </a:endParaRPr>
                    </a:p>
                  </a:txBody>
                  <a:tcPr marL="18702" marR="18702" marT="30769" marB="30769"/>
                </a:tc>
                <a:tc>
                  <a:txBody>
                    <a:bodyPr/>
                    <a:lstStyle/>
                    <a:p>
                      <a:pPr algn="ctr">
                        <a:lnSpc>
                          <a:spcPct val="115000"/>
                        </a:lnSpc>
                        <a:spcAft>
                          <a:spcPts val="0"/>
                        </a:spcAft>
                      </a:pPr>
                      <a:r>
                        <a:rPr lang="ru-RU" sz="800">
                          <a:effectLst/>
                        </a:rPr>
                        <a:t>52,1</a:t>
                      </a:r>
                      <a:endParaRPr lang="ru-RU" sz="1000">
                        <a:effectLst/>
                        <a:latin typeface="Calibri"/>
                        <a:ea typeface="Calibri"/>
                        <a:cs typeface="Times New Roman"/>
                      </a:endParaRPr>
                    </a:p>
                  </a:txBody>
                  <a:tcPr marL="18702" marR="18702" marT="30769" marB="30769"/>
                </a:tc>
              </a:tr>
              <a:tr h="180648">
                <a:tc>
                  <a:txBody>
                    <a:bodyPr/>
                    <a:lstStyle/>
                    <a:p>
                      <a:pPr algn="ctr">
                        <a:lnSpc>
                          <a:spcPct val="115000"/>
                        </a:lnSpc>
                        <a:spcAft>
                          <a:spcPts val="0"/>
                        </a:spcAft>
                      </a:pPr>
                      <a:r>
                        <a:rPr lang="ru-RU" sz="600">
                          <a:effectLst/>
                        </a:rPr>
                        <a:t>3.9.</a:t>
                      </a:r>
                      <a:endParaRPr lang="ru-RU" sz="800">
                        <a:effectLst/>
                        <a:latin typeface="Calibri"/>
                        <a:ea typeface="Calibri"/>
                        <a:cs typeface="Times New Roman"/>
                      </a:endParaRPr>
                    </a:p>
                  </a:txBody>
                  <a:tcPr marL="18702" marR="18702" marT="30769" marB="30769"/>
                </a:tc>
                <a:tc>
                  <a:txBody>
                    <a:bodyPr/>
                    <a:lstStyle/>
                    <a:p>
                      <a:pPr>
                        <a:lnSpc>
                          <a:spcPct val="115000"/>
                        </a:lnSpc>
                        <a:spcAft>
                          <a:spcPts val="0"/>
                        </a:spcAft>
                      </a:pPr>
                      <a:r>
                        <a:rPr lang="ru-RU" sz="600">
                          <a:effectLst/>
                        </a:rPr>
                        <a:t>Удельный расход горячей воды в многоквартирных домах (в расчете на 1 жителя)</a:t>
                      </a:r>
                      <a:endParaRPr lang="ru-RU" sz="800">
                        <a:effectLst/>
                        <a:latin typeface="Calibri"/>
                        <a:ea typeface="Calibri"/>
                        <a:cs typeface="Times New Roman"/>
                      </a:endParaRPr>
                    </a:p>
                  </a:txBody>
                  <a:tcPr marL="18702" marR="18702" marT="30769" marB="30769"/>
                </a:tc>
                <a:tc>
                  <a:txBody>
                    <a:bodyPr/>
                    <a:lstStyle/>
                    <a:p>
                      <a:pPr>
                        <a:lnSpc>
                          <a:spcPct val="115000"/>
                        </a:lnSpc>
                        <a:spcAft>
                          <a:spcPts val="0"/>
                        </a:spcAft>
                      </a:pPr>
                      <a:r>
                        <a:rPr lang="ru-RU" sz="600">
                          <a:effectLst/>
                        </a:rPr>
                        <a:t>куб. м/чел.</a:t>
                      </a:r>
                      <a:endParaRPr lang="ru-RU" sz="800">
                        <a:effectLst/>
                        <a:latin typeface="Calibri"/>
                        <a:ea typeface="Calibri"/>
                        <a:cs typeface="Times New Roman"/>
                      </a:endParaRPr>
                    </a:p>
                  </a:txBody>
                  <a:tcPr marL="18702" marR="18702" marT="30769" marB="30769"/>
                </a:tc>
                <a:tc>
                  <a:txBody>
                    <a:bodyPr/>
                    <a:lstStyle/>
                    <a:p>
                      <a:pPr algn="ctr">
                        <a:lnSpc>
                          <a:spcPct val="115000"/>
                        </a:lnSpc>
                        <a:spcAft>
                          <a:spcPts val="0"/>
                        </a:spcAft>
                      </a:pPr>
                      <a:r>
                        <a:rPr lang="ru-RU" sz="800">
                          <a:effectLst/>
                        </a:rPr>
                        <a:t>3,83</a:t>
                      </a:r>
                      <a:endParaRPr lang="ru-RU" sz="1000">
                        <a:effectLst/>
                        <a:latin typeface="Calibri"/>
                        <a:ea typeface="Calibri"/>
                        <a:cs typeface="Times New Roman"/>
                      </a:endParaRPr>
                    </a:p>
                  </a:txBody>
                  <a:tcPr marL="18702" marR="18702" marT="30769" marB="30769"/>
                </a:tc>
                <a:tc>
                  <a:txBody>
                    <a:bodyPr/>
                    <a:lstStyle/>
                    <a:p>
                      <a:pPr algn="ctr">
                        <a:lnSpc>
                          <a:spcPct val="115000"/>
                        </a:lnSpc>
                        <a:spcAft>
                          <a:spcPts val="0"/>
                        </a:spcAft>
                      </a:pPr>
                      <a:r>
                        <a:rPr lang="ru-RU" sz="800" dirty="0">
                          <a:effectLst/>
                        </a:rPr>
                        <a:t>3,81</a:t>
                      </a:r>
                      <a:endParaRPr lang="ru-RU" sz="1000" dirty="0">
                        <a:effectLst/>
                        <a:latin typeface="Calibri"/>
                        <a:ea typeface="Calibri"/>
                        <a:cs typeface="Times New Roman"/>
                      </a:endParaRPr>
                    </a:p>
                  </a:txBody>
                  <a:tcPr marL="18702" marR="18702" marT="30769" marB="30769"/>
                </a:tc>
                <a:tc>
                  <a:txBody>
                    <a:bodyPr/>
                    <a:lstStyle/>
                    <a:p>
                      <a:pPr algn="ctr">
                        <a:lnSpc>
                          <a:spcPct val="115000"/>
                        </a:lnSpc>
                        <a:spcAft>
                          <a:spcPts val="0"/>
                        </a:spcAft>
                      </a:pPr>
                      <a:r>
                        <a:rPr lang="ru-RU" sz="800">
                          <a:effectLst/>
                        </a:rPr>
                        <a:t>3,79</a:t>
                      </a:r>
                      <a:endParaRPr lang="ru-RU" sz="1000">
                        <a:effectLst/>
                        <a:latin typeface="Calibri"/>
                        <a:ea typeface="Calibri"/>
                        <a:cs typeface="Times New Roman"/>
                      </a:endParaRPr>
                    </a:p>
                  </a:txBody>
                  <a:tcPr marL="18702" marR="18702" marT="30769" marB="30769"/>
                </a:tc>
              </a:tr>
              <a:tr h="263879">
                <a:tc>
                  <a:txBody>
                    <a:bodyPr/>
                    <a:lstStyle/>
                    <a:p>
                      <a:pPr algn="ctr">
                        <a:lnSpc>
                          <a:spcPct val="115000"/>
                        </a:lnSpc>
                        <a:spcAft>
                          <a:spcPts val="0"/>
                        </a:spcAft>
                      </a:pPr>
                      <a:r>
                        <a:rPr lang="ru-RU" sz="600">
                          <a:effectLst/>
                        </a:rPr>
                        <a:t>3.10</a:t>
                      </a:r>
                      <a:endParaRPr lang="ru-RU" sz="800">
                        <a:effectLst/>
                        <a:latin typeface="Calibri"/>
                        <a:ea typeface="Calibri"/>
                        <a:cs typeface="Times New Roman"/>
                      </a:endParaRPr>
                    </a:p>
                  </a:txBody>
                  <a:tcPr marL="18702" marR="18702" marT="30769" marB="30769"/>
                </a:tc>
                <a:tc>
                  <a:txBody>
                    <a:bodyPr/>
                    <a:lstStyle/>
                    <a:p>
                      <a:pPr>
                        <a:lnSpc>
                          <a:spcPct val="115000"/>
                        </a:lnSpc>
                        <a:spcAft>
                          <a:spcPts val="0"/>
                        </a:spcAft>
                      </a:pPr>
                      <a:r>
                        <a:rPr lang="ru-RU" sz="600">
                          <a:effectLst/>
                        </a:rPr>
                        <a:t>Удельный расход природного газа в многоквартирных домах с индивидуальными системами газового отопления (в расчете на 1 кв. метр общей площади)</a:t>
                      </a:r>
                      <a:endParaRPr lang="ru-RU" sz="800">
                        <a:effectLst/>
                        <a:latin typeface="Calibri"/>
                        <a:ea typeface="Calibri"/>
                        <a:cs typeface="Times New Roman"/>
                      </a:endParaRPr>
                    </a:p>
                  </a:txBody>
                  <a:tcPr marL="18702" marR="18702" marT="30769" marB="30769"/>
                </a:tc>
                <a:tc>
                  <a:txBody>
                    <a:bodyPr/>
                    <a:lstStyle/>
                    <a:p>
                      <a:pPr>
                        <a:lnSpc>
                          <a:spcPct val="115000"/>
                        </a:lnSpc>
                        <a:spcAft>
                          <a:spcPts val="0"/>
                        </a:spcAft>
                      </a:pPr>
                      <a:r>
                        <a:rPr lang="ru-RU" sz="600">
                          <a:effectLst/>
                        </a:rPr>
                        <a:t>тыс. куб. м /</a:t>
                      </a:r>
                      <a:endParaRPr lang="ru-RU" sz="800">
                        <a:effectLst/>
                      </a:endParaRPr>
                    </a:p>
                    <a:p>
                      <a:pPr>
                        <a:lnSpc>
                          <a:spcPct val="115000"/>
                        </a:lnSpc>
                        <a:spcAft>
                          <a:spcPts val="0"/>
                        </a:spcAft>
                      </a:pPr>
                      <a:r>
                        <a:rPr lang="ru-RU" sz="600">
                          <a:effectLst/>
                        </a:rPr>
                        <a:t>кв. м</a:t>
                      </a:r>
                      <a:endParaRPr lang="ru-RU" sz="800">
                        <a:effectLst/>
                        <a:latin typeface="Calibri"/>
                        <a:ea typeface="Calibri"/>
                        <a:cs typeface="Times New Roman"/>
                      </a:endParaRPr>
                    </a:p>
                  </a:txBody>
                  <a:tcPr marL="18702" marR="18702" marT="30769" marB="30769"/>
                </a:tc>
                <a:tc>
                  <a:txBody>
                    <a:bodyPr/>
                    <a:lstStyle/>
                    <a:p>
                      <a:pPr algn="ctr">
                        <a:lnSpc>
                          <a:spcPct val="115000"/>
                        </a:lnSpc>
                        <a:spcAft>
                          <a:spcPts val="0"/>
                        </a:spcAft>
                      </a:pPr>
                      <a:r>
                        <a:rPr lang="ru-RU" sz="800">
                          <a:effectLst/>
                        </a:rPr>
                        <a:t>0,07</a:t>
                      </a:r>
                      <a:endParaRPr lang="ru-RU" sz="1000">
                        <a:effectLst/>
                        <a:latin typeface="Calibri"/>
                        <a:ea typeface="Calibri"/>
                        <a:cs typeface="Times New Roman"/>
                      </a:endParaRPr>
                    </a:p>
                  </a:txBody>
                  <a:tcPr marL="18702" marR="18702" marT="30769" marB="30769"/>
                </a:tc>
                <a:tc>
                  <a:txBody>
                    <a:bodyPr/>
                    <a:lstStyle/>
                    <a:p>
                      <a:pPr algn="ctr">
                        <a:lnSpc>
                          <a:spcPct val="115000"/>
                        </a:lnSpc>
                        <a:spcAft>
                          <a:spcPts val="0"/>
                        </a:spcAft>
                      </a:pPr>
                      <a:r>
                        <a:rPr lang="ru-RU" sz="800" dirty="0">
                          <a:effectLst/>
                        </a:rPr>
                        <a:t>0,069</a:t>
                      </a:r>
                      <a:endParaRPr lang="ru-RU" sz="1000" dirty="0">
                        <a:effectLst/>
                        <a:latin typeface="Calibri"/>
                        <a:ea typeface="Calibri"/>
                        <a:cs typeface="Times New Roman"/>
                      </a:endParaRPr>
                    </a:p>
                  </a:txBody>
                  <a:tcPr marL="18702" marR="18702" marT="30769" marB="30769"/>
                </a:tc>
                <a:tc>
                  <a:txBody>
                    <a:bodyPr/>
                    <a:lstStyle/>
                    <a:p>
                      <a:pPr algn="ctr">
                        <a:lnSpc>
                          <a:spcPct val="115000"/>
                        </a:lnSpc>
                        <a:spcAft>
                          <a:spcPts val="0"/>
                        </a:spcAft>
                      </a:pPr>
                      <a:r>
                        <a:rPr lang="ru-RU" sz="800">
                          <a:effectLst/>
                        </a:rPr>
                        <a:t>0,069</a:t>
                      </a:r>
                      <a:endParaRPr lang="ru-RU" sz="1000">
                        <a:effectLst/>
                        <a:latin typeface="Calibri"/>
                        <a:ea typeface="Calibri"/>
                        <a:cs typeface="Times New Roman"/>
                      </a:endParaRPr>
                    </a:p>
                  </a:txBody>
                  <a:tcPr marL="18702" marR="18702" marT="30769" marB="30769"/>
                </a:tc>
              </a:tr>
              <a:tr h="263879">
                <a:tc>
                  <a:txBody>
                    <a:bodyPr/>
                    <a:lstStyle/>
                    <a:p>
                      <a:pPr algn="ctr">
                        <a:lnSpc>
                          <a:spcPct val="115000"/>
                        </a:lnSpc>
                        <a:spcAft>
                          <a:spcPts val="0"/>
                        </a:spcAft>
                      </a:pPr>
                      <a:r>
                        <a:rPr lang="ru-RU" sz="600">
                          <a:effectLst/>
                        </a:rPr>
                        <a:t>3.11</a:t>
                      </a:r>
                      <a:endParaRPr lang="ru-RU" sz="800">
                        <a:effectLst/>
                        <a:latin typeface="Calibri"/>
                        <a:ea typeface="Calibri"/>
                        <a:cs typeface="Times New Roman"/>
                      </a:endParaRPr>
                    </a:p>
                  </a:txBody>
                  <a:tcPr marL="18702" marR="18702" marT="30769" marB="30769"/>
                </a:tc>
                <a:tc>
                  <a:txBody>
                    <a:bodyPr/>
                    <a:lstStyle/>
                    <a:p>
                      <a:pPr>
                        <a:lnSpc>
                          <a:spcPct val="115000"/>
                        </a:lnSpc>
                        <a:spcAft>
                          <a:spcPts val="0"/>
                        </a:spcAft>
                      </a:pPr>
                      <a:r>
                        <a:rPr lang="ru-RU" sz="600">
                          <a:effectLst/>
                        </a:rPr>
                        <a:t>Удельный расход природного газа в многоквартирных домах с иными системами теплоснабжения (в расчете на 1 жителя)</a:t>
                      </a:r>
                      <a:endParaRPr lang="ru-RU" sz="800">
                        <a:effectLst/>
                        <a:latin typeface="Calibri"/>
                        <a:ea typeface="Calibri"/>
                        <a:cs typeface="Times New Roman"/>
                      </a:endParaRPr>
                    </a:p>
                  </a:txBody>
                  <a:tcPr marL="18702" marR="18702" marT="30769" marB="30769"/>
                </a:tc>
                <a:tc>
                  <a:txBody>
                    <a:bodyPr/>
                    <a:lstStyle/>
                    <a:p>
                      <a:pPr>
                        <a:lnSpc>
                          <a:spcPct val="115000"/>
                        </a:lnSpc>
                        <a:spcAft>
                          <a:spcPts val="0"/>
                        </a:spcAft>
                      </a:pPr>
                      <a:r>
                        <a:rPr lang="ru-RU" sz="600">
                          <a:effectLst/>
                        </a:rPr>
                        <a:t>тыс. куб. м/</a:t>
                      </a:r>
                      <a:endParaRPr lang="ru-RU" sz="800">
                        <a:effectLst/>
                      </a:endParaRPr>
                    </a:p>
                    <a:p>
                      <a:pPr>
                        <a:lnSpc>
                          <a:spcPct val="115000"/>
                        </a:lnSpc>
                        <a:spcAft>
                          <a:spcPts val="0"/>
                        </a:spcAft>
                      </a:pPr>
                      <a:r>
                        <a:rPr lang="ru-RU" sz="600">
                          <a:effectLst/>
                        </a:rPr>
                        <a:t>чел.</a:t>
                      </a:r>
                      <a:endParaRPr lang="ru-RU" sz="800">
                        <a:effectLst/>
                        <a:latin typeface="Calibri"/>
                        <a:ea typeface="Calibri"/>
                        <a:cs typeface="Times New Roman"/>
                      </a:endParaRPr>
                    </a:p>
                  </a:txBody>
                  <a:tcPr marL="18702" marR="18702" marT="30769" marB="30769"/>
                </a:tc>
                <a:tc>
                  <a:txBody>
                    <a:bodyPr/>
                    <a:lstStyle/>
                    <a:p>
                      <a:pPr algn="ctr">
                        <a:lnSpc>
                          <a:spcPct val="115000"/>
                        </a:lnSpc>
                        <a:spcAft>
                          <a:spcPts val="0"/>
                        </a:spcAft>
                      </a:pPr>
                      <a:r>
                        <a:rPr lang="ru-RU" sz="800">
                          <a:effectLst/>
                        </a:rPr>
                        <a:t>0,728</a:t>
                      </a:r>
                      <a:endParaRPr lang="ru-RU" sz="1000">
                        <a:effectLst/>
                        <a:latin typeface="Calibri"/>
                        <a:ea typeface="Calibri"/>
                        <a:cs typeface="Times New Roman"/>
                      </a:endParaRPr>
                    </a:p>
                  </a:txBody>
                  <a:tcPr marL="18702" marR="18702" marT="30769" marB="30769"/>
                </a:tc>
                <a:tc>
                  <a:txBody>
                    <a:bodyPr/>
                    <a:lstStyle/>
                    <a:p>
                      <a:pPr algn="ctr">
                        <a:lnSpc>
                          <a:spcPct val="115000"/>
                        </a:lnSpc>
                        <a:spcAft>
                          <a:spcPts val="0"/>
                        </a:spcAft>
                      </a:pPr>
                      <a:r>
                        <a:rPr lang="ru-RU" sz="800" dirty="0">
                          <a:effectLst/>
                        </a:rPr>
                        <a:t>0,705</a:t>
                      </a:r>
                      <a:endParaRPr lang="ru-RU" sz="1000" dirty="0">
                        <a:effectLst/>
                        <a:latin typeface="Calibri"/>
                        <a:ea typeface="Calibri"/>
                        <a:cs typeface="Times New Roman"/>
                      </a:endParaRPr>
                    </a:p>
                  </a:txBody>
                  <a:tcPr marL="18702" marR="18702" marT="30769" marB="30769"/>
                </a:tc>
                <a:tc>
                  <a:txBody>
                    <a:bodyPr/>
                    <a:lstStyle/>
                    <a:p>
                      <a:pPr algn="ctr">
                        <a:lnSpc>
                          <a:spcPct val="115000"/>
                        </a:lnSpc>
                        <a:spcAft>
                          <a:spcPts val="0"/>
                        </a:spcAft>
                      </a:pPr>
                      <a:r>
                        <a:rPr lang="ru-RU" sz="800">
                          <a:effectLst/>
                        </a:rPr>
                        <a:t>0,693</a:t>
                      </a:r>
                      <a:endParaRPr lang="ru-RU" sz="1000">
                        <a:effectLst/>
                        <a:latin typeface="Calibri"/>
                        <a:ea typeface="Calibri"/>
                        <a:cs typeface="Times New Roman"/>
                      </a:endParaRPr>
                    </a:p>
                  </a:txBody>
                  <a:tcPr marL="18702" marR="18702" marT="30769" marB="30769"/>
                </a:tc>
              </a:tr>
              <a:tr h="233563">
                <a:tc>
                  <a:txBody>
                    <a:bodyPr/>
                    <a:lstStyle/>
                    <a:p>
                      <a:pPr algn="ctr">
                        <a:lnSpc>
                          <a:spcPct val="115000"/>
                        </a:lnSpc>
                        <a:spcAft>
                          <a:spcPts val="0"/>
                        </a:spcAft>
                      </a:pPr>
                      <a:r>
                        <a:rPr lang="ru-RU" sz="600">
                          <a:effectLst/>
                        </a:rPr>
                        <a:t>3.12</a:t>
                      </a:r>
                      <a:endParaRPr lang="ru-RU" sz="800">
                        <a:effectLst/>
                        <a:latin typeface="Calibri"/>
                        <a:ea typeface="Calibri"/>
                        <a:cs typeface="Times New Roman"/>
                      </a:endParaRPr>
                    </a:p>
                  </a:txBody>
                  <a:tcPr marL="18702" marR="18702" marT="30769" marB="30769"/>
                </a:tc>
                <a:tc>
                  <a:txBody>
                    <a:bodyPr/>
                    <a:lstStyle/>
                    <a:p>
                      <a:pPr>
                        <a:lnSpc>
                          <a:spcPct val="115000"/>
                        </a:lnSpc>
                        <a:spcAft>
                          <a:spcPts val="0"/>
                        </a:spcAft>
                      </a:pPr>
                      <a:r>
                        <a:rPr lang="ru-RU" sz="600">
                          <a:effectLst/>
                        </a:rPr>
                        <a:t>Доля потерь тепловой энергии при передаче в общем объеме переданной тепловой энергии (по данным всех поставщиков ресурса)</a:t>
                      </a:r>
                      <a:endParaRPr lang="ru-RU" sz="800">
                        <a:effectLst/>
                        <a:latin typeface="Calibri"/>
                        <a:ea typeface="Calibri"/>
                        <a:cs typeface="Times New Roman"/>
                      </a:endParaRPr>
                    </a:p>
                  </a:txBody>
                  <a:tcPr marL="18702" marR="18702" marT="30769" marB="30769"/>
                </a:tc>
                <a:tc>
                  <a:txBody>
                    <a:bodyPr/>
                    <a:lstStyle/>
                    <a:p>
                      <a:pPr>
                        <a:lnSpc>
                          <a:spcPct val="115000"/>
                        </a:lnSpc>
                        <a:spcAft>
                          <a:spcPts val="0"/>
                        </a:spcAft>
                      </a:pPr>
                      <a:r>
                        <a:rPr lang="ru-RU" sz="600">
                          <a:effectLst/>
                        </a:rPr>
                        <a:t>в процентах</a:t>
                      </a:r>
                      <a:endParaRPr lang="ru-RU" sz="800">
                        <a:effectLst/>
                        <a:latin typeface="Calibri"/>
                        <a:ea typeface="Calibri"/>
                        <a:cs typeface="Times New Roman"/>
                      </a:endParaRPr>
                    </a:p>
                  </a:txBody>
                  <a:tcPr marL="18702" marR="18702" marT="30769" marB="30769"/>
                </a:tc>
                <a:tc>
                  <a:txBody>
                    <a:bodyPr/>
                    <a:lstStyle/>
                    <a:p>
                      <a:pPr algn="ctr">
                        <a:lnSpc>
                          <a:spcPct val="115000"/>
                        </a:lnSpc>
                        <a:spcAft>
                          <a:spcPts val="0"/>
                        </a:spcAft>
                      </a:pPr>
                      <a:r>
                        <a:rPr lang="ru-RU" sz="800">
                          <a:effectLst/>
                        </a:rPr>
                        <a:t>11,507</a:t>
                      </a:r>
                      <a:endParaRPr lang="ru-RU" sz="1000">
                        <a:effectLst/>
                        <a:latin typeface="Calibri"/>
                        <a:ea typeface="Calibri"/>
                        <a:cs typeface="Times New Roman"/>
                      </a:endParaRPr>
                    </a:p>
                  </a:txBody>
                  <a:tcPr marL="18702" marR="18702" marT="30769" marB="30769"/>
                </a:tc>
                <a:tc>
                  <a:txBody>
                    <a:bodyPr/>
                    <a:lstStyle/>
                    <a:p>
                      <a:pPr algn="ctr">
                        <a:lnSpc>
                          <a:spcPct val="115000"/>
                        </a:lnSpc>
                        <a:spcAft>
                          <a:spcPts val="0"/>
                        </a:spcAft>
                      </a:pPr>
                      <a:r>
                        <a:rPr lang="ru-RU" sz="800">
                          <a:effectLst/>
                        </a:rPr>
                        <a:t>11,446</a:t>
                      </a:r>
                      <a:endParaRPr lang="ru-RU" sz="1000">
                        <a:effectLst/>
                        <a:latin typeface="Calibri"/>
                        <a:ea typeface="Calibri"/>
                        <a:cs typeface="Times New Roman"/>
                      </a:endParaRPr>
                    </a:p>
                  </a:txBody>
                  <a:tcPr marL="18702" marR="18702" marT="30769" marB="30769"/>
                </a:tc>
                <a:tc>
                  <a:txBody>
                    <a:bodyPr/>
                    <a:lstStyle/>
                    <a:p>
                      <a:pPr algn="ctr">
                        <a:lnSpc>
                          <a:spcPct val="115000"/>
                        </a:lnSpc>
                        <a:spcAft>
                          <a:spcPts val="0"/>
                        </a:spcAft>
                      </a:pPr>
                      <a:r>
                        <a:rPr lang="ru-RU" sz="800" dirty="0">
                          <a:effectLst/>
                        </a:rPr>
                        <a:t>11,444</a:t>
                      </a:r>
                      <a:endParaRPr lang="ru-RU" sz="1000" dirty="0">
                        <a:effectLst/>
                        <a:latin typeface="Calibri"/>
                        <a:ea typeface="Calibri"/>
                        <a:cs typeface="Times New Roman"/>
                      </a:endParaRPr>
                    </a:p>
                  </a:txBody>
                  <a:tcPr marL="18702" marR="18702" marT="30769" marB="30769"/>
                </a:tc>
              </a:tr>
              <a:tr h="180648">
                <a:tc>
                  <a:txBody>
                    <a:bodyPr/>
                    <a:lstStyle/>
                    <a:p>
                      <a:pPr algn="ctr">
                        <a:lnSpc>
                          <a:spcPct val="115000"/>
                        </a:lnSpc>
                        <a:spcAft>
                          <a:spcPts val="0"/>
                        </a:spcAft>
                      </a:pPr>
                      <a:r>
                        <a:rPr lang="ru-RU" sz="600">
                          <a:effectLst/>
                        </a:rPr>
                        <a:t>3.13</a:t>
                      </a:r>
                      <a:endParaRPr lang="ru-RU" sz="800">
                        <a:effectLst/>
                        <a:latin typeface="Calibri"/>
                        <a:ea typeface="Calibri"/>
                        <a:cs typeface="Times New Roman"/>
                      </a:endParaRPr>
                    </a:p>
                  </a:txBody>
                  <a:tcPr marL="18702" marR="18702" marT="30769" marB="30769"/>
                </a:tc>
                <a:tc>
                  <a:txBody>
                    <a:bodyPr/>
                    <a:lstStyle/>
                    <a:p>
                      <a:pPr>
                        <a:lnSpc>
                          <a:spcPct val="115000"/>
                        </a:lnSpc>
                        <a:spcAft>
                          <a:spcPts val="0"/>
                        </a:spcAft>
                      </a:pPr>
                      <a:r>
                        <a:rPr lang="ru-RU" sz="600">
                          <a:effectLst/>
                        </a:rPr>
                        <a:t>Доля потерь воды при ее передаче в общем объеме переданной воды</a:t>
                      </a:r>
                      <a:endParaRPr lang="ru-RU" sz="800">
                        <a:effectLst/>
                        <a:latin typeface="Calibri"/>
                        <a:ea typeface="Calibri"/>
                        <a:cs typeface="Times New Roman"/>
                      </a:endParaRPr>
                    </a:p>
                  </a:txBody>
                  <a:tcPr marL="18702" marR="18702" marT="30769" marB="30769"/>
                </a:tc>
                <a:tc>
                  <a:txBody>
                    <a:bodyPr/>
                    <a:lstStyle/>
                    <a:p>
                      <a:pPr>
                        <a:lnSpc>
                          <a:spcPct val="115000"/>
                        </a:lnSpc>
                        <a:spcAft>
                          <a:spcPts val="0"/>
                        </a:spcAft>
                      </a:pPr>
                      <a:r>
                        <a:rPr lang="ru-RU" sz="600">
                          <a:effectLst/>
                        </a:rPr>
                        <a:t>в процентах</a:t>
                      </a:r>
                      <a:endParaRPr lang="ru-RU" sz="800">
                        <a:effectLst/>
                        <a:latin typeface="Calibri"/>
                        <a:ea typeface="Calibri"/>
                        <a:cs typeface="Times New Roman"/>
                      </a:endParaRPr>
                    </a:p>
                  </a:txBody>
                  <a:tcPr marL="18702" marR="18702" marT="30769" marB="30769"/>
                </a:tc>
                <a:tc>
                  <a:txBody>
                    <a:bodyPr/>
                    <a:lstStyle/>
                    <a:p>
                      <a:pPr algn="ctr">
                        <a:lnSpc>
                          <a:spcPct val="115000"/>
                        </a:lnSpc>
                        <a:spcAft>
                          <a:spcPts val="0"/>
                        </a:spcAft>
                      </a:pPr>
                      <a:r>
                        <a:rPr lang="ru-RU" sz="800">
                          <a:effectLst/>
                        </a:rPr>
                        <a:t>62,700</a:t>
                      </a:r>
                      <a:endParaRPr lang="ru-RU" sz="1000">
                        <a:effectLst/>
                        <a:latin typeface="Calibri"/>
                        <a:ea typeface="Calibri"/>
                        <a:cs typeface="Times New Roman"/>
                      </a:endParaRPr>
                    </a:p>
                  </a:txBody>
                  <a:tcPr marL="18702" marR="18702" marT="30769" marB="30769"/>
                </a:tc>
                <a:tc>
                  <a:txBody>
                    <a:bodyPr/>
                    <a:lstStyle/>
                    <a:p>
                      <a:pPr algn="ctr">
                        <a:lnSpc>
                          <a:spcPct val="115000"/>
                        </a:lnSpc>
                        <a:spcAft>
                          <a:spcPts val="0"/>
                        </a:spcAft>
                      </a:pPr>
                      <a:r>
                        <a:rPr lang="ru-RU" sz="800">
                          <a:effectLst/>
                        </a:rPr>
                        <a:t>61,446</a:t>
                      </a:r>
                      <a:endParaRPr lang="ru-RU" sz="1000">
                        <a:effectLst/>
                        <a:latin typeface="Calibri"/>
                        <a:ea typeface="Calibri"/>
                        <a:cs typeface="Times New Roman"/>
                      </a:endParaRPr>
                    </a:p>
                  </a:txBody>
                  <a:tcPr marL="18702" marR="18702" marT="30769" marB="30769"/>
                </a:tc>
                <a:tc>
                  <a:txBody>
                    <a:bodyPr/>
                    <a:lstStyle/>
                    <a:p>
                      <a:pPr algn="ctr">
                        <a:lnSpc>
                          <a:spcPct val="115000"/>
                        </a:lnSpc>
                        <a:spcAft>
                          <a:spcPts val="0"/>
                        </a:spcAft>
                      </a:pPr>
                      <a:r>
                        <a:rPr lang="ru-RU" sz="800" dirty="0">
                          <a:effectLst/>
                        </a:rPr>
                        <a:t>61,444</a:t>
                      </a:r>
                      <a:endParaRPr lang="ru-RU" sz="1000" dirty="0">
                        <a:effectLst/>
                        <a:latin typeface="Calibri"/>
                        <a:ea typeface="Calibri"/>
                        <a:cs typeface="Times New Roman"/>
                      </a:endParaRPr>
                    </a:p>
                  </a:txBody>
                  <a:tcPr marL="18702" marR="18702" marT="30769" marB="30769"/>
                </a:tc>
              </a:tr>
              <a:tr h="263879">
                <a:tc gridSpan="6">
                  <a:txBody>
                    <a:bodyPr/>
                    <a:lstStyle/>
                    <a:p>
                      <a:pPr algn="ctr">
                        <a:lnSpc>
                          <a:spcPct val="115000"/>
                        </a:lnSpc>
                        <a:spcAft>
                          <a:spcPts val="0"/>
                        </a:spcAft>
                      </a:pPr>
                      <a:r>
                        <a:rPr lang="ru-RU" sz="600">
                          <a:effectLst/>
                        </a:rPr>
                        <a:t>IV. Цель 4 Программы: Создание благоприятных условий для развития экономического потенциала</a:t>
                      </a:r>
                      <a:endParaRPr lang="ru-RU" sz="800">
                        <a:effectLst/>
                      </a:endParaRPr>
                    </a:p>
                    <a:p>
                      <a:pPr algn="ctr">
                        <a:lnSpc>
                          <a:spcPct val="115000"/>
                        </a:lnSpc>
                        <a:spcAft>
                          <a:spcPts val="0"/>
                        </a:spcAft>
                      </a:pPr>
                      <a:r>
                        <a:rPr lang="ru-RU" sz="600">
                          <a:effectLst/>
                        </a:rPr>
                        <a:t>города-курорта Пятигорска</a:t>
                      </a:r>
                      <a:endParaRPr lang="ru-RU" sz="800">
                        <a:effectLst/>
                        <a:latin typeface="Calibri"/>
                        <a:ea typeface="Calibri"/>
                        <a:cs typeface="Times New Roman"/>
                      </a:endParaRPr>
                    </a:p>
                  </a:txBody>
                  <a:tcPr marL="18702" marR="18702" marT="30769" marB="30769"/>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233563">
                <a:tc>
                  <a:txBody>
                    <a:bodyPr/>
                    <a:lstStyle/>
                    <a:p>
                      <a:pPr algn="ctr">
                        <a:lnSpc>
                          <a:spcPct val="115000"/>
                        </a:lnSpc>
                        <a:spcAft>
                          <a:spcPts val="0"/>
                        </a:spcAft>
                      </a:pPr>
                      <a:r>
                        <a:rPr lang="ru-RU" sz="600">
                          <a:effectLst/>
                        </a:rPr>
                        <a:t>4.1.</a:t>
                      </a:r>
                      <a:endParaRPr lang="ru-RU" sz="800">
                        <a:effectLst/>
                        <a:latin typeface="Calibri"/>
                        <a:ea typeface="Calibri"/>
                        <a:cs typeface="Times New Roman"/>
                      </a:endParaRPr>
                    </a:p>
                  </a:txBody>
                  <a:tcPr marL="18702" marR="18702" marT="30769" marB="30769"/>
                </a:tc>
                <a:tc>
                  <a:txBody>
                    <a:bodyPr/>
                    <a:lstStyle/>
                    <a:p>
                      <a:pPr>
                        <a:lnSpc>
                          <a:spcPct val="115000"/>
                        </a:lnSpc>
                        <a:spcAft>
                          <a:spcPts val="0"/>
                        </a:spcAft>
                      </a:pPr>
                      <a:r>
                        <a:rPr lang="ru-RU" sz="600">
                          <a:effectLst/>
                        </a:rPr>
                        <a:t>Объем инвестиций в основной капитал по кругу крупных и средний предприятий (за исключением бюджетных средств) в расчете на 1 жителя</a:t>
                      </a:r>
                      <a:endParaRPr lang="ru-RU" sz="800">
                        <a:effectLst/>
                        <a:latin typeface="Calibri"/>
                        <a:ea typeface="Calibri"/>
                        <a:cs typeface="Times New Roman"/>
                      </a:endParaRPr>
                    </a:p>
                  </a:txBody>
                  <a:tcPr marL="18702" marR="18702" marT="30769" marB="30769"/>
                </a:tc>
                <a:tc>
                  <a:txBody>
                    <a:bodyPr/>
                    <a:lstStyle/>
                    <a:p>
                      <a:pPr>
                        <a:lnSpc>
                          <a:spcPct val="115000"/>
                        </a:lnSpc>
                        <a:spcAft>
                          <a:spcPts val="0"/>
                        </a:spcAft>
                      </a:pPr>
                      <a:r>
                        <a:rPr lang="ru-RU" sz="600">
                          <a:effectLst/>
                        </a:rPr>
                        <a:t>руб.</a:t>
                      </a:r>
                      <a:endParaRPr lang="ru-RU" sz="800">
                        <a:effectLst/>
                        <a:latin typeface="Calibri"/>
                        <a:ea typeface="Calibri"/>
                        <a:cs typeface="Times New Roman"/>
                      </a:endParaRPr>
                    </a:p>
                  </a:txBody>
                  <a:tcPr marL="18702" marR="18702" marT="30769" marB="30769"/>
                </a:tc>
                <a:tc>
                  <a:txBody>
                    <a:bodyPr/>
                    <a:lstStyle/>
                    <a:p>
                      <a:pPr algn="ctr">
                        <a:lnSpc>
                          <a:spcPct val="115000"/>
                        </a:lnSpc>
                        <a:spcAft>
                          <a:spcPts val="0"/>
                        </a:spcAft>
                      </a:pPr>
                      <a:r>
                        <a:rPr lang="ru-RU" sz="800" dirty="0">
                          <a:effectLst/>
                        </a:rPr>
                        <a:t>6095</a:t>
                      </a:r>
                      <a:endParaRPr lang="ru-RU" sz="1000" dirty="0">
                        <a:effectLst/>
                        <a:latin typeface="Calibri"/>
                        <a:ea typeface="Calibri"/>
                        <a:cs typeface="Times New Roman"/>
                      </a:endParaRPr>
                    </a:p>
                  </a:txBody>
                  <a:tcPr marL="18702" marR="18702" marT="30769" marB="30769"/>
                </a:tc>
                <a:tc>
                  <a:txBody>
                    <a:bodyPr/>
                    <a:lstStyle/>
                    <a:p>
                      <a:pPr algn="ctr">
                        <a:lnSpc>
                          <a:spcPct val="115000"/>
                        </a:lnSpc>
                        <a:spcAft>
                          <a:spcPts val="0"/>
                        </a:spcAft>
                      </a:pPr>
                      <a:r>
                        <a:rPr lang="ru-RU" sz="800">
                          <a:effectLst/>
                        </a:rPr>
                        <a:t>6156</a:t>
                      </a:r>
                      <a:endParaRPr lang="ru-RU" sz="1000">
                        <a:effectLst/>
                        <a:latin typeface="Calibri"/>
                        <a:ea typeface="Calibri"/>
                        <a:cs typeface="Times New Roman"/>
                      </a:endParaRPr>
                    </a:p>
                  </a:txBody>
                  <a:tcPr marL="18702" marR="18702" marT="30769" marB="30769"/>
                </a:tc>
                <a:tc>
                  <a:txBody>
                    <a:bodyPr/>
                    <a:lstStyle/>
                    <a:p>
                      <a:pPr algn="ctr">
                        <a:lnSpc>
                          <a:spcPct val="115000"/>
                        </a:lnSpc>
                        <a:spcAft>
                          <a:spcPts val="0"/>
                        </a:spcAft>
                      </a:pPr>
                      <a:r>
                        <a:rPr lang="ru-RU" sz="800">
                          <a:effectLst/>
                        </a:rPr>
                        <a:t>6217</a:t>
                      </a:r>
                      <a:endParaRPr lang="ru-RU" sz="1000">
                        <a:effectLst/>
                        <a:latin typeface="Calibri"/>
                        <a:ea typeface="Calibri"/>
                        <a:cs typeface="Times New Roman"/>
                      </a:endParaRPr>
                    </a:p>
                  </a:txBody>
                  <a:tcPr marL="18702" marR="18702" marT="30769" marB="30769"/>
                </a:tc>
              </a:tr>
              <a:tr h="180648">
                <a:tc>
                  <a:txBody>
                    <a:bodyPr/>
                    <a:lstStyle/>
                    <a:p>
                      <a:pPr algn="ctr">
                        <a:lnSpc>
                          <a:spcPct val="115000"/>
                        </a:lnSpc>
                        <a:spcAft>
                          <a:spcPts val="0"/>
                        </a:spcAft>
                      </a:pPr>
                      <a:r>
                        <a:rPr lang="ru-RU" sz="600">
                          <a:effectLst/>
                        </a:rPr>
                        <a:t>4.2.</a:t>
                      </a:r>
                      <a:endParaRPr lang="ru-RU" sz="800">
                        <a:effectLst/>
                        <a:latin typeface="Calibri"/>
                        <a:ea typeface="Calibri"/>
                        <a:cs typeface="Times New Roman"/>
                      </a:endParaRPr>
                    </a:p>
                  </a:txBody>
                  <a:tcPr marL="18702" marR="18702" marT="30769" marB="30769"/>
                </a:tc>
                <a:tc>
                  <a:txBody>
                    <a:bodyPr/>
                    <a:lstStyle/>
                    <a:p>
                      <a:pPr>
                        <a:lnSpc>
                          <a:spcPct val="115000"/>
                        </a:lnSpc>
                        <a:spcAft>
                          <a:spcPts val="0"/>
                        </a:spcAft>
                      </a:pPr>
                      <a:r>
                        <a:rPr lang="ru-RU" sz="600">
                          <a:effectLst/>
                        </a:rPr>
                        <a:t>Производительность труда в базовых несырьевых отраслях экономики</a:t>
                      </a:r>
                      <a:endParaRPr lang="ru-RU" sz="800">
                        <a:effectLst/>
                        <a:latin typeface="Calibri"/>
                        <a:ea typeface="Calibri"/>
                        <a:cs typeface="Times New Roman"/>
                      </a:endParaRPr>
                    </a:p>
                  </a:txBody>
                  <a:tcPr marL="18702" marR="18702" marT="30769" marB="30769"/>
                </a:tc>
                <a:tc>
                  <a:txBody>
                    <a:bodyPr/>
                    <a:lstStyle/>
                    <a:p>
                      <a:pPr>
                        <a:lnSpc>
                          <a:spcPct val="115000"/>
                        </a:lnSpc>
                        <a:spcAft>
                          <a:spcPts val="0"/>
                        </a:spcAft>
                      </a:pPr>
                      <a:r>
                        <a:rPr lang="ru-RU" sz="600" dirty="0">
                          <a:effectLst/>
                        </a:rPr>
                        <a:t>в процентах</a:t>
                      </a:r>
                      <a:endParaRPr lang="ru-RU" sz="800" dirty="0">
                        <a:effectLst/>
                        <a:latin typeface="Calibri"/>
                        <a:ea typeface="Calibri"/>
                        <a:cs typeface="Times New Roman"/>
                      </a:endParaRPr>
                    </a:p>
                  </a:txBody>
                  <a:tcPr marL="18702" marR="18702" marT="30769" marB="30769"/>
                </a:tc>
                <a:tc>
                  <a:txBody>
                    <a:bodyPr/>
                    <a:lstStyle/>
                    <a:p>
                      <a:pPr algn="ctr">
                        <a:lnSpc>
                          <a:spcPct val="115000"/>
                        </a:lnSpc>
                        <a:spcAft>
                          <a:spcPts val="0"/>
                        </a:spcAft>
                      </a:pPr>
                      <a:r>
                        <a:rPr lang="ru-RU" sz="800">
                          <a:effectLst/>
                        </a:rPr>
                        <a:t>110,3</a:t>
                      </a:r>
                      <a:endParaRPr lang="ru-RU" sz="1000">
                        <a:effectLst/>
                        <a:latin typeface="Calibri"/>
                        <a:ea typeface="Calibri"/>
                        <a:cs typeface="Times New Roman"/>
                      </a:endParaRPr>
                    </a:p>
                  </a:txBody>
                  <a:tcPr marL="18702" marR="18702" marT="30769" marB="30769"/>
                </a:tc>
                <a:tc>
                  <a:txBody>
                    <a:bodyPr/>
                    <a:lstStyle/>
                    <a:p>
                      <a:pPr algn="ctr">
                        <a:lnSpc>
                          <a:spcPct val="115000"/>
                        </a:lnSpc>
                        <a:spcAft>
                          <a:spcPts val="0"/>
                        </a:spcAft>
                      </a:pPr>
                      <a:r>
                        <a:rPr lang="ru-RU" sz="800" dirty="0">
                          <a:effectLst/>
                        </a:rPr>
                        <a:t>114,6</a:t>
                      </a:r>
                      <a:endParaRPr lang="ru-RU" sz="1000" dirty="0">
                        <a:effectLst/>
                        <a:latin typeface="Calibri"/>
                        <a:ea typeface="Calibri"/>
                        <a:cs typeface="Times New Roman"/>
                      </a:endParaRPr>
                    </a:p>
                  </a:txBody>
                  <a:tcPr marL="18702" marR="18702" marT="30769" marB="30769"/>
                </a:tc>
                <a:tc>
                  <a:txBody>
                    <a:bodyPr/>
                    <a:lstStyle/>
                    <a:p>
                      <a:pPr algn="ctr">
                        <a:lnSpc>
                          <a:spcPct val="115000"/>
                        </a:lnSpc>
                        <a:spcAft>
                          <a:spcPts val="0"/>
                        </a:spcAft>
                      </a:pPr>
                      <a:r>
                        <a:rPr lang="ru-RU" sz="800" dirty="0">
                          <a:effectLst/>
                        </a:rPr>
                        <a:t>119,1</a:t>
                      </a:r>
                      <a:endParaRPr lang="ru-RU" sz="1000" dirty="0">
                        <a:effectLst/>
                        <a:latin typeface="Calibri"/>
                        <a:ea typeface="Calibri"/>
                        <a:cs typeface="Times New Roman"/>
                      </a:endParaRPr>
                    </a:p>
                  </a:txBody>
                  <a:tcPr marL="18702" marR="18702" marT="30769" marB="30769"/>
                </a:tc>
              </a:tr>
            </a:tbl>
          </a:graphicData>
        </a:graphic>
      </p:graphicFrame>
      <p:pic>
        <p:nvPicPr>
          <p:cNvPr id="12290" name="Picture 2" descr="https://mypresentation.ru/documents_6/40d965e842f5f95a8ef9725e9540fb07/img6.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824" t="21960"/>
          <a:stretch/>
        </p:blipFill>
        <p:spPr bwMode="auto">
          <a:xfrm>
            <a:off x="7351936" y="980730"/>
            <a:ext cx="1728192" cy="144015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superuser\Desktop\герб пятигорска.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620"/>
            <a:ext cx="971600" cy="1156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3553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884572" y="72009"/>
            <a:ext cx="7916804" cy="90872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182880" indent="0" algn="ctr">
              <a:buNone/>
            </a:pPr>
            <a:r>
              <a:rPr lang="ru-RU" sz="1600" dirty="0" smtClean="0">
                <a:solidFill>
                  <a:schemeClr val="tx1"/>
                </a:solidFill>
                <a:effectLst/>
              </a:rPr>
              <a:t>Информация об индикаторах муниципальной программы города-курорта </a:t>
            </a:r>
            <a:r>
              <a:rPr lang="ru-RU" sz="1600" dirty="0">
                <a:solidFill>
                  <a:schemeClr val="tx1"/>
                </a:solidFill>
                <a:effectLst/>
              </a:rPr>
              <a:t>Пятигорска «Развитие транспортной системы и обеспечение безопасности </a:t>
            </a:r>
          </a:p>
          <a:p>
            <a:pPr marL="182880" indent="0" algn="ctr">
              <a:buNone/>
            </a:pPr>
            <a:r>
              <a:rPr lang="ru-RU" sz="1600" dirty="0">
                <a:solidFill>
                  <a:schemeClr val="tx1"/>
                </a:solidFill>
                <a:effectLst/>
              </a:rPr>
              <a:t>дорожного </a:t>
            </a:r>
            <a:r>
              <a:rPr lang="ru-RU" sz="1600" dirty="0" smtClean="0">
                <a:solidFill>
                  <a:schemeClr val="tx1"/>
                </a:solidFill>
                <a:effectLst/>
              </a:rPr>
              <a:t>движения», </a:t>
            </a:r>
            <a:r>
              <a:rPr lang="ru-RU" sz="1600" dirty="0">
                <a:solidFill>
                  <a:schemeClr val="tx1"/>
                </a:solidFill>
                <a:effectLst/>
              </a:rPr>
              <a:t>планируемых </a:t>
            </a:r>
            <a:r>
              <a:rPr lang="ru-RU" sz="1600" dirty="0" smtClean="0">
                <a:solidFill>
                  <a:schemeClr val="tx1"/>
                </a:solidFill>
                <a:effectLst/>
              </a:rPr>
              <a:t>для достижения цели муниципальной программы в 2021,2022, 2023 гг.</a:t>
            </a:r>
            <a:endParaRPr lang="ru-RU" sz="1600" dirty="0">
              <a:solidFill>
                <a:schemeClr val="tx1"/>
              </a:solidFill>
              <a:effectLst/>
            </a:endParaRPr>
          </a:p>
        </p:txBody>
      </p:sp>
      <p:sp>
        <p:nvSpPr>
          <p:cNvPr id="7" name="Прямоугольник 6"/>
          <p:cNvSpPr/>
          <p:nvPr/>
        </p:nvSpPr>
        <p:spPr>
          <a:xfrm>
            <a:off x="6889610" y="2852936"/>
            <a:ext cx="2120380" cy="3970318"/>
          </a:xfrm>
          <a:prstGeom prst="rect">
            <a:avLst/>
          </a:prstGeom>
        </p:spPr>
        <p:txBody>
          <a:bodyPr wrap="square">
            <a:spAutoFit/>
          </a:bodyPr>
          <a:lstStyle/>
          <a:p>
            <a:pPr algn="ctr"/>
            <a:r>
              <a:rPr lang="ru-RU" sz="1200" dirty="0"/>
              <a:t>Ответственным исполнителем программы является муниципальное учреждение «Управление городского хозяйства, транспорта и связи администрации города Пятигорска».</a:t>
            </a:r>
          </a:p>
          <a:p>
            <a:pPr algn="ctr"/>
            <a:r>
              <a:rPr lang="ru-RU" sz="1200" dirty="0"/>
              <a:t>На реализацию мероприятий </a:t>
            </a:r>
            <a:r>
              <a:rPr lang="ru-RU" sz="1200" dirty="0" smtClean="0"/>
              <a:t>программы </a:t>
            </a:r>
            <a:r>
              <a:rPr lang="ru-RU" sz="1200" dirty="0"/>
              <a:t>в 2021 году предусмотрено </a:t>
            </a:r>
            <a:endParaRPr lang="ru-RU" sz="1200" dirty="0" smtClean="0"/>
          </a:p>
          <a:p>
            <a:pPr algn="ctr"/>
            <a:r>
              <a:rPr lang="ru-RU" sz="1200" dirty="0" smtClean="0"/>
              <a:t>392 045,07 тыс.руб. </a:t>
            </a:r>
          </a:p>
          <a:p>
            <a:pPr algn="ctr"/>
            <a:r>
              <a:rPr lang="ru-RU" sz="1200" dirty="0" smtClean="0"/>
              <a:t>В </a:t>
            </a:r>
            <a:r>
              <a:rPr lang="ru-RU" sz="1200" dirty="0"/>
              <a:t>плановом периоде 2022 и 2023 годов общий объем расходов бюджета города по данной программе составил </a:t>
            </a:r>
            <a:endParaRPr lang="ru-RU" sz="1200" dirty="0" smtClean="0"/>
          </a:p>
          <a:p>
            <a:pPr algn="ctr"/>
            <a:r>
              <a:rPr lang="ru-RU" sz="1200" dirty="0" smtClean="0"/>
              <a:t>163 318,33 тыс.руб</a:t>
            </a:r>
            <a:r>
              <a:rPr lang="ru-RU" sz="1200" dirty="0"/>
              <a:t>. и 62 </a:t>
            </a:r>
            <a:r>
              <a:rPr lang="ru-RU" sz="1200" dirty="0" smtClean="0"/>
              <a:t>591,11тыс.руб</a:t>
            </a:r>
            <a:r>
              <a:rPr lang="ru-RU" sz="1200" dirty="0"/>
              <a:t>. соответственно.</a:t>
            </a:r>
          </a:p>
          <a:p>
            <a:pPr algn="ctr"/>
            <a:endParaRPr lang="ru-RU" sz="1200" dirty="0"/>
          </a:p>
        </p:txBody>
      </p:sp>
      <p:graphicFrame>
        <p:nvGraphicFramePr>
          <p:cNvPr id="4" name="Таблица 3"/>
          <p:cNvGraphicFramePr>
            <a:graphicFrameLocks noGrp="1"/>
          </p:cNvGraphicFramePr>
          <p:nvPr>
            <p:extLst>
              <p:ext uri="{D42A27DB-BD31-4B8C-83A1-F6EECF244321}">
                <p14:modId xmlns:p14="http://schemas.microsoft.com/office/powerpoint/2010/main" val="1041768041"/>
              </p:ext>
            </p:extLst>
          </p:nvPr>
        </p:nvGraphicFramePr>
        <p:xfrm>
          <a:off x="27058" y="1085030"/>
          <a:ext cx="6849198" cy="5826662"/>
        </p:xfrm>
        <a:graphic>
          <a:graphicData uri="http://schemas.openxmlformats.org/drawingml/2006/table">
            <a:tbl>
              <a:tblPr>
                <a:tableStyleId>{5DA37D80-6434-44D0-A028-1B22A696006F}</a:tableStyleId>
              </a:tblPr>
              <a:tblGrid>
                <a:gridCol w="224462"/>
                <a:gridCol w="4091622"/>
                <a:gridCol w="732914"/>
                <a:gridCol w="698034"/>
                <a:gridCol w="151610"/>
                <a:gridCol w="456685"/>
                <a:gridCol w="151610"/>
                <a:gridCol w="342261"/>
              </a:tblGrid>
              <a:tr h="243550">
                <a:tc rowSpan="2">
                  <a:txBody>
                    <a:bodyPr/>
                    <a:lstStyle/>
                    <a:p>
                      <a:pPr algn="ctr">
                        <a:lnSpc>
                          <a:spcPct val="115000"/>
                        </a:lnSpc>
                        <a:spcAft>
                          <a:spcPts val="0"/>
                        </a:spcAft>
                      </a:pPr>
                      <a:r>
                        <a:rPr lang="ru-RU" sz="700" dirty="0">
                          <a:effectLst/>
                        </a:rPr>
                        <a:t>N п/п</a:t>
                      </a:r>
                      <a:endParaRPr lang="ru-RU" sz="800" dirty="0">
                        <a:effectLst/>
                        <a:latin typeface="Calibri"/>
                        <a:ea typeface="Calibri"/>
                        <a:cs typeface="Times New Roman"/>
                      </a:endParaRPr>
                    </a:p>
                  </a:txBody>
                  <a:tcPr marL="11284" marR="11284" marT="18563" marB="18563" anchor="ctr"/>
                </a:tc>
                <a:tc rowSpan="2">
                  <a:txBody>
                    <a:bodyPr/>
                    <a:lstStyle/>
                    <a:p>
                      <a:pPr algn="ctr">
                        <a:lnSpc>
                          <a:spcPct val="115000"/>
                        </a:lnSpc>
                        <a:spcAft>
                          <a:spcPts val="0"/>
                        </a:spcAft>
                      </a:pPr>
                      <a:r>
                        <a:rPr lang="ru-RU" sz="700" dirty="0">
                          <a:effectLst/>
                        </a:rPr>
                        <a:t>Наименование индикатора достижения цели программы </a:t>
                      </a:r>
                      <a:endParaRPr lang="ru-RU" sz="800" dirty="0">
                        <a:effectLst/>
                        <a:latin typeface="Calibri"/>
                        <a:ea typeface="Calibri"/>
                        <a:cs typeface="Times New Roman"/>
                      </a:endParaRPr>
                    </a:p>
                  </a:txBody>
                  <a:tcPr marL="11284" marR="11284" marT="18563" marB="18563" anchor="ctr"/>
                </a:tc>
                <a:tc rowSpan="2">
                  <a:txBody>
                    <a:bodyPr/>
                    <a:lstStyle/>
                    <a:p>
                      <a:pPr algn="ctr">
                        <a:lnSpc>
                          <a:spcPct val="115000"/>
                        </a:lnSpc>
                        <a:spcAft>
                          <a:spcPts val="0"/>
                        </a:spcAft>
                      </a:pPr>
                      <a:r>
                        <a:rPr lang="ru-RU" sz="700">
                          <a:effectLst/>
                        </a:rPr>
                        <a:t>Единица измерения</a:t>
                      </a:r>
                      <a:endParaRPr lang="ru-RU" sz="800">
                        <a:effectLst/>
                        <a:latin typeface="Calibri"/>
                        <a:ea typeface="Calibri"/>
                        <a:cs typeface="Times New Roman"/>
                      </a:endParaRPr>
                    </a:p>
                  </a:txBody>
                  <a:tcPr marL="11284" marR="11284" marT="18563" marB="18563" anchor="ctr"/>
                </a:tc>
                <a:tc gridSpan="5">
                  <a:txBody>
                    <a:bodyPr/>
                    <a:lstStyle/>
                    <a:p>
                      <a:pPr algn="ctr">
                        <a:lnSpc>
                          <a:spcPct val="115000"/>
                        </a:lnSpc>
                        <a:spcAft>
                          <a:spcPts val="0"/>
                        </a:spcAft>
                      </a:pPr>
                      <a:r>
                        <a:rPr lang="ru-RU" sz="700" dirty="0">
                          <a:effectLst/>
                        </a:rPr>
                        <a:t>Значение индикатора достижения цели Программы </a:t>
                      </a:r>
                      <a:endParaRPr lang="ru-RU" sz="800" dirty="0">
                        <a:effectLst/>
                        <a:latin typeface="Calibri"/>
                        <a:ea typeface="Calibri"/>
                        <a:cs typeface="Times New Roman"/>
                      </a:endParaRPr>
                    </a:p>
                  </a:txBody>
                  <a:tcPr marL="11284" marR="11284" marT="18563" marB="18563"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283556">
                <a:tc vMerge="1">
                  <a:txBody>
                    <a:bodyPr/>
                    <a:lstStyle/>
                    <a:p>
                      <a:endParaRPr lang="ru-RU"/>
                    </a:p>
                  </a:txBody>
                  <a:tcPr/>
                </a:tc>
                <a:tc vMerge="1">
                  <a:txBody>
                    <a:bodyPr/>
                    <a:lstStyle/>
                    <a:p>
                      <a:endParaRPr lang="ru-RU"/>
                    </a:p>
                  </a:txBody>
                  <a:tcPr/>
                </a:tc>
                <a:tc vMerge="1">
                  <a:txBody>
                    <a:bodyPr/>
                    <a:lstStyle/>
                    <a:p>
                      <a:endParaRPr lang="ru-RU"/>
                    </a:p>
                  </a:txBody>
                  <a:tcPr/>
                </a:tc>
                <a:tc gridSpan="2">
                  <a:txBody>
                    <a:bodyPr/>
                    <a:lstStyle/>
                    <a:p>
                      <a:pPr algn="ctr">
                        <a:lnSpc>
                          <a:spcPct val="115000"/>
                        </a:lnSpc>
                        <a:spcAft>
                          <a:spcPts val="0"/>
                        </a:spcAft>
                      </a:pPr>
                      <a:r>
                        <a:rPr lang="ru-RU" sz="700">
                          <a:effectLst/>
                        </a:rPr>
                        <a:t>2021</a:t>
                      </a:r>
                      <a:endParaRPr lang="ru-RU" sz="800">
                        <a:effectLst/>
                        <a:latin typeface="Calibri"/>
                        <a:ea typeface="Calibri"/>
                        <a:cs typeface="Times New Roman"/>
                      </a:endParaRPr>
                    </a:p>
                  </a:txBody>
                  <a:tcPr marL="11284" marR="11284" marT="18563" marB="18563" anchor="ctr"/>
                </a:tc>
                <a:tc hMerge="1">
                  <a:txBody>
                    <a:bodyPr/>
                    <a:lstStyle/>
                    <a:p>
                      <a:endParaRPr lang="ru-RU"/>
                    </a:p>
                  </a:txBody>
                  <a:tcPr/>
                </a:tc>
                <a:tc gridSpan="2">
                  <a:txBody>
                    <a:bodyPr/>
                    <a:lstStyle/>
                    <a:p>
                      <a:pPr algn="ctr">
                        <a:lnSpc>
                          <a:spcPct val="115000"/>
                        </a:lnSpc>
                        <a:spcAft>
                          <a:spcPts val="0"/>
                        </a:spcAft>
                      </a:pPr>
                      <a:r>
                        <a:rPr lang="ru-RU" sz="700">
                          <a:effectLst/>
                        </a:rPr>
                        <a:t>2022</a:t>
                      </a:r>
                      <a:endParaRPr lang="ru-RU" sz="800">
                        <a:effectLst/>
                        <a:latin typeface="Calibri"/>
                        <a:ea typeface="Calibri"/>
                        <a:cs typeface="Times New Roman"/>
                      </a:endParaRPr>
                    </a:p>
                  </a:txBody>
                  <a:tcPr marL="11284" marR="11284" marT="18563" marB="18563" anchor="ctr"/>
                </a:tc>
                <a:tc hMerge="1">
                  <a:txBody>
                    <a:bodyPr/>
                    <a:lstStyle/>
                    <a:p>
                      <a:endParaRPr lang="ru-RU"/>
                    </a:p>
                  </a:txBody>
                  <a:tcPr/>
                </a:tc>
                <a:tc>
                  <a:txBody>
                    <a:bodyPr/>
                    <a:lstStyle/>
                    <a:p>
                      <a:pPr algn="ctr">
                        <a:lnSpc>
                          <a:spcPct val="115000"/>
                        </a:lnSpc>
                        <a:spcAft>
                          <a:spcPts val="0"/>
                        </a:spcAft>
                      </a:pPr>
                      <a:r>
                        <a:rPr lang="ru-RU" sz="700">
                          <a:effectLst/>
                        </a:rPr>
                        <a:t>2023</a:t>
                      </a:r>
                      <a:endParaRPr lang="ru-RU" sz="800">
                        <a:effectLst/>
                        <a:latin typeface="Calibri"/>
                        <a:ea typeface="Calibri"/>
                        <a:cs typeface="Times New Roman"/>
                      </a:endParaRPr>
                    </a:p>
                  </a:txBody>
                  <a:tcPr marL="11284" marR="11284" marT="18563" marB="18563" anchor="ctr"/>
                </a:tc>
              </a:tr>
              <a:tr h="134772">
                <a:tc gridSpan="8">
                  <a:txBody>
                    <a:bodyPr/>
                    <a:lstStyle/>
                    <a:p>
                      <a:pPr algn="ctr">
                        <a:lnSpc>
                          <a:spcPct val="115000"/>
                        </a:lnSpc>
                        <a:spcAft>
                          <a:spcPts val="0"/>
                        </a:spcAft>
                      </a:pPr>
                      <a:r>
                        <a:rPr lang="ru-RU" sz="700">
                          <a:effectLst/>
                        </a:rPr>
                        <a:t>I. Цель 1 "Модернизация улично-дорожной сети города-курорта Пятигорска и увеличение ее пропускной способности"</a:t>
                      </a:r>
                      <a:endParaRPr lang="ru-RU" sz="800">
                        <a:effectLst/>
                        <a:latin typeface="Calibri"/>
                        <a:ea typeface="Calibri"/>
                        <a:cs typeface="Times New Roman"/>
                      </a:endParaRPr>
                    </a:p>
                  </a:txBody>
                  <a:tcPr marL="11284" marR="11284" marT="18563" marB="18563"/>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352328">
                <a:tc>
                  <a:txBody>
                    <a:bodyPr/>
                    <a:lstStyle/>
                    <a:p>
                      <a:pPr algn="ctr">
                        <a:lnSpc>
                          <a:spcPct val="115000"/>
                        </a:lnSpc>
                        <a:spcAft>
                          <a:spcPts val="0"/>
                        </a:spcAft>
                      </a:pPr>
                      <a:r>
                        <a:rPr lang="ru-RU" sz="700">
                          <a:effectLst/>
                        </a:rPr>
                        <a:t>1.</a:t>
                      </a:r>
                      <a:endParaRPr lang="ru-RU" sz="800">
                        <a:effectLst/>
                        <a:latin typeface="Calibri"/>
                        <a:ea typeface="Calibri"/>
                        <a:cs typeface="Times New Roman"/>
                      </a:endParaRPr>
                    </a:p>
                  </a:txBody>
                  <a:tcPr marL="11284" marR="11284" marT="18563" marB="18563"/>
                </a:tc>
                <a:tc>
                  <a:txBody>
                    <a:bodyPr/>
                    <a:lstStyle/>
                    <a:p>
                      <a:pPr>
                        <a:lnSpc>
                          <a:spcPct val="115000"/>
                        </a:lnSpc>
                        <a:spcAft>
                          <a:spcPts val="0"/>
                        </a:spcAft>
                      </a:pPr>
                      <a:r>
                        <a:rPr lang="ru-RU" sz="700" dirty="0">
                          <a:effectLst/>
                        </a:rPr>
                        <a:t>Доля протяженности автомобильных дорог (улиц) общего пользования местного значения, не отвечающих нормативным требованиям, в общей протяженности автомобильных дорог (улиц) общего пользования местного значения</a:t>
                      </a:r>
                      <a:endParaRPr lang="ru-RU" sz="800" dirty="0">
                        <a:effectLst/>
                        <a:latin typeface="Calibri"/>
                        <a:ea typeface="Calibri"/>
                        <a:cs typeface="Times New Roman"/>
                      </a:endParaRPr>
                    </a:p>
                  </a:txBody>
                  <a:tcPr marL="11284" marR="11284" marT="18563" marB="18563"/>
                </a:tc>
                <a:tc>
                  <a:txBody>
                    <a:bodyPr/>
                    <a:lstStyle/>
                    <a:p>
                      <a:pPr algn="ctr">
                        <a:lnSpc>
                          <a:spcPct val="115000"/>
                        </a:lnSpc>
                        <a:spcAft>
                          <a:spcPts val="0"/>
                        </a:spcAft>
                      </a:pPr>
                      <a:r>
                        <a:rPr lang="ru-RU" sz="700">
                          <a:effectLst/>
                        </a:rPr>
                        <a:t>процентов</a:t>
                      </a:r>
                      <a:endParaRPr lang="ru-RU" sz="800">
                        <a:effectLst/>
                        <a:latin typeface="Calibri"/>
                        <a:ea typeface="Calibri"/>
                        <a:cs typeface="Times New Roman"/>
                      </a:endParaRPr>
                    </a:p>
                  </a:txBody>
                  <a:tcPr marL="11284" marR="11284" marT="18563" marB="18563"/>
                </a:tc>
                <a:tc>
                  <a:txBody>
                    <a:bodyPr/>
                    <a:lstStyle/>
                    <a:p>
                      <a:pPr algn="ctr">
                        <a:lnSpc>
                          <a:spcPct val="115000"/>
                        </a:lnSpc>
                        <a:spcAft>
                          <a:spcPts val="0"/>
                        </a:spcAft>
                      </a:pPr>
                      <a:r>
                        <a:rPr lang="ru-RU" sz="700" dirty="0">
                          <a:effectLst/>
                        </a:rPr>
                        <a:t>5,97</a:t>
                      </a:r>
                      <a:endParaRPr lang="ru-RU" sz="800" dirty="0">
                        <a:effectLst/>
                        <a:latin typeface="Calibri"/>
                        <a:ea typeface="Calibri"/>
                        <a:cs typeface="Times New Roman"/>
                      </a:endParaRPr>
                    </a:p>
                  </a:txBody>
                  <a:tcPr marL="11284" marR="11284" marT="18563" marB="18563"/>
                </a:tc>
                <a:tc gridSpan="2">
                  <a:txBody>
                    <a:bodyPr/>
                    <a:lstStyle/>
                    <a:p>
                      <a:pPr algn="ctr">
                        <a:lnSpc>
                          <a:spcPct val="115000"/>
                        </a:lnSpc>
                        <a:spcAft>
                          <a:spcPts val="0"/>
                        </a:spcAft>
                      </a:pPr>
                      <a:r>
                        <a:rPr lang="ru-RU" sz="700">
                          <a:effectLst/>
                        </a:rPr>
                        <a:t>5,95</a:t>
                      </a:r>
                      <a:endParaRPr lang="ru-RU" sz="800">
                        <a:effectLst/>
                        <a:latin typeface="Calibri"/>
                        <a:ea typeface="Calibri"/>
                        <a:cs typeface="Times New Roman"/>
                      </a:endParaRPr>
                    </a:p>
                  </a:txBody>
                  <a:tcPr marL="11284" marR="11284" marT="18563" marB="18563"/>
                </a:tc>
                <a:tc hMerge="1">
                  <a:txBody>
                    <a:bodyPr/>
                    <a:lstStyle/>
                    <a:p>
                      <a:endParaRPr lang="ru-RU"/>
                    </a:p>
                  </a:txBody>
                  <a:tcPr/>
                </a:tc>
                <a:tc gridSpan="2">
                  <a:txBody>
                    <a:bodyPr/>
                    <a:lstStyle/>
                    <a:p>
                      <a:pPr algn="ctr">
                        <a:lnSpc>
                          <a:spcPct val="115000"/>
                        </a:lnSpc>
                        <a:spcAft>
                          <a:spcPts val="0"/>
                        </a:spcAft>
                      </a:pPr>
                      <a:r>
                        <a:rPr lang="ru-RU" sz="700">
                          <a:effectLst/>
                        </a:rPr>
                        <a:t>5,94</a:t>
                      </a:r>
                      <a:endParaRPr lang="ru-RU" sz="800">
                        <a:effectLst/>
                        <a:latin typeface="Calibri"/>
                        <a:ea typeface="Calibri"/>
                        <a:cs typeface="Times New Roman"/>
                      </a:endParaRPr>
                    </a:p>
                  </a:txBody>
                  <a:tcPr marL="11284" marR="11284" marT="18563" marB="18563"/>
                </a:tc>
                <a:tc hMerge="1">
                  <a:txBody>
                    <a:bodyPr/>
                    <a:lstStyle/>
                    <a:p>
                      <a:endParaRPr lang="ru-RU"/>
                    </a:p>
                  </a:txBody>
                  <a:tcPr/>
                </a:tc>
              </a:tr>
              <a:tr h="243550">
                <a:tc gridSpan="8">
                  <a:txBody>
                    <a:bodyPr/>
                    <a:lstStyle/>
                    <a:p>
                      <a:pPr algn="ctr">
                        <a:lnSpc>
                          <a:spcPct val="115000"/>
                        </a:lnSpc>
                        <a:spcAft>
                          <a:spcPts val="0"/>
                        </a:spcAft>
                      </a:pPr>
                      <a:r>
                        <a:rPr lang="ru-RU" sz="700">
                          <a:effectLst/>
                        </a:rPr>
                        <a:t>II. Цель 2 "Осуществление круглогодичного, бесперебойного и безопасного движения автомобильного транспорта и улучшение уровня обслуживания пользователей"</a:t>
                      </a:r>
                      <a:endParaRPr lang="ru-RU" sz="800">
                        <a:effectLst/>
                        <a:latin typeface="Calibri"/>
                        <a:ea typeface="Calibri"/>
                        <a:cs typeface="Times New Roman"/>
                      </a:endParaRPr>
                    </a:p>
                  </a:txBody>
                  <a:tcPr marL="11284" marR="11284" marT="18563" marB="18563"/>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352328">
                <a:tc>
                  <a:txBody>
                    <a:bodyPr/>
                    <a:lstStyle/>
                    <a:p>
                      <a:pPr algn="ctr">
                        <a:lnSpc>
                          <a:spcPct val="115000"/>
                        </a:lnSpc>
                        <a:spcAft>
                          <a:spcPts val="0"/>
                        </a:spcAft>
                      </a:pPr>
                      <a:r>
                        <a:rPr lang="ru-RU" sz="700">
                          <a:effectLst/>
                        </a:rPr>
                        <a:t>2.</a:t>
                      </a:r>
                      <a:endParaRPr lang="ru-RU" sz="800">
                        <a:effectLst/>
                        <a:latin typeface="Calibri"/>
                        <a:ea typeface="Calibri"/>
                        <a:cs typeface="Times New Roman"/>
                      </a:endParaRPr>
                    </a:p>
                  </a:txBody>
                  <a:tcPr marL="11284" marR="11284" marT="18563" marB="18563"/>
                </a:tc>
                <a:tc>
                  <a:txBody>
                    <a:bodyPr/>
                    <a:lstStyle/>
                    <a:p>
                      <a:pPr>
                        <a:lnSpc>
                          <a:spcPct val="115000"/>
                        </a:lnSpc>
                        <a:spcAft>
                          <a:spcPts val="0"/>
                        </a:spcAft>
                      </a:pPr>
                      <a:r>
                        <a:rPr lang="ru-RU" sz="700" dirty="0">
                          <a:effectLst/>
                        </a:rPr>
                        <a:t>Доля протяженности автомобильных дорог (улиц) местного значения города-курорта Пятигорска, улучшивших свое техническое состояние по отношению к общей протяженности дорог (улиц) местного значения</a:t>
                      </a:r>
                      <a:endParaRPr lang="ru-RU" sz="800" dirty="0">
                        <a:effectLst/>
                        <a:latin typeface="Calibri"/>
                        <a:ea typeface="Calibri"/>
                        <a:cs typeface="Times New Roman"/>
                      </a:endParaRPr>
                    </a:p>
                  </a:txBody>
                  <a:tcPr marL="11284" marR="11284" marT="18563" marB="18563"/>
                </a:tc>
                <a:tc>
                  <a:txBody>
                    <a:bodyPr/>
                    <a:lstStyle/>
                    <a:p>
                      <a:pPr algn="ctr">
                        <a:lnSpc>
                          <a:spcPct val="115000"/>
                        </a:lnSpc>
                        <a:spcAft>
                          <a:spcPts val="0"/>
                        </a:spcAft>
                      </a:pPr>
                      <a:r>
                        <a:rPr lang="ru-RU" sz="700">
                          <a:effectLst/>
                        </a:rPr>
                        <a:t>процентов</a:t>
                      </a:r>
                      <a:endParaRPr lang="ru-RU" sz="800">
                        <a:effectLst/>
                        <a:latin typeface="Calibri"/>
                        <a:ea typeface="Calibri"/>
                        <a:cs typeface="Times New Roman"/>
                      </a:endParaRPr>
                    </a:p>
                  </a:txBody>
                  <a:tcPr marL="11284" marR="11284" marT="18563" marB="18563"/>
                </a:tc>
                <a:tc>
                  <a:txBody>
                    <a:bodyPr/>
                    <a:lstStyle/>
                    <a:p>
                      <a:pPr algn="ctr">
                        <a:lnSpc>
                          <a:spcPct val="115000"/>
                        </a:lnSpc>
                        <a:spcAft>
                          <a:spcPts val="0"/>
                        </a:spcAft>
                      </a:pPr>
                      <a:r>
                        <a:rPr lang="ru-RU" sz="700" dirty="0">
                          <a:effectLst/>
                        </a:rPr>
                        <a:t>10,08</a:t>
                      </a:r>
                      <a:endParaRPr lang="ru-RU" sz="800" dirty="0">
                        <a:effectLst/>
                        <a:latin typeface="Calibri"/>
                        <a:ea typeface="Calibri"/>
                        <a:cs typeface="Times New Roman"/>
                      </a:endParaRPr>
                    </a:p>
                  </a:txBody>
                  <a:tcPr marL="11284" marR="11284" marT="18563" marB="18563"/>
                </a:tc>
                <a:tc gridSpan="2">
                  <a:txBody>
                    <a:bodyPr/>
                    <a:lstStyle/>
                    <a:p>
                      <a:pPr algn="ctr">
                        <a:lnSpc>
                          <a:spcPct val="115000"/>
                        </a:lnSpc>
                        <a:spcAft>
                          <a:spcPts val="0"/>
                        </a:spcAft>
                      </a:pPr>
                      <a:r>
                        <a:rPr lang="ru-RU" sz="700">
                          <a:effectLst/>
                        </a:rPr>
                        <a:t>10,22</a:t>
                      </a:r>
                      <a:endParaRPr lang="ru-RU" sz="800">
                        <a:effectLst/>
                        <a:latin typeface="Calibri"/>
                        <a:ea typeface="Calibri"/>
                        <a:cs typeface="Times New Roman"/>
                      </a:endParaRPr>
                    </a:p>
                  </a:txBody>
                  <a:tcPr marL="11284" marR="11284" marT="18563" marB="18563"/>
                </a:tc>
                <a:tc hMerge="1">
                  <a:txBody>
                    <a:bodyPr/>
                    <a:lstStyle/>
                    <a:p>
                      <a:endParaRPr lang="ru-RU"/>
                    </a:p>
                  </a:txBody>
                  <a:tcPr/>
                </a:tc>
                <a:tc gridSpan="2">
                  <a:txBody>
                    <a:bodyPr/>
                    <a:lstStyle/>
                    <a:p>
                      <a:pPr algn="ctr">
                        <a:lnSpc>
                          <a:spcPct val="115000"/>
                        </a:lnSpc>
                        <a:spcAft>
                          <a:spcPts val="0"/>
                        </a:spcAft>
                      </a:pPr>
                      <a:r>
                        <a:rPr lang="ru-RU" sz="700">
                          <a:effectLst/>
                        </a:rPr>
                        <a:t>10,24</a:t>
                      </a:r>
                      <a:endParaRPr lang="ru-RU" sz="800">
                        <a:effectLst/>
                        <a:latin typeface="Calibri"/>
                        <a:ea typeface="Calibri"/>
                        <a:cs typeface="Times New Roman"/>
                      </a:endParaRPr>
                    </a:p>
                  </a:txBody>
                  <a:tcPr marL="11284" marR="11284" marT="18563" marB="18563"/>
                </a:tc>
                <a:tc hMerge="1">
                  <a:txBody>
                    <a:bodyPr/>
                    <a:lstStyle/>
                    <a:p>
                      <a:endParaRPr lang="ru-RU"/>
                    </a:p>
                  </a:txBody>
                  <a:tcPr/>
                </a:tc>
              </a:tr>
              <a:tr h="134772">
                <a:tc gridSpan="8">
                  <a:txBody>
                    <a:bodyPr/>
                    <a:lstStyle/>
                    <a:p>
                      <a:pPr algn="ctr">
                        <a:lnSpc>
                          <a:spcPct val="115000"/>
                        </a:lnSpc>
                        <a:spcAft>
                          <a:spcPts val="0"/>
                        </a:spcAft>
                      </a:pPr>
                      <a:r>
                        <a:rPr lang="ru-RU" sz="700">
                          <a:effectLst/>
                        </a:rPr>
                        <a:t>III. Цель 3 "Повышение устойчивости ливневой системы города-курорта Пятигорска"</a:t>
                      </a:r>
                      <a:endParaRPr lang="ru-RU" sz="800">
                        <a:effectLst/>
                        <a:latin typeface="Calibri"/>
                        <a:ea typeface="Calibri"/>
                        <a:cs typeface="Times New Roman"/>
                      </a:endParaRPr>
                    </a:p>
                  </a:txBody>
                  <a:tcPr marL="11284" marR="11284" marT="18563" marB="18563"/>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352328">
                <a:tc>
                  <a:txBody>
                    <a:bodyPr/>
                    <a:lstStyle/>
                    <a:p>
                      <a:pPr algn="ctr">
                        <a:lnSpc>
                          <a:spcPct val="115000"/>
                        </a:lnSpc>
                        <a:spcAft>
                          <a:spcPts val="0"/>
                        </a:spcAft>
                      </a:pPr>
                      <a:r>
                        <a:rPr lang="ru-RU" sz="700">
                          <a:effectLst/>
                        </a:rPr>
                        <a:t>3.</a:t>
                      </a:r>
                      <a:endParaRPr lang="ru-RU" sz="800">
                        <a:effectLst/>
                        <a:latin typeface="Calibri"/>
                        <a:ea typeface="Calibri"/>
                        <a:cs typeface="Times New Roman"/>
                      </a:endParaRPr>
                    </a:p>
                  </a:txBody>
                  <a:tcPr marL="11284" marR="11284" marT="18563" marB="18563"/>
                </a:tc>
                <a:tc>
                  <a:txBody>
                    <a:bodyPr/>
                    <a:lstStyle/>
                    <a:p>
                      <a:pPr>
                        <a:lnSpc>
                          <a:spcPct val="115000"/>
                        </a:lnSpc>
                        <a:spcAft>
                          <a:spcPts val="0"/>
                        </a:spcAft>
                      </a:pPr>
                      <a:r>
                        <a:rPr lang="ru-RU" sz="700" dirty="0">
                          <a:effectLst/>
                        </a:rPr>
                        <a:t>Доля ливневых систем, прошедших ремонтные и восстановительные работы (ремонт, сооружение, восстановление, очистка и содержание), по отношению к общему количеству магистральных ливневых систем в городе-курорте Пятигорске</a:t>
                      </a:r>
                      <a:endParaRPr lang="ru-RU" sz="800" dirty="0">
                        <a:effectLst/>
                        <a:latin typeface="Calibri"/>
                        <a:ea typeface="Calibri"/>
                        <a:cs typeface="Times New Roman"/>
                      </a:endParaRPr>
                    </a:p>
                  </a:txBody>
                  <a:tcPr marL="11284" marR="11284" marT="18563" marB="18563"/>
                </a:tc>
                <a:tc>
                  <a:txBody>
                    <a:bodyPr/>
                    <a:lstStyle/>
                    <a:p>
                      <a:pPr algn="ctr">
                        <a:lnSpc>
                          <a:spcPct val="115000"/>
                        </a:lnSpc>
                        <a:spcAft>
                          <a:spcPts val="0"/>
                        </a:spcAft>
                      </a:pPr>
                      <a:r>
                        <a:rPr lang="ru-RU" sz="700">
                          <a:effectLst/>
                        </a:rPr>
                        <a:t>процентов</a:t>
                      </a:r>
                      <a:endParaRPr lang="ru-RU" sz="800">
                        <a:effectLst/>
                        <a:latin typeface="Calibri"/>
                        <a:ea typeface="Calibri"/>
                        <a:cs typeface="Times New Roman"/>
                      </a:endParaRPr>
                    </a:p>
                  </a:txBody>
                  <a:tcPr marL="11284" marR="11284" marT="18563" marB="18563"/>
                </a:tc>
                <a:tc>
                  <a:txBody>
                    <a:bodyPr/>
                    <a:lstStyle/>
                    <a:p>
                      <a:pPr algn="ctr">
                        <a:lnSpc>
                          <a:spcPct val="115000"/>
                        </a:lnSpc>
                        <a:spcAft>
                          <a:spcPts val="0"/>
                        </a:spcAft>
                      </a:pPr>
                      <a:r>
                        <a:rPr lang="ru-RU" sz="700" dirty="0">
                          <a:effectLst/>
                        </a:rPr>
                        <a:t>100</a:t>
                      </a:r>
                      <a:endParaRPr lang="ru-RU" sz="800" dirty="0">
                        <a:effectLst/>
                        <a:latin typeface="Calibri"/>
                        <a:ea typeface="Calibri"/>
                        <a:cs typeface="Times New Roman"/>
                      </a:endParaRPr>
                    </a:p>
                  </a:txBody>
                  <a:tcPr marL="11284" marR="11284" marT="18563" marB="18563"/>
                </a:tc>
                <a:tc gridSpan="2">
                  <a:txBody>
                    <a:bodyPr/>
                    <a:lstStyle/>
                    <a:p>
                      <a:pPr algn="ctr">
                        <a:lnSpc>
                          <a:spcPct val="115000"/>
                        </a:lnSpc>
                        <a:spcAft>
                          <a:spcPts val="0"/>
                        </a:spcAft>
                      </a:pPr>
                      <a:r>
                        <a:rPr lang="ru-RU" sz="700">
                          <a:effectLst/>
                        </a:rPr>
                        <a:t>100</a:t>
                      </a:r>
                      <a:endParaRPr lang="ru-RU" sz="800">
                        <a:effectLst/>
                        <a:latin typeface="Calibri"/>
                        <a:ea typeface="Calibri"/>
                        <a:cs typeface="Times New Roman"/>
                      </a:endParaRPr>
                    </a:p>
                  </a:txBody>
                  <a:tcPr marL="11284" marR="11284" marT="18563" marB="18563"/>
                </a:tc>
                <a:tc hMerge="1">
                  <a:txBody>
                    <a:bodyPr/>
                    <a:lstStyle/>
                    <a:p>
                      <a:endParaRPr lang="ru-RU"/>
                    </a:p>
                  </a:txBody>
                  <a:tcPr/>
                </a:tc>
                <a:tc gridSpan="2">
                  <a:txBody>
                    <a:bodyPr/>
                    <a:lstStyle/>
                    <a:p>
                      <a:pPr algn="ctr">
                        <a:lnSpc>
                          <a:spcPct val="115000"/>
                        </a:lnSpc>
                        <a:spcAft>
                          <a:spcPts val="0"/>
                        </a:spcAft>
                      </a:pPr>
                      <a:r>
                        <a:rPr lang="ru-RU" sz="700">
                          <a:effectLst/>
                        </a:rPr>
                        <a:t>100</a:t>
                      </a:r>
                      <a:endParaRPr lang="ru-RU" sz="800">
                        <a:effectLst/>
                        <a:latin typeface="Calibri"/>
                        <a:ea typeface="Calibri"/>
                        <a:cs typeface="Times New Roman"/>
                      </a:endParaRPr>
                    </a:p>
                  </a:txBody>
                  <a:tcPr marL="11284" marR="11284" marT="18563" marB="18563"/>
                </a:tc>
                <a:tc hMerge="1">
                  <a:txBody>
                    <a:bodyPr/>
                    <a:lstStyle/>
                    <a:p>
                      <a:endParaRPr lang="ru-RU"/>
                    </a:p>
                  </a:txBody>
                  <a:tcPr/>
                </a:tc>
              </a:tr>
              <a:tr h="134772">
                <a:tc gridSpan="8">
                  <a:txBody>
                    <a:bodyPr/>
                    <a:lstStyle/>
                    <a:p>
                      <a:pPr algn="ctr">
                        <a:lnSpc>
                          <a:spcPct val="115000"/>
                        </a:lnSpc>
                        <a:spcAft>
                          <a:spcPts val="0"/>
                        </a:spcAft>
                      </a:pPr>
                      <a:r>
                        <a:rPr lang="ru-RU" sz="700">
                          <a:effectLst/>
                        </a:rPr>
                        <a:t>IV. Цель 4 "Совершенствование системы управления объектами улично-дорожной сети"</a:t>
                      </a:r>
                      <a:endParaRPr lang="ru-RU" sz="800">
                        <a:effectLst/>
                        <a:latin typeface="Calibri"/>
                        <a:ea typeface="Calibri"/>
                        <a:cs typeface="Times New Roman"/>
                      </a:endParaRPr>
                    </a:p>
                  </a:txBody>
                  <a:tcPr marL="11284" marR="11284" marT="18563" marB="18563"/>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461106">
                <a:tc>
                  <a:txBody>
                    <a:bodyPr/>
                    <a:lstStyle/>
                    <a:p>
                      <a:pPr algn="ctr">
                        <a:lnSpc>
                          <a:spcPct val="115000"/>
                        </a:lnSpc>
                        <a:spcAft>
                          <a:spcPts val="0"/>
                        </a:spcAft>
                      </a:pPr>
                      <a:r>
                        <a:rPr lang="ru-RU" sz="700">
                          <a:effectLst/>
                        </a:rPr>
                        <a:t>4.</a:t>
                      </a:r>
                      <a:endParaRPr lang="ru-RU" sz="800">
                        <a:effectLst/>
                        <a:latin typeface="Calibri"/>
                        <a:ea typeface="Calibri"/>
                        <a:cs typeface="Times New Roman"/>
                      </a:endParaRPr>
                    </a:p>
                  </a:txBody>
                  <a:tcPr marL="11284" marR="11284" marT="18563" marB="18563"/>
                </a:tc>
                <a:tc>
                  <a:txBody>
                    <a:bodyPr/>
                    <a:lstStyle/>
                    <a:p>
                      <a:pPr>
                        <a:lnSpc>
                          <a:spcPct val="115000"/>
                        </a:lnSpc>
                        <a:spcAft>
                          <a:spcPts val="0"/>
                        </a:spcAft>
                      </a:pPr>
                      <a:r>
                        <a:rPr lang="ru-RU" sz="700" dirty="0">
                          <a:effectLst/>
                        </a:rPr>
                        <a:t>Доля автомобильных дорог (улиц), мостов, путепроводов местного значения, по которым выполняются работы по техническому обследованию автомобильных дорог (улиц), мостов, путепроводов (диагностика, паспортизация, анализ состояния конструкций сооружения, оценка) от общей потребности</a:t>
                      </a:r>
                      <a:endParaRPr lang="ru-RU" sz="800" dirty="0">
                        <a:effectLst/>
                        <a:latin typeface="Calibri"/>
                        <a:ea typeface="Calibri"/>
                        <a:cs typeface="Times New Roman"/>
                      </a:endParaRPr>
                    </a:p>
                  </a:txBody>
                  <a:tcPr marL="11284" marR="11284" marT="18563" marB="18563"/>
                </a:tc>
                <a:tc>
                  <a:txBody>
                    <a:bodyPr/>
                    <a:lstStyle/>
                    <a:p>
                      <a:pPr algn="ctr">
                        <a:lnSpc>
                          <a:spcPct val="115000"/>
                        </a:lnSpc>
                        <a:spcAft>
                          <a:spcPts val="0"/>
                        </a:spcAft>
                      </a:pPr>
                      <a:r>
                        <a:rPr lang="ru-RU" sz="700">
                          <a:effectLst/>
                        </a:rPr>
                        <a:t>процентов</a:t>
                      </a:r>
                      <a:endParaRPr lang="ru-RU" sz="800">
                        <a:effectLst/>
                        <a:latin typeface="Calibri"/>
                        <a:ea typeface="Calibri"/>
                        <a:cs typeface="Times New Roman"/>
                      </a:endParaRPr>
                    </a:p>
                  </a:txBody>
                  <a:tcPr marL="11284" marR="11284" marT="18563" marB="18563"/>
                </a:tc>
                <a:tc>
                  <a:txBody>
                    <a:bodyPr/>
                    <a:lstStyle/>
                    <a:p>
                      <a:pPr algn="ctr">
                        <a:lnSpc>
                          <a:spcPct val="115000"/>
                        </a:lnSpc>
                        <a:spcAft>
                          <a:spcPts val="0"/>
                        </a:spcAft>
                      </a:pPr>
                      <a:r>
                        <a:rPr lang="ru-RU" sz="700" dirty="0">
                          <a:effectLst/>
                        </a:rPr>
                        <a:t>100,00</a:t>
                      </a:r>
                      <a:endParaRPr lang="ru-RU" sz="800" dirty="0">
                        <a:effectLst/>
                        <a:latin typeface="Calibri"/>
                        <a:ea typeface="Calibri"/>
                        <a:cs typeface="Times New Roman"/>
                      </a:endParaRPr>
                    </a:p>
                  </a:txBody>
                  <a:tcPr marL="11284" marR="11284" marT="18563" marB="18563"/>
                </a:tc>
                <a:tc gridSpan="2">
                  <a:txBody>
                    <a:bodyPr/>
                    <a:lstStyle/>
                    <a:p>
                      <a:pPr algn="ctr">
                        <a:lnSpc>
                          <a:spcPct val="115000"/>
                        </a:lnSpc>
                        <a:spcAft>
                          <a:spcPts val="0"/>
                        </a:spcAft>
                      </a:pPr>
                      <a:r>
                        <a:rPr lang="ru-RU" sz="700">
                          <a:effectLst/>
                        </a:rPr>
                        <a:t>100,00</a:t>
                      </a:r>
                      <a:endParaRPr lang="ru-RU" sz="800">
                        <a:effectLst/>
                        <a:latin typeface="Calibri"/>
                        <a:ea typeface="Calibri"/>
                        <a:cs typeface="Times New Roman"/>
                      </a:endParaRPr>
                    </a:p>
                  </a:txBody>
                  <a:tcPr marL="11284" marR="11284" marT="18563" marB="18563"/>
                </a:tc>
                <a:tc hMerge="1">
                  <a:txBody>
                    <a:bodyPr/>
                    <a:lstStyle/>
                    <a:p>
                      <a:endParaRPr lang="ru-RU"/>
                    </a:p>
                  </a:txBody>
                  <a:tcPr/>
                </a:tc>
                <a:tc gridSpan="2">
                  <a:txBody>
                    <a:bodyPr/>
                    <a:lstStyle/>
                    <a:p>
                      <a:pPr algn="ctr">
                        <a:lnSpc>
                          <a:spcPct val="115000"/>
                        </a:lnSpc>
                        <a:spcAft>
                          <a:spcPts val="0"/>
                        </a:spcAft>
                      </a:pPr>
                      <a:r>
                        <a:rPr lang="ru-RU" sz="700">
                          <a:effectLst/>
                        </a:rPr>
                        <a:t>100,00</a:t>
                      </a:r>
                      <a:endParaRPr lang="ru-RU" sz="800">
                        <a:effectLst/>
                        <a:latin typeface="Calibri"/>
                        <a:ea typeface="Calibri"/>
                        <a:cs typeface="Times New Roman"/>
                      </a:endParaRPr>
                    </a:p>
                  </a:txBody>
                  <a:tcPr marL="11284" marR="11284" marT="18563" marB="18563"/>
                </a:tc>
                <a:tc hMerge="1">
                  <a:txBody>
                    <a:bodyPr/>
                    <a:lstStyle/>
                    <a:p>
                      <a:endParaRPr lang="ru-RU"/>
                    </a:p>
                  </a:txBody>
                  <a:tcPr/>
                </a:tc>
              </a:tr>
              <a:tr h="134772">
                <a:tc gridSpan="8">
                  <a:txBody>
                    <a:bodyPr/>
                    <a:lstStyle/>
                    <a:p>
                      <a:pPr algn="ctr">
                        <a:lnSpc>
                          <a:spcPct val="115000"/>
                        </a:lnSpc>
                        <a:spcAft>
                          <a:spcPts val="0"/>
                        </a:spcAft>
                      </a:pPr>
                      <a:r>
                        <a:rPr lang="ru-RU" sz="700">
                          <a:effectLst/>
                        </a:rPr>
                        <a:t>V. Цель 5 "Обеспечение безопасности дорожного движения в городе-курорте Пятигорске"</a:t>
                      </a:r>
                      <a:endParaRPr lang="ru-RU" sz="800">
                        <a:effectLst/>
                        <a:latin typeface="Calibri"/>
                        <a:ea typeface="Calibri"/>
                        <a:cs typeface="Times New Roman"/>
                      </a:endParaRPr>
                    </a:p>
                  </a:txBody>
                  <a:tcPr marL="11284" marR="11284" marT="18563" marB="18563"/>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243550">
                <a:tc>
                  <a:txBody>
                    <a:bodyPr/>
                    <a:lstStyle/>
                    <a:p>
                      <a:pPr algn="ctr">
                        <a:lnSpc>
                          <a:spcPct val="115000"/>
                        </a:lnSpc>
                        <a:spcAft>
                          <a:spcPts val="0"/>
                        </a:spcAft>
                      </a:pPr>
                      <a:r>
                        <a:rPr lang="ru-RU" sz="700">
                          <a:effectLst/>
                        </a:rPr>
                        <a:t>5.</a:t>
                      </a:r>
                      <a:endParaRPr lang="ru-RU" sz="800">
                        <a:effectLst/>
                        <a:latin typeface="Calibri"/>
                        <a:ea typeface="Calibri"/>
                        <a:cs typeface="Times New Roman"/>
                      </a:endParaRPr>
                    </a:p>
                  </a:txBody>
                  <a:tcPr marL="11284" marR="11284" marT="18563" marB="18563"/>
                </a:tc>
                <a:tc>
                  <a:txBody>
                    <a:bodyPr/>
                    <a:lstStyle/>
                    <a:p>
                      <a:pPr>
                        <a:lnSpc>
                          <a:spcPct val="115000"/>
                        </a:lnSpc>
                        <a:spcAft>
                          <a:spcPts val="0"/>
                        </a:spcAft>
                      </a:pPr>
                      <a:r>
                        <a:rPr lang="ru-RU" sz="700" dirty="0">
                          <a:effectLst/>
                        </a:rPr>
                        <a:t>Доля дорожно-транспортных происшествий к общему количеству зарегистрированных транспортных средств по городу-курорту Пятигорску</a:t>
                      </a:r>
                      <a:endParaRPr lang="ru-RU" sz="800" dirty="0">
                        <a:effectLst/>
                        <a:latin typeface="Calibri"/>
                        <a:ea typeface="Calibri"/>
                        <a:cs typeface="Times New Roman"/>
                      </a:endParaRPr>
                    </a:p>
                  </a:txBody>
                  <a:tcPr marL="11284" marR="11284" marT="18563" marB="18563"/>
                </a:tc>
                <a:tc>
                  <a:txBody>
                    <a:bodyPr/>
                    <a:lstStyle/>
                    <a:p>
                      <a:pPr algn="ctr">
                        <a:lnSpc>
                          <a:spcPct val="115000"/>
                        </a:lnSpc>
                        <a:spcAft>
                          <a:spcPts val="0"/>
                        </a:spcAft>
                      </a:pPr>
                      <a:r>
                        <a:rPr lang="ru-RU" sz="700">
                          <a:effectLst/>
                        </a:rPr>
                        <a:t>процентов</a:t>
                      </a:r>
                      <a:endParaRPr lang="ru-RU" sz="800">
                        <a:effectLst/>
                        <a:latin typeface="Calibri"/>
                        <a:ea typeface="Calibri"/>
                        <a:cs typeface="Times New Roman"/>
                      </a:endParaRPr>
                    </a:p>
                  </a:txBody>
                  <a:tcPr marL="11284" marR="11284" marT="18563" marB="18563"/>
                </a:tc>
                <a:tc>
                  <a:txBody>
                    <a:bodyPr/>
                    <a:lstStyle/>
                    <a:p>
                      <a:pPr algn="ctr">
                        <a:lnSpc>
                          <a:spcPct val="115000"/>
                        </a:lnSpc>
                        <a:spcAft>
                          <a:spcPts val="0"/>
                        </a:spcAft>
                      </a:pPr>
                      <a:r>
                        <a:rPr lang="ru-RU" sz="700" dirty="0">
                          <a:effectLst/>
                        </a:rPr>
                        <a:t>0,36</a:t>
                      </a:r>
                      <a:endParaRPr lang="ru-RU" sz="800" dirty="0">
                        <a:effectLst/>
                        <a:latin typeface="Calibri"/>
                        <a:ea typeface="Calibri"/>
                        <a:cs typeface="Times New Roman"/>
                      </a:endParaRPr>
                    </a:p>
                  </a:txBody>
                  <a:tcPr marL="11284" marR="11284" marT="18563" marB="18563"/>
                </a:tc>
                <a:tc gridSpan="2">
                  <a:txBody>
                    <a:bodyPr/>
                    <a:lstStyle/>
                    <a:p>
                      <a:pPr algn="ctr">
                        <a:lnSpc>
                          <a:spcPct val="115000"/>
                        </a:lnSpc>
                        <a:spcAft>
                          <a:spcPts val="0"/>
                        </a:spcAft>
                      </a:pPr>
                      <a:r>
                        <a:rPr lang="ru-RU" sz="700">
                          <a:effectLst/>
                        </a:rPr>
                        <a:t>0,35</a:t>
                      </a:r>
                      <a:endParaRPr lang="ru-RU" sz="800">
                        <a:effectLst/>
                        <a:latin typeface="Calibri"/>
                        <a:ea typeface="Calibri"/>
                        <a:cs typeface="Times New Roman"/>
                      </a:endParaRPr>
                    </a:p>
                  </a:txBody>
                  <a:tcPr marL="11284" marR="11284" marT="18563" marB="18563"/>
                </a:tc>
                <a:tc hMerge="1">
                  <a:txBody>
                    <a:bodyPr/>
                    <a:lstStyle/>
                    <a:p>
                      <a:endParaRPr lang="ru-RU"/>
                    </a:p>
                  </a:txBody>
                  <a:tcPr/>
                </a:tc>
                <a:tc gridSpan="2">
                  <a:txBody>
                    <a:bodyPr/>
                    <a:lstStyle/>
                    <a:p>
                      <a:pPr algn="ctr">
                        <a:lnSpc>
                          <a:spcPct val="115000"/>
                        </a:lnSpc>
                        <a:spcAft>
                          <a:spcPts val="0"/>
                        </a:spcAft>
                      </a:pPr>
                      <a:r>
                        <a:rPr lang="ru-RU" sz="700">
                          <a:effectLst/>
                        </a:rPr>
                        <a:t>0,34</a:t>
                      </a:r>
                      <a:endParaRPr lang="ru-RU" sz="800">
                        <a:effectLst/>
                        <a:latin typeface="Calibri"/>
                        <a:ea typeface="Calibri"/>
                        <a:cs typeface="Times New Roman"/>
                      </a:endParaRPr>
                    </a:p>
                  </a:txBody>
                  <a:tcPr marL="11284" marR="11284" marT="18563" marB="18563"/>
                </a:tc>
                <a:tc hMerge="1">
                  <a:txBody>
                    <a:bodyPr/>
                    <a:lstStyle/>
                    <a:p>
                      <a:endParaRPr lang="ru-RU"/>
                    </a:p>
                  </a:txBody>
                  <a:tcPr/>
                </a:tc>
              </a:tr>
              <a:tr h="134772">
                <a:tc gridSpan="8">
                  <a:txBody>
                    <a:bodyPr/>
                    <a:lstStyle/>
                    <a:p>
                      <a:pPr algn="ctr">
                        <a:lnSpc>
                          <a:spcPct val="115000"/>
                        </a:lnSpc>
                        <a:spcAft>
                          <a:spcPts val="0"/>
                        </a:spcAft>
                      </a:pPr>
                      <a:r>
                        <a:rPr lang="ru-RU" sz="700">
                          <a:effectLst/>
                        </a:rPr>
                        <a:t>Подпрограмма 5 "Повышение безопасности дорожного движения в городе-курорте Пятигорске"</a:t>
                      </a:r>
                      <a:endParaRPr lang="ru-RU" sz="800">
                        <a:effectLst/>
                        <a:latin typeface="Calibri"/>
                        <a:ea typeface="Calibri"/>
                        <a:cs typeface="Times New Roman"/>
                      </a:endParaRPr>
                    </a:p>
                  </a:txBody>
                  <a:tcPr marL="11284" marR="11284" marT="18563" marB="18563"/>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168381">
                <a:tc gridSpan="8">
                  <a:txBody>
                    <a:bodyPr/>
                    <a:lstStyle/>
                    <a:p>
                      <a:pPr algn="ctr">
                        <a:lnSpc>
                          <a:spcPct val="115000"/>
                        </a:lnSpc>
                        <a:spcAft>
                          <a:spcPts val="0"/>
                        </a:spcAft>
                      </a:pPr>
                      <a:r>
                        <a:rPr lang="ru-RU" sz="700">
                          <a:effectLst/>
                        </a:rPr>
                        <a:t>VI. Цель 6 "Развитие системы транспортных перевозок в городе-курорте Пятигорске и повышение доступности услуг транспортного комплекса"</a:t>
                      </a:r>
                      <a:endParaRPr lang="ru-RU" sz="800">
                        <a:effectLst/>
                        <a:latin typeface="Calibri"/>
                        <a:ea typeface="Calibri"/>
                        <a:cs typeface="Times New Roman"/>
                      </a:endParaRPr>
                    </a:p>
                  </a:txBody>
                  <a:tcPr marL="11284" marR="11284" marT="18563" marB="18563"/>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243550">
                <a:tc>
                  <a:txBody>
                    <a:bodyPr/>
                    <a:lstStyle/>
                    <a:p>
                      <a:pPr algn="ctr">
                        <a:lnSpc>
                          <a:spcPct val="115000"/>
                        </a:lnSpc>
                        <a:spcAft>
                          <a:spcPts val="0"/>
                        </a:spcAft>
                      </a:pPr>
                      <a:r>
                        <a:rPr lang="ru-RU" sz="700">
                          <a:effectLst/>
                        </a:rPr>
                        <a:t>6.</a:t>
                      </a:r>
                      <a:endParaRPr lang="ru-RU" sz="800">
                        <a:effectLst/>
                        <a:latin typeface="Calibri"/>
                        <a:ea typeface="Calibri"/>
                        <a:cs typeface="Times New Roman"/>
                      </a:endParaRPr>
                    </a:p>
                  </a:txBody>
                  <a:tcPr marL="11284" marR="11284" marT="18563" marB="18563"/>
                </a:tc>
                <a:tc>
                  <a:txBody>
                    <a:bodyPr/>
                    <a:lstStyle/>
                    <a:p>
                      <a:pPr>
                        <a:lnSpc>
                          <a:spcPct val="115000"/>
                        </a:lnSpc>
                        <a:spcAft>
                          <a:spcPts val="0"/>
                        </a:spcAft>
                      </a:pPr>
                      <a:r>
                        <a:rPr lang="ru-RU" sz="700" dirty="0">
                          <a:effectLst/>
                        </a:rPr>
                        <a:t>Доля выбытий по техническим неисправностям подвижного состава, предназначенного для передвижения по автомобильным дорогам в городе-курорте Пятигорске</a:t>
                      </a:r>
                      <a:endParaRPr lang="ru-RU" sz="800" dirty="0">
                        <a:effectLst/>
                        <a:latin typeface="Calibri"/>
                        <a:ea typeface="Calibri"/>
                        <a:cs typeface="Times New Roman"/>
                      </a:endParaRPr>
                    </a:p>
                  </a:txBody>
                  <a:tcPr marL="11284" marR="11284" marT="18563" marB="18563"/>
                </a:tc>
                <a:tc>
                  <a:txBody>
                    <a:bodyPr/>
                    <a:lstStyle/>
                    <a:p>
                      <a:pPr algn="ctr">
                        <a:lnSpc>
                          <a:spcPct val="115000"/>
                        </a:lnSpc>
                        <a:spcAft>
                          <a:spcPts val="0"/>
                        </a:spcAft>
                      </a:pPr>
                      <a:r>
                        <a:rPr lang="ru-RU" sz="700">
                          <a:effectLst/>
                        </a:rPr>
                        <a:t>процентов</a:t>
                      </a:r>
                      <a:endParaRPr lang="ru-RU" sz="800">
                        <a:effectLst/>
                        <a:latin typeface="Calibri"/>
                        <a:ea typeface="Calibri"/>
                        <a:cs typeface="Times New Roman"/>
                      </a:endParaRPr>
                    </a:p>
                  </a:txBody>
                  <a:tcPr marL="11284" marR="11284" marT="18563" marB="18563"/>
                </a:tc>
                <a:tc>
                  <a:txBody>
                    <a:bodyPr/>
                    <a:lstStyle/>
                    <a:p>
                      <a:pPr algn="ctr">
                        <a:lnSpc>
                          <a:spcPct val="115000"/>
                        </a:lnSpc>
                        <a:spcAft>
                          <a:spcPts val="0"/>
                        </a:spcAft>
                      </a:pPr>
                      <a:r>
                        <a:rPr lang="ru-RU" sz="700" dirty="0">
                          <a:effectLst/>
                        </a:rPr>
                        <a:t>0,43</a:t>
                      </a:r>
                      <a:endParaRPr lang="ru-RU" sz="800" dirty="0">
                        <a:effectLst/>
                        <a:latin typeface="Calibri"/>
                        <a:ea typeface="Calibri"/>
                        <a:cs typeface="Times New Roman"/>
                      </a:endParaRPr>
                    </a:p>
                  </a:txBody>
                  <a:tcPr marL="11284" marR="11284" marT="18563" marB="18563"/>
                </a:tc>
                <a:tc gridSpan="2">
                  <a:txBody>
                    <a:bodyPr/>
                    <a:lstStyle/>
                    <a:p>
                      <a:pPr algn="ctr">
                        <a:lnSpc>
                          <a:spcPct val="115000"/>
                        </a:lnSpc>
                        <a:spcAft>
                          <a:spcPts val="0"/>
                        </a:spcAft>
                      </a:pPr>
                      <a:r>
                        <a:rPr lang="ru-RU" sz="700">
                          <a:effectLst/>
                        </a:rPr>
                        <a:t>0,42</a:t>
                      </a:r>
                      <a:endParaRPr lang="ru-RU" sz="800">
                        <a:effectLst/>
                        <a:latin typeface="Calibri"/>
                        <a:ea typeface="Calibri"/>
                        <a:cs typeface="Times New Roman"/>
                      </a:endParaRPr>
                    </a:p>
                  </a:txBody>
                  <a:tcPr marL="11284" marR="11284" marT="18563" marB="18563"/>
                </a:tc>
                <a:tc hMerge="1">
                  <a:txBody>
                    <a:bodyPr/>
                    <a:lstStyle/>
                    <a:p>
                      <a:endParaRPr lang="ru-RU"/>
                    </a:p>
                  </a:txBody>
                  <a:tcPr/>
                </a:tc>
                <a:tc gridSpan="2">
                  <a:txBody>
                    <a:bodyPr/>
                    <a:lstStyle/>
                    <a:p>
                      <a:pPr algn="ctr">
                        <a:lnSpc>
                          <a:spcPct val="115000"/>
                        </a:lnSpc>
                        <a:spcAft>
                          <a:spcPts val="0"/>
                        </a:spcAft>
                      </a:pPr>
                      <a:r>
                        <a:rPr lang="ru-RU" sz="700">
                          <a:effectLst/>
                        </a:rPr>
                        <a:t>0,42</a:t>
                      </a:r>
                      <a:endParaRPr lang="ru-RU" sz="800">
                        <a:effectLst/>
                        <a:latin typeface="Calibri"/>
                        <a:ea typeface="Calibri"/>
                        <a:cs typeface="Times New Roman"/>
                      </a:endParaRPr>
                    </a:p>
                  </a:txBody>
                  <a:tcPr marL="11284" marR="11284" marT="18563" marB="18563"/>
                </a:tc>
                <a:tc hMerge="1">
                  <a:txBody>
                    <a:bodyPr/>
                    <a:lstStyle/>
                    <a:p>
                      <a:endParaRPr lang="ru-RU"/>
                    </a:p>
                  </a:txBody>
                  <a:tcPr/>
                </a:tc>
              </a:tr>
              <a:tr h="243550">
                <a:tc>
                  <a:txBody>
                    <a:bodyPr/>
                    <a:lstStyle/>
                    <a:p>
                      <a:pPr algn="ctr">
                        <a:lnSpc>
                          <a:spcPct val="115000"/>
                        </a:lnSpc>
                        <a:spcAft>
                          <a:spcPts val="0"/>
                        </a:spcAft>
                      </a:pPr>
                      <a:r>
                        <a:rPr lang="ru-RU" sz="700">
                          <a:effectLst/>
                        </a:rPr>
                        <a:t>7.</a:t>
                      </a:r>
                      <a:endParaRPr lang="ru-RU" sz="800">
                        <a:effectLst/>
                        <a:latin typeface="Calibri"/>
                        <a:ea typeface="Calibri"/>
                        <a:cs typeface="Times New Roman"/>
                      </a:endParaRPr>
                    </a:p>
                  </a:txBody>
                  <a:tcPr marL="11284" marR="11284" marT="18563" marB="18563"/>
                </a:tc>
                <a:tc>
                  <a:txBody>
                    <a:bodyPr/>
                    <a:lstStyle/>
                    <a:p>
                      <a:pPr>
                        <a:lnSpc>
                          <a:spcPct val="115000"/>
                        </a:lnSpc>
                        <a:spcAft>
                          <a:spcPts val="0"/>
                        </a:spcAft>
                      </a:pPr>
                      <a:r>
                        <a:rPr lang="ru-RU" sz="700">
                          <a:effectLst/>
                        </a:rPr>
                        <a:t>Доля выбытий по техническим неисправностям подвижного состава, предназначенного для передвижения по рельсовым путям в городе-курорте Пятигорске</a:t>
                      </a:r>
                      <a:endParaRPr lang="ru-RU" sz="800">
                        <a:effectLst/>
                        <a:latin typeface="Calibri"/>
                        <a:ea typeface="Calibri"/>
                        <a:cs typeface="Times New Roman"/>
                      </a:endParaRPr>
                    </a:p>
                  </a:txBody>
                  <a:tcPr marL="11284" marR="11284" marT="18563" marB="18563"/>
                </a:tc>
                <a:tc>
                  <a:txBody>
                    <a:bodyPr/>
                    <a:lstStyle/>
                    <a:p>
                      <a:pPr algn="ctr">
                        <a:lnSpc>
                          <a:spcPct val="115000"/>
                        </a:lnSpc>
                        <a:spcAft>
                          <a:spcPts val="0"/>
                        </a:spcAft>
                      </a:pPr>
                      <a:r>
                        <a:rPr lang="ru-RU" sz="700">
                          <a:effectLst/>
                        </a:rPr>
                        <a:t>процентов</a:t>
                      </a:r>
                      <a:endParaRPr lang="ru-RU" sz="800">
                        <a:effectLst/>
                        <a:latin typeface="Calibri"/>
                        <a:ea typeface="Calibri"/>
                        <a:cs typeface="Times New Roman"/>
                      </a:endParaRPr>
                    </a:p>
                  </a:txBody>
                  <a:tcPr marL="11284" marR="11284" marT="18563" marB="18563"/>
                </a:tc>
                <a:tc>
                  <a:txBody>
                    <a:bodyPr/>
                    <a:lstStyle/>
                    <a:p>
                      <a:pPr algn="ctr">
                        <a:lnSpc>
                          <a:spcPct val="115000"/>
                        </a:lnSpc>
                        <a:spcAft>
                          <a:spcPts val="0"/>
                        </a:spcAft>
                      </a:pPr>
                      <a:r>
                        <a:rPr lang="ru-RU" sz="700">
                          <a:effectLst/>
                        </a:rPr>
                        <a:t>0,91</a:t>
                      </a:r>
                      <a:endParaRPr lang="ru-RU" sz="800">
                        <a:effectLst/>
                        <a:latin typeface="Calibri"/>
                        <a:ea typeface="Calibri"/>
                        <a:cs typeface="Times New Roman"/>
                      </a:endParaRPr>
                    </a:p>
                  </a:txBody>
                  <a:tcPr marL="11284" marR="11284" marT="18563" marB="18563"/>
                </a:tc>
                <a:tc gridSpan="2">
                  <a:txBody>
                    <a:bodyPr/>
                    <a:lstStyle/>
                    <a:p>
                      <a:pPr algn="ctr">
                        <a:lnSpc>
                          <a:spcPct val="115000"/>
                        </a:lnSpc>
                        <a:spcAft>
                          <a:spcPts val="0"/>
                        </a:spcAft>
                      </a:pPr>
                      <a:r>
                        <a:rPr lang="ru-RU" sz="700">
                          <a:effectLst/>
                        </a:rPr>
                        <a:t>0,91</a:t>
                      </a:r>
                      <a:endParaRPr lang="ru-RU" sz="800">
                        <a:effectLst/>
                        <a:latin typeface="Calibri"/>
                        <a:ea typeface="Calibri"/>
                        <a:cs typeface="Times New Roman"/>
                      </a:endParaRPr>
                    </a:p>
                  </a:txBody>
                  <a:tcPr marL="11284" marR="11284" marT="18563" marB="18563"/>
                </a:tc>
                <a:tc hMerge="1">
                  <a:txBody>
                    <a:bodyPr/>
                    <a:lstStyle/>
                    <a:p>
                      <a:endParaRPr lang="ru-RU"/>
                    </a:p>
                  </a:txBody>
                  <a:tcPr/>
                </a:tc>
                <a:tc gridSpan="2">
                  <a:txBody>
                    <a:bodyPr/>
                    <a:lstStyle/>
                    <a:p>
                      <a:pPr algn="ctr">
                        <a:lnSpc>
                          <a:spcPct val="115000"/>
                        </a:lnSpc>
                        <a:spcAft>
                          <a:spcPts val="0"/>
                        </a:spcAft>
                      </a:pPr>
                      <a:r>
                        <a:rPr lang="ru-RU" sz="700">
                          <a:effectLst/>
                        </a:rPr>
                        <a:t>0,90</a:t>
                      </a:r>
                      <a:endParaRPr lang="ru-RU" sz="800">
                        <a:effectLst/>
                        <a:latin typeface="Calibri"/>
                        <a:ea typeface="Calibri"/>
                        <a:cs typeface="Times New Roman"/>
                      </a:endParaRPr>
                    </a:p>
                  </a:txBody>
                  <a:tcPr marL="11284" marR="11284" marT="18563" marB="18563"/>
                </a:tc>
                <a:tc hMerge="1">
                  <a:txBody>
                    <a:bodyPr/>
                    <a:lstStyle/>
                    <a:p>
                      <a:endParaRPr lang="ru-RU"/>
                    </a:p>
                  </a:txBody>
                  <a:tcPr/>
                </a:tc>
              </a:tr>
              <a:tr h="461106">
                <a:tc>
                  <a:txBody>
                    <a:bodyPr/>
                    <a:lstStyle/>
                    <a:p>
                      <a:pPr algn="ctr">
                        <a:lnSpc>
                          <a:spcPct val="115000"/>
                        </a:lnSpc>
                        <a:spcAft>
                          <a:spcPts val="0"/>
                        </a:spcAft>
                      </a:pPr>
                      <a:r>
                        <a:rPr lang="ru-RU" sz="700">
                          <a:effectLst/>
                        </a:rPr>
                        <a:t>8.</a:t>
                      </a:r>
                      <a:endParaRPr lang="ru-RU" sz="800">
                        <a:effectLst/>
                        <a:latin typeface="Calibri"/>
                        <a:ea typeface="Calibri"/>
                        <a:cs typeface="Times New Roman"/>
                      </a:endParaRPr>
                    </a:p>
                  </a:txBody>
                  <a:tcPr marL="11284" marR="11284" marT="18563" marB="18563"/>
                </a:tc>
                <a:tc>
                  <a:txBody>
                    <a:bodyPr/>
                    <a:lstStyle/>
                    <a:p>
                      <a:pPr>
                        <a:lnSpc>
                          <a:spcPct val="115000"/>
                        </a:lnSpc>
                        <a:spcAft>
                          <a:spcPts val="0"/>
                        </a:spcAft>
                      </a:pPr>
                      <a:r>
                        <a:rPr lang="ru-RU" sz="700">
                          <a:effectLst/>
                        </a:rPr>
                        <a:t>Доля технически исправного подвижного состава городского электрического транспорта, осуществляющего передвижение по рельсовым путям, оснащенного техническими средствами обеспечения транспортной безопасности от общего количества подвижного состава</a:t>
                      </a:r>
                      <a:endParaRPr lang="ru-RU" sz="800">
                        <a:effectLst/>
                        <a:latin typeface="Calibri"/>
                        <a:ea typeface="Calibri"/>
                        <a:cs typeface="Times New Roman"/>
                      </a:endParaRPr>
                    </a:p>
                  </a:txBody>
                  <a:tcPr marL="11284" marR="11284" marT="18563" marB="18563"/>
                </a:tc>
                <a:tc>
                  <a:txBody>
                    <a:bodyPr/>
                    <a:lstStyle/>
                    <a:p>
                      <a:pPr algn="ctr">
                        <a:lnSpc>
                          <a:spcPct val="115000"/>
                        </a:lnSpc>
                        <a:spcAft>
                          <a:spcPts val="0"/>
                        </a:spcAft>
                      </a:pPr>
                      <a:r>
                        <a:rPr lang="ru-RU" sz="700">
                          <a:effectLst/>
                        </a:rPr>
                        <a:t>процентов</a:t>
                      </a:r>
                      <a:endParaRPr lang="ru-RU" sz="800">
                        <a:effectLst/>
                        <a:latin typeface="Calibri"/>
                        <a:ea typeface="Calibri"/>
                        <a:cs typeface="Times New Roman"/>
                      </a:endParaRPr>
                    </a:p>
                  </a:txBody>
                  <a:tcPr marL="11284" marR="11284" marT="18563" marB="18563"/>
                </a:tc>
                <a:tc>
                  <a:txBody>
                    <a:bodyPr/>
                    <a:lstStyle/>
                    <a:p>
                      <a:pPr algn="ctr">
                        <a:lnSpc>
                          <a:spcPct val="115000"/>
                        </a:lnSpc>
                        <a:spcAft>
                          <a:spcPts val="0"/>
                        </a:spcAft>
                      </a:pPr>
                      <a:r>
                        <a:rPr lang="ru-RU" sz="700">
                          <a:effectLst/>
                        </a:rPr>
                        <a:t>57,5</a:t>
                      </a:r>
                      <a:endParaRPr lang="ru-RU" sz="800">
                        <a:effectLst/>
                        <a:latin typeface="Calibri"/>
                        <a:ea typeface="Calibri"/>
                        <a:cs typeface="Times New Roman"/>
                      </a:endParaRPr>
                    </a:p>
                  </a:txBody>
                  <a:tcPr marL="11284" marR="11284" marT="18563" marB="18563"/>
                </a:tc>
                <a:tc gridSpan="2">
                  <a:txBody>
                    <a:bodyPr/>
                    <a:lstStyle/>
                    <a:p>
                      <a:pPr algn="ctr">
                        <a:lnSpc>
                          <a:spcPct val="115000"/>
                        </a:lnSpc>
                        <a:spcAft>
                          <a:spcPts val="0"/>
                        </a:spcAft>
                      </a:pPr>
                      <a:r>
                        <a:rPr lang="ru-RU" sz="700">
                          <a:effectLst/>
                        </a:rPr>
                        <a:t>57,5</a:t>
                      </a:r>
                      <a:endParaRPr lang="ru-RU" sz="800">
                        <a:effectLst/>
                        <a:latin typeface="Calibri"/>
                        <a:ea typeface="Calibri"/>
                        <a:cs typeface="Times New Roman"/>
                      </a:endParaRPr>
                    </a:p>
                  </a:txBody>
                  <a:tcPr marL="11284" marR="11284" marT="18563" marB="18563"/>
                </a:tc>
                <a:tc hMerge="1">
                  <a:txBody>
                    <a:bodyPr/>
                    <a:lstStyle/>
                    <a:p>
                      <a:endParaRPr lang="ru-RU"/>
                    </a:p>
                  </a:txBody>
                  <a:tcPr/>
                </a:tc>
                <a:tc gridSpan="2">
                  <a:txBody>
                    <a:bodyPr/>
                    <a:lstStyle/>
                    <a:p>
                      <a:pPr algn="ctr">
                        <a:lnSpc>
                          <a:spcPct val="115000"/>
                        </a:lnSpc>
                        <a:spcAft>
                          <a:spcPts val="0"/>
                        </a:spcAft>
                      </a:pPr>
                      <a:r>
                        <a:rPr lang="ru-RU" sz="700">
                          <a:effectLst/>
                        </a:rPr>
                        <a:t>58,0</a:t>
                      </a:r>
                      <a:endParaRPr lang="ru-RU" sz="800">
                        <a:effectLst/>
                        <a:latin typeface="Calibri"/>
                        <a:ea typeface="Calibri"/>
                        <a:cs typeface="Times New Roman"/>
                      </a:endParaRPr>
                    </a:p>
                  </a:txBody>
                  <a:tcPr marL="11284" marR="11284" marT="18563" marB="18563"/>
                </a:tc>
                <a:tc hMerge="1">
                  <a:txBody>
                    <a:bodyPr/>
                    <a:lstStyle/>
                    <a:p>
                      <a:endParaRPr lang="ru-RU"/>
                    </a:p>
                  </a:txBody>
                  <a:tcPr/>
                </a:tc>
              </a:tr>
              <a:tr h="243550">
                <a:tc>
                  <a:txBody>
                    <a:bodyPr/>
                    <a:lstStyle/>
                    <a:p>
                      <a:pPr algn="ctr">
                        <a:lnSpc>
                          <a:spcPct val="115000"/>
                        </a:lnSpc>
                        <a:spcAft>
                          <a:spcPts val="0"/>
                        </a:spcAft>
                      </a:pPr>
                      <a:r>
                        <a:rPr lang="ru-RU" sz="700">
                          <a:effectLst/>
                        </a:rPr>
                        <a:t>9.</a:t>
                      </a:r>
                      <a:endParaRPr lang="ru-RU" sz="800">
                        <a:effectLst/>
                        <a:latin typeface="Calibri"/>
                        <a:ea typeface="Calibri"/>
                        <a:cs typeface="Times New Roman"/>
                      </a:endParaRPr>
                    </a:p>
                  </a:txBody>
                  <a:tcPr marL="11284" marR="11284" marT="18563" marB="18563"/>
                </a:tc>
                <a:tc>
                  <a:txBody>
                    <a:bodyPr/>
                    <a:lstStyle/>
                    <a:p>
                      <a:pPr>
                        <a:lnSpc>
                          <a:spcPct val="115000"/>
                        </a:lnSpc>
                        <a:spcAft>
                          <a:spcPts val="0"/>
                        </a:spcAft>
                      </a:pPr>
                      <a:r>
                        <a:rPr lang="ru-RU" sz="700">
                          <a:effectLst/>
                        </a:rPr>
                        <a:t>Доля протяженности отремонтированной контактной сети, трамвайного пути в общей протяженности контактной сети, трамвайного пути</a:t>
                      </a:r>
                      <a:endParaRPr lang="ru-RU" sz="800">
                        <a:effectLst/>
                        <a:latin typeface="Calibri"/>
                        <a:ea typeface="Calibri"/>
                        <a:cs typeface="Times New Roman"/>
                      </a:endParaRPr>
                    </a:p>
                  </a:txBody>
                  <a:tcPr marL="11284" marR="11284" marT="18563" marB="18563"/>
                </a:tc>
                <a:tc>
                  <a:txBody>
                    <a:bodyPr/>
                    <a:lstStyle/>
                    <a:p>
                      <a:pPr algn="ctr">
                        <a:lnSpc>
                          <a:spcPct val="115000"/>
                        </a:lnSpc>
                        <a:spcAft>
                          <a:spcPts val="0"/>
                        </a:spcAft>
                      </a:pPr>
                      <a:r>
                        <a:rPr lang="ru-RU" sz="700">
                          <a:effectLst/>
                        </a:rPr>
                        <a:t>процентов</a:t>
                      </a:r>
                      <a:endParaRPr lang="ru-RU" sz="800">
                        <a:effectLst/>
                        <a:latin typeface="Calibri"/>
                        <a:ea typeface="Calibri"/>
                        <a:cs typeface="Times New Roman"/>
                      </a:endParaRPr>
                    </a:p>
                  </a:txBody>
                  <a:tcPr marL="11284" marR="11284" marT="18563" marB="18563"/>
                </a:tc>
                <a:tc>
                  <a:txBody>
                    <a:bodyPr/>
                    <a:lstStyle/>
                    <a:p>
                      <a:pPr algn="ctr">
                        <a:lnSpc>
                          <a:spcPct val="115000"/>
                        </a:lnSpc>
                        <a:spcAft>
                          <a:spcPts val="0"/>
                        </a:spcAft>
                      </a:pPr>
                      <a:r>
                        <a:rPr lang="ru-RU" sz="700">
                          <a:effectLst/>
                        </a:rPr>
                        <a:t>-</a:t>
                      </a:r>
                      <a:endParaRPr lang="ru-RU" sz="800">
                        <a:effectLst/>
                        <a:latin typeface="Calibri"/>
                        <a:ea typeface="Calibri"/>
                        <a:cs typeface="Times New Roman"/>
                      </a:endParaRPr>
                    </a:p>
                  </a:txBody>
                  <a:tcPr marL="11284" marR="11284" marT="18563" marB="18563"/>
                </a:tc>
                <a:tc gridSpan="2">
                  <a:txBody>
                    <a:bodyPr/>
                    <a:lstStyle/>
                    <a:p>
                      <a:pPr algn="ctr">
                        <a:lnSpc>
                          <a:spcPct val="115000"/>
                        </a:lnSpc>
                        <a:spcAft>
                          <a:spcPts val="0"/>
                        </a:spcAft>
                      </a:pPr>
                      <a:r>
                        <a:rPr lang="ru-RU" sz="700">
                          <a:effectLst/>
                        </a:rPr>
                        <a:t>1</a:t>
                      </a:r>
                      <a:endParaRPr lang="ru-RU" sz="800">
                        <a:effectLst/>
                        <a:latin typeface="Calibri"/>
                        <a:ea typeface="Calibri"/>
                        <a:cs typeface="Times New Roman"/>
                      </a:endParaRPr>
                    </a:p>
                  </a:txBody>
                  <a:tcPr marL="11284" marR="11284" marT="18563" marB="18563"/>
                </a:tc>
                <a:tc hMerge="1">
                  <a:txBody>
                    <a:bodyPr/>
                    <a:lstStyle/>
                    <a:p>
                      <a:endParaRPr lang="ru-RU"/>
                    </a:p>
                  </a:txBody>
                  <a:tcPr/>
                </a:tc>
                <a:tc gridSpan="2">
                  <a:txBody>
                    <a:bodyPr/>
                    <a:lstStyle/>
                    <a:p>
                      <a:pPr algn="ctr">
                        <a:lnSpc>
                          <a:spcPct val="115000"/>
                        </a:lnSpc>
                        <a:spcAft>
                          <a:spcPts val="0"/>
                        </a:spcAft>
                      </a:pPr>
                      <a:r>
                        <a:rPr lang="ru-RU" sz="700">
                          <a:effectLst/>
                        </a:rPr>
                        <a:t>-</a:t>
                      </a:r>
                      <a:endParaRPr lang="ru-RU" sz="800">
                        <a:effectLst/>
                        <a:latin typeface="Calibri"/>
                        <a:ea typeface="Calibri"/>
                        <a:cs typeface="Times New Roman"/>
                      </a:endParaRPr>
                    </a:p>
                  </a:txBody>
                  <a:tcPr marL="11284" marR="11284" marT="18563" marB="18563"/>
                </a:tc>
                <a:tc hMerge="1">
                  <a:txBody>
                    <a:bodyPr/>
                    <a:lstStyle/>
                    <a:p>
                      <a:endParaRPr lang="ru-RU"/>
                    </a:p>
                  </a:txBody>
                  <a:tcPr/>
                </a:tc>
              </a:tr>
              <a:tr h="134772">
                <a:tc gridSpan="8">
                  <a:txBody>
                    <a:bodyPr/>
                    <a:lstStyle/>
                    <a:p>
                      <a:pPr algn="ctr">
                        <a:lnSpc>
                          <a:spcPct val="115000"/>
                        </a:lnSpc>
                        <a:spcAft>
                          <a:spcPts val="0"/>
                        </a:spcAft>
                      </a:pPr>
                      <a:r>
                        <a:rPr lang="ru-RU" sz="700">
                          <a:effectLst/>
                        </a:rPr>
                        <a:t>VII. Цель 7 "Финансовое оздоровление городского электрического транспорта и укрепление его платежеспособности"</a:t>
                      </a:r>
                      <a:endParaRPr lang="ru-RU" sz="800">
                        <a:effectLst/>
                        <a:latin typeface="Calibri"/>
                        <a:ea typeface="Calibri"/>
                        <a:cs typeface="Times New Roman"/>
                      </a:endParaRPr>
                    </a:p>
                  </a:txBody>
                  <a:tcPr marL="11284" marR="11284" marT="18563" marB="18563"/>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516461">
                <a:tc>
                  <a:txBody>
                    <a:bodyPr/>
                    <a:lstStyle/>
                    <a:p>
                      <a:pPr algn="ctr">
                        <a:lnSpc>
                          <a:spcPct val="115000"/>
                        </a:lnSpc>
                        <a:spcAft>
                          <a:spcPts val="0"/>
                        </a:spcAft>
                      </a:pPr>
                      <a:r>
                        <a:rPr lang="ru-RU" sz="700">
                          <a:effectLst/>
                        </a:rPr>
                        <a:t>10.</a:t>
                      </a:r>
                      <a:endParaRPr lang="ru-RU" sz="800">
                        <a:effectLst/>
                        <a:latin typeface="Calibri"/>
                        <a:ea typeface="Calibri"/>
                        <a:cs typeface="Times New Roman"/>
                      </a:endParaRPr>
                    </a:p>
                  </a:txBody>
                  <a:tcPr marL="11284" marR="11284" marT="18563" marB="18563"/>
                </a:tc>
                <a:tc>
                  <a:txBody>
                    <a:bodyPr/>
                    <a:lstStyle/>
                    <a:p>
                      <a:pPr>
                        <a:lnSpc>
                          <a:spcPct val="115000"/>
                        </a:lnSpc>
                        <a:spcAft>
                          <a:spcPts val="0"/>
                        </a:spcAft>
                      </a:pPr>
                      <a:r>
                        <a:rPr lang="ru-RU" sz="700" dirty="0">
                          <a:effectLst/>
                        </a:rPr>
                        <a:t>Убыток предприятия городского электрического транспорта не должен превышать значение предыдущего года</a:t>
                      </a:r>
                      <a:endParaRPr lang="ru-RU" sz="800" dirty="0">
                        <a:effectLst/>
                        <a:latin typeface="Calibri"/>
                        <a:ea typeface="Calibri"/>
                        <a:cs typeface="Times New Roman"/>
                      </a:endParaRPr>
                    </a:p>
                  </a:txBody>
                  <a:tcPr marL="11284" marR="11284" marT="18563" marB="18563"/>
                </a:tc>
                <a:tc>
                  <a:txBody>
                    <a:bodyPr/>
                    <a:lstStyle/>
                    <a:p>
                      <a:pPr>
                        <a:lnSpc>
                          <a:spcPct val="115000"/>
                        </a:lnSpc>
                        <a:spcAft>
                          <a:spcPts val="0"/>
                        </a:spcAft>
                      </a:pPr>
                      <a:r>
                        <a:rPr lang="ru-RU" sz="700">
                          <a:effectLst/>
                        </a:rPr>
                        <a:t> </a:t>
                      </a:r>
                      <a:endParaRPr lang="ru-RU" sz="800">
                        <a:effectLst/>
                        <a:latin typeface="Calibri"/>
                        <a:ea typeface="Calibri"/>
                        <a:cs typeface="Times New Roman"/>
                      </a:endParaRPr>
                    </a:p>
                  </a:txBody>
                  <a:tcPr marL="11284" marR="11284" marT="18563" marB="18563"/>
                </a:tc>
                <a:tc>
                  <a:txBody>
                    <a:bodyPr/>
                    <a:lstStyle/>
                    <a:p>
                      <a:pPr algn="ctr">
                        <a:lnSpc>
                          <a:spcPct val="115000"/>
                        </a:lnSpc>
                        <a:spcAft>
                          <a:spcPts val="0"/>
                        </a:spcAft>
                      </a:pPr>
                      <a:r>
                        <a:rPr lang="ru-RU" sz="600" dirty="0">
                          <a:effectLst/>
                        </a:rPr>
                        <a:t>&lt;= значения предыдущего года</a:t>
                      </a:r>
                      <a:endParaRPr lang="ru-RU" sz="700" dirty="0">
                        <a:effectLst/>
                        <a:latin typeface="Calibri"/>
                        <a:ea typeface="Calibri"/>
                        <a:cs typeface="Times New Roman"/>
                      </a:endParaRPr>
                    </a:p>
                  </a:txBody>
                  <a:tcPr marL="11284" marR="11284" marT="18563" marB="18563"/>
                </a:tc>
                <a:tc gridSpan="2">
                  <a:txBody>
                    <a:bodyPr/>
                    <a:lstStyle/>
                    <a:p>
                      <a:pPr algn="ctr">
                        <a:lnSpc>
                          <a:spcPct val="115000"/>
                        </a:lnSpc>
                        <a:spcAft>
                          <a:spcPts val="0"/>
                        </a:spcAft>
                      </a:pPr>
                      <a:r>
                        <a:rPr lang="ru-RU" sz="600" dirty="0">
                          <a:effectLst/>
                        </a:rPr>
                        <a:t>&lt;= значения предыдущего года</a:t>
                      </a:r>
                      <a:endParaRPr lang="ru-RU" sz="700" dirty="0">
                        <a:effectLst/>
                        <a:latin typeface="Calibri"/>
                        <a:ea typeface="Calibri"/>
                        <a:cs typeface="Times New Roman"/>
                      </a:endParaRPr>
                    </a:p>
                  </a:txBody>
                  <a:tcPr marL="11284" marR="11284" marT="18563" marB="18563"/>
                </a:tc>
                <a:tc hMerge="1">
                  <a:txBody>
                    <a:bodyPr/>
                    <a:lstStyle/>
                    <a:p>
                      <a:endParaRPr lang="ru-RU"/>
                    </a:p>
                  </a:txBody>
                  <a:tcPr/>
                </a:tc>
                <a:tc gridSpan="2">
                  <a:txBody>
                    <a:bodyPr/>
                    <a:lstStyle/>
                    <a:p>
                      <a:pPr algn="ctr">
                        <a:lnSpc>
                          <a:spcPct val="115000"/>
                        </a:lnSpc>
                        <a:spcAft>
                          <a:spcPts val="0"/>
                        </a:spcAft>
                      </a:pPr>
                      <a:r>
                        <a:rPr lang="ru-RU" sz="600" dirty="0">
                          <a:effectLst/>
                        </a:rPr>
                        <a:t>&lt;= значения предыдущего года</a:t>
                      </a:r>
                      <a:endParaRPr lang="ru-RU" sz="700" dirty="0">
                        <a:effectLst/>
                        <a:latin typeface="Calibri"/>
                        <a:ea typeface="Calibri"/>
                        <a:cs typeface="Times New Roman"/>
                      </a:endParaRPr>
                    </a:p>
                  </a:txBody>
                  <a:tcPr marL="11284" marR="11284" marT="18563" marB="18563"/>
                </a:tc>
                <a:tc hMerge="1">
                  <a:txBody>
                    <a:bodyPr/>
                    <a:lstStyle/>
                    <a:p>
                      <a:endParaRPr lang="ru-RU"/>
                    </a:p>
                  </a:txBody>
                  <a:tcPr/>
                </a:tc>
              </a:tr>
            </a:tbl>
          </a:graphicData>
        </a:graphic>
      </p:graphicFrame>
      <p:pic>
        <p:nvPicPr>
          <p:cNvPr id="13314" name="Picture 2" descr="https://e7.pngegg.com/pngimages/196/25/png-clipart-road-surrounding-trees-nord-pas-de-calais-road-landscape-euclidean-spring-road-leaf-road-construction.pn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98000" l="0" r="95444"/>
                    </a14:imgEffect>
                  </a14:imgLayer>
                </a14:imgProps>
              </a:ext>
              <a:ext uri="{28A0092B-C50C-407E-A947-70E740481C1C}">
                <a14:useLocalDpi xmlns:a14="http://schemas.microsoft.com/office/drawing/2010/main" val="0"/>
              </a:ext>
            </a:extLst>
          </a:blip>
          <a:srcRect/>
          <a:stretch>
            <a:fillRect/>
          </a:stretch>
        </p:blipFill>
        <p:spPr bwMode="auto">
          <a:xfrm flipH="1">
            <a:off x="6939287" y="980728"/>
            <a:ext cx="2102675" cy="187220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superuser\Desktop\герб пятигорска.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2620"/>
            <a:ext cx="971600" cy="1156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1415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875582" y="2"/>
            <a:ext cx="7916804" cy="90872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182880" indent="0" algn="ctr">
              <a:buNone/>
            </a:pPr>
            <a:r>
              <a:rPr lang="ru-RU" sz="1400" dirty="0" smtClean="0">
                <a:solidFill>
                  <a:schemeClr val="tx1"/>
                </a:solidFill>
                <a:effectLst/>
              </a:rPr>
              <a:t>Информация об индикаторах муниципальной программы города-курорта </a:t>
            </a:r>
            <a:r>
              <a:rPr lang="ru-RU" sz="1400" dirty="0">
                <a:solidFill>
                  <a:schemeClr val="tx1"/>
                </a:solidFill>
                <a:effectLst/>
              </a:rPr>
              <a:t>Пятигорска «Развитие информационного общества, оптимизация муниципальной службы и повышение качества предоставления государственных и </a:t>
            </a:r>
            <a:r>
              <a:rPr lang="ru-RU" sz="1400" dirty="0" smtClean="0">
                <a:solidFill>
                  <a:schemeClr val="tx1"/>
                </a:solidFill>
                <a:effectLst/>
              </a:rPr>
              <a:t>муниципальных </a:t>
            </a:r>
            <a:r>
              <a:rPr lang="ru-RU" sz="1400" dirty="0">
                <a:solidFill>
                  <a:schemeClr val="tx1"/>
                </a:solidFill>
                <a:effectLst/>
              </a:rPr>
              <a:t>услуг в городе-курорте </a:t>
            </a:r>
            <a:r>
              <a:rPr lang="ru-RU" sz="1400" dirty="0" smtClean="0">
                <a:solidFill>
                  <a:schemeClr val="tx1"/>
                </a:solidFill>
                <a:effectLst/>
              </a:rPr>
              <a:t>Пятигорске», </a:t>
            </a:r>
            <a:r>
              <a:rPr lang="ru-RU" sz="1400" dirty="0">
                <a:solidFill>
                  <a:schemeClr val="tx1"/>
                </a:solidFill>
                <a:effectLst/>
              </a:rPr>
              <a:t>планируемых </a:t>
            </a:r>
            <a:r>
              <a:rPr lang="ru-RU" sz="1400" dirty="0" smtClean="0">
                <a:solidFill>
                  <a:schemeClr val="tx1"/>
                </a:solidFill>
                <a:effectLst/>
              </a:rPr>
              <a:t>для достижения цели муниципальной программы в 2021,2022, 2023 гг.</a:t>
            </a:r>
            <a:endParaRPr lang="ru-RU" sz="1400" dirty="0">
              <a:solidFill>
                <a:schemeClr val="tx1"/>
              </a:solidFill>
              <a:effectLst/>
            </a:endParaRPr>
          </a:p>
        </p:txBody>
      </p:sp>
      <p:sp>
        <p:nvSpPr>
          <p:cNvPr id="7" name="Прямоугольник 6"/>
          <p:cNvSpPr/>
          <p:nvPr/>
        </p:nvSpPr>
        <p:spPr>
          <a:xfrm>
            <a:off x="6141933" y="2636912"/>
            <a:ext cx="2925822" cy="3970318"/>
          </a:xfrm>
          <a:prstGeom prst="rect">
            <a:avLst/>
          </a:prstGeom>
        </p:spPr>
        <p:txBody>
          <a:bodyPr wrap="square">
            <a:spAutoFit/>
          </a:bodyPr>
          <a:lstStyle/>
          <a:p>
            <a:pPr algn="ctr"/>
            <a:r>
              <a:rPr lang="ru-RU" sz="1400" dirty="0"/>
              <a:t>Ответственным исполнителем программы является администрация города Пятигорска. </a:t>
            </a:r>
            <a:endParaRPr lang="ru-RU" sz="1400" dirty="0" smtClean="0"/>
          </a:p>
          <a:p>
            <a:pPr algn="ctr"/>
            <a:r>
              <a:rPr lang="ru-RU" sz="1400" dirty="0" smtClean="0"/>
              <a:t>На </a:t>
            </a:r>
            <a:r>
              <a:rPr lang="ru-RU" sz="1400" dirty="0"/>
              <a:t>исполнение основных мероприятий </a:t>
            </a:r>
            <a:r>
              <a:rPr lang="ru-RU" sz="1400" dirty="0" smtClean="0"/>
              <a:t>программы </a:t>
            </a:r>
            <a:r>
              <a:rPr lang="ru-RU" sz="1400" dirty="0"/>
              <a:t>в бюджете города на 2021 год запланировано 191 </a:t>
            </a:r>
            <a:r>
              <a:rPr lang="ru-RU" sz="1400" dirty="0" smtClean="0"/>
              <a:t>654,79 тыс.руб</a:t>
            </a:r>
            <a:r>
              <a:rPr lang="ru-RU" sz="1400" dirty="0"/>
              <a:t>., что на 8 </a:t>
            </a:r>
            <a:r>
              <a:rPr lang="ru-RU" sz="1400" dirty="0" smtClean="0"/>
              <a:t>009,08 тыс.руб</a:t>
            </a:r>
            <a:r>
              <a:rPr lang="ru-RU" sz="1400" dirty="0"/>
              <a:t>. меньше первоначально утвержденного бюджета города на 2020 год. </a:t>
            </a:r>
          </a:p>
          <a:p>
            <a:pPr algn="ctr"/>
            <a:r>
              <a:rPr lang="ru-RU" sz="1400" dirty="0" smtClean="0"/>
              <a:t>В </a:t>
            </a:r>
            <a:r>
              <a:rPr lang="ru-RU" sz="1400" dirty="0"/>
              <a:t>плановом периоде 2022 и 2023 годов общий объем расходов бюджета города по данной программе составил 191 </a:t>
            </a:r>
            <a:r>
              <a:rPr lang="ru-RU" sz="1400" dirty="0" smtClean="0"/>
              <a:t>535,30 тыс.руб</a:t>
            </a:r>
            <a:r>
              <a:rPr lang="ru-RU" sz="1400" dirty="0"/>
              <a:t>. и 190 </a:t>
            </a:r>
            <a:r>
              <a:rPr lang="ru-RU" sz="1400" dirty="0" smtClean="0"/>
              <a:t>972,74 тыс.руб</a:t>
            </a:r>
            <a:r>
              <a:rPr lang="ru-RU" sz="1400" dirty="0"/>
              <a:t>. </a:t>
            </a:r>
            <a:r>
              <a:rPr lang="ru-RU" sz="1400" dirty="0" smtClean="0"/>
              <a:t>соответственно.</a:t>
            </a:r>
            <a:endParaRPr lang="ru-RU" sz="1400" dirty="0"/>
          </a:p>
        </p:txBody>
      </p:sp>
      <p:graphicFrame>
        <p:nvGraphicFramePr>
          <p:cNvPr id="2" name="Таблица 1"/>
          <p:cNvGraphicFramePr>
            <a:graphicFrameLocks noGrp="1"/>
          </p:cNvGraphicFramePr>
          <p:nvPr>
            <p:extLst>
              <p:ext uri="{D42A27DB-BD31-4B8C-83A1-F6EECF244321}">
                <p14:modId xmlns:p14="http://schemas.microsoft.com/office/powerpoint/2010/main" val="396149309"/>
              </p:ext>
            </p:extLst>
          </p:nvPr>
        </p:nvGraphicFramePr>
        <p:xfrm>
          <a:off x="107504" y="1268760"/>
          <a:ext cx="6034428" cy="5422179"/>
        </p:xfrm>
        <a:graphic>
          <a:graphicData uri="http://schemas.openxmlformats.org/drawingml/2006/table">
            <a:tbl>
              <a:tblPr>
                <a:tableStyleId>{5DA37D80-6434-44D0-A028-1B22A696006F}</a:tableStyleId>
              </a:tblPr>
              <a:tblGrid>
                <a:gridCol w="592667"/>
                <a:gridCol w="2720961"/>
                <a:gridCol w="511876"/>
                <a:gridCol w="592667"/>
                <a:gridCol w="762086"/>
                <a:gridCol w="762086"/>
                <a:gridCol w="92085"/>
              </a:tblGrid>
              <a:tr h="603540">
                <a:tc rowSpan="2">
                  <a:txBody>
                    <a:bodyPr/>
                    <a:lstStyle/>
                    <a:p>
                      <a:pPr algn="ctr">
                        <a:lnSpc>
                          <a:spcPct val="115000"/>
                        </a:lnSpc>
                        <a:spcAft>
                          <a:spcPts val="0"/>
                        </a:spcAft>
                      </a:pPr>
                      <a:r>
                        <a:rPr lang="ru-RU" sz="800" dirty="0">
                          <a:effectLst/>
                        </a:rPr>
                        <a:t>N п/п</a:t>
                      </a:r>
                      <a:endParaRPr lang="ru-RU" sz="900" dirty="0">
                        <a:effectLst/>
                        <a:latin typeface="Calibri"/>
                        <a:ea typeface="Calibri"/>
                        <a:cs typeface="Times New Roman"/>
                      </a:endParaRPr>
                    </a:p>
                  </a:txBody>
                  <a:tcPr marL="19698" marR="19698" marT="32406" marB="32406"/>
                </a:tc>
                <a:tc rowSpan="2">
                  <a:txBody>
                    <a:bodyPr/>
                    <a:lstStyle/>
                    <a:p>
                      <a:pPr algn="ctr">
                        <a:lnSpc>
                          <a:spcPct val="115000"/>
                        </a:lnSpc>
                        <a:spcAft>
                          <a:spcPts val="0"/>
                        </a:spcAft>
                      </a:pPr>
                      <a:r>
                        <a:rPr lang="ru-RU" sz="800">
                          <a:effectLst/>
                        </a:rPr>
                        <a:t>Наименование индикатора достижения цели Программы </a:t>
                      </a:r>
                      <a:endParaRPr lang="ru-RU" sz="900">
                        <a:effectLst/>
                        <a:latin typeface="Calibri"/>
                        <a:ea typeface="Calibri"/>
                        <a:cs typeface="Times New Roman"/>
                      </a:endParaRPr>
                    </a:p>
                  </a:txBody>
                  <a:tcPr marL="19698" marR="19698" marT="32406" marB="32406"/>
                </a:tc>
                <a:tc rowSpan="2">
                  <a:txBody>
                    <a:bodyPr/>
                    <a:lstStyle/>
                    <a:p>
                      <a:pPr algn="ctr">
                        <a:lnSpc>
                          <a:spcPct val="115000"/>
                        </a:lnSpc>
                        <a:spcAft>
                          <a:spcPts val="0"/>
                        </a:spcAft>
                      </a:pPr>
                      <a:r>
                        <a:rPr lang="ru-RU" sz="800">
                          <a:effectLst/>
                        </a:rPr>
                        <a:t>Единица измерения</a:t>
                      </a:r>
                      <a:endParaRPr lang="ru-RU" sz="900">
                        <a:effectLst/>
                        <a:latin typeface="Calibri"/>
                        <a:ea typeface="Calibri"/>
                        <a:cs typeface="Times New Roman"/>
                      </a:endParaRPr>
                    </a:p>
                  </a:txBody>
                  <a:tcPr marL="19698" marR="19698" marT="32406" marB="32406"/>
                </a:tc>
                <a:tc gridSpan="3">
                  <a:txBody>
                    <a:bodyPr/>
                    <a:lstStyle/>
                    <a:p>
                      <a:pPr algn="ctr">
                        <a:lnSpc>
                          <a:spcPct val="115000"/>
                        </a:lnSpc>
                        <a:spcAft>
                          <a:spcPts val="0"/>
                        </a:spcAft>
                      </a:pPr>
                      <a:r>
                        <a:rPr lang="ru-RU" sz="800">
                          <a:effectLst/>
                        </a:rPr>
                        <a:t>Значение индикатора достижения цели Программы и показателя решения задачи подпрограммы Программы по годам</a:t>
                      </a:r>
                      <a:endParaRPr lang="ru-RU" sz="900">
                        <a:effectLst/>
                        <a:latin typeface="Calibri"/>
                        <a:ea typeface="Calibri"/>
                        <a:cs typeface="Times New Roman"/>
                      </a:endParaRPr>
                    </a:p>
                  </a:txBody>
                  <a:tcPr marL="19698" marR="19698" marT="32406" marB="32406"/>
                </a:tc>
                <a:tc hMerge="1">
                  <a:txBody>
                    <a:bodyPr/>
                    <a:lstStyle/>
                    <a:p>
                      <a:endParaRPr lang="ru-RU"/>
                    </a:p>
                  </a:txBody>
                  <a:tcPr/>
                </a:tc>
                <a:tc hMerge="1">
                  <a:txBody>
                    <a:bodyPr/>
                    <a:lstStyle/>
                    <a:p>
                      <a:endParaRPr lang="ru-RU"/>
                    </a:p>
                  </a:txBody>
                  <a:tcPr/>
                </a:tc>
                <a:tc>
                  <a:txBody>
                    <a:bodyPr/>
                    <a:lstStyle/>
                    <a:p>
                      <a:pPr>
                        <a:lnSpc>
                          <a:spcPct val="115000"/>
                        </a:lnSpc>
                        <a:spcAft>
                          <a:spcPts val="1000"/>
                        </a:spcAft>
                      </a:pPr>
                      <a:r>
                        <a:rPr lang="ru-RU" sz="900">
                          <a:effectLst/>
                        </a:rPr>
                        <a:t> </a:t>
                      </a:r>
                      <a:endParaRPr lang="ru-RU" sz="900">
                        <a:effectLst/>
                        <a:latin typeface="Calibri"/>
                        <a:ea typeface="Calibri"/>
                        <a:cs typeface="Times New Roman"/>
                      </a:endParaRPr>
                    </a:p>
                  </a:txBody>
                  <a:tcPr marL="0" marR="0" marT="0" marB="0" anchor="ctr"/>
                </a:tc>
              </a:tr>
              <a:tr h="178200">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800">
                          <a:effectLst/>
                        </a:rPr>
                        <a:t>2021</a:t>
                      </a:r>
                      <a:endParaRPr lang="ru-RU" sz="900">
                        <a:effectLst/>
                        <a:latin typeface="Calibri"/>
                        <a:ea typeface="Calibri"/>
                        <a:cs typeface="Times New Roman"/>
                      </a:endParaRPr>
                    </a:p>
                  </a:txBody>
                  <a:tcPr marL="19698" marR="19698" marT="32406" marB="32406"/>
                </a:tc>
                <a:tc>
                  <a:txBody>
                    <a:bodyPr/>
                    <a:lstStyle/>
                    <a:p>
                      <a:pPr algn="ctr">
                        <a:lnSpc>
                          <a:spcPct val="115000"/>
                        </a:lnSpc>
                        <a:spcAft>
                          <a:spcPts val="0"/>
                        </a:spcAft>
                      </a:pPr>
                      <a:r>
                        <a:rPr lang="ru-RU" sz="800">
                          <a:effectLst/>
                        </a:rPr>
                        <a:t>2022</a:t>
                      </a:r>
                      <a:endParaRPr lang="ru-RU" sz="900">
                        <a:effectLst/>
                        <a:latin typeface="Calibri"/>
                        <a:ea typeface="Calibri"/>
                        <a:cs typeface="Times New Roman"/>
                      </a:endParaRPr>
                    </a:p>
                  </a:txBody>
                  <a:tcPr marL="19698" marR="19698" marT="32406" marB="32406"/>
                </a:tc>
                <a:tc>
                  <a:txBody>
                    <a:bodyPr/>
                    <a:lstStyle/>
                    <a:p>
                      <a:pPr algn="ctr">
                        <a:lnSpc>
                          <a:spcPct val="115000"/>
                        </a:lnSpc>
                        <a:spcAft>
                          <a:spcPts val="0"/>
                        </a:spcAft>
                      </a:pPr>
                      <a:r>
                        <a:rPr lang="ru-RU" sz="800">
                          <a:effectLst/>
                        </a:rPr>
                        <a:t>2023</a:t>
                      </a:r>
                      <a:endParaRPr lang="ru-RU" sz="900">
                        <a:effectLst/>
                        <a:latin typeface="Calibri"/>
                        <a:ea typeface="Calibri"/>
                        <a:cs typeface="Times New Roman"/>
                      </a:endParaRPr>
                    </a:p>
                  </a:txBody>
                  <a:tcPr marL="19698" marR="19698" marT="32406" marB="32406"/>
                </a:tc>
                <a:tc>
                  <a:txBody>
                    <a:bodyPr/>
                    <a:lstStyle/>
                    <a:p>
                      <a:pPr>
                        <a:lnSpc>
                          <a:spcPct val="115000"/>
                        </a:lnSpc>
                        <a:spcAft>
                          <a:spcPts val="1000"/>
                        </a:spcAft>
                      </a:pPr>
                      <a:r>
                        <a:rPr lang="ru-RU" sz="900">
                          <a:effectLst/>
                        </a:rPr>
                        <a:t> </a:t>
                      </a:r>
                      <a:endParaRPr lang="ru-RU" sz="900">
                        <a:effectLst/>
                        <a:latin typeface="Calibri"/>
                        <a:ea typeface="Calibri"/>
                        <a:cs typeface="Times New Roman"/>
                      </a:endParaRPr>
                    </a:p>
                  </a:txBody>
                  <a:tcPr marL="0" marR="0" marT="0" marB="0" anchor="ctr"/>
                </a:tc>
              </a:tr>
              <a:tr h="284535">
                <a:tc gridSpan="6">
                  <a:txBody>
                    <a:bodyPr/>
                    <a:lstStyle/>
                    <a:p>
                      <a:pPr algn="ctr">
                        <a:lnSpc>
                          <a:spcPct val="115000"/>
                        </a:lnSpc>
                        <a:spcAft>
                          <a:spcPts val="0"/>
                        </a:spcAft>
                      </a:pPr>
                      <a:r>
                        <a:rPr lang="ru-RU" sz="800" dirty="0">
                          <a:effectLst/>
                        </a:rPr>
                        <a:t>I Цель 1 Программы: "Повышение открытости и эффективности деятельности администрации города Пятигорска"</a:t>
                      </a:r>
                      <a:endParaRPr lang="ru-RU" sz="900" dirty="0">
                        <a:effectLst/>
                        <a:latin typeface="Calibri"/>
                        <a:ea typeface="Calibri"/>
                        <a:cs typeface="Times New Roman"/>
                      </a:endParaRPr>
                    </a:p>
                  </a:txBody>
                  <a:tcPr marL="19698" marR="19698" marT="32406" marB="32406"/>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pPr>
                        <a:lnSpc>
                          <a:spcPct val="115000"/>
                        </a:lnSpc>
                        <a:spcAft>
                          <a:spcPts val="1000"/>
                        </a:spcAft>
                      </a:pPr>
                      <a:r>
                        <a:rPr lang="ru-RU" sz="900">
                          <a:effectLst/>
                        </a:rPr>
                        <a:t> </a:t>
                      </a:r>
                      <a:endParaRPr lang="ru-RU" sz="900">
                        <a:effectLst/>
                        <a:latin typeface="Calibri"/>
                        <a:ea typeface="Calibri"/>
                        <a:cs typeface="Times New Roman"/>
                      </a:endParaRPr>
                    </a:p>
                  </a:txBody>
                  <a:tcPr marL="0" marR="0" marT="0" marB="0" anchor="ctr"/>
                </a:tc>
              </a:tr>
              <a:tr h="709875">
                <a:tc>
                  <a:txBody>
                    <a:bodyPr/>
                    <a:lstStyle/>
                    <a:p>
                      <a:pPr algn="ctr">
                        <a:lnSpc>
                          <a:spcPct val="115000"/>
                        </a:lnSpc>
                        <a:spcAft>
                          <a:spcPts val="0"/>
                        </a:spcAft>
                      </a:pPr>
                      <a:r>
                        <a:rPr lang="ru-RU" sz="800">
                          <a:effectLst/>
                        </a:rPr>
                        <a:t>1.1.</a:t>
                      </a:r>
                      <a:endParaRPr lang="ru-RU" sz="900">
                        <a:effectLst/>
                        <a:latin typeface="Calibri"/>
                        <a:ea typeface="Calibri"/>
                        <a:cs typeface="Times New Roman"/>
                      </a:endParaRPr>
                    </a:p>
                  </a:txBody>
                  <a:tcPr marL="19698" marR="19698" marT="32406" marB="32406"/>
                </a:tc>
                <a:tc>
                  <a:txBody>
                    <a:bodyPr/>
                    <a:lstStyle/>
                    <a:p>
                      <a:pPr>
                        <a:lnSpc>
                          <a:spcPct val="115000"/>
                        </a:lnSpc>
                        <a:spcAft>
                          <a:spcPts val="0"/>
                        </a:spcAft>
                      </a:pPr>
                      <a:r>
                        <a:rPr lang="ru-RU" sz="800">
                          <a:effectLst/>
                        </a:rPr>
                        <a:t>Доля проектов муниципальных нормативных правовых актов города-курорта Пятигорска, вынесенных на общественное обсуждение в информационно-телекоммуникационной сети "Интернет"</a:t>
                      </a:r>
                      <a:endParaRPr lang="ru-RU" sz="900">
                        <a:effectLst/>
                        <a:latin typeface="Calibri"/>
                        <a:ea typeface="Calibri"/>
                        <a:cs typeface="Times New Roman"/>
                      </a:endParaRPr>
                    </a:p>
                  </a:txBody>
                  <a:tcPr marL="19698" marR="19698" marT="32406" marB="32406"/>
                </a:tc>
                <a:tc>
                  <a:txBody>
                    <a:bodyPr/>
                    <a:lstStyle/>
                    <a:p>
                      <a:pPr algn="ctr">
                        <a:lnSpc>
                          <a:spcPct val="115000"/>
                        </a:lnSpc>
                        <a:spcAft>
                          <a:spcPts val="0"/>
                        </a:spcAft>
                      </a:pPr>
                      <a:r>
                        <a:rPr lang="ru-RU" sz="800">
                          <a:effectLst/>
                        </a:rPr>
                        <a:t>процентов</a:t>
                      </a:r>
                      <a:endParaRPr lang="ru-RU" sz="900">
                        <a:effectLst/>
                        <a:latin typeface="Calibri"/>
                        <a:ea typeface="Calibri"/>
                        <a:cs typeface="Times New Roman"/>
                      </a:endParaRPr>
                    </a:p>
                  </a:txBody>
                  <a:tcPr marL="19698" marR="19698" marT="32406" marB="32406"/>
                </a:tc>
                <a:tc>
                  <a:txBody>
                    <a:bodyPr/>
                    <a:lstStyle/>
                    <a:p>
                      <a:pPr algn="ctr">
                        <a:lnSpc>
                          <a:spcPct val="115000"/>
                        </a:lnSpc>
                        <a:spcAft>
                          <a:spcPts val="0"/>
                        </a:spcAft>
                      </a:pPr>
                      <a:r>
                        <a:rPr lang="ru-RU" sz="800">
                          <a:effectLst/>
                        </a:rPr>
                        <a:t>95,00</a:t>
                      </a:r>
                      <a:endParaRPr lang="ru-RU" sz="900">
                        <a:effectLst/>
                        <a:latin typeface="Calibri"/>
                        <a:ea typeface="Calibri"/>
                        <a:cs typeface="Times New Roman"/>
                      </a:endParaRPr>
                    </a:p>
                  </a:txBody>
                  <a:tcPr marL="19698" marR="19698" marT="32406" marB="32406"/>
                </a:tc>
                <a:tc>
                  <a:txBody>
                    <a:bodyPr/>
                    <a:lstStyle/>
                    <a:p>
                      <a:pPr algn="ctr">
                        <a:lnSpc>
                          <a:spcPct val="115000"/>
                        </a:lnSpc>
                        <a:spcAft>
                          <a:spcPts val="0"/>
                        </a:spcAft>
                      </a:pPr>
                      <a:r>
                        <a:rPr lang="ru-RU" sz="800">
                          <a:effectLst/>
                        </a:rPr>
                        <a:t>96,00</a:t>
                      </a:r>
                      <a:endParaRPr lang="ru-RU" sz="900">
                        <a:effectLst/>
                        <a:latin typeface="Calibri"/>
                        <a:ea typeface="Calibri"/>
                        <a:cs typeface="Times New Roman"/>
                      </a:endParaRPr>
                    </a:p>
                  </a:txBody>
                  <a:tcPr marL="19698" marR="19698" marT="32406" marB="32406"/>
                </a:tc>
                <a:tc>
                  <a:txBody>
                    <a:bodyPr/>
                    <a:lstStyle/>
                    <a:p>
                      <a:pPr algn="ctr">
                        <a:lnSpc>
                          <a:spcPct val="115000"/>
                        </a:lnSpc>
                        <a:spcAft>
                          <a:spcPts val="0"/>
                        </a:spcAft>
                      </a:pPr>
                      <a:r>
                        <a:rPr lang="ru-RU" sz="800">
                          <a:effectLst/>
                        </a:rPr>
                        <a:t>96,50</a:t>
                      </a:r>
                      <a:endParaRPr lang="ru-RU" sz="900">
                        <a:effectLst/>
                        <a:latin typeface="Calibri"/>
                        <a:ea typeface="Calibri"/>
                        <a:cs typeface="Times New Roman"/>
                      </a:endParaRPr>
                    </a:p>
                  </a:txBody>
                  <a:tcPr marL="19698" marR="19698" marT="32406" marB="32406"/>
                </a:tc>
                <a:tc>
                  <a:txBody>
                    <a:bodyPr/>
                    <a:lstStyle/>
                    <a:p>
                      <a:pPr>
                        <a:lnSpc>
                          <a:spcPct val="115000"/>
                        </a:lnSpc>
                        <a:spcAft>
                          <a:spcPts val="1000"/>
                        </a:spcAft>
                      </a:pPr>
                      <a:r>
                        <a:rPr lang="ru-RU" sz="900">
                          <a:effectLst/>
                        </a:rPr>
                        <a:t> </a:t>
                      </a:r>
                      <a:endParaRPr lang="ru-RU" sz="900">
                        <a:effectLst/>
                        <a:latin typeface="Calibri"/>
                        <a:ea typeface="Calibri"/>
                        <a:cs typeface="Times New Roman"/>
                      </a:endParaRPr>
                    </a:p>
                  </a:txBody>
                  <a:tcPr marL="0" marR="0" marT="0" marB="0" anchor="ctr"/>
                </a:tc>
              </a:tr>
              <a:tr h="603540">
                <a:tc>
                  <a:txBody>
                    <a:bodyPr/>
                    <a:lstStyle/>
                    <a:p>
                      <a:pPr algn="ctr">
                        <a:lnSpc>
                          <a:spcPct val="115000"/>
                        </a:lnSpc>
                        <a:spcAft>
                          <a:spcPts val="0"/>
                        </a:spcAft>
                      </a:pPr>
                      <a:r>
                        <a:rPr lang="ru-RU" sz="800">
                          <a:effectLst/>
                        </a:rPr>
                        <a:t>1.2.</a:t>
                      </a:r>
                      <a:endParaRPr lang="ru-RU" sz="900">
                        <a:effectLst/>
                        <a:latin typeface="Calibri"/>
                        <a:ea typeface="Calibri"/>
                        <a:cs typeface="Times New Roman"/>
                      </a:endParaRPr>
                    </a:p>
                  </a:txBody>
                  <a:tcPr marL="19698" marR="19698" marT="32406" marB="32406"/>
                </a:tc>
                <a:tc>
                  <a:txBody>
                    <a:bodyPr/>
                    <a:lstStyle/>
                    <a:p>
                      <a:pPr>
                        <a:lnSpc>
                          <a:spcPct val="115000"/>
                        </a:lnSpc>
                        <a:spcAft>
                          <a:spcPts val="0"/>
                        </a:spcAft>
                      </a:pPr>
                      <a:r>
                        <a:rPr lang="ru-RU" sz="800">
                          <a:effectLst/>
                        </a:rPr>
                        <a:t>Доля граждан, опрошенных в ходе мониторинга общественного мнения, удовлетворенных информационной открытостью деятельности органов местного самоуправления</a:t>
                      </a:r>
                      <a:endParaRPr lang="ru-RU" sz="900">
                        <a:effectLst/>
                        <a:latin typeface="Calibri"/>
                        <a:ea typeface="Calibri"/>
                        <a:cs typeface="Times New Roman"/>
                      </a:endParaRPr>
                    </a:p>
                  </a:txBody>
                  <a:tcPr marL="19698" marR="19698" marT="32406" marB="32406"/>
                </a:tc>
                <a:tc>
                  <a:txBody>
                    <a:bodyPr/>
                    <a:lstStyle/>
                    <a:p>
                      <a:pPr algn="ctr">
                        <a:lnSpc>
                          <a:spcPct val="115000"/>
                        </a:lnSpc>
                        <a:spcAft>
                          <a:spcPts val="0"/>
                        </a:spcAft>
                      </a:pPr>
                      <a:r>
                        <a:rPr lang="ru-RU" sz="800">
                          <a:effectLst/>
                        </a:rPr>
                        <a:t>процентов</a:t>
                      </a:r>
                      <a:endParaRPr lang="ru-RU" sz="900">
                        <a:effectLst/>
                        <a:latin typeface="Calibri"/>
                        <a:ea typeface="Calibri"/>
                        <a:cs typeface="Times New Roman"/>
                      </a:endParaRPr>
                    </a:p>
                  </a:txBody>
                  <a:tcPr marL="19698" marR="19698" marT="32406" marB="32406"/>
                </a:tc>
                <a:tc>
                  <a:txBody>
                    <a:bodyPr/>
                    <a:lstStyle/>
                    <a:p>
                      <a:pPr algn="ctr">
                        <a:lnSpc>
                          <a:spcPct val="115000"/>
                        </a:lnSpc>
                        <a:spcAft>
                          <a:spcPts val="0"/>
                        </a:spcAft>
                      </a:pPr>
                      <a:r>
                        <a:rPr lang="ru-RU" sz="800">
                          <a:effectLst/>
                        </a:rPr>
                        <a:t>55</a:t>
                      </a:r>
                      <a:endParaRPr lang="ru-RU" sz="900">
                        <a:effectLst/>
                        <a:latin typeface="Calibri"/>
                        <a:ea typeface="Calibri"/>
                        <a:cs typeface="Times New Roman"/>
                      </a:endParaRPr>
                    </a:p>
                  </a:txBody>
                  <a:tcPr marL="19698" marR="19698" marT="32406" marB="32406"/>
                </a:tc>
                <a:tc>
                  <a:txBody>
                    <a:bodyPr/>
                    <a:lstStyle/>
                    <a:p>
                      <a:pPr algn="ctr">
                        <a:lnSpc>
                          <a:spcPct val="115000"/>
                        </a:lnSpc>
                        <a:spcAft>
                          <a:spcPts val="0"/>
                        </a:spcAft>
                      </a:pPr>
                      <a:r>
                        <a:rPr lang="ru-RU" sz="800">
                          <a:effectLst/>
                        </a:rPr>
                        <a:t>58</a:t>
                      </a:r>
                      <a:endParaRPr lang="ru-RU" sz="900">
                        <a:effectLst/>
                        <a:latin typeface="Calibri"/>
                        <a:ea typeface="Calibri"/>
                        <a:cs typeface="Times New Roman"/>
                      </a:endParaRPr>
                    </a:p>
                  </a:txBody>
                  <a:tcPr marL="19698" marR="19698" marT="32406" marB="32406"/>
                </a:tc>
                <a:tc>
                  <a:txBody>
                    <a:bodyPr/>
                    <a:lstStyle/>
                    <a:p>
                      <a:pPr algn="ctr">
                        <a:lnSpc>
                          <a:spcPct val="115000"/>
                        </a:lnSpc>
                        <a:spcAft>
                          <a:spcPts val="0"/>
                        </a:spcAft>
                      </a:pPr>
                      <a:r>
                        <a:rPr lang="ru-RU" sz="800">
                          <a:effectLst/>
                        </a:rPr>
                        <a:t>59</a:t>
                      </a:r>
                      <a:endParaRPr lang="ru-RU" sz="900">
                        <a:effectLst/>
                        <a:latin typeface="Calibri"/>
                        <a:ea typeface="Calibri"/>
                        <a:cs typeface="Times New Roman"/>
                      </a:endParaRPr>
                    </a:p>
                  </a:txBody>
                  <a:tcPr marL="19698" marR="19698" marT="32406" marB="32406"/>
                </a:tc>
                <a:tc>
                  <a:txBody>
                    <a:bodyPr/>
                    <a:lstStyle/>
                    <a:p>
                      <a:pPr>
                        <a:lnSpc>
                          <a:spcPct val="115000"/>
                        </a:lnSpc>
                        <a:spcAft>
                          <a:spcPts val="1000"/>
                        </a:spcAft>
                      </a:pPr>
                      <a:r>
                        <a:rPr lang="ru-RU" sz="900">
                          <a:effectLst/>
                        </a:rPr>
                        <a:t> </a:t>
                      </a:r>
                      <a:endParaRPr lang="ru-RU" sz="900">
                        <a:effectLst/>
                        <a:latin typeface="Calibri"/>
                        <a:ea typeface="Calibri"/>
                        <a:cs typeface="Times New Roman"/>
                      </a:endParaRPr>
                    </a:p>
                  </a:txBody>
                  <a:tcPr marL="0" marR="0" marT="0" marB="0" anchor="ctr"/>
                </a:tc>
              </a:tr>
              <a:tr h="709875">
                <a:tc>
                  <a:txBody>
                    <a:bodyPr/>
                    <a:lstStyle/>
                    <a:p>
                      <a:pPr algn="ctr">
                        <a:lnSpc>
                          <a:spcPct val="115000"/>
                        </a:lnSpc>
                        <a:spcAft>
                          <a:spcPts val="0"/>
                        </a:spcAft>
                      </a:pPr>
                      <a:r>
                        <a:rPr lang="ru-RU" sz="800">
                          <a:effectLst/>
                        </a:rPr>
                        <a:t>1.3.</a:t>
                      </a:r>
                      <a:endParaRPr lang="ru-RU" sz="900">
                        <a:effectLst/>
                        <a:latin typeface="Calibri"/>
                        <a:ea typeface="Calibri"/>
                        <a:cs typeface="Times New Roman"/>
                      </a:endParaRPr>
                    </a:p>
                  </a:txBody>
                  <a:tcPr marL="19698" marR="19698" marT="32406" marB="32406"/>
                </a:tc>
                <a:tc>
                  <a:txBody>
                    <a:bodyPr/>
                    <a:lstStyle/>
                    <a:p>
                      <a:pPr>
                        <a:lnSpc>
                          <a:spcPct val="115000"/>
                        </a:lnSpc>
                        <a:spcAft>
                          <a:spcPts val="0"/>
                        </a:spcAft>
                      </a:pPr>
                      <a:r>
                        <a:rPr lang="ru-RU" sz="800">
                          <a:effectLst/>
                        </a:rPr>
                        <a:t>Количество структурных подразделений администрации города Пятигорска, воспользовавшихся льготой по земельному налогу, предусмотренной муниципальным правовым актом муниципального образования города-курорта Пятигорска</a:t>
                      </a:r>
                      <a:endParaRPr lang="ru-RU" sz="900">
                        <a:effectLst/>
                        <a:latin typeface="Calibri"/>
                        <a:ea typeface="Calibri"/>
                        <a:cs typeface="Times New Roman"/>
                      </a:endParaRPr>
                    </a:p>
                  </a:txBody>
                  <a:tcPr marL="19698" marR="19698" marT="32406" marB="32406"/>
                </a:tc>
                <a:tc>
                  <a:txBody>
                    <a:bodyPr/>
                    <a:lstStyle/>
                    <a:p>
                      <a:pPr algn="ctr">
                        <a:lnSpc>
                          <a:spcPct val="115000"/>
                        </a:lnSpc>
                        <a:spcAft>
                          <a:spcPts val="0"/>
                        </a:spcAft>
                      </a:pPr>
                      <a:r>
                        <a:rPr lang="ru-RU" sz="800">
                          <a:effectLst/>
                        </a:rPr>
                        <a:t>единиц</a:t>
                      </a:r>
                      <a:endParaRPr lang="ru-RU" sz="900">
                        <a:effectLst/>
                        <a:latin typeface="Calibri"/>
                        <a:ea typeface="Calibri"/>
                        <a:cs typeface="Times New Roman"/>
                      </a:endParaRPr>
                    </a:p>
                  </a:txBody>
                  <a:tcPr marL="19698" marR="19698" marT="32406" marB="32406"/>
                </a:tc>
                <a:tc>
                  <a:txBody>
                    <a:bodyPr/>
                    <a:lstStyle/>
                    <a:p>
                      <a:pPr algn="ctr">
                        <a:lnSpc>
                          <a:spcPct val="115000"/>
                        </a:lnSpc>
                        <a:spcAft>
                          <a:spcPts val="0"/>
                        </a:spcAft>
                      </a:pPr>
                      <a:r>
                        <a:rPr lang="ru-RU" sz="800">
                          <a:effectLst/>
                        </a:rPr>
                        <a:t>не менее 1</a:t>
                      </a:r>
                      <a:endParaRPr lang="ru-RU" sz="900">
                        <a:effectLst/>
                        <a:latin typeface="Calibri"/>
                        <a:ea typeface="Calibri"/>
                        <a:cs typeface="Times New Roman"/>
                      </a:endParaRPr>
                    </a:p>
                  </a:txBody>
                  <a:tcPr marL="19698" marR="19698" marT="32406" marB="32406"/>
                </a:tc>
                <a:tc>
                  <a:txBody>
                    <a:bodyPr/>
                    <a:lstStyle/>
                    <a:p>
                      <a:pPr algn="ctr">
                        <a:lnSpc>
                          <a:spcPct val="115000"/>
                        </a:lnSpc>
                        <a:spcAft>
                          <a:spcPts val="0"/>
                        </a:spcAft>
                      </a:pPr>
                      <a:r>
                        <a:rPr lang="ru-RU" sz="800">
                          <a:effectLst/>
                        </a:rPr>
                        <a:t>не менее 1</a:t>
                      </a:r>
                      <a:endParaRPr lang="ru-RU" sz="900">
                        <a:effectLst/>
                        <a:latin typeface="Calibri"/>
                        <a:ea typeface="Calibri"/>
                        <a:cs typeface="Times New Roman"/>
                      </a:endParaRPr>
                    </a:p>
                  </a:txBody>
                  <a:tcPr marL="19698" marR="19698" marT="32406" marB="32406"/>
                </a:tc>
                <a:tc>
                  <a:txBody>
                    <a:bodyPr/>
                    <a:lstStyle/>
                    <a:p>
                      <a:pPr algn="ctr">
                        <a:lnSpc>
                          <a:spcPct val="115000"/>
                        </a:lnSpc>
                        <a:spcAft>
                          <a:spcPts val="0"/>
                        </a:spcAft>
                      </a:pPr>
                      <a:r>
                        <a:rPr lang="ru-RU" sz="800">
                          <a:effectLst/>
                        </a:rPr>
                        <a:t>не менее 1</a:t>
                      </a:r>
                      <a:endParaRPr lang="ru-RU" sz="900">
                        <a:effectLst/>
                        <a:latin typeface="Calibri"/>
                        <a:ea typeface="Calibri"/>
                        <a:cs typeface="Times New Roman"/>
                      </a:endParaRPr>
                    </a:p>
                  </a:txBody>
                  <a:tcPr marL="19698" marR="19698" marT="32406" marB="32406"/>
                </a:tc>
                <a:tc>
                  <a:txBody>
                    <a:bodyPr/>
                    <a:lstStyle/>
                    <a:p>
                      <a:pPr>
                        <a:lnSpc>
                          <a:spcPct val="115000"/>
                        </a:lnSpc>
                        <a:spcAft>
                          <a:spcPts val="1000"/>
                        </a:spcAft>
                      </a:pPr>
                      <a:r>
                        <a:rPr lang="ru-RU" sz="900">
                          <a:effectLst/>
                        </a:rPr>
                        <a:t> </a:t>
                      </a:r>
                      <a:endParaRPr lang="ru-RU" sz="900">
                        <a:effectLst/>
                        <a:latin typeface="Calibri"/>
                        <a:ea typeface="Calibri"/>
                        <a:cs typeface="Times New Roman"/>
                      </a:endParaRPr>
                    </a:p>
                  </a:txBody>
                  <a:tcPr marL="0" marR="0" marT="0" marB="0" anchor="ctr"/>
                </a:tc>
              </a:tr>
              <a:tr h="284535">
                <a:tc gridSpan="6">
                  <a:txBody>
                    <a:bodyPr/>
                    <a:lstStyle/>
                    <a:p>
                      <a:pPr algn="ctr">
                        <a:lnSpc>
                          <a:spcPct val="115000"/>
                        </a:lnSpc>
                        <a:spcAft>
                          <a:spcPts val="0"/>
                        </a:spcAft>
                      </a:pPr>
                      <a:r>
                        <a:rPr lang="ru-RU" sz="800" dirty="0">
                          <a:effectLst/>
                        </a:rPr>
                        <a:t>II. Цель 2 "Повышение результативности деятельности муниципальных служащих, уменьшение коррупционных рисков"</a:t>
                      </a:r>
                      <a:endParaRPr lang="ru-RU" sz="900" dirty="0">
                        <a:effectLst/>
                        <a:latin typeface="Calibri"/>
                        <a:ea typeface="Calibri"/>
                        <a:cs typeface="Times New Roman"/>
                      </a:endParaRPr>
                    </a:p>
                  </a:txBody>
                  <a:tcPr marL="19698" marR="19698" marT="32406" marB="32406"/>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pPr>
                        <a:lnSpc>
                          <a:spcPct val="115000"/>
                        </a:lnSpc>
                        <a:spcAft>
                          <a:spcPts val="1000"/>
                        </a:spcAft>
                      </a:pPr>
                      <a:r>
                        <a:rPr lang="ru-RU" sz="900">
                          <a:effectLst/>
                        </a:rPr>
                        <a:t> </a:t>
                      </a:r>
                      <a:endParaRPr lang="ru-RU" sz="900">
                        <a:effectLst/>
                        <a:latin typeface="Calibri"/>
                        <a:ea typeface="Calibri"/>
                        <a:cs typeface="Times New Roman"/>
                      </a:endParaRPr>
                    </a:p>
                  </a:txBody>
                  <a:tcPr marL="0" marR="0" marT="0" marB="0" anchor="ctr"/>
                </a:tc>
              </a:tr>
              <a:tr h="284535">
                <a:tc>
                  <a:txBody>
                    <a:bodyPr/>
                    <a:lstStyle/>
                    <a:p>
                      <a:pPr algn="ctr">
                        <a:lnSpc>
                          <a:spcPct val="115000"/>
                        </a:lnSpc>
                        <a:spcAft>
                          <a:spcPts val="0"/>
                        </a:spcAft>
                      </a:pPr>
                      <a:r>
                        <a:rPr lang="ru-RU" sz="800">
                          <a:effectLst/>
                        </a:rPr>
                        <a:t>2.1.</a:t>
                      </a:r>
                      <a:endParaRPr lang="ru-RU" sz="900">
                        <a:effectLst/>
                        <a:latin typeface="Calibri"/>
                        <a:ea typeface="Calibri"/>
                        <a:cs typeface="Times New Roman"/>
                      </a:endParaRPr>
                    </a:p>
                  </a:txBody>
                  <a:tcPr marL="19698" marR="19698" marT="32406" marB="32406"/>
                </a:tc>
                <a:tc>
                  <a:txBody>
                    <a:bodyPr/>
                    <a:lstStyle/>
                    <a:p>
                      <a:pPr>
                        <a:lnSpc>
                          <a:spcPct val="115000"/>
                        </a:lnSpc>
                        <a:spcAft>
                          <a:spcPts val="0"/>
                        </a:spcAft>
                      </a:pPr>
                      <a:r>
                        <a:rPr lang="ru-RU" sz="800">
                          <a:effectLst/>
                        </a:rPr>
                        <a:t>Количество муниципальных служащих, прошедших повышение квалификации</a:t>
                      </a:r>
                      <a:endParaRPr lang="ru-RU" sz="900">
                        <a:effectLst/>
                        <a:latin typeface="Calibri"/>
                        <a:ea typeface="Calibri"/>
                        <a:cs typeface="Times New Roman"/>
                      </a:endParaRPr>
                    </a:p>
                  </a:txBody>
                  <a:tcPr marL="19698" marR="19698" marT="32406" marB="32406"/>
                </a:tc>
                <a:tc>
                  <a:txBody>
                    <a:bodyPr/>
                    <a:lstStyle/>
                    <a:p>
                      <a:pPr algn="ctr">
                        <a:lnSpc>
                          <a:spcPct val="115000"/>
                        </a:lnSpc>
                        <a:spcAft>
                          <a:spcPts val="0"/>
                        </a:spcAft>
                      </a:pPr>
                      <a:r>
                        <a:rPr lang="ru-RU" sz="800">
                          <a:effectLst/>
                        </a:rPr>
                        <a:t>единиц</a:t>
                      </a:r>
                      <a:endParaRPr lang="ru-RU" sz="900">
                        <a:effectLst/>
                        <a:latin typeface="Calibri"/>
                        <a:ea typeface="Calibri"/>
                        <a:cs typeface="Times New Roman"/>
                      </a:endParaRPr>
                    </a:p>
                  </a:txBody>
                  <a:tcPr marL="19698" marR="19698" marT="32406" marB="32406"/>
                </a:tc>
                <a:tc>
                  <a:txBody>
                    <a:bodyPr/>
                    <a:lstStyle/>
                    <a:p>
                      <a:pPr algn="ctr">
                        <a:lnSpc>
                          <a:spcPct val="115000"/>
                        </a:lnSpc>
                        <a:spcAft>
                          <a:spcPts val="0"/>
                        </a:spcAft>
                      </a:pPr>
                      <a:r>
                        <a:rPr lang="ru-RU" sz="800">
                          <a:effectLst/>
                        </a:rPr>
                        <a:t>10</a:t>
                      </a:r>
                      <a:endParaRPr lang="ru-RU" sz="900">
                        <a:effectLst/>
                        <a:latin typeface="Calibri"/>
                        <a:ea typeface="Calibri"/>
                        <a:cs typeface="Times New Roman"/>
                      </a:endParaRPr>
                    </a:p>
                  </a:txBody>
                  <a:tcPr marL="19698" marR="19698" marT="32406" marB="32406"/>
                </a:tc>
                <a:tc>
                  <a:txBody>
                    <a:bodyPr/>
                    <a:lstStyle/>
                    <a:p>
                      <a:pPr algn="ctr">
                        <a:lnSpc>
                          <a:spcPct val="115000"/>
                        </a:lnSpc>
                        <a:spcAft>
                          <a:spcPts val="0"/>
                        </a:spcAft>
                      </a:pPr>
                      <a:r>
                        <a:rPr lang="ru-RU" sz="800">
                          <a:effectLst/>
                        </a:rPr>
                        <a:t>10</a:t>
                      </a:r>
                      <a:endParaRPr lang="ru-RU" sz="900">
                        <a:effectLst/>
                        <a:latin typeface="Calibri"/>
                        <a:ea typeface="Calibri"/>
                        <a:cs typeface="Times New Roman"/>
                      </a:endParaRPr>
                    </a:p>
                  </a:txBody>
                  <a:tcPr marL="19698" marR="19698" marT="32406" marB="32406"/>
                </a:tc>
                <a:tc gridSpan="2">
                  <a:txBody>
                    <a:bodyPr/>
                    <a:lstStyle/>
                    <a:p>
                      <a:pPr algn="ctr">
                        <a:lnSpc>
                          <a:spcPct val="115000"/>
                        </a:lnSpc>
                        <a:spcAft>
                          <a:spcPts val="0"/>
                        </a:spcAft>
                      </a:pPr>
                      <a:r>
                        <a:rPr lang="ru-RU" sz="800">
                          <a:effectLst/>
                        </a:rPr>
                        <a:t>10</a:t>
                      </a:r>
                      <a:endParaRPr lang="ru-RU" sz="900">
                        <a:effectLst/>
                        <a:latin typeface="Calibri"/>
                        <a:ea typeface="Calibri"/>
                        <a:cs typeface="Times New Roman"/>
                      </a:endParaRPr>
                    </a:p>
                  </a:txBody>
                  <a:tcPr marL="19698" marR="19698" marT="32406" marB="32406"/>
                </a:tc>
                <a:tc hMerge="1">
                  <a:txBody>
                    <a:bodyPr/>
                    <a:lstStyle/>
                    <a:p>
                      <a:endParaRPr lang="ru-RU"/>
                    </a:p>
                  </a:txBody>
                  <a:tcPr/>
                </a:tc>
              </a:tr>
              <a:tr h="390870">
                <a:tc gridSpan="6">
                  <a:txBody>
                    <a:bodyPr/>
                    <a:lstStyle/>
                    <a:p>
                      <a:pPr algn="ctr">
                        <a:lnSpc>
                          <a:spcPct val="115000"/>
                        </a:lnSpc>
                        <a:spcAft>
                          <a:spcPts val="0"/>
                        </a:spcAft>
                      </a:pPr>
                      <a:r>
                        <a:rPr lang="ru-RU" sz="800" dirty="0">
                          <a:effectLst/>
                        </a:rPr>
                        <a:t>III. Цель 3 Программы "Организация предоставления доступа населению и организациям к государственным и муниципальным услугам на основе информационных и телекоммуникационных технологий"</a:t>
                      </a:r>
                      <a:endParaRPr lang="ru-RU" sz="900" dirty="0">
                        <a:effectLst/>
                        <a:latin typeface="Calibri"/>
                        <a:ea typeface="Calibri"/>
                        <a:cs typeface="Times New Roman"/>
                      </a:endParaRPr>
                    </a:p>
                  </a:txBody>
                  <a:tcPr marL="19698" marR="19698" marT="32406" marB="32406"/>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pPr>
                        <a:lnSpc>
                          <a:spcPct val="115000"/>
                        </a:lnSpc>
                        <a:spcAft>
                          <a:spcPts val="1000"/>
                        </a:spcAft>
                      </a:pPr>
                      <a:r>
                        <a:rPr lang="ru-RU" sz="900">
                          <a:effectLst/>
                        </a:rPr>
                        <a:t> </a:t>
                      </a:r>
                      <a:endParaRPr lang="ru-RU" sz="900">
                        <a:effectLst/>
                        <a:latin typeface="Calibri"/>
                        <a:ea typeface="Calibri"/>
                        <a:cs typeface="Times New Roman"/>
                      </a:endParaRPr>
                    </a:p>
                  </a:txBody>
                  <a:tcPr marL="0" marR="0" marT="0" marB="0" anchor="ctr"/>
                </a:tc>
              </a:tr>
              <a:tr h="497205">
                <a:tc>
                  <a:txBody>
                    <a:bodyPr/>
                    <a:lstStyle/>
                    <a:p>
                      <a:pPr algn="ctr">
                        <a:lnSpc>
                          <a:spcPct val="115000"/>
                        </a:lnSpc>
                        <a:spcAft>
                          <a:spcPts val="0"/>
                        </a:spcAft>
                      </a:pPr>
                      <a:r>
                        <a:rPr lang="ru-RU" sz="800">
                          <a:effectLst/>
                        </a:rPr>
                        <a:t>3.1.</a:t>
                      </a:r>
                      <a:endParaRPr lang="ru-RU" sz="900">
                        <a:effectLst/>
                        <a:latin typeface="Calibri"/>
                        <a:ea typeface="Calibri"/>
                        <a:cs typeface="Times New Roman"/>
                      </a:endParaRPr>
                    </a:p>
                  </a:txBody>
                  <a:tcPr marL="19698" marR="19698" marT="32406" marB="32406"/>
                </a:tc>
                <a:tc>
                  <a:txBody>
                    <a:bodyPr/>
                    <a:lstStyle/>
                    <a:p>
                      <a:pPr>
                        <a:lnSpc>
                          <a:spcPct val="115000"/>
                        </a:lnSpc>
                        <a:spcAft>
                          <a:spcPts val="0"/>
                        </a:spcAft>
                      </a:pPr>
                      <a:r>
                        <a:rPr lang="ru-RU" sz="800">
                          <a:effectLst/>
                        </a:rPr>
                        <a:t>Количество жителей города-курорта Пятигорска зарегистрированных на Едином портале государственных и муниципальных услуг</a:t>
                      </a:r>
                      <a:endParaRPr lang="ru-RU" sz="900">
                        <a:effectLst/>
                        <a:latin typeface="Calibri"/>
                        <a:ea typeface="Calibri"/>
                        <a:cs typeface="Times New Roman"/>
                      </a:endParaRPr>
                    </a:p>
                  </a:txBody>
                  <a:tcPr marL="19698" marR="19698" marT="32406" marB="32406"/>
                </a:tc>
                <a:tc>
                  <a:txBody>
                    <a:bodyPr/>
                    <a:lstStyle/>
                    <a:p>
                      <a:pPr algn="ctr">
                        <a:lnSpc>
                          <a:spcPct val="115000"/>
                        </a:lnSpc>
                        <a:spcAft>
                          <a:spcPts val="0"/>
                        </a:spcAft>
                      </a:pPr>
                      <a:r>
                        <a:rPr lang="ru-RU" sz="800">
                          <a:effectLst/>
                        </a:rPr>
                        <a:t>Тыс. человек</a:t>
                      </a:r>
                      <a:endParaRPr lang="ru-RU" sz="900">
                        <a:effectLst/>
                        <a:latin typeface="Calibri"/>
                        <a:ea typeface="Calibri"/>
                        <a:cs typeface="Times New Roman"/>
                      </a:endParaRPr>
                    </a:p>
                  </a:txBody>
                  <a:tcPr marL="19698" marR="19698" marT="32406" marB="32406"/>
                </a:tc>
                <a:tc>
                  <a:txBody>
                    <a:bodyPr/>
                    <a:lstStyle/>
                    <a:p>
                      <a:pPr algn="ctr">
                        <a:lnSpc>
                          <a:spcPct val="115000"/>
                        </a:lnSpc>
                        <a:spcAft>
                          <a:spcPts val="0"/>
                        </a:spcAft>
                      </a:pPr>
                      <a:r>
                        <a:rPr lang="ru-RU" sz="800">
                          <a:effectLst/>
                        </a:rPr>
                        <a:t>140</a:t>
                      </a:r>
                      <a:endParaRPr lang="ru-RU" sz="900">
                        <a:effectLst/>
                        <a:latin typeface="Calibri"/>
                        <a:ea typeface="Calibri"/>
                        <a:cs typeface="Times New Roman"/>
                      </a:endParaRPr>
                    </a:p>
                  </a:txBody>
                  <a:tcPr marL="19698" marR="19698" marT="32406" marB="32406"/>
                </a:tc>
                <a:tc>
                  <a:txBody>
                    <a:bodyPr/>
                    <a:lstStyle/>
                    <a:p>
                      <a:pPr algn="ctr">
                        <a:lnSpc>
                          <a:spcPct val="115000"/>
                        </a:lnSpc>
                        <a:spcAft>
                          <a:spcPts val="0"/>
                        </a:spcAft>
                      </a:pPr>
                      <a:r>
                        <a:rPr lang="ru-RU" sz="800">
                          <a:effectLst/>
                        </a:rPr>
                        <a:t>150</a:t>
                      </a:r>
                      <a:endParaRPr lang="ru-RU" sz="900">
                        <a:effectLst/>
                        <a:latin typeface="Calibri"/>
                        <a:ea typeface="Calibri"/>
                        <a:cs typeface="Times New Roman"/>
                      </a:endParaRPr>
                    </a:p>
                  </a:txBody>
                  <a:tcPr marL="19698" marR="19698" marT="32406" marB="32406"/>
                </a:tc>
                <a:tc gridSpan="2">
                  <a:txBody>
                    <a:bodyPr/>
                    <a:lstStyle/>
                    <a:p>
                      <a:pPr algn="ctr">
                        <a:lnSpc>
                          <a:spcPct val="115000"/>
                        </a:lnSpc>
                        <a:spcAft>
                          <a:spcPts val="0"/>
                        </a:spcAft>
                      </a:pPr>
                      <a:r>
                        <a:rPr lang="ru-RU" sz="800">
                          <a:effectLst/>
                        </a:rPr>
                        <a:t>155</a:t>
                      </a:r>
                      <a:endParaRPr lang="ru-RU" sz="900">
                        <a:effectLst/>
                        <a:latin typeface="Calibri"/>
                        <a:ea typeface="Calibri"/>
                        <a:cs typeface="Times New Roman"/>
                      </a:endParaRPr>
                    </a:p>
                  </a:txBody>
                  <a:tcPr marL="19698" marR="19698" marT="32406" marB="32406"/>
                </a:tc>
                <a:tc hMerge="1">
                  <a:txBody>
                    <a:bodyPr/>
                    <a:lstStyle/>
                    <a:p>
                      <a:endParaRPr lang="ru-RU"/>
                    </a:p>
                  </a:txBody>
                  <a:tcPr/>
                </a:tc>
              </a:tr>
              <a:tr h="709875">
                <a:tc>
                  <a:txBody>
                    <a:bodyPr/>
                    <a:lstStyle/>
                    <a:p>
                      <a:pPr algn="ctr">
                        <a:lnSpc>
                          <a:spcPct val="115000"/>
                        </a:lnSpc>
                        <a:spcAft>
                          <a:spcPts val="0"/>
                        </a:spcAft>
                      </a:pPr>
                      <a:r>
                        <a:rPr lang="ru-RU" sz="800">
                          <a:effectLst/>
                        </a:rPr>
                        <a:t>3.2.</a:t>
                      </a:r>
                      <a:endParaRPr lang="ru-RU" sz="900">
                        <a:effectLst/>
                        <a:latin typeface="Calibri"/>
                        <a:ea typeface="Calibri"/>
                        <a:cs typeface="Times New Roman"/>
                      </a:endParaRPr>
                    </a:p>
                  </a:txBody>
                  <a:tcPr marL="19698" marR="19698" marT="32406" marB="32406"/>
                </a:tc>
                <a:tc>
                  <a:txBody>
                    <a:bodyPr/>
                    <a:lstStyle/>
                    <a:p>
                      <a:pPr>
                        <a:lnSpc>
                          <a:spcPct val="115000"/>
                        </a:lnSpc>
                        <a:spcAft>
                          <a:spcPts val="0"/>
                        </a:spcAft>
                      </a:pPr>
                      <a:r>
                        <a:rPr lang="ru-RU" sz="800">
                          <a:effectLst/>
                        </a:rPr>
                        <a:t>Доля заявителей, удовлетворенных качеством и доступностью государственных и муниципальных услуг, предоставляемых органами местного самоуправления города-курорта Пятигорска в МБУ "МФЦ"</a:t>
                      </a:r>
                      <a:endParaRPr lang="ru-RU" sz="900">
                        <a:effectLst/>
                        <a:latin typeface="Calibri"/>
                        <a:ea typeface="Calibri"/>
                        <a:cs typeface="Times New Roman"/>
                      </a:endParaRPr>
                    </a:p>
                  </a:txBody>
                  <a:tcPr marL="19698" marR="19698" marT="32406" marB="32406"/>
                </a:tc>
                <a:tc>
                  <a:txBody>
                    <a:bodyPr/>
                    <a:lstStyle/>
                    <a:p>
                      <a:pPr algn="ctr">
                        <a:lnSpc>
                          <a:spcPct val="115000"/>
                        </a:lnSpc>
                        <a:spcAft>
                          <a:spcPts val="0"/>
                        </a:spcAft>
                      </a:pPr>
                      <a:r>
                        <a:rPr lang="ru-RU" sz="800">
                          <a:effectLst/>
                        </a:rPr>
                        <a:t>процентов</a:t>
                      </a:r>
                      <a:endParaRPr lang="ru-RU" sz="900">
                        <a:effectLst/>
                        <a:latin typeface="Calibri"/>
                        <a:ea typeface="Calibri"/>
                        <a:cs typeface="Times New Roman"/>
                      </a:endParaRPr>
                    </a:p>
                  </a:txBody>
                  <a:tcPr marL="19698" marR="19698" marT="32406" marB="32406"/>
                </a:tc>
                <a:tc>
                  <a:txBody>
                    <a:bodyPr/>
                    <a:lstStyle/>
                    <a:p>
                      <a:pPr algn="ctr">
                        <a:lnSpc>
                          <a:spcPct val="115000"/>
                        </a:lnSpc>
                        <a:spcAft>
                          <a:spcPts val="0"/>
                        </a:spcAft>
                      </a:pPr>
                      <a:r>
                        <a:rPr lang="ru-RU" sz="800">
                          <a:effectLst/>
                        </a:rPr>
                        <a:t>91</a:t>
                      </a:r>
                      <a:endParaRPr lang="ru-RU" sz="900">
                        <a:effectLst/>
                        <a:latin typeface="Calibri"/>
                        <a:ea typeface="Calibri"/>
                        <a:cs typeface="Times New Roman"/>
                      </a:endParaRPr>
                    </a:p>
                  </a:txBody>
                  <a:tcPr marL="19698" marR="19698" marT="32406" marB="32406"/>
                </a:tc>
                <a:tc>
                  <a:txBody>
                    <a:bodyPr/>
                    <a:lstStyle/>
                    <a:p>
                      <a:pPr algn="ctr">
                        <a:lnSpc>
                          <a:spcPct val="115000"/>
                        </a:lnSpc>
                        <a:spcAft>
                          <a:spcPts val="0"/>
                        </a:spcAft>
                      </a:pPr>
                      <a:r>
                        <a:rPr lang="ru-RU" sz="800">
                          <a:effectLst/>
                        </a:rPr>
                        <a:t>92</a:t>
                      </a:r>
                      <a:endParaRPr lang="ru-RU" sz="900">
                        <a:effectLst/>
                        <a:latin typeface="Calibri"/>
                        <a:ea typeface="Calibri"/>
                        <a:cs typeface="Times New Roman"/>
                      </a:endParaRPr>
                    </a:p>
                  </a:txBody>
                  <a:tcPr marL="19698" marR="19698" marT="32406" marB="32406"/>
                </a:tc>
                <a:tc gridSpan="2">
                  <a:txBody>
                    <a:bodyPr/>
                    <a:lstStyle/>
                    <a:p>
                      <a:pPr algn="ctr">
                        <a:lnSpc>
                          <a:spcPct val="115000"/>
                        </a:lnSpc>
                        <a:spcAft>
                          <a:spcPts val="0"/>
                        </a:spcAft>
                      </a:pPr>
                      <a:r>
                        <a:rPr lang="ru-RU" sz="800" dirty="0">
                          <a:effectLst/>
                        </a:rPr>
                        <a:t>93</a:t>
                      </a:r>
                      <a:endParaRPr lang="ru-RU" sz="900" dirty="0">
                        <a:effectLst/>
                        <a:latin typeface="Calibri"/>
                        <a:ea typeface="Calibri"/>
                        <a:cs typeface="Times New Roman"/>
                      </a:endParaRPr>
                    </a:p>
                  </a:txBody>
                  <a:tcPr marL="19698" marR="19698" marT="32406" marB="32406"/>
                </a:tc>
                <a:tc hMerge="1">
                  <a:txBody>
                    <a:bodyPr/>
                    <a:lstStyle/>
                    <a:p>
                      <a:endParaRPr lang="ru-RU"/>
                    </a:p>
                  </a:txBody>
                  <a:tcPr/>
                </a:tc>
              </a:tr>
            </a:tbl>
          </a:graphicData>
        </a:graphic>
      </p:graphicFrame>
      <p:pic>
        <p:nvPicPr>
          <p:cNvPr id="15362" name="Picture 2" descr="https://autogear.ru/misc/i/gallery/45861/229423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44208" y="939729"/>
            <a:ext cx="2353996" cy="17654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superuser\Desktop\герб пятигорска.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620"/>
            <a:ext cx="971600" cy="1156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54589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superuser\Downloads\Reshenie Dumih 25-27 RD ot 29.06.2018_Pril 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92696"/>
            <a:ext cx="9144000" cy="626469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superuser\Desktop\герб пятигорска.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621"/>
            <a:ext cx="1403648" cy="1670488"/>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1492507" y="116632"/>
            <a:ext cx="7651493" cy="923330"/>
          </a:xfrm>
          <a:prstGeom prst="rect">
            <a:avLst/>
          </a:prstGeom>
          <a:noFill/>
        </p:spPr>
        <p:txBody>
          <a:bodyPr wrap="square" lIns="91440" tIns="45720" rIns="91440" bIns="45720">
            <a:spAutoFit/>
          </a:bodyPr>
          <a:lstStyle/>
          <a:p>
            <a:pPr algn="ctr"/>
            <a:r>
              <a:rPr lang="ru-RU" b="1" dirty="0" smtClean="0">
                <a:solidFill>
                  <a:prstClr val="black"/>
                </a:solidFill>
              </a:rPr>
              <a:t>Описание административно-территориального деления города Пятигорска</a:t>
            </a:r>
          </a:p>
          <a:p>
            <a:pPr algn="ctr"/>
            <a:endParaRPr lang="ru-RU" b="1" dirty="0">
              <a:ln w="12700">
                <a:solidFill>
                  <a:srgbClr val="212745">
                    <a:satMod val="155000"/>
                  </a:srgbClr>
                </a:solidFill>
                <a:prstDash val="solid"/>
              </a:ln>
              <a:solidFill>
                <a:prstClr val="black"/>
              </a:solidFill>
            </a:endParaRPr>
          </a:p>
        </p:txBody>
      </p:sp>
      <p:sp>
        <p:nvSpPr>
          <p:cNvPr id="6" name="Прямоугольник 5"/>
          <p:cNvSpPr/>
          <p:nvPr/>
        </p:nvSpPr>
        <p:spPr>
          <a:xfrm>
            <a:off x="6211333" y="4264347"/>
            <a:ext cx="2915816" cy="2677656"/>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ru-RU" sz="1400" b="1" dirty="0">
                <a:solidFill>
                  <a:prstClr val="black"/>
                </a:solidFill>
              </a:rPr>
              <a:t>В состав муниципального образования города-курорта Пятигорска входят следующие населенные пункты: </a:t>
            </a:r>
            <a:endParaRPr lang="ru-RU" sz="1400" b="1" dirty="0" smtClean="0">
              <a:solidFill>
                <a:prstClr val="black"/>
              </a:solidFill>
            </a:endParaRPr>
          </a:p>
          <a:p>
            <a:r>
              <a:rPr lang="ru-RU" sz="1400" b="1" dirty="0" smtClean="0">
                <a:solidFill>
                  <a:prstClr val="black"/>
                </a:solidFill>
              </a:rPr>
              <a:t>- город </a:t>
            </a:r>
            <a:r>
              <a:rPr lang="ru-RU" sz="1400" b="1" dirty="0">
                <a:solidFill>
                  <a:prstClr val="black"/>
                </a:solidFill>
              </a:rPr>
              <a:t>Пятигорск, </a:t>
            </a:r>
            <a:endParaRPr lang="ru-RU" sz="1400" b="1" dirty="0" smtClean="0">
              <a:solidFill>
                <a:prstClr val="black"/>
              </a:solidFill>
            </a:endParaRPr>
          </a:p>
          <a:p>
            <a:r>
              <a:rPr lang="ru-RU" sz="1400" b="1" dirty="0" smtClean="0">
                <a:solidFill>
                  <a:prstClr val="black"/>
                </a:solidFill>
              </a:rPr>
              <a:t>- поселок </a:t>
            </a:r>
            <a:r>
              <a:rPr lang="ru-RU" sz="1400" b="1" dirty="0">
                <a:solidFill>
                  <a:prstClr val="black"/>
                </a:solidFill>
              </a:rPr>
              <a:t>Горячеводский, </a:t>
            </a:r>
            <a:r>
              <a:rPr lang="ru-RU" sz="1400" b="1" dirty="0" smtClean="0">
                <a:solidFill>
                  <a:prstClr val="black"/>
                </a:solidFill>
              </a:rPr>
              <a:t>       - поселок </a:t>
            </a:r>
            <a:r>
              <a:rPr lang="ru-RU" sz="1400" b="1" dirty="0">
                <a:solidFill>
                  <a:prstClr val="black"/>
                </a:solidFill>
              </a:rPr>
              <a:t>Свободы, </a:t>
            </a:r>
            <a:endParaRPr lang="ru-RU" sz="1400" b="1" dirty="0" smtClean="0">
              <a:solidFill>
                <a:prstClr val="black"/>
              </a:solidFill>
            </a:endParaRPr>
          </a:p>
          <a:p>
            <a:r>
              <a:rPr lang="ru-RU" sz="1400" b="1" dirty="0" smtClean="0">
                <a:solidFill>
                  <a:prstClr val="black"/>
                </a:solidFill>
              </a:rPr>
              <a:t>- станица </a:t>
            </a:r>
            <a:r>
              <a:rPr lang="ru-RU" sz="1400" b="1" dirty="0">
                <a:solidFill>
                  <a:prstClr val="black"/>
                </a:solidFill>
              </a:rPr>
              <a:t>Константиновская, </a:t>
            </a:r>
            <a:r>
              <a:rPr lang="ru-RU" sz="1400" b="1" dirty="0" smtClean="0">
                <a:solidFill>
                  <a:prstClr val="black"/>
                </a:solidFill>
              </a:rPr>
              <a:t>  - поселок </a:t>
            </a:r>
            <a:r>
              <a:rPr lang="ru-RU" sz="1400" b="1" dirty="0">
                <a:solidFill>
                  <a:prstClr val="black"/>
                </a:solidFill>
              </a:rPr>
              <a:t>Нижнеподкумский, </a:t>
            </a:r>
            <a:r>
              <a:rPr lang="ru-RU" sz="1400" b="1" dirty="0" smtClean="0">
                <a:solidFill>
                  <a:prstClr val="black"/>
                </a:solidFill>
              </a:rPr>
              <a:t>  - поселок </a:t>
            </a:r>
            <a:r>
              <a:rPr lang="ru-RU" sz="1400" b="1" dirty="0">
                <a:solidFill>
                  <a:prstClr val="black"/>
                </a:solidFill>
              </a:rPr>
              <a:t>Средний Подкумок, </a:t>
            </a:r>
            <a:r>
              <a:rPr lang="ru-RU" sz="1400" b="1" dirty="0" smtClean="0">
                <a:solidFill>
                  <a:prstClr val="black"/>
                </a:solidFill>
              </a:rPr>
              <a:t> - село </a:t>
            </a:r>
            <a:r>
              <a:rPr lang="ru-RU" sz="1400" b="1" dirty="0">
                <a:solidFill>
                  <a:prstClr val="black"/>
                </a:solidFill>
              </a:rPr>
              <a:t>Золотушка, </a:t>
            </a:r>
            <a:endParaRPr lang="ru-RU" sz="1400" b="1" dirty="0" smtClean="0">
              <a:solidFill>
                <a:prstClr val="black"/>
              </a:solidFill>
            </a:endParaRPr>
          </a:p>
          <a:p>
            <a:r>
              <a:rPr lang="ru-RU" sz="1400" b="1" dirty="0" smtClean="0">
                <a:solidFill>
                  <a:prstClr val="black"/>
                </a:solidFill>
              </a:rPr>
              <a:t>- село Привольное</a:t>
            </a:r>
            <a:endParaRPr lang="ru-RU" sz="1400" b="1" dirty="0">
              <a:solidFill>
                <a:prstClr val="black"/>
              </a:solidFill>
            </a:endParaRPr>
          </a:p>
        </p:txBody>
      </p:sp>
      <p:sp>
        <p:nvSpPr>
          <p:cNvPr id="2" name="Прямоугольник 1"/>
          <p:cNvSpPr/>
          <p:nvPr/>
        </p:nvSpPr>
        <p:spPr>
          <a:xfrm>
            <a:off x="827584" y="5903893"/>
            <a:ext cx="3006080" cy="954107"/>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ru-RU" sz="1400" dirty="0">
                <a:solidFill>
                  <a:prstClr val="black"/>
                </a:solidFill>
              </a:rPr>
              <a:t>Административным центром муниципального образования города-курорта Пятигорска </a:t>
            </a:r>
            <a:r>
              <a:rPr lang="ru-RU" sz="1400" dirty="0" smtClean="0">
                <a:solidFill>
                  <a:prstClr val="black"/>
                </a:solidFill>
              </a:rPr>
              <a:t>является </a:t>
            </a:r>
            <a:r>
              <a:rPr lang="ru-RU" sz="1400" b="1" dirty="0" smtClean="0">
                <a:solidFill>
                  <a:prstClr val="black"/>
                </a:solidFill>
              </a:rPr>
              <a:t>город Пятигорск</a:t>
            </a:r>
            <a:endParaRPr lang="ru-RU" sz="1400" dirty="0">
              <a:solidFill>
                <a:prstClr val="black"/>
              </a:solidFill>
            </a:endParaRPr>
          </a:p>
        </p:txBody>
      </p:sp>
    </p:spTree>
    <p:extLst>
      <p:ext uri="{BB962C8B-B14F-4D97-AF65-F5344CB8AC3E}">
        <p14:creationId xmlns:p14="http://schemas.microsoft.com/office/powerpoint/2010/main" val="320979872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884572" y="72009"/>
            <a:ext cx="7916804" cy="90872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182880" indent="0" algn="ctr">
              <a:buNone/>
            </a:pPr>
            <a:r>
              <a:rPr lang="ru-RU" sz="1600" dirty="0" smtClean="0">
                <a:solidFill>
                  <a:schemeClr val="tx1"/>
                </a:solidFill>
                <a:effectLst/>
              </a:rPr>
              <a:t>Информация об индикаторах муниципальной программы города-курорта </a:t>
            </a:r>
            <a:r>
              <a:rPr lang="ru-RU" sz="1600" dirty="0">
                <a:solidFill>
                  <a:schemeClr val="tx1"/>
                </a:solidFill>
                <a:effectLst/>
              </a:rPr>
              <a:t>Пятигорска «Формирование современной городской среды» на 2018-2024 годы», планируемых для достижения цели муниципальной программы в 2021,2022, 2023 </a:t>
            </a:r>
            <a:r>
              <a:rPr lang="ru-RU" sz="1600" dirty="0" smtClean="0">
                <a:solidFill>
                  <a:schemeClr val="tx1"/>
                </a:solidFill>
                <a:effectLst/>
              </a:rPr>
              <a:t>гг.</a:t>
            </a:r>
            <a:endParaRPr lang="ru-RU" sz="1600" dirty="0">
              <a:solidFill>
                <a:schemeClr val="tx1"/>
              </a:solidFill>
              <a:effectLst/>
            </a:endParaRPr>
          </a:p>
        </p:txBody>
      </p:sp>
      <p:sp>
        <p:nvSpPr>
          <p:cNvPr id="7" name="Прямоугольник 6"/>
          <p:cNvSpPr/>
          <p:nvPr/>
        </p:nvSpPr>
        <p:spPr>
          <a:xfrm>
            <a:off x="5436096" y="3356992"/>
            <a:ext cx="3438693" cy="2862322"/>
          </a:xfrm>
          <a:prstGeom prst="rect">
            <a:avLst/>
          </a:prstGeom>
        </p:spPr>
        <p:txBody>
          <a:bodyPr wrap="square">
            <a:spAutoFit/>
          </a:bodyPr>
          <a:lstStyle/>
          <a:p>
            <a:pPr algn="ctr"/>
            <a:r>
              <a:rPr lang="ru-RU" sz="1200" dirty="0" smtClean="0"/>
              <a:t>Ответственным </a:t>
            </a:r>
            <a:r>
              <a:rPr lang="ru-RU" sz="1200" dirty="0"/>
              <a:t>исполнителем программы является муниципальное учреждение «Управление городского хозяйства, транспорта и связи администрации города Пятигорска».</a:t>
            </a:r>
          </a:p>
          <a:p>
            <a:pPr algn="ctr"/>
            <a:r>
              <a:rPr lang="ru-RU" sz="1200" dirty="0"/>
              <a:t>На исполнение мероприятий программы «Формирование современной городской среды» на 2018-2024 годы </a:t>
            </a:r>
            <a:r>
              <a:rPr lang="ru-RU" sz="1200" dirty="0" smtClean="0"/>
              <a:t>предусмотрено </a:t>
            </a:r>
            <a:r>
              <a:rPr lang="ru-RU" sz="1200" dirty="0"/>
              <a:t>136 </a:t>
            </a:r>
            <a:r>
              <a:rPr lang="ru-RU" sz="1200" dirty="0" smtClean="0"/>
              <a:t>319,37 тыс.руб</a:t>
            </a:r>
            <a:r>
              <a:rPr lang="ru-RU" sz="1200" dirty="0"/>
              <a:t>., что на 52 </a:t>
            </a:r>
            <a:r>
              <a:rPr lang="ru-RU" sz="1200" dirty="0" smtClean="0"/>
              <a:t>519,37 тыс. </a:t>
            </a:r>
            <a:r>
              <a:rPr lang="ru-RU" sz="1200" dirty="0"/>
              <a:t>руб. больше </a:t>
            </a:r>
            <a:r>
              <a:rPr lang="ru-RU" sz="1200" dirty="0" smtClean="0"/>
              <a:t>первоначального </a:t>
            </a:r>
            <a:r>
              <a:rPr lang="ru-RU" sz="1200" dirty="0"/>
              <a:t>бюджета на 2020 год. </a:t>
            </a:r>
            <a:endParaRPr lang="ru-RU" sz="1200" dirty="0" smtClean="0"/>
          </a:p>
          <a:p>
            <a:pPr algn="ctr"/>
            <a:r>
              <a:rPr lang="ru-RU" sz="1200" dirty="0" smtClean="0"/>
              <a:t>На </a:t>
            </a:r>
            <a:r>
              <a:rPr lang="ru-RU" sz="1200" dirty="0"/>
              <a:t>плановый период 2021 и 2022 годов объем расходов бюджета города по данной программе не предусмотрен.</a:t>
            </a:r>
          </a:p>
          <a:p>
            <a:pPr algn="ctr"/>
            <a:endParaRPr lang="ru-RU" sz="1200" dirty="0"/>
          </a:p>
        </p:txBody>
      </p:sp>
      <p:graphicFrame>
        <p:nvGraphicFramePr>
          <p:cNvPr id="2" name="Таблица 1"/>
          <p:cNvGraphicFramePr>
            <a:graphicFrameLocks noGrp="1"/>
          </p:cNvGraphicFramePr>
          <p:nvPr>
            <p:extLst>
              <p:ext uri="{D42A27DB-BD31-4B8C-83A1-F6EECF244321}">
                <p14:modId xmlns:p14="http://schemas.microsoft.com/office/powerpoint/2010/main" val="222014875"/>
              </p:ext>
            </p:extLst>
          </p:nvPr>
        </p:nvGraphicFramePr>
        <p:xfrm>
          <a:off x="107504" y="1628800"/>
          <a:ext cx="5256585" cy="4904809"/>
        </p:xfrm>
        <a:graphic>
          <a:graphicData uri="http://schemas.openxmlformats.org/drawingml/2006/table">
            <a:tbl>
              <a:tblPr>
                <a:tableStyleId>{5DA37D80-6434-44D0-A028-1B22A696006F}</a:tableStyleId>
              </a:tblPr>
              <a:tblGrid>
                <a:gridCol w="718709"/>
                <a:gridCol w="1812361"/>
                <a:gridCol w="651432"/>
                <a:gridCol w="718709"/>
                <a:gridCol w="716248"/>
                <a:gridCol w="639126"/>
              </a:tblGrid>
              <a:tr h="576064">
                <a:tc rowSpan="2">
                  <a:txBody>
                    <a:bodyPr/>
                    <a:lstStyle/>
                    <a:p>
                      <a:pPr algn="ctr">
                        <a:lnSpc>
                          <a:spcPct val="115000"/>
                        </a:lnSpc>
                        <a:spcAft>
                          <a:spcPts val="0"/>
                        </a:spcAft>
                      </a:pPr>
                      <a:r>
                        <a:rPr lang="ru-RU" sz="1050">
                          <a:effectLst/>
                        </a:rPr>
                        <a:t>N п/п</a:t>
                      </a:r>
                      <a:endParaRPr lang="ru-RU" sz="1200">
                        <a:effectLst/>
                        <a:latin typeface="Calibri"/>
                        <a:ea typeface="Calibri"/>
                        <a:cs typeface="Times New Roman"/>
                      </a:endParaRPr>
                    </a:p>
                  </a:txBody>
                  <a:tcPr marL="27884" marR="27884" marT="45873" marB="45873"/>
                </a:tc>
                <a:tc rowSpan="2">
                  <a:txBody>
                    <a:bodyPr/>
                    <a:lstStyle/>
                    <a:p>
                      <a:pPr algn="ctr">
                        <a:lnSpc>
                          <a:spcPct val="115000"/>
                        </a:lnSpc>
                        <a:spcAft>
                          <a:spcPts val="0"/>
                        </a:spcAft>
                      </a:pPr>
                      <a:r>
                        <a:rPr lang="ru-RU" sz="1050" dirty="0">
                          <a:effectLst/>
                        </a:rPr>
                        <a:t>Наименование индикатора достижения цели </a:t>
                      </a:r>
                      <a:r>
                        <a:rPr lang="ru-RU" sz="1050" dirty="0" smtClean="0">
                          <a:effectLst/>
                        </a:rPr>
                        <a:t>программы</a:t>
                      </a:r>
                      <a:endParaRPr lang="ru-RU" sz="1200" dirty="0">
                        <a:effectLst/>
                        <a:latin typeface="Calibri"/>
                        <a:ea typeface="Calibri"/>
                        <a:cs typeface="Times New Roman"/>
                      </a:endParaRPr>
                    </a:p>
                  </a:txBody>
                  <a:tcPr marL="27884" marR="27884" marT="45873" marB="45873"/>
                </a:tc>
                <a:tc rowSpan="2">
                  <a:txBody>
                    <a:bodyPr/>
                    <a:lstStyle/>
                    <a:p>
                      <a:pPr algn="ctr">
                        <a:lnSpc>
                          <a:spcPct val="115000"/>
                        </a:lnSpc>
                        <a:spcAft>
                          <a:spcPts val="0"/>
                        </a:spcAft>
                      </a:pPr>
                      <a:r>
                        <a:rPr lang="ru-RU" sz="1050">
                          <a:effectLst/>
                        </a:rPr>
                        <a:t>Единица измерения</a:t>
                      </a:r>
                      <a:endParaRPr lang="ru-RU" sz="1200">
                        <a:effectLst/>
                        <a:latin typeface="Calibri"/>
                        <a:ea typeface="Calibri"/>
                        <a:cs typeface="Times New Roman"/>
                      </a:endParaRPr>
                    </a:p>
                  </a:txBody>
                  <a:tcPr marL="27884" marR="27884" marT="45873" marB="45873"/>
                </a:tc>
                <a:tc gridSpan="3">
                  <a:txBody>
                    <a:bodyPr/>
                    <a:lstStyle/>
                    <a:p>
                      <a:pPr algn="ctr">
                        <a:lnSpc>
                          <a:spcPct val="115000"/>
                        </a:lnSpc>
                        <a:spcAft>
                          <a:spcPts val="0"/>
                        </a:spcAft>
                      </a:pPr>
                      <a:r>
                        <a:rPr lang="ru-RU" sz="1050" dirty="0">
                          <a:effectLst/>
                        </a:rPr>
                        <a:t>Значение индикатора достижения </a:t>
                      </a:r>
                      <a:r>
                        <a:rPr lang="ru-RU" sz="1050" dirty="0" smtClean="0">
                          <a:effectLst/>
                        </a:rPr>
                        <a:t>цели Программы</a:t>
                      </a:r>
                      <a:endParaRPr lang="ru-RU" sz="1200" dirty="0">
                        <a:effectLst/>
                        <a:latin typeface="Calibri"/>
                        <a:ea typeface="Calibri"/>
                        <a:cs typeface="Times New Roman"/>
                      </a:endParaRPr>
                    </a:p>
                  </a:txBody>
                  <a:tcPr marL="27884" marR="27884" marT="45873" marB="45873"/>
                </a:tc>
                <a:tc hMerge="1">
                  <a:txBody>
                    <a:bodyPr/>
                    <a:lstStyle/>
                    <a:p>
                      <a:endParaRPr lang="ru-RU"/>
                    </a:p>
                  </a:txBody>
                  <a:tcPr/>
                </a:tc>
                <a:tc hMerge="1">
                  <a:txBody>
                    <a:bodyPr/>
                    <a:lstStyle/>
                    <a:p>
                      <a:endParaRPr lang="ru-RU"/>
                    </a:p>
                  </a:txBody>
                  <a:tcPr/>
                </a:tc>
              </a:tr>
              <a:tr h="324635">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1050">
                          <a:effectLst/>
                        </a:rPr>
                        <a:t>2021</a:t>
                      </a:r>
                      <a:endParaRPr lang="ru-RU" sz="1200">
                        <a:effectLst/>
                        <a:latin typeface="Calibri"/>
                        <a:ea typeface="Calibri"/>
                        <a:cs typeface="Times New Roman"/>
                      </a:endParaRPr>
                    </a:p>
                  </a:txBody>
                  <a:tcPr marL="27884" marR="27884" marT="45873" marB="45873"/>
                </a:tc>
                <a:tc>
                  <a:txBody>
                    <a:bodyPr/>
                    <a:lstStyle/>
                    <a:p>
                      <a:pPr algn="ctr">
                        <a:lnSpc>
                          <a:spcPct val="115000"/>
                        </a:lnSpc>
                        <a:spcAft>
                          <a:spcPts val="0"/>
                        </a:spcAft>
                      </a:pPr>
                      <a:r>
                        <a:rPr lang="ru-RU" sz="1050">
                          <a:effectLst/>
                        </a:rPr>
                        <a:t>2022</a:t>
                      </a:r>
                      <a:endParaRPr lang="ru-RU" sz="1200">
                        <a:effectLst/>
                        <a:latin typeface="Calibri"/>
                        <a:ea typeface="Calibri"/>
                        <a:cs typeface="Times New Roman"/>
                      </a:endParaRPr>
                    </a:p>
                  </a:txBody>
                  <a:tcPr marL="27884" marR="27884" marT="45873" marB="45873"/>
                </a:tc>
                <a:tc>
                  <a:txBody>
                    <a:bodyPr/>
                    <a:lstStyle/>
                    <a:p>
                      <a:pPr algn="ctr">
                        <a:lnSpc>
                          <a:spcPct val="115000"/>
                        </a:lnSpc>
                        <a:spcAft>
                          <a:spcPts val="0"/>
                        </a:spcAft>
                      </a:pPr>
                      <a:r>
                        <a:rPr lang="ru-RU" sz="1050">
                          <a:effectLst/>
                        </a:rPr>
                        <a:t>2023</a:t>
                      </a:r>
                      <a:endParaRPr lang="ru-RU" sz="1200">
                        <a:effectLst/>
                        <a:latin typeface="Calibri"/>
                        <a:ea typeface="Calibri"/>
                        <a:cs typeface="Times New Roman"/>
                      </a:endParaRPr>
                    </a:p>
                  </a:txBody>
                  <a:tcPr marL="27884" marR="27884" marT="45873" marB="45873"/>
                </a:tc>
              </a:tr>
              <a:tr h="681129">
                <a:tc gridSpan="6">
                  <a:txBody>
                    <a:bodyPr/>
                    <a:lstStyle/>
                    <a:p>
                      <a:pPr algn="ctr">
                        <a:lnSpc>
                          <a:spcPct val="115000"/>
                        </a:lnSpc>
                        <a:spcAft>
                          <a:spcPts val="0"/>
                        </a:spcAft>
                      </a:pPr>
                      <a:r>
                        <a:rPr lang="ru-RU" sz="1050">
                          <a:effectLst/>
                        </a:rPr>
                        <a:t>I. Цель 1 "Повышение уровня благоустройства нуждающихся в благоустройстве общественных территорий города-курорта Пятигорска, а также дворовых территорий многоквартирных домов"</a:t>
                      </a:r>
                      <a:endParaRPr lang="ru-RU" sz="1200">
                        <a:effectLst/>
                        <a:latin typeface="Calibri"/>
                        <a:ea typeface="Calibri"/>
                        <a:cs typeface="Times New Roman"/>
                      </a:endParaRPr>
                    </a:p>
                  </a:txBody>
                  <a:tcPr marL="27884" marR="27884" marT="45873" marB="45873"/>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1750614">
                <a:tc>
                  <a:txBody>
                    <a:bodyPr/>
                    <a:lstStyle/>
                    <a:p>
                      <a:pPr algn="ctr">
                        <a:lnSpc>
                          <a:spcPct val="115000"/>
                        </a:lnSpc>
                        <a:spcAft>
                          <a:spcPts val="0"/>
                        </a:spcAft>
                      </a:pPr>
                      <a:r>
                        <a:rPr lang="ru-RU" sz="1050">
                          <a:effectLst/>
                        </a:rPr>
                        <a:t>1</a:t>
                      </a:r>
                      <a:endParaRPr lang="ru-RU" sz="1200">
                        <a:effectLst/>
                        <a:latin typeface="Calibri"/>
                        <a:ea typeface="Calibri"/>
                        <a:cs typeface="Times New Roman"/>
                      </a:endParaRPr>
                    </a:p>
                  </a:txBody>
                  <a:tcPr marL="27884" marR="27884" marT="45873" marB="45873"/>
                </a:tc>
                <a:tc>
                  <a:txBody>
                    <a:bodyPr/>
                    <a:lstStyle/>
                    <a:p>
                      <a:pPr>
                        <a:lnSpc>
                          <a:spcPct val="115000"/>
                        </a:lnSpc>
                        <a:spcAft>
                          <a:spcPts val="0"/>
                        </a:spcAft>
                      </a:pPr>
                      <a:r>
                        <a:rPr lang="ru-RU" sz="1050">
                          <a:effectLst/>
                        </a:rPr>
                        <a:t>Доля площади благоустроенных общественных территорий по отношению к общей площади общественных территорий, нуждающихся в благоустройстве</a:t>
                      </a:r>
                      <a:endParaRPr lang="ru-RU" sz="1200">
                        <a:effectLst/>
                        <a:latin typeface="Calibri"/>
                        <a:ea typeface="Calibri"/>
                        <a:cs typeface="Times New Roman"/>
                      </a:endParaRPr>
                    </a:p>
                  </a:txBody>
                  <a:tcPr marL="27884" marR="27884" marT="45873" marB="45873"/>
                </a:tc>
                <a:tc>
                  <a:txBody>
                    <a:bodyPr/>
                    <a:lstStyle/>
                    <a:p>
                      <a:pPr>
                        <a:lnSpc>
                          <a:spcPct val="115000"/>
                        </a:lnSpc>
                        <a:spcAft>
                          <a:spcPts val="0"/>
                        </a:spcAft>
                      </a:pPr>
                      <a:r>
                        <a:rPr lang="ru-RU" sz="1050">
                          <a:effectLst/>
                        </a:rPr>
                        <a:t>процентов</a:t>
                      </a:r>
                      <a:endParaRPr lang="ru-RU" sz="1200">
                        <a:effectLst/>
                        <a:latin typeface="Calibri"/>
                        <a:ea typeface="Calibri"/>
                        <a:cs typeface="Times New Roman"/>
                      </a:endParaRPr>
                    </a:p>
                  </a:txBody>
                  <a:tcPr marL="27884" marR="27884" marT="45873" marB="45873"/>
                </a:tc>
                <a:tc>
                  <a:txBody>
                    <a:bodyPr/>
                    <a:lstStyle/>
                    <a:p>
                      <a:pPr algn="ctr">
                        <a:lnSpc>
                          <a:spcPct val="115000"/>
                        </a:lnSpc>
                        <a:spcAft>
                          <a:spcPts val="0"/>
                        </a:spcAft>
                      </a:pPr>
                      <a:r>
                        <a:rPr lang="ru-RU" sz="1050">
                          <a:effectLst/>
                        </a:rPr>
                        <a:t>23,59</a:t>
                      </a:r>
                      <a:endParaRPr lang="ru-RU" sz="1200">
                        <a:effectLst/>
                        <a:latin typeface="Calibri"/>
                        <a:ea typeface="Calibri"/>
                        <a:cs typeface="Times New Roman"/>
                      </a:endParaRPr>
                    </a:p>
                  </a:txBody>
                  <a:tcPr marL="27884" marR="27884" marT="45873" marB="45873"/>
                </a:tc>
                <a:tc>
                  <a:txBody>
                    <a:bodyPr/>
                    <a:lstStyle/>
                    <a:p>
                      <a:pPr algn="ctr">
                        <a:lnSpc>
                          <a:spcPct val="115000"/>
                        </a:lnSpc>
                        <a:spcAft>
                          <a:spcPts val="0"/>
                        </a:spcAft>
                      </a:pPr>
                      <a:r>
                        <a:rPr lang="ru-RU" sz="1050">
                          <a:effectLst/>
                        </a:rPr>
                        <a:t>27,33</a:t>
                      </a:r>
                      <a:endParaRPr lang="ru-RU" sz="1200">
                        <a:effectLst/>
                        <a:latin typeface="Calibri"/>
                        <a:ea typeface="Calibri"/>
                        <a:cs typeface="Times New Roman"/>
                      </a:endParaRPr>
                    </a:p>
                  </a:txBody>
                  <a:tcPr marL="27884" marR="27884" marT="45873" marB="45873"/>
                </a:tc>
                <a:tc>
                  <a:txBody>
                    <a:bodyPr/>
                    <a:lstStyle/>
                    <a:p>
                      <a:pPr algn="ctr">
                        <a:lnSpc>
                          <a:spcPct val="115000"/>
                        </a:lnSpc>
                        <a:spcAft>
                          <a:spcPts val="0"/>
                        </a:spcAft>
                      </a:pPr>
                      <a:r>
                        <a:rPr lang="ru-RU" sz="1050">
                          <a:effectLst/>
                        </a:rPr>
                        <a:t>32,21</a:t>
                      </a:r>
                      <a:endParaRPr lang="ru-RU" sz="1200">
                        <a:effectLst/>
                        <a:latin typeface="Calibri"/>
                        <a:ea typeface="Calibri"/>
                        <a:cs typeface="Times New Roman"/>
                      </a:endParaRPr>
                    </a:p>
                  </a:txBody>
                  <a:tcPr marL="27884" marR="27884" marT="45873" marB="45873"/>
                </a:tc>
              </a:tr>
              <a:tr h="1572367">
                <a:tc>
                  <a:txBody>
                    <a:bodyPr/>
                    <a:lstStyle/>
                    <a:p>
                      <a:pPr algn="ctr">
                        <a:lnSpc>
                          <a:spcPct val="115000"/>
                        </a:lnSpc>
                        <a:spcAft>
                          <a:spcPts val="0"/>
                        </a:spcAft>
                      </a:pPr>
                      <a:r>
                        <a:rPr lang="ru-RU" sz="1050">
                          <a:effectLst/>
                        </a:rPr>
                        <a:t>2</a:t>
                      </a:r>
                      <a:endParaRPr lang="ru-RU" sz="1200">
                        <a:effectLst/>
                        <a:latin typeface="Calibri"/>
                        <a:ea typeface="Calibri"/>
                        <a:cs typeface="Times New Roman"/>
                      </a:endParaRPr>
                    </a:p>
                  </a:txBody>
                  <a:tcPr marL="27884" marR="27884" marT="45873" marB="45873"/>
                </a:tc>
                <a:tc>
                  <a:txBody>
                    <a:bodyPr/>
                    <a:lstStyle/>
                    <a:p>
                      <a:pPr>
                        <a:lnSpc>
                          <a:spcPct val="115000"/>
                        </a:lnSpc>
                        <a:spcAft>
                          <a:spcPts val="0"/>
                        </a:spcAft>
                      </a:pPr>
                      <a:r>
                        <a:rPr lang="ru-RU" sz="1050">
                          <a:effectLst/>
                        </a:rPr>
                        <a:t>Доля площади благоустроенных дворовых территорий по отношению к общей площади дворовых территорий, нуждающихся в благоустройстве</a:t>
                      </a:r>
                      <a:endParaRPr lang="ru-RU" sz="1200">
                        <a:effectLst/>
                        <a:latin typeface="Calibri"/>
                        <a:ea typeface="Calibri"/>
                        <a:cs typeface="Times New Roman"/>
                      </a:endParaRPr>
                    </a:p>
                  </a:txBody>
                  <a:tcPr marL="27884" marR="27884" marT="45873" marB="45873"/>
                </a:tc>
                <a:tc>
                  <a:txBody>
                    <a:bodyPr/>
                    <a:lstStyle/>
                    <a:p>
                      <a:pPr>
                        <a:lnSpc>
                          <a:spcPct val="115000"/>
                        </a:lnSpc>
                        <a:spcAft>
                          <a:spcPts val="0"/>
                        </a:spcAft>
                      </a:pPr>
                      <a:r>
                        <a:rPr lang="ru-RU" sz="1050">
                          <a:effectLst/>
                        </a:rPr>
                        <a:t>процентов</a:t>
                      </a:r>
                      <a:endParaRPr lang="ru-RU" sz="1200">
                        <a:effectLst/>
                        <a:latin typeface="Calibri"/>
                        <a:ea typeface="Calibri"/>
                        <a:cs typeface="Times New Roman"/>
                      </a:endParaRPr>
                    </a:p>
                  </a:txBody>
                  <a:tcPr marL="27884" marR="27884" marT="45873" marB="45873"/>
                </a:tc>
                <a:tc>
                  <a:txBody>
                    <a:bodyPr/>
                    <a:lstStyle/>
                    <a:p>
                      <a:pPr algn="ctr">
                        <a:lnSpc>
                          <a:spcPct val="115000"/>
                        </a:lnSpc>
                        <a:spcAft>
                          <a:spcPts val="0"/>
                        </a:spcAft>
                      </a:pPr>
                      <a:r>
                        <a:rPr lang="ru-RU" sz="1050">
                          <a:effectLst/>
                        </a:rPr>
                        <a:t>69,28</a:t>
                      </a:r>
                      <a:endParaRPr lang="ru-RU" sz="1200">
                        <a:effectLst/>
                        <a:latin typeface="Calibri"/>
                        <a:ea typeface="Calibri"/>
                        <a:cs typeface="Times New Roman"/>
                      </a:endParaRPr>
                    </a:p>
                  </a:txBody>
                  <a:tcPr marL="27884" marR="27884" marT="45873" marB="45873"/>
                </a:tc>
                <a:tc>
                  <a:txBody>
                    <a:bodyPr/>
                    <a:lstStyle/>
                    <a:p>
                      <a:pPr algn="ctr">
                        <a:lnSpc>
                          <a:spcPct val="115000"/>
                        </a:lnSpc>
                        <a:spcAft>
                          <a:spcPts val="0"/>
                        </a:spcAft>
                      </a:pPr>
                      <a:r>
                        <a:rPr lang="ru-RU" sz="1050">
                          <a:effectLst/>
                        </a:rPr>
                        <a:t>71,22</a:t>
                      </a:r>
                      <a:endParaRPr lang="ru-RU" sz="1200">
                        <a:effectLst/>
                        <a:latin typeface="Calibri"/>
                        <a:ea typeface="Calibri"/>
                        <a:cs typeface="Times New Roman"/>
                      </a:endParaRPr>
                    </a:p>
                  </a:txBody>
                  <a:tcPr marL="27884" marR="27884" marT="45873" marB="45873"/>
                </a:tc>
                <a:tc>
                  <a:txBody>
                    <a:bodyPr/>
                    <a:lstStyle/>
                    <a:p>
                      <a:pPr algn="ctr">
                        <a:lnSpc>
                          <a:spcPct val="115000"/>
                        </a:lnSpc>
                        <a:spcAft>
                          <a:spcPts val="0"/>
                        </a:spcAft>
                      </a:pPr>
                      <a:r>
                        <a:rPr lang="ru-RU" sz="1050" dirty="0">
                          <a:effectLst/>
                        </a:rPr>
                        <a:t>71,22</a:t>
                      </a:r>
                      <a:endParaRPr lang="ru-RU" sz="1200" dirty="0">
                        <a:effectLst/>
                        <a:latin typeface="Calibri"/>
                        <a:ea typeface="Calibri"/>
                        <a:cs typeface="Times New Roman"/>
                      </a:endParaRPr>
                    </a:p>
                  </a:txBody>
                  <a:tcPr marL="27884" marR="27884" marT="45873" marB="45873"/>
                </a:tc>
              </a:tr>
            </a:tbl>
          </a:graphicData>
        </a:graphic>
      </p:graphicFrame>
      <p:pic>
        <p:nvPicPr>
          <p:cNvPr id="14338" name="Picture 2" descr="https://xn----itbalggikxpce2o.xn--p1ai/wp-content/uploads/2019/06/003fd30e5684917a4926de17c745cb3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66688" y="1268760"/>
            <a:ext cx="3134688" cy="20162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superuser\Desktop\герб пятигорска.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620"/>
            <a:ext cx="971600" cy="1156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35563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Заголовок 1"/>
          <p:cNvSpPr>
            <a:spLocks noGrp="1"/>
          </p:cNvSpPr>
          <p:nvPr>
            <p:ph type="ctrTitle"/>
          </p:nvPr>
        </p:nvSpPr>
        <p:spPr>
          <a:xfrm>
            <a:off x="1135667" y="44624"/>
            <a:ext cx="7916804" cy="936104"/>
          </a:xfrm>
        </p:spPr>
        <p:txBody>
          <a:bodyPr/>
          <a:lstStyle/>
          <a:p>
            <a:pPr marL="182880" indent="0" algn="ctr">
              <a:buNone/>
            </a:pPr>
            <a:r>
              <a:rPr lang="ru-RU" sz="1600" dirty="0">
                <a:solidFill>
                  <a:schemeClr val="tx1"/>
                </a:solidFill>
                <a:effectLst/>
              </a:rPr>
              <a:t>Информация о расходной части бюджета в разрезе непрограммных </a:t>
            </a:r>
            <a:r>
              <a:rPr lang="ru-RU" sz="1600" dirty="0" smtClean="0">
                <a:solidFill>
                  <a:schemeClr val="tx1"/>
                </a:solidFill>
                <a:effectLst/>
              </a:rPr>
              <a:t>расходов бюджета города-курорта Пятигорска  по первоначальному плану на 2020, 2021,2022,2023 гг.</a:t>
            </a:r>
            <a:endParaRPr lang="ru-RU" sz="1600" dirty="0">
              <a:solidFill>
                <a:schemeClr val="tx1"/>
              </a:solidFill>
              <a:effectLst/>
            </a:endParaRPr>
          </a:p>
        </p:txBody>
      </p:sp>
      <p:graphicFrame>
        <p:nvGraphicFramePr>
          <p:cNvPr id="53" name="Диаграмма 52"/>
          <p:cNvGraphicFramePr>
            <a:graphicFrameLocks/>
          </p:cNvGraphicFramePr>
          <p:nvPr>
            <p:extLst>
              <p:ext uri="{D42A27DB-BD31-4B8C-83A1-F6EECF244321}">
                <p14:modId xmlns:p14="http://schemas.microsoft.com/office/powerpoint/2010/main" val="4059693669"/>
              </p:ext>
            </p:extLst>
          </p:nvPr>
        </p:nvGraphicFramePr>
        <p:xfrm>
          <a:off x="-756592" y="620688"/>
          <a:ext cx="6768752" cy="5976664"/>
        </p:xfrm>
        <a:graphic>
          <a:graphicData uri="http://schemas.openxmlformats.org/drawingml/2006/chart">
            <c:chart xmlns:c="http://schemas.openxmlformats.org/drawingml/2006/chart" xmlns:r="http://schemas.openxmlformats.org/officeDocument/2006/relationships" r:id="rId3"/>
          </a:graphicData>
        </a:graphic>
      </p:graphicFrame>
      <p:sp>
        <p:nvSpPr>
          <p:cNvPr id="2" name="Прямоугольник 1"/>
          <p:cNvSpPr/>
          <p:nvPr/>
        </p:nvSpPr>
        <p:spPr>
          <a:xfrm>
            <a:off x="7668344" y="668979"/>
            <a:ext cx="1152880" cy="338554"/>
          </a:xfrm>
          <a:prstGeom prst="rect">
            <a:avLst/>
          </a:prstGeom>
        </p:spPr>
        <p:txBody>
          <a:bodyPr wrap="none">
            <a:spAutoFit/>
          </a:bodyPr>
          <a:lstStyle/>
          <a:p>
            <a:r>
              <a:rPr lang="ru-RU" sz="1600" dirty="0" smtClean="0">
                <a:solidFill>
                  <a:prstClr val="black"/>
                </a:solidFill>
              </a:rPr>
              <a:t>(тыс.руб</a:t>
            </a:r>
            <a:r>
              <a:rPr lang="ru-RU" sz="1600" dirty="0">
                <a:solidFill>
                  <a:prstClr val="black"/>
                </a:solidFill>
              </a:rPr>
              <a:t>.)</a:t>
            </a:r>
          </a:p>
        </p:txBody>
      </p:sp>
      <p:pic>
        <p:nvPicPr>
          <p:cNvPr id="8" name="Picture 2" descr="C:\Users\superuser\Desktop\СЛАЙДЫ!!!!!!!\Новая папка\Картинки для бюджета\Maths resources (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36096" y="4149080"/>
            <a:ext cx="2406770" cy="253051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3995936" y="1165989"/>
            <a:ext cx="5004049" cy="3046988"/>
          </a:xfrm>
          <a:prstGeom prst="rect">
            <a:avLst/>
          </a:prstGeom>
        </p:spPr>
        <p:txBody>
          <a:bodyPr wrap="square">
            <a:spAutoFit/>
          </a:bodyPr>
          <a:lstStyle/>
          <a:p>
            <a:pPr algn="ctr"/>
            <a:r>
              <a:rPr lang="ru-RU" sz="1200" dirty="0" smtClean="0"/>
              <a:t>На непрограммные расходы </a:t>
            </a:r>
            <a:r>
              <a:rPr lang="ru-RU" sz="1200" dirty="0"/>
              <a:t>в рамках обеспечения деятельности Думы города Пятигорска на 2021 год запланировано 17 </a:t>
            </a:r>
            <a:r>
              <a:rPr lang="ru-RU" sz="1200" dirty="0" smtClean="0"/>
              <a:t>945,</a:t>
            </a:r>
            <a:r>
              <a:rPr lang="ru-RU" sz="1200" dirty="0"/>
              <a:t> </a:t>
            </a:r>
            <a:r>
              <a:rPr lang="ru-RU" sz="1200" dirty="0" smtClean="0"/>
              <a:t>55 тыс.руб</a:t>
            </a:r>
            <a:r>
              <a:rPr lang="ru-RU" sz="1200" dirty="0"/>
              <a:t>., что на 7 </a:t>
            </a:r>
            <a:r>
              <a:rPr lang="ru-RU" sz="1200" dirty="0" smtClean="0"/>
              <a:t>467,52 тыс.руб</a:t>
            </a:r>
            <a:r>
              <a:rPr lang="ru-RU" sz="1200" dirty="0"/>
              <a:t>. меньше первоначально утвержденного бюджета города на 2020 год. </a:t>
            </a:r>
          </a:p>
          <a:p>
            <a:pPr algn="ctr"/>
            <a:r>
              <a:rPr lang="ru-RU" sz="1200" dirty="0"/>
              <a:t>В плановом периоде 2022 и 2023 годов общий объем расходов бюджета города в рамках непрограммных расходов составил 17 </a:t>
            </a:r>
            <a:r>
              <a:rPr lang="ru-RU" sz="1200" dirty="0" smtClean="0"/>
              <a:t>945,55 тыс.руб</a:t>
            </a:r>
            <a:r>
              <a:rPr lang="ru-RU" sz="1200" dirty="0"/>
              <a:t>. ежегодно.</a:t>
            </a:r>
          </a:p>
          <a:p>
            <a:pPr algn="ctr"/>
            <a:r>
              <a:rPr lang="ru-RU" sz="1200" dirty="0"/>
              <a:t> </a:t>
            </a:r>
          </a:p>
          <a:p>
            <a:pPr algn="ctr"/>
            <a:r>
              <a:rPr lang="ru-RU" sz="1200" dirty="0" smtClean="0"/>
              <a:t>На непрограммные </a:t>
            </a:r>
            <a:r>
              <a:rPr lang="ru-RU" sz="1200" dirty="0"/>
              <a:t>расходы в рамках обеспечения деятельности администрации города Пятигорска на 2021 год запланировано 20 </a:t>
            </a:r>
            <a:r>
              <a:rPr lang="ru-RU" sz="1200" dirty="0" smtClean="0"/>
              <a:t>271,66 тыс.руб</a:t>
            </a:r>
            <a:r>
              <a:rPr lang="ru-RU" sz="1200" dirty="0"/>
              <a:t>., что на 10 </a:t>
            </a:r>
            <a:r>
              <a:rPr lang="ru-RU" sz="1200" dirty="0" smtClean="0"/>
              <a:t>360,82 тыс.руб</a:t>
            </a:r>
            <a:r>
              <a:rPr lang="ru-RU" sz="1200" dirty="0"/>
              <a:t>. больше первоначально утвержденного бюджета </a:t>
            </a:r>
            <a:r>
              <a:rPr lang="ru-RU" sz="1200" dirty="0" smtClean="0"/>
              <a:t>города на 2020 год.</a:t>
            </a:r>
          </a:p>
          <a:p>
            <a:pPr algn="ctr"/>
            <a:r>
              <a:rPr lang="ru-RU" sz="1200" dirty="0"/>
              <a:t>В плановом периоде </a:t>
            </a:r>
            <a:r>
              <a:rPr lang="ru-RU" sz="1200" dirty="0" smtClean="0"/>
              <a:t>- на </a:t>
            </a:r>
            <a:r>
              <a:rPr lang="ru-RU" sz="1200" dirty="0"/>
              <a:t>2022 год объем расходов бюджета города в рамках непрограммных расходов составил 11 </a:t>
            </a:r>
            <a:r>
              <a:rPr lang="ru-RU" sz="1200" dirty="0" smtClean="0"/>
              <a:t>015,20</a:t>
            </a:r>
            <a:r>
              <a:rPr lang="ru-RU" sz="1200" dirty="0"/>
              <a:t> </a:t>
            </a:r>
            <a:r>
              <a:rPr lang="ru-RU" sz="1200" dirty="0" smtClean="0"/>
              <a:t>руб., на </a:t>
            </a:r>
            <a:r>
              <a:rPr lang="ru-RU" sz="1200" dirty="0"/>
              <a:t>2023 годов общий объем расходов бюджета города в рамках непрограммных расходов составил 10 </a:t>
            </a:r>
            <a:r>
              <a:rPr lang="ru-RU" sz="1200" dirty="0" smtClean="0"/>
              <a:t>312,45 тыс.руб.</a:t>
            </a:r>
            <a:endParaRPr lang="ru-RU" sz="1200" dirty="0"/>
          </a:p>
        </p:txBody>
      </p:sp>
      <p:pic>
        <p:nvPicPr>
          <p:cNvPr id="9" name="Picture 2" descr="C:\Users\superuser\Desktop\герб пятигорска.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 y="-2620"/>
            <a:ext cx="971600" cy="1156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009176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Диаграмма 5"/>
          <p:cNvGraphicFramePr/>
          <p:nvPr>
            <p:extLst>
              <p:ext uri="{D42A27DB-BD31-4B8C-83A1-F6EECF244321}">
                <p14:modId xmlns:p14="http://schemas.microsoft.com/office/powerpoint/2010/main" val="2172163787"/>
              </p:ext>
            </p:extLst>
          </p:nvPr>
        </p:nvGraphicFramePr>
        <p:xfrm>
          <a:off x="4098404" y="4217826"/>
          <a:ext cx="5045596" cy="3272550"/>
        </p:xfrm>
        <a:graphic>
          <a:graphicData uri="http://schemas.openxmlformats.org/drawingml/2006/chart">
            <c:chart xmlns:c="http://schemas.openxmlformats.org/drawingml/2006/chart" xmlns:r="http://schemas.openxmlformats.org/officeDocument/2006/relationships" r:id="rId2"/>
          </a:graphicData>
        </a:graphic>
      </p:graphicFrame>
      <p:sp>
        <p:nvSpPr>
          <p:cNvPr id="5" name="Заголовок 2"/>
          <p:cNvSpPr txBox="1">
            <a:spLocks/>
          </p:cNvSpPr>
          <p:nvPr/>
        </p:nvSpPr>
        <p:spPr bwMode="auto">
          <a:xfrm>
            <a:off x="914400" y="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marL="446088" indent="-446088" eaLnBrk="1" hangingPunct="1">
              <a:lnSpc>
                <a:spcPct val="80000"/>
              </a:lnSpc>
              <a:defRPr/>
            </a:pPr>
            <a:r>
              <a:rPr lang="ru-RU" sz="2400" b="1" dirty="0">
                <a:solidFill>
                  <a:schemeClr val="tx1"/>
                </a:solidFill>
              </a:rPr>
              <a:t>Уровень долговой нагрузки бюджета</a:t>
            </a:r>
          </a:p>
          <a:p>
            <a:pPr marL="446088" indent="-446088" eaLnBrk="1" hangingPunct="1">
              <a:lnSpc>
                <a:spcPct val="80000"/>
              </a:lnSpc>
              <a:defRPr/>
            </a:pPr>
            <a:r>
              <a:rPr lang="ru-RU" sz="2400" b="1" dirty="0">
                <a:solidFill>
                  <a:schemeClr val="tx1"/>
                </a:solidFill>
              </a:rPr>
              <a:t> города-курорта Пятигорска</a:t>
            </a:r>
          </a:p>
        </p:txBody>
      </p:sp>
      <p:sp>
        <p:nvSpPr>
          <p:cNvPr id="13" name="TextBox 10"/>
          <p:cNvSpPr txBox="1"/>
          <p:nvPr/>
        </p:nvSpPr>
        <p:spPr>
          <a:xfrm rot="10800000" flipV="1">
            <a:off x="8100391" y="4581128"/>
            <a:ext cx="792478" cy="338554"/>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fontAlgn="base">
              <a:spcBef>
                <a:spcPct val="0"/>
              </a:spcBef>
              <a:spcAft>
                <a:spcPct val="0"/>
              </a:spcAft>
            </a:pPr>
            <a:r>
              <a:rPr lang="ru-RU" sz="1400" b="1" dirty="0" smtClean="0">
                <a:solidFill>
                  <a:prstClr val="black">
                    <a:lumMod val="95000"/>
                    <a:lumOff val="5000"/>
                  </a:prstClr>
                </a:solidFill>
              </a:rPr>
              <a:t>77,9</a:t>
            </a:r>
            <a:r>
              <a:rPr lang="ru-RU" sz="1600" b="1" dirty="0" smtClean="0">
                <a:solidFill>
                  <a:prstClr val="black">
                    <a:lumMod val="95000"/>
                    <a:lumOff val="5000"/>
                  </a:prstClr>
                </a:solidFill>
              </a:rPr>
              <a:t>%</a:t>
            </a:r>
            <a:endParaRPr lang="ru-RU" sz="1600" b="1" dirty="0">
              <a:solidFill>
                <a:prstClr val="black">
                  <a:lumMod val="95000"/>
                  <a:lumOff val="5000"/>
                </a:prstClr>
              </a:solidFill>
            </a:endParaRPr>
          </a:p>
        </p:txBody>
      </p:sp>
      <p:graphicFrame>
        <p:nvGraphicFramePr>
          <p:cNvPr id="14" name="Диаграмма 13"/>
          <p:cNvGraphicFramePr/>
          <p:nvPr>
            <p:extLst>
              <p:ext uri="{D42A27DB-BD31-4B8C-83A1-F6EECF244321}">
                <p14:modId xmlns:p14="http://schemas.microsoft.com/office/powerpoint/2010/main" val="4222015083"/>
              </p:ext>
            </p:extLst>
          </p:nvPr>
        </p:nvGraphicFramePr>
        <p:xfrm>
          <a:off x="-114300" y="7715144"/>
          <a:ext cx="9039225" cy="1695450"/>
        </p:xfrm>
        <a:graphic>
          <a:graphicData uri="http://schemas.openxmlformats.org/drawingml/2006/chart">
            <c:chart xmlns:c="http://schemas.openxmlformats.org/drawingml/2006/chart" xmlns:r="http://schemas.openxmlformats.org/officeDocument/2006/relationships" r:id="rId3"/>
          </a:graphicData>
        </a:graphic>
      </p:graphicFrame>
      <p:sp>
        <p:nvSpPr>
          <p:cNvPr id="22" name="TextBox 21"/>
          <p:cNvSpPr txBox="1"/>
          <p:nvPr/>
        </p:nvSpPr>
        <p:spPr>
          <a:xfrm>
            <a:off x="4681384" y="3586884"/>
            <a:ext cx="4538585" cy="461665"/>
          </a:xfrm>
          <a:prstGeom prst="rect">
            <a:avLst/>
          </a:prstGeom>
          <a:noFill/>
        </p:spPr>
        <p:txBody>
          <a:bodyPr wrap="square" rtlCol="0">
            <a:spAutoFit/>
          </a:bodyPr>
          <a:lstStyle/>
          <a:p>
            <a:pPr algn="ctr" fontAlgn="base">
              <a:spcBef>
                <a:spcPct val="0"/>
              </a:spcBef>
              <a:spcAft>
                <a:spcPct val="0"/>
              </a:spcAft>
            </a:pPr>
            <a:r>
              <a:rPr lang="ru-RU" sz="1200" u="sng" dirty="0"/>
              <a:t>Отношение объема муниципального долга к собственным доходам  бюджета  (%)</a:t>
            </a:r>
          </a:p>
        </p:txBody>
      </p:sp>
      <p:sp>
        <p:nvSpPr>
          <p:cNvPr id="24" name="TextBox 23"/>
          <p:cNvSpPr txBox="1"/>
          <p:nvPr/>
        </p:nvSpPr>
        <p:spPr>
          <a:xfrm>
            <a:off x="5668339" y="1143000"/>
            <a:ext cx="2631853" cy="276999"/>
          </a:xfrm>
          <a:prstGeom prst="rect">
            <a:avLst/>
          </a:prstGeom>
          <a:noFill/>
        </p:spPr>
        <p:txBody>
          <a:bodyPr wrap="square" rtlCol="0">
            <a:spAutoFit/>
          </a:bodyPr>
          <a:lstStyle/>
          <a:p>
            <a:pPr fontAlgn="base">
              <a:spcBef>
                <a:spcPct val="0"/>
              </a:spcBef>
              <a:spcAft>
                <a:spcPct val="0"/>
              </a:spcAft>
            </a:pPr>
            <a:r>
              <a:rPr lang="ru-RU" sz="1200" u="sng" dirty="0"/>
              <a:t>Муниципальный долг  (млн. руб.) </a:t>
            </a:r>
          </a:p>
        </p:txBody>
      </p:sp>
      <p:graphicFrame>
        <p:nvGraphicFramePr>
          <p:cNvPr id="17" name="Объект 3"/>
          <p:cNvGraphicFramePr>
            <a:graphicFrameLocks noGrp="1"/>
          </p:cNvGraphicFramePr>
          <p:nvPr>
            <p:ph idx="4294967295"/>
            <p:extLst>
              <p:ext uri="{D42A27DB-BD31-4B8C-83A1-F6EECF244321}">
                <p14:modId xmlns:p14="http://schemas.microsoft.com/office/powerpoint/2010/main" val="897392253"/>
              </p:ext>
            </p:extLst>
          </p:nvPr>
        </p:nvGraphicFramePr>
        <p:xfrm>
          <a:off x="4573039" y="1176640"/>
          <a:ext cx="4603651" cy="2162141"/>
        </p:xfrm>
        <a:graphic>
          <a:graphicData uri="http://schemas.openxmlformats.org/drawingml/2006/chart">
            <c:chart xmlns:c="http://schemas.openxmlformats.org/drawingml/2006/chart" xmlns:r="http://schemas.openxmlformats.org/officeDocument/2006/relationships" r:id="rId4"/>
          </a:graphicData>
        </a:graphic>
      </p:graphicFrame>
      <p:sp>
        <p:nvSpPr>
          <p:cNvPr id="3" name="Прямоугольник 2"/>
          <p:cNvSpPr/>
          <p:nvPr/>
        </p:nvSpPr>
        <p:spPr>
          <a:xfrm>
            <a:off x="0" y="1143000"/>
            <a:ext cx="4860032" cy="2708434"/>
          </a:xfrm>
          <a:prstGeom prst="rect">
            <a:avLst/>
          </a:prstGeom>
        </p:spPr>
        <p:txBody>
          <a:bodyPr wrap="square">
            <a:spAutoFit/>
          </a:bodyPr>
          <a:lstStyle/>
          <a:p>
            <a:pPr algn="ctr"/>
            <a:r>
              <a:rPr lang="ru-RU" sz="1000" dirty="0"/>
              <a:t>Обеспечение реализации мер, </a:t>
            </a:r>
            <a:endParaRPr lang="ru-RU" sz="1000" dirty="0" smtClean="0"/>
          </a:p>
          <a:p>
            <a:pPr algn="ctr"/>
            <a:r>
              <a:rPr lang="ru-RU" sz="1000" dirty="0" smtClean="0"/>
              <a:t>направленных </a:t>
            </a:r>
            <a:r>
              <a:rPr lang="ru-RU" sz="1000" dirty="0"/>
              <a:t>на покрытие дефицита бюджета и погашение долговых обязательств города в 2021 году и в плановом периоде 2022 и 2023 годов, предусматривается программой муниципальных внутренних заимствований города-курорта Пятигорска на 2021 год и программой муниципальных внутренних заимствований города-курорта Пятигорска на плановый период 2022 и 2023 </a:t>
            </a:r>
            <a:r>
              <a:rPr lang="ru-RU" sz="1000" dirty="0" smtClean="0"/>
              <a:t>годов. В </a:t>
            </a:r>
            <a:r>
              <a:rPr lang="ru-RU" sz="1000" dirty="0"/>
              <a:t>программе муниципальных внутренних заимствований города-курорта Пятигорска на 2021 год и в программе муниципальных внутренних заимствований города-курорта Пятигорска на плановый период 2022 и 2023 годов отражены планируемые объемы привлечения средств в бюджет города, предельные сроки погашения долговых обязательств и объемы погашения муниципальных долговых обязательств. </a:t>
            </a:r>
          </a:p>
          <a:p>
            <a:pPr algn="ctr"/>
            <a:r>
              <a:rPr lang="ru-RU" sz="1000" dirty="0"/>
              <a:t>Для достижения целей и решения задач долговой политики, утвержденной на 2021 год и плановый период 2022 и 2023 годов, программа муниципальных внутренних заимствований города-курорта Пятигорска на 2021 год и  программа муниципальных внутренних заимствований города-курорта Пятигорска на плановый период 2022 и 2023 годов предусматривают</a:t>
            </a:r>
            <a:r>
              <a:rPr lang="ru-RU" sz="1000" dirty="0" smtClean="0"/>
              <a:t>:</a:t>
            </a:r>
            <a:endParaRPr lang="ru-RU" sz="1000" dirty="0"/>
          </a:p>
        </p:txBody>
      </p:sp>
      <p:graphicFrame>
        <p:nvGraphicFramePr>
          <p:cNvPr id="7" name="Таблица 6"/>
          <p:cNvGraphicFramePr>
            <a:graphicFrameLocks noGrp="1"/>
          </p:cNvGraphicFramePr>
          <p:nvPr>
            <p:extLst>
              <p:ext uri="{D42A27DB-BD31-4B8C-83A1-F6EECF244321}">
                <p14:modId xmlns:p14="http://schemas.microsoft.com/office/powerpoint/2010/main" val="2391089557"/>
              </p:ext>
            </p:extLst>
          </p:nvPr>
        </p:nvGraphicFramePr>
        <p:xfrm>
          <a:off x="185105" y="3817716"/>
          <a:ext cx="4489822" cy="2852326"/>
        </p:xfrm>
        <a:graphic>
          <a:graphicData uri="http://schemas.openxmlformats.org/drawingml/2006/table">
            <a:tbl>
              <a:tblPr>
                <a:tableStyleId>{5DA37D80-6434-44D0-A028-1B22A696006F}</a:tableStyleId>
              </a:tblPr>
              <a:tblGrid>
                <a:gridCol w="2094946"/>
                <a:gridCol w="841443"/>
                <a:gridCol w="810378"/>
                <a:gridCol w="743055"/>
              </a:tblGrid>
              <a:tr h="286105">
                <a:tc>
                  <a:txBody>
                    <a:bodyPr/>
                    <a:lstStyle/>
                    <a:p>
                      <a:pPr algn="ctr" fontAlgn="t"/>
                      <a:r>
                        <a:rPr lang="ru-RU" sz="800" b="1" i="0" u="none" strike="noStrike" dirty="0" smtClean="0">
                          <a:effectLst/>
                          <a:latin typeface="Times New Roman"/>
                        </a:rPr>
                        <a:t>Наименование</a:t>
                      </a:r>
                      <a:endParaRPr lang="ru-RU" sz="800" b="1" i="0" u="none" strike="noStrike" dirty="0">
                        <a:effectLst/>
                        <a:latin typeface="Times New Roman"/>
                      </a:endParaRPr>
                    </a:p>
                  </a:txBody>
                  <a:tcPr marL="9525" marR="9525" marT="9525" marB="0">
                    <a:solidFill>
                      <a:schemeClr val="accent2">
                        <a:lumMod val="40000"/>
                        <a:lumOff val="60000"/>
                      </a:schemeClr>
                    </a:solidFill>
                  </a:tcPr>
                </a:tc>
                <a:tc>
                  <a:txBody>
                    <a:bodyPr/>
                    <a:lstStyle/>
                    <a:p>
                      <a:pPr algn="ctr" fontAlgn="b"/>
                      <a:r>
                        <a:rPr lang="ru-RU" sz="900" b="1" i="0" u="none" strike="noStrike" dirty="0" smtClean="0">
                          <a:effectLst/>
                          <a:latin typeface="Times New Roman"/>
                        </a:rPr>
                        <a:t>2021</a:t>
                      </a:r>
                      <a:endParaRPr lang="ru-RU" sz="900" b="1" i="0" u="none" strike="noStrike" dirty="0">
                        <a:effectLst/>
                        <a:latin typeface="Times New Roman"/>
                      </a:endParaRPr>
                    </a:p>
                  </a:txBody>
                  <a:tcPr marL="9525" marR="9525" marT="9525" marB="0" anchor="b">
                    <a:solidFill>
                      <a:schemeClr val="accent2">
                        <a:lumMod val="40000"/>
                        <a:lumOff val="60000"/>
                      </a:schemeClr>
                    </a:solidFill>
                  </a:tcPr>
                </a:tc>
                <a:tc>
                  <a:txBody>
                    <a:bodyPr/>
                    <a:lstStyle/>
                    <a:p>
                      <a:pPr algn="ctr" fontAlgn="b"/>
                      <a:r>
                        <a:rPr lang="ru-RU" sz="900" b="1" i="0" u="none" strike="noStrike" dirty="0" smtClean="0">
                          <a:effectLst/>
                          <a:latin typeface="Times New Roman"/>
                        </a:rPr>
                        <a:t>2022</a:t>
                      </a:r>
                      <a:endParaRPr lang="ru-RU" sz="900" b="1" i="0" u="none" strike="noStrike" dirty="0">
                        <a:effectLst/>
                        <a:latin typeface="Times New Roman"/>
                      </a:endParaRPr>
                    </a:p>
                  </a:txBody>
                  <a:tcPr marL="9525" marR="9525" marT="9525" marB="0" anchor="b">
                    <a:solidFill>
                      <a:schemeClr val="accent2">
                        <a:lumMod val="40000"/>
                        <a:lumOff val="60000"/>
                      </a:schemeClr>
                    </a:solidFill>
                  </a:tcPr>
                </a:tc>
                <a:tc>
                  <a:txBody>
                    <a:bodyPr/>
                    <a:lstStyle/>
                    <a:p>
                      <a:pPr algn="ctr" fontAlgn="b"/>
                      <a:r>
                        <a:rPr lang="ru-RU" sz="900" b="1" i="0" u="none" strike="noStrike" dirty="0" smtClean="0">
                          <a:effectLst/>
                          <a:latin typeface="Times New Roman"/>
                        </a:rPr>
                        <a:t>2023</a:t>
                      </a:r>
                      <a:endParaRPr lang="ru-RU" sz="900" b="1" i="0" u="none" strike="noStrike" dirty="0">
                        <a:effectLst/>
                        <a:latin typeface="Times New Roman"/>
                      </a:endParaRPr>
                    </a:p>
                  </a:txBody>
                  <a:tcPr marL="9525" marR="9525" marT="9525" marB="0" anchor="b">
                    <a:solidFill>
                      <a:schemeClr val="accent2">
                        <a:lumMod val="40000"/>
                        <a:lumOff val="60000"/>
                      </a:schemeClr>
                    </a:solidFill>
                  </a:tcPr>
                </a:tc>
              </a:tr>
              <a:tr h="286105">
                <a:tc>
                  <a:txBody>
                    <a:bodyPr/>
                    <a:lstStyle/>
                    <a:p>
                      <a:pPr algn="l" fontAlgn="t"/>
                      <a:r>
                        <a:rPr lang="ru-RU" sz="800" b="1" u="none" strike="noStrike" dirty="0">
                          <a:effectLst/>
                        </a:rPr>
                        <a:t>КРЕДИТЫ КРЕДИТНЫХ ОРГАНИЗАЦИЙ В ВАЛЮТЕ Российской Федерации </a:t>
                      </a:r>
                      <a:endParaRPr lang="ru-RU" sz="800" b="1" i="0" u="none" strike="noStrike" dirty="0">
                        <a:effectLst/>
                        <a:latin typeface="Times New Roman"/>
                      </a:endParaRPr>
                    </a:p>
                  </a:txBody>
                  <a:tcPr marL="9525" marR="9525" marT="9525" marB="0">
                    <a:solidFill>
                      <a:schemeClr val="accent2">
                        <a:lumMod val="40000"/>
                        <a:lumOff val="60000"/>
                      </a:schemeClr>
                    </a:solidFill>
                  </a:tcPr>
                </a:tc>
                <a:tc>
                  <a:txBody>
                    <a:bodyPr/>
                    <a:lstStyle/>
                    <a:p>
                      <a:pPr algn="r" fontAlgn="b"/>
                      <a:r>
                        <a:rPr lang="ru-RU" sz="900" b="1" u="none" strike="noStrike" dirty="0">
                          <a:effectLst/>
                        </a:rPr>
                        <a:t>134 </a:t>
                      </a:r>
                      <a:r>
                        <a:rPr lang="ru-RU" sz="900" b="1" u="none" strike="noStrike" dirty="0" smtClean="0">
                          <a:effectLst/>
                        </a:rPr>
                        <a:t>000,00</a:t>
                      </a:r>
                      <a:endParaRPr lang="ru-RU" sz="900" b="1" i="0" u="none" strike="noStrike" dirty="0">
                        <a:effectLst/>
                        <a:latin typeface="Times New Roman"/>
                      </a:endParaRPr>
                    </a:p>
                  </a:txBody>
                  <a:tcPr marL="9525" marR="9525" marT="9525" marB="0" anchor="b">
                    <a:solidFill>
                      <a:schemeClr val="accent2">
                        <a:lumMod val="40000"/>
                        <a:lumOff val="60000"/>
                      </a:schemeClr>
                    </a:solidFill>
                  </a:tcPr>
                </a:tc>
                <a:tc>
                  <a:txBody>
                    <a:bodyPr/>
                    <a:lstStyle/>
                    <a:p>
                      <a:pPr algn="r" fontAlgn="b"/>
                      <a:r>
                        <a:rPr lang="ru-RU" sz="900" b="1" u="none" strike="noStrike" dirty="0">
                          <a:effectLst/>
                        </a:rPr>
                        <a:t>70 </a:t>
                      </a:r>
                      <a:r>
                        <a:rPr lang="ru-RU" sz="900" b="1" u="none" strike="noStrike" dirty="0" smtClean="0">
                          <a:effectLst/>
                        </a:rPr>
                        <a:t>000,00</a:t>
                      </a:r>
                      <a:endParaRPr lang="ru-RU" sz="900" b="1" i="0" u="none" strike="noStrike" dirty="0">
                        <a:effectLst/>
                        <a:latin typeface="Times New Roman"/>
                      </a:endParaRPr>
                    </a:p>
                  </a:txBody>
                  <a:tcPr marL="9525" marR="9525" marT="9525" marB="0" anchor="b">
                    <a:solidFill>
                      <a:schemeClr val="accent2">
                        <a:lumMod val="40000"/>
                        <a:lumOff val="60000"/>
                      </a:schemeClr>
                    </a:solidFill>
                  </a:tcPr>
                </a:tc>
                <a:tc>
                  <a:txBody>
                    <a:bodyPr/>
                    <a:lstStyle/>
                    <a:p>
                      <a:pPr algn="r" fontAlgn="b"/>
                      <a:r>
                        <a:rPr lang="ru-RU" sz="900" b="1" u="none" strike="noStrike" dirty="0">
                          <a:effectLst/>
                        </a:rPr>
                        <a:t>70 </a:t>
                      </a:r>
                      <a:r>
                        <a:rPr lang="ru-RU" sz="900" b="1" u="none" strike="noStrike" dirty="0" smtClean="0">
                          <a:effectLst/>
                        </a:rPr>
                        <a:t>000,00</a:t>
                      </a:r>
                      <a:endParaRPr lang="ru-RU" sz="900" b="1" i="0" u="none" strike="noStrike" dirty="0">
                        <a:effectLst/>
                        <a:latin typeface="Times New Roman"/>
                      </a:endParaRPr>
                    </a:p>
                  </a:txBody>
                  <a:tcPr marL="9525" marR="9525" marT="9525" marB="0" anchor="b">
                    <a:solidFill>
                      <a:schemeClr val="accent2">
                        <a:lumMod val="40000"/>
                        <a:lumOff val="60000"/>
                      </a:schemeClr>
                    </a:solidFill>
                  </a:tcPr>
                </a:tc>
              </a:tr>
              <a:tr h="424358">
                <a:tc>
                  <a:txBody>
                    <a:bodyPr/>
                    <a:lstStyle/>
                    <a:p>
                      <a:pPr algn="l" fontAlgn="t"/>
                      <a:r>
                        <a:rPr lang="ru-RU" sz="800" u="none" strike="noStrike" dirty="0">
                          <a:effectLst/>
                        </a:rPr>
                        <a:t>Привлечение кредитов от кредитных организаций бюджетами городских округов в валюте Российской Федерации</a:t>
                      </a:r>
                      <a:endParaRPr lang="ru-RU" sz="800" b="0" i="0" u="none" strike="noStrike" dirty="0">
                        <a:effectLst/>
                        <a:latin typeface="Times New Roman"/>
                      </a:endParaRPr>
                    </a:p>
                  </a:txBody>
                  <a:tcPr marL="9525" marR="9525" marT="9525" marB="0"/>
                </a:tc>
                <a:tc>
                  <a:txBody>
                    <a:bodyPr/>
                    <a:lstStyle/>
                    <a:p>
                      <a:pPr algn="r" fontAlgn="b"/>
                      <a:r>
                        <a:rPr lang="ru-RU" sz="900" u="none" strike="noStrike" dirty="0">
                          <a:effectLst/>
                        </a:rPr>
                        <a:t>2 634 </a:t>
                      </a:r>
                      <a:r>
                        <a:rPr lang="ru-RU" sz="900" u="none" strike="noStrike" dirty="0" smtClean="0">
                          <a:effectLst/>
                        </a:rPr>
                        <a:t>000,00</a:t>
                      </a:r>
                      <a:endParaRPr lang="ru-RU" sz="900" b="0" i="0" u="none" strike="noStrike" dirty="0">
                        <a:effectLst/>
                        <a:latin typeface="Times New Roman"/>
                      </a:endParaRPr>
                    </a:p>
                  </a:txBody>
                  <a:tcPr marL="9525" marR="9525" marT="9525" marB="0" anchor="b"/>
                </a:tc>
                <a:tc>
                  <a:txBody>
                    <a:bodyPr/>
                    <a:lstStyle/>
                    <a:p>
                      <a:pPr algn="r" fontAlgn="b"/>
                      <a:r>
                        <a:rPr lang="ru-RU" sz="900" u="none" strike="noStrike" dirty="0">
                          <a:effectLst/>
                        </a:rPr>
                        <a:t>2 570 </a:t>
                      </a:r>
                      <a:r>
                        <a:rPr lang="ru-RU" sz="900" u="none" strike="noStrike" dirty="0" smtClean="0">
                          <a:effectLst/>
                        </a:rPr>
                        <a:t>000,00</a:t>
                      </a:r>
                      <a:endParaRPr lang="ru-RU" sz="900" b="0" i="0" u="none" strike="noStrike" dirty="0">
                        <a:effectLst/>
                        <a:latin typeface="Times New Roman"/>
                      </a:endParaRPr>
                    </a:p>
                  </a:txBody>
                  <a:tcPr marL="9525" marR="9525" marT="9525" marB="0" anchor="b"/>
                </a:tc>
                <a:tc>
                  <a:txBody>
                    <a:bodyPr/>
                    <a:lstStyle/>
                    <a:p>
                      <a:pPr algn="r" fontAlgn="b"/>
                      <a:r>
                        <a:rPr lang="ru-RU" sz="900" u="none" strike="noStrike" dirty="0">
                          <a:effectLst/>
                        </a:rPr>
                        <a:t>2 570 </a:t>
                      </a:r>
                      <a:r>
                        <a:rPr lang="ru-RU" sz="900" u="none" strike="noStrike" dirty="0" smtClean="0">
                          <a:effectLst/>
                        </a:rPr>
                        <a:t>000,00</a:t>
                      </a:r>
                      <a:endParaRPr lang="ru-RU" sz="900" b="0" i="0" u="none" strike="noStrike" dirty="0">
                        <a:effectLst/>
                        <a:latin typeface="Times New Roman"/>
                      </a:endParaRPr>
                    </a:p>
                  </a:txBody>
                  <a:tcPr marL="9525" marR="9525" marT="9525" marB="0" anchor="b"/>
                </a:tc>
              </a:tr>
              <a:tr h="398952">
                <a:tc>
                  <a:txBody>
                    <a:bodyPr/>
                    <a:lstStyle/>
                    <a:p>
                      <a:pPr algn="l" fontAlgn="t"/>
                      <a:r>
                        <a:rPr lang="ru-RU" sz="800" u="none" strike="noStrike">
                          <a:effectLst/>
                        </a:rPr>
                        <a:t>Погашение бюджетами городских округов кредитов от кредитных организаций в валюте Российской Федерации</a:t>
                      </a:r>
                      <a:endParaRPr lang="ru-RU" sz="800" b="0" i="0" u="none" strike="noStrike">
                        <a:effectLst/>
                        <a:latin typeface="Times New Roman"/>
                      </a:endParaRPr>
                    </a:p>
                  </a:txBody>
                  <a:tcPr marL="9525" marR="9525" marT="9525" marB="0"/>
                </a:tc>
                <a:tc>
                  <a:txBody>
                    <a:bodyPr/>
                    <a:lstStyle/>
                    <a:p>
                      <a:pPr algn="r" fontAlgn="b"/>
                      <a:r>
                        <a:rPr lang="ru-RU" sz="900" u="none" strike="noStrike" dirty="0">
                          <a:effectLst/>
                        </a:rPr>
                        <a:t>-2 500 </a:t>
                      </a:r>
                      <a:r>
                        <a:rPr lang="ru-RU" sz="900" u="none" strike="noStrike" dirty="0" smtClean="0">
                          <a:effectLst/>
                        </a:rPr>
                        <a:t>000,00</a:t>
                      </a:r>
                      <a:endParaRPr lang="ru-RU" sz="900" b="0" i="0" u="none" strike="noStrike" dirty="0">
                        <a:effectLst/>
                        <a:latin typeface="Times New Roman"/>
                      </a:endParaRPr>
                    </a:p>
                  </a:txBody>
                  <a:tcPr marL="9525" marR="9525" marT="9525" marB="0" anchor="b"/>
                </a:tc>
                <a:tc>
                  <a:txBody>
                    <a:bodyPr/>
                    <a:lstStyle/>
                    <a:p>
                      <a:pPr algn="r" fontAlgn="b"/>
                      <a:r>
                        <a:rPr lang="ru-RU" sz="900" u="none" strike="noStrike" dirty="0">
                          <a:effectLst/>
                        </a:rPr>
                        <a:t>-2 500 </a:t>
                      </a:r>
                      <a:r>
                        <a:rPr lang="ru-RU" sz="900" u="none" strike="noStrike" dirty="0" smtClean="0">
                          <a:effectLst/>
                        </a:rPr>
                        <a:t>000,00</a:t>
                      </a:r>
                      <a:endParaRPr lang="ru-RU" sz="900" b="0" i="0" u="none" strike="noStrike" dirty="0">
                        <a:effectLst/>
                        <a:latin typeface="Times New Roman"/>
                      </a:endParaRPr>
                    </a:p>
                  </a:txBody>
                  <a:tcPr marL="9525" marR="9525" marT="9525" marB="0" anchor="b"/>
                </a:tc>
                <a:tc>
                  <a:txBody>
                    <a:bodyPr/>
                    <a:lstStyle/>
                    <a:p>
                      <a:pPr algn="r" fontAlgn="b"/>
                      <a:r>
                        <a:rPr lang="ru-RU" sz="900" u="none" strike="noStrike" dirty="0">
                          <a:effectLst/>
                        </a:rPr>
                        <a:t>-2 500 </a:t>
                      </a:r>
                      <a:r>
                        <a:rPr lang="ru-RU" sz="900" u="none" strike="noStrike" dirty="0" smtClean="0">
                          <a:effectLst/>
                        </a:rPr>
                        <a:t>000,00</a:t>
                      </a:r>
                      <a:endParaRPr lang="ru-RU" sz="900" b="0" i="0" u="none" strike="noStrike" dirty="0">
                        <a:effectLst/>
                        <a:latin typeface="Times New Roman"/>
                      </a:endParaRPr>
                    </a:p>
                  </a:txBody>
                  <a:tcPr marL="9525" marR="9525" marT="9525" marB="0" anchor="b"/>
                </a:tc>
              </a:tr>
              <a:tr h="398952">
                <a:tc>
                  <a:txBody>
                    <a:bodyPr/>
                    <a:lstStyle/>
                    <a:p>
                      <a:pPr algn="l" fontAlgn="t"/>
                      <a:r>
                        <a:rPr lang="ru-RU" sz="800" b="1" u="none" strike="noStrike" dirty="0">
                          <a:effectLst/>
                        </a:rPr>
                        <a:t>БЮДЖЕТНЫЕ КРЕДИТЫ ИЗ ДРУГИХ БЮДЖЕТОВ БЮДЖЕТНОЙ СИСТЕМЫ Российской Федерации</a:t>
                      </a:r>
                      <a:endParaRPr lang="ru-RU" sz="800" b="1" i="0" u="none" strike="noStrike" dirty="0">
                        <a:effectLst/>
                        <a:latin typeface="Times New Roman"/>
                      </a:endParaRPr>
                    </a:p>
                  </a:txBody>
                  <a:tcPr marL="9525" marR="9525" marT="9525" marB="0">
                    <a:solidFill>
                      <a:schemeClr val="accent2">
                        <a:lumMod val="40000"/>
                        <a:lumOff val="60000"/>
                      </a:schemeClr>
                    </a:solidFill>
                  </a:tcPr>
                </a:tc>
                <a:tc>
                  <a:txBody>
                    <a:bodyPr/>
                    <a:lstStyle/>
                    <a:p>
                      <a:pPr algn="r" fontAlgn="b"/>
                      <a:r>
                        <a:rPr lang="ru-RU" sz="900" b="1" u="none" strike="noStrike" dirty="0">
                          <a:effectLst/>
                        </a:rPr>
                        <a:t>0,00</a:t>
                      </a:r>
                      <a:endParaRPr lang="ru-RU" sz="900" b="1" i="0" u="none" strike="noStrike" dirty="0">
                        <a:effectLst/>
                        <a:latin typeface="Times New Roman"/>
                      </a:endParaRPr>
                    </a:p>
                  </a:txBody>
                  <a:tcPr marL="9525" marR="9525" marT="9525" marB="0" anchor="b">
                    <a:solidFill>
                      <a:schemeClr val="accent2">
                        <a:lumMod val="40000"/>
                        <a:lumOff val="60000"/>
                      </a:schemeClr>
                    </a:solidFill>
                  </a:tcPr>
                </a:tc>
                <a:tc>
                  <a:txBody>
                    <a:bodyPr/>
                    <a:lstStyle/>
                    <a:p>
                      <a:pPr algn="r" fontAlgn="b"/>
                      <a:r>
                        <a:rPr lang="ru-RU" sz="900" b="1" u="none" strike="noStrike" dirty="0">
                          <a:effectLst/>
                        </a:rPr>
                        <a:t>0,00</a:t>
                      </a:r>
                      <a:endParaRPr lang="ru-RU" sz="900" b="1" i="0" u="none" strike="noStrike" dirty="0">
                        <a:effectLst/>
                        <a:latin typeface="Times New Roman"/>
                      </a:endParaRPr>
                    </a:p>
                  </a:txBody>
                  <a:tcPr marL="9525" marR="9525" marT="9525" marB="0" anchor="b">
                    <a:solidFill>
                      <a:schemeClr val="accent2">
                        <a:lumMod val="40000"/>
                        <a:lumOff val="60000"/>
                      </a:schemeClr>
                    </a:solidFill>
                  </a:tcPr>
                </a:tc>
                <a:tc>
                  <a:txBody>
                    <a:bodyPr/>
                    <a:lstStyle/>
                    <a:p>
                      <a:pPr algn="r" fontAlgn="b"/>
                      <a:r>
                        <a:rPr lang="ru-RU" sz="900" b="1" u="none" strike="noStrike" dirty="0">
                          <a:effectLst/>
                        </a:rPr>
                        <a:t>0,00</a:t>
                      </a:r>
                      <a:endParaRPr lang="ru-RU" sz="900" b="1" i="0" u="none" strike="noStrike" dirty="0">
                        <a:effectLst/>
                        <a:latin typeface="Times New Roman"/>
                      </a:endParaRPr>
                    </a:p>
                  </a:txBody>
                  <a:tcPr marL="9525" marR="9525" marT="9525" marB="0" anchor="b">
                    <a:solidFill>
                      <a:schemeClr val="accent2">
                        <a:lumMod val="40000"/>
                        <a:lumOff val="60000"/>
                      </a:schemeClr>
                    </a:solidFill>
                  </a:tcPr>
                </a:tc>
              </a:tr>
              <a:tr h="528927">
                <a:tc>
                  <a:txBody>
                    <a:bodyPr/>
                    <a:lstStyle/>
                    <a:p>
                      <a:pPr algn="l" fontAlgn="t"/>
                      <a:r>
                        <a:rPr lang="ru-RU" sz="800" u="none" strike="noStrike" dirty="0">
                          <a:effectLst/>
                        </a:rPr>
                        <a:t>Привлечение кредитов из других бюджетов бюджетной системы Российской Федерации бюджетами городских округов в валюте Российской Федерации</a:t>
                      </a:r>
                      <a:endParaRPr lang="ru-RU" sz="800" b="0" i="0" u="none" strike="noStrike" dirty="0">
                        <a:effectLst/>
                        <a:latin typeface="Times New Roman"/>
                      </a:endParaRPr>
                    </a:p>
                  </a:txBody>
                  <a:tcPr marL="9525" marR="9525" marT="9525" marB="0"/>
                </a:tc>
                <a:tc>
                  <a:txBody>
                    <a:bodyPr/>
                    <a:lstStyle/>
                    <a:p>
                      <a:pPr algn="r" fontAlgn="b"/>
                      <a:r>
                        <a:rPr lang="ru-RU" sz="900" u="none" strike="noStrike" dirty="0">
                          <a:effectLst/>
                        </a:rPr>
                        <a:t>1 500 </a:t>
                      </a:r>
                      <a:r>
                        <a:rPr lang="ru-RU" sz="900" u="none" strike="noStrike" dirty="0" smtClean="0">
                          <a:effectLst/>
                        </a:rPr>
                        <a:t>000,00</a:t>
                      </a:r>
                      <a:endParaRPr lang="ru-RU" sz="900" b="0" i="0" u="none" strike="noStrike" dirty="0">
                        <a:effectLst/>
                        <a:latin typeface="Times New Roman"/>
                      </a:endParaRPr>
                    </a:p>
                  </a:txBody>
                  <a:tcPr marL="9525" marR="9525" marT="9525" marB="0" anchor="b"/>
                </a:tc>
                <a:tc>
                  <a:txBody>
                    <a:bodyPr/>
                    <a:lstStyle/>
                    <a:p>
                      <a:pPr algn="r" fontAlgn="b"/>
                      <a:r>
                        <a:rPr lang="ru-RU" sz="900" u="none" strike="noStrike" dirty="0">
                          <a:effectLst/>
                        </a:rPr>
                        <a:t>1 000 </a:t>
                      </a:r>
                      <a:r>
                        <a:rPr lang="ru-RU" sz="900" u="none" strike="noStrike" dirty="0" smtClean="0">
                          <a:effectLst/>
                        </a:rPr>
                        <a:t>000,00</a:t>
                      </a:r>
                      <a:endParaRPr lang="ru-RU" sz="900" b="0" i="0" u="none" strike="noStrike" dirty="0">
                        <a:effectLst/>
                        <a:latin typeface="Times New Roman"/>
                      </a:endParaRPr>
                    </a:p>
                  </a:txBody>
                  <a:tcPr marL="9525" marR="9525" marT="9525" marB="0" anchor="b"/>
                </a:tc>
                <a:tc>
                  <a:txBody>
                    <a:bodyPr/>
                    <a:lstStyle/>
                    <a:p>
                      <a:pPr algn="r" fontAlgn="b"/>
                      <a:r>
                        <a:rPr lang="ru-RU" sz="900" u="none" strike="noStrike" dirty="0">
                          <a:effectLst/>
                        </a:rPr>
                        <a:t>1 000 </a:t>
                      </a:r>
                      <a:r>
                        <a:rPr lang="ru-RU" sz="900" u="none" strike="noStrike" dirty="0" smtClean="0">
                          <a:effectLst/>
                        </a:rPr>
                        <a:t>000,00</a:t>
                      </a:r>
                      <a:endParaRPr lang="ru-RU" sz="900" b="0" i="0" u="none" strike="noStrike" dirty="0">
                        <a:effectLst/>
                        <a:latin typeface="Times New Roman"/>
                      </a:endParaRPr>
                    </a:p>
                  </a:txBody>
                  <a:tcPr marL="9525" marR="9525" marT="9525" marB="0" anchor="b"/>
                </a:tc>
              </a:tr>
              <a:tr h="528927">
                <a:tc>
                  <a:txBody>
                    <a:bodyPr/>
                    <a:lstStyle/>
                    <a:p>
                      <a:pPr algn="l" fontAlgn="t"/>
                      <a:r>
                        <a:rPr lang="ru-RU" sz="800" u="none" strike="noStrike" dirty="0">
                          <a:effectLst/>
                        </a:rPr>
                        <a:t>Погашение бюджетами городских округов кредитов из других бюджетов бюджетной системы Российской Федерации в валюте Российской Федерации</a:t>
                      </a:r>
                      <a:endParaRPr lang="ru-RU" sz="800" b="0" i="0" u="none" strike="noStrike" dirty="0">
                        <a:effectLst/>
                        <a:latin typeface="Times New Roman"/>
                      </a:endParaRPr>
                    </a:p>
                  </a:txBody>
                  <a:tcPr marL="9525" marR="9525" marT="9525" marB="0"/>
                </a:tc>
                <a:tc>
                  <a:txBody>
                    <a:bodyPr/>
                    <a:lstStyle/>
                    <a:p>
                      <a:pPr algn="r" fontAlgn="b"/>
                      <a:r>
                        <a:rPr lang="ru-RU" sz="900" u="none" strike="noStrike" dirty="0">
                          <a:effectLst/>
                        </a:rPr>
                        <a:t>-1 500 </a:t>
                      </a:r>
                      <a:r>
                        <a:rPr lang="ru-RU" sz="900" u="none" strike="noStrike" dirty="0" smtClean="0">
                          <a:effectLst/>
                        </a:rPr>
                        <a:t>000,00</a:t>
                      </a:r>
                      <a:endParaRPr lang="ru-RU" sz="900" b="0" i="0" u="none" strike="noStrike" dirty="0">
                        <a:effectLst/>
                        <a:latin typeface="Times New Roman"/>
                      </a:endParaRPr>
                    </a:p>
                  </a:txBody>
                  <a:tcPr marL="9525" marR="9525" marT="9525" marB="0" anchor="b"/>
                </a:tc>
                <a:tc>
                  <a:txBody>
                    <a:bodyPr/>
                    <a:lstStyle/>
                    <a:p>
                      <a:pPr algn="r" fontAlgn="b"/>
                      <a:r>
                        <a:rPr lang="ru-RU" sz="900" u="none" strike="noStrike" dirty="0">
                          <a:effectLst/>
                        </a:rPr>
                        <a:t>-1 000 </a:t>
                      </a:r>
                      <a:r>
                        <a:rPr lang="ru-RU" sz="900" u="none" strike="noStrike" dirty="0" smtClean="0">
                          <a:effectLst/>
                        </a:rPr>
                        <a:t>000,00</a:t>
                      </a:r>
                      <a:endParaRPr lang="ru-RU" sz="900" b="0" i="0" u="none" strike="noStrike" dirty="0">
                        <a:effectLst/>
                        <a:latin typeface="Times New Roman"/>
                      </a:endParaRPr>
                    </a:p>
                  </a:txBody>
                  <a:tcPr marL="9525" marR="9525" marT="9525" marB="0" anchor="b"/>
                </a:tc>
                <a:tc>
                  <a:txBody>
                    <a:bodyPr/>
                    <a:lstStyle/>
                    <a:p>
                      <a:pPr algn="r" fontAlgn="b"/>
                      <a:r>
                        <a:rPr lang="ru-RU" sz="900" u="none" strike="noStrike" dirty="0">
                          <a:effectLst/>
                        </a:rPr>
                        <a:t>-1 000 </a:t>
                      </a:r>
                      <a:r>
                        <a:rPr lang="ru-RU" sz="900" u="none" strike="noStrike" dirty="0" smtClean="0">
                          <a:effectLst/>
                        </a:rPr>
                        <a:t>000,00</a:t>
                      </a:r>
                      <a:endParaRPr lang="ru-RU" sz="900" b="0" i="0" u="none" strike="noStrike" dirty="0">
                        <a:effectLst/>
                        <a:latin typeface="Times New Roman"/>
                      </a:endParaRPr>
                    </a:p>
                  </a:txBody>
                  <a:tcPr marL="9525" marR="9525" marT="9525" marB="0" anchor="b"/>
                </a:tc>
              </a:tr>
            </a:tbl>
          </a:graphicData>
        </a:graphic>
      </p:graphicFrame>
      <p:pic>
        <p:nvPicPr>
          <p:cNvPr id="12" name="Picture 2" descr="C:\Users\superuser\Desktop\герб пятигорска.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 y="-2620"/>
            <a:ext cx="971600" cy="1156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861129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Picture 4" descr="C:\Users\superuser\Desktop\слайды картинки\Maths resources (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11" y="4064109"/>
            <a:ext cx="2495579" cy="279389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aphicFrame>
        <p:nvGraphicFramePr>
          <p:cNvPr id="5" name="Таблица 4"/>
          <p:cNvGraphicFramePr>
            <a:graphicFrameLocks noGrp="1"/>
          </p:cNvGraphicFramePr>
          <p:nvPr>
            <p:extLst>
              <p:ext uri="{D42A27DB-BD31-4B8C-83A1-F6EECF244321}">
                <p14:modId xmlns:p14="http://schemas.microsoft.com/office/powerpoint/2010/main" val="1537946472"/>
              </p:ext>
            </p:extLst>
          </p:nvPr>
        </p:nvGraphicFramePr>
        <p:xfrm>
          <a:off x="2411760" y="1651429"/>
          <a:ext cx="6408712" cy="4801907"/>
        </p:xfrm>
        <a:graphic>
          <a:graphicData uri="http://schemas.openxmlformats.org/drawingml/2006/table">
            <a:tbl>
              <a:tblPr>
                <a:effectLst/>
                <a:tableStyleId>{284E427A-3D55-4303-BF80-6455036E1DE7}</a:tableStyleId>
              </a:tblPr>
              <a:tblGrid>
                <a:gridCol w="1800200"/>
                <a:gridCol w="1584176"/>
                <a:gridCol w="1152128"/>
                <a:gridCol w="1872208"/>
              </a:tblGrid>
              <a:tr h="1251636">
                <a:tc>
                  <a:txBody>
                    <a:bodyPr/>
                    <a:lstStyle/>
                    <a:p>
                      <a:pPr marL="0" algn="ctr" defTabSz="914400" rtl="0" eaLnBrk="1" fontAlgn="b" latinLnBrk="0" hangingPunct="1"/>
                      <a:r>
                        <a:rPr lang="ru-RU" sz="1200" u="none" strike="noStrike" kern="1200" dirty="0">
                          <a:solidFill>
                            <a:schemeClr val="tx1"/>
                          </a:solidFill>
                          <a:latin typeface="+mn-lt"/>
                          <a:ea typeface="+mn-ea"/>
                          <a:cs typeface="+mn-cs"/>
                        </a:rPr>
                        <a:t>Наименование </a:t>
                      </a:r>
                      <a:endParaRPr lang="ru-RU" sz="1200" u="none" strike="noStrike" kern="1200" dirty="0" smtClean="0">
                        <a:solidFill>
                          <a:schemeClr val="tx1"/>
                        </a:solidFill>
                        <a:latin typeface="+mn-lt"/>
                        <a:ea typeface="+mn-ea"/>
                        <a:cs typeface="+mn-cs"/>
                      </a:endParaRPr>
                    </a:p>
                    <a:p>
                      <a:pPr marL="0" algn="ctr" defTabSz="914400" rtl="0" eaLnBrk="1" fontAlgn="b" latinLnBrk="0" hangingPunct="1"/>
                      <a:r>
                        <a:rPr lang="ru-RU" sz="1200" u="none" strike="noStrike" kern="1200" dirty="0" smtClean="0">
                          <a:solidFill>
                            <a:schemeClr val="tx1"/>
                          </a:solidFill>
                          <a:latin typeface="+mn-lt"/>
                          <a:ea typeface="+mn-ea"/>
                          <a:cs typeface="+mn-cs"/>
                        </a:rPr>
                        <a:t>Муниципального</a:t>
                      </a:r>
                    </a:p>
                    <a:p>
                      <a:pPr marL="0" algn="ctr" defTabSz="914400" rtl="0" eaLnBrk="1" fontAlgn="b" latinLnBrk="0" hangingPunct="1"/>
                      <a:r>
                        <a:rPr lang="ru-RU" sz="1200" u="none" strike="noStrike" kern="1200" dirty="0" smtClean="0">
                          <a:solidFill>
                            <a:schemeClr val="tx1"/>
                          </a:solidFill>
                          <a:latin typeface="+mn-lt"/>
                          <a:ea typeface="+mn-ea"/>
                          <a:cs typeface="+mn-cs"/>
                        </a:rPr>
                        <a:t> </a:t>
                      </a:r>
                      <a:r>
                        <a:rPr lang="ru-RU" sz="1200" u="none" strike="noStrike" kern="1200" dirty="0">
                          <a:solidFill>
                            <a:schemeClr val="tx1"/>
                          </a:solidFill>
                          <a:latin typeface="+mn-lt"/>
                          <a:ea typeface="+mn-ea"/>
                          <a:cs typeface="+mn-cs"/>
                        </a:rPr>
                        <a:t>образования</a:t>
                      </a:r>
                    </a:p>
                  </a:txBody>
                  <a:tcPr marL="0" marR="0"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2">
                        <a:lumMod val="20000"/>
                        <a:lumOff val="80000"/>
                      </a:schemeClr>
                    </a:solidFill>
                  </a:tcPr>
                </a:tc>
                <a:tc>
                  <a:txBody>
                    <a:bodyPr/>
                    <a:lstStyle/>
                    <a:p>
                      <a:pPr marL="0" algn="ctr" defTabSz="914400" rtl="0" eaLnBrk="1" fontAlgn="b" latinLnBrk="0" hangingPunct="1"/>
                      <a:r>
                        <a:rPr lang="ru-RU" sz="1200" u="none" strike="noStrike" kern="1200" dirty="0" smtClean="0">
                          <a:solidFill>
                            <a:schemeClr val="tx1"/>
                          </a:solidFill>
                          <a:latin typeface="+mn-lt"/>
                          <a:ea typeface="+mn-ea"/>
                          <a:cs typeface="+mn-cs"/>
                        </a:rPr>
                        <a:t>Объем</a:t>
                      </a:r>
                    </a:p>
                    <a:p>
                      <a:pPr marL="0" algn="ctr" defTabSz="914400" rtl="0" eaLnBrk="1" fontAlgn="b" latinLnBrk="0" hangingPunct="1"/>
                      <a:r>
                        <a:rPr lang="ru-RU" sz="1200" u="none" strike="noStrike" kern="1200" dirty="0" smtClean="0">
                          <a:solidFill>
                            <a:schemeClr val="tx1"/>
                          </a:solidFill>
                          <a:latin typeface="+mn-lt"/>
                          <a:ea typeface="+mn-ea"/>
                          <a:cs typeface="+mn-cs"/>
                        </a:rPr>
                        <a:t> </a:t>
                      </a:r>
                      <a:r>
                        <a:rPr lang="ru-RU" sz="1200" u="none" strike="noStrike" kern="1200" dirty="0">
                          <a:solidFill>
                            <a:schemeClr val="tx1"/>
                          </a:solidFill>
                          <a:latin typeface="+mn-lt"/>
                          <a:ea typeface="+mn-ea"/>
                          <a:cs typeface="+mn-cs"/>
                        </a:rPr>
                        <a:t>собственных доходов </a:t>
                      </a:r>
                      <a:endParaRPr lang="ru-RU" sz="1200" u="none" strike="noStrike" kern="1200" dirty="0" smtClean="0">
                        <a:solidFill>
                          <a:schemeClr val="tx1"/>
                        </a:solidFill>
                        <a:latin typeface="+mn-lt"/>
                        <a:ea typeface="+mn-ea"/>
                        <a:cs typeface="+mn-cs"/>
                      </a:endParaRPr>
                    </a:p>
                    <a:p>
                      <a:pPr marL="0" algn="ctr" defTabSz="914400" rtl="0" eaLnBrk="1" fontAlgn="b" latinLnBrk="0" hangingPunct="1"/>
                      <a:r>
                        <a:rPr lang="ru-RU" sz="1200" u="none" strike="noStrike" kern="1200" dirty="0" smtClean="0">
                          <a:solidFill>
                            <a:schemeClr val="tx1"/>
                          </a:solidFill>
                          <a:latin typeface="+mn-lt"/>
                          <a:ea typeface="+mn-ea"/>
                          <a:cs typeface="+mn-cs"/>
                        </a:rPr>
                        <a:t>(налоговых и неналоговых доходов) местных бюджетов по первоначальному плану на 2021г</a:t>
                      </a:r>
                      <a:r>
                        <a:rPr lang="ru-RU" sz="1200" u="none" strike="noStrike" kern="1200" dirty="0">
                          <a:solidFill>
                            <a:schemeClr val="tx1"/>
                          </a:solidFill>
                          <a:latin typeface="+mn-lt"/>
                          <a:ea typeface="+mn-ea"/>
                          <a:cs typeface="+mn-cs"/>
                        </a:rPr>
                        <a:t>. </a:t>
                      </a:r>
                      <a:endParaRPr lang="ru-RU" sz="1200" u="none" strike="noStrike" kern="1200" dirty="0" smtClean="0">
                        <a:solidFill>
                          <a:schemeClr val="tx1"/>
                        </a:solidFill>
                        <a:latin typeface="+mn-lt"/>
                        <a:ea typeface="+mn-ea"/>
                        <a:cs typeface="+mn-cs"/>
                      </a:endParaRPr>
                    </a:p>
                    <a:p>
                      <a:pPr marL="0" algn="ctr" defTabSz="914400" rtl="0" eaLnBrk="1" fontAlgn="b" latinLnBrk="0" hangingPunct="1"/>
                      <a:r>
                        <a:rPr lang="ru-RU" sz="1200" u="none" strike="noStrike" kern="1200" dirty="0" smtClean="0">
                          <a:solidFill>
                            <a:schemeClr val="tx1"/>
                          </a:solidFill>
                          <a:latin typeface="+mn-lt"/>
                          <a:ea typeface="+mn-ea"/>
                          <a:cs typeface="+mn-cs"/>
                        </a:rPr>
                        <a:t>(тыс.руб.)</a:t>
                      </a:r>
                      <a:endParaRPr lang="ru-RU" sz="1200" u="none" strike="noStrike" kern="1200" dirty="0">
                        <a:solidFill>
                          <a:schemeClr val="tx1"/>
                        </a:solidFill>
                        <a:latin typeface="+mn-lt"/>
                        <a:ea typeface="+mn-ea"/>
                        <a:cs typeface="+mn-cs"/>
                      </a:endParaRPr>
                    </a:p>
                  </a:txBody>
                  <a:tcPr marL="0" marR="0"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2">
                        <a:lumMod val="20000"/>
                        <a:lumOff val="80000"/>
                      </a:schemeClr>
                    </a:solidFill>
                  </a:tcPr>
                </a:tc>
                <a:tc>
                  <a:txBody>
                    <a:bodyPr/>
                    <a:lstStyle/>
                    <a:p>
                      <a:pPr marL="0" algn="ctr" defTabSz="914400" rtl="0" eaLnBrk="1" fontAlgn="b" latinLnBrk="0" hangingPunct="1"/>
                      <a:endParaRPr lang="ru-RU" sz="1200" u="none" strike="noStrike" kern="1200" dirty="0" smtClean="0">
                        <a:solidFill>
                          <a:schemeClr val="tx1"/>
                        </a:solidFill>
                        <a:latin typeface="+mn-lt"/>
                        <a:ea typeface="+mn-ea"/>
                        <a:cs typeface="+mn-cs"/>
                      </a:endParaRPr>
                    </a:p>
                    <a:p>
                      <a:pPr marL="0" algn="ctr" defTabSz="914400" rtl="0" eaLnBrk="1" fontAlgn="b" latinLnBrk="0" hangingPunct="1"/>
                      <a:r>
                        <a:rPr lang="ru-RU" sz="1200" u="none" strike="noStrike" kern="1200" dirty="0" smtClean="0">
                          <a:solidFill>
                            <a:schemeClr val="tx1"/>
                          </a:solidFill>
                          <a:latin typeface="+mn-lt"/>
                          <a:ea typeface="+mn-ea"/>
                          <a:cs typeface="+mn-cs"/>
                        </a:rPr>
                        <a:t>Численность постоянного </a:t>
                      </a:r>
                    </a:p>
                    <a:p>
                      <a:pPr marL="0" algn="ctr" defTabSz="914400" rtl="0" eaLnBrk="1" fontAlgn="b" latinLnBrk="0" hangingPunct="1"/>
                      <a:r>
                        <a:rPr lang="ru-RU" sz="1200" u="none" strike="noStrike" kern="1200" dirty="0" smtClean="0">
                          <a:solidFill>
                            <a:schemeClr val="tx1"/>
                          </a:solidFill>
                          <a:latin typeface="+mn-lt"/>
                          <a:ea typeface="+mn-ea"/>
                          <a:cs typeface="+mn-cs"/>
                        </a:rPr>
                        <a:t>населения </a:t>
                      </a:r>
                    </a:p>
                    <a:p>
                      <a:pPr marL="0" algn="ctr" defTabSz="914400" rtl="0" eaLnBrk="1" fontAlgn="b" latinLnBrk="0" hangingPunct="1"/>
                      <a:r>
                        <a:rPr lang="ru-RU" sz="1200" u="none" strike="noStrike" kern="1200" dirty="0" smtClean="0">
                          <a:solidFill>
                            <a:schemeClr val="tx1"/>
                          </a:solidFill>
                          <a:latin typeface="+mn-lt"/>
                          <a:ea typeface="+mn-ea"/>
                          <a:cs typeface="+mn-cs"/>
                        </a:rPr>
                        <a:t>на 2021г.</a:t>
                      </a:r>
                    </a:p>
                    <a:p>
                      <a:pPr marL="0" algn="ctr" defTabSz="914400" rtl="0" eaLnBrk="1" fontAlgn="b" latinLnBrk="0" hangingPunct="1"/>
                      <a:r>
                        <a:rPr lang="ru-RU" sz="1200" u="none" strike="noStrike" kern="1200" dirty="0" smtClean="0">
                          <a:solidFill>
                            <a:schemeClr val="tx1"/>
                          </a:solidFill>
                          <a:latin typeface="+mn-lt"/>
                          <a:ea typeface="+mn-ea"/>
                          <a:cs typeface="+mn-cs"/>
                        </a:rPr>
                        <a:t>(чел.)</a:t>
                      </a:r>
                      <a:endParaRPr lang="ru-RU" sz="1200" u="none" strike="noStrike" kern="1200" dirty="0">
                        <a:solidFill>
                          <a:schemeClr val="tx1"/>
                        </a:solidFill>
                        <a:latin typeface="+mn-lt"/>
                        <a:ea typeface="+mn-ea"/>
                        <a:cs typeface="+mn-cs"/>
                      </a:endParaRPr>
                    </a:p>
                  </a:txBody>
                  <a:tcPr marL="0" marR="0"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2">
                        <a:lumMod val="20000"/>
                        <a:lumOff val="80000"/>
                      </a:schemeClr>
                    </a:solidFill>
                  </a:tcPr>
                </a:tc>
                <a:tc>
                  <a:txBody>
                    <a:bodyPr/>
                    <a:lstStyle/>
                    <a:p>
                      <a:pPr marL="0" algn="ctr" defTabSz="914400" rtl="0" eaLnBrk="1" fontAlgn="b" latinLnBrk="0" hangingPunct="1"/>
                      <a:r>
                        <a:rPr lang="ru-RU" sz="1200" u="none" strike="noStrike" kern="1200" dirty="0">
                          <a:solidFill>
                            <a:schemeClr val="tx1"/>
                          </a:solidFill>
                          <a:latin typeface="+mn-lt"/>
                          <a:ea typeface="+mn-ea"/>
                          <a:cs typeface="+mn-cs"/>
                        </a:rPr>
                        <a:t>Доля собственных </a:t>
                      </a:r>
                      <a:r>
                        <a:rPr lang="ru-RU" sz="1200" u="none" strike="noStrike" kern="1200" dirty="0" smtClean="0">
                          <a:solidFill>
                            <a:schemeClr val="tx1"/>
                          </a:solidFill>
                          <a:latin typeface="+mn-lt"/>
                          <a:ea typeface="+mn-ea"/>
                          <a:cs typeface="+mn-cs"/>
                        </a:rPr>
                        <a:t>доходов</a:t>
                      </a:r>
                    </a:p>
                    <a:p>
                      <a:pPr marL="0" algn="ctr" defTabSz="914400" rtl="0" eaLnBrk="1" fontAlgn="b" latinLnBrk="0" hangingPunct="1"/>
                      <a:r>
                        <a:rPr lang="ru-RU" sz="1200" u="none" strike="noStrike" kern="1200" dirty="0" smtClean="0">
                          <a:solidFill>
                            <a:schemeClr val="tx1"/>
                          </a:solidFill>
                          <a:latin typeface="+mn-lt"/>
                          <a:ea typeface="+mn-ea"/>
                          <a:cs typeface="+mn-cs"/>
                        </a:rPr>
                        <a:t> </a:t>
                      </a:r>
                      <a:r>
                        <a:rPr lang="ru-RU" sz="1200" u="none" strike="noStrike" kern="1200" dirty="0">
                          <a:solidFill>
                            <a:schemeClr val="tx1"/>
                          </a:solidFill>
                          <a:latin typeface="+mn-lt"/>
                          <a:ea typeface="+mn-ea"/>
                          <a:cs typeface="+mn-cs"/>
                        </a:rPr>
                        <a:t>местных бюджетов на душу населения </a:t>
                      </a:r>
                      <a:r>
                        <a:rPr lang="ru-RU" sz="1200" u="none" strike="noStrike" kern="1200" dirty="0" smtClean="0">
                          <a:solidFill>
                            <a:schemeClr val="tx1"/>
                          </a:solidFill>
                          <a:latin typeface="+mn-lt"/>
                          <a:ea typeface="+mn-ea"/>
                          <a:cs typeface="+mn-cs"/>
                        </a:rPr>
                        <a:t>на 2021г</a:t>
                      </a:r>
                      <a:r>
                        <a:rPr lang="ru-RU" sz="1200" u="none" strike="noStrike" kern="1200" dirty="0">
                          <a:solidFill>
                            <a:schemeClr val="tx1"/>
                          </a:solidFill>
                          <a:latin typeface="+mn-lt"/>
                          <a:ea typeface="+mn-ea"/>
                          <a:cs typeface="+mn-cs"/>
                        </a:rPr>
                        <a:t>. </a:t>
                      </a:r>
                      <a:endParaRPr lang="ru-RU" sz="1200" u="none" strike="noStrike" kern="1200" dirty="0" smtClean="0">
                        <a:solidFill>
                          <a:schemeClr val="tx1"/>
                        </a:solidFill>
                        <a:latin typeface="+mn-lt"/>
                        <a:ea typeface="+mn-ea"/>
                        <a:cs typeface="+mn-cs"/>
                      </a:endParaRPr>
                    </a:p>
                    <a:p>
                      <a:pPr marL="0" algn="ctr" defTabSz="914400" rtl="0" eaLnBrk="1" fontAlgn="b" latinLnBrk="0" hangingPunct="1"/>
                      <a:r>
                        <a:rPr lang="ru-RU" sz="1200" u="none" strike="noStrike" kern="1200" dirty="0" smtClean="0">
                          <a:solidFill>
                            <a:schemeClr val="tx1"/>
                          </a:solidFill>
                          <a:latin typeface="+mn-lt"/>
                          <a:ea typeface="+mn-ea"/>
                          <a:cs typeface="+mn-cs"/>
                        </a:rPr>
                        <a:t> </a:t>
                      </a:r>
                      <a:r>
                        <a:rPr lang="ru-RU" sz="1200" u="none" strike="noStrike" kern="1200" dirty="0">
                          <a:solidFill>
                            <a:schemeClr val="tx1"/>
                          </a:solidFill>
                          <a:latin typeface="+mn-lt"/>
                          <a:ea typeface="+mn-ea"/>
                          <a:cs typeface="+mn-cs"/>
                        </a:rPr>
                        <a:t>(в тыс. руб./чел.)</a:t>
                      </a:r>
                    </a:p>
                  </a:txBody>
                  <a:tcPr marL="0" marR="0"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2">
                        <a:lumMod val="20000"/>
                        <a:lumOff val="80000"/>
                      </a:schemeClr>
                    </a:solidFill>
                  </a:tcPr>
                </a:tc>
              </a:tr>
              <a:tr h="395243">
                <a:tc>
                  <a:txBody>
                    <a:bodyPr/>
                    <a:lstStyle/>
                    <a:p>
                      <a:pPr marL="0" algn="ctr" defTabSz="914400" rtl="0" eaLnBrk="1" fontAlgn="b" latinLnBrk="0" hangingPunct="1"/>
                      <a:r>
                        <a:rPr lang="ru-RU" sz="1200" u="none" strike="noStrike" kern="1200" dirty="0">
                          <a:solidFill>
                            <a:schemeClr val="tx1"/>
                          </a:solidFill>
                          <a:latin typeface="+mn-lt"/>
                          <a:ea typeface="+mn-ea"/>
                          <a:cs typeface="+mn-cs"/>
                        </a:rPr>
                        <a:t>г. Железноводск</a:t>
                      </a:r>
                    </a:p>
                  </a:txBody>
                  <a:tcPr marL="0" marR="0"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2">
                        <a:lumMod val="20000"/>
                        <a:lumOff val="80000"/>
                      </a:schemeClr>
                    </a:solidFill>
                  </a:tcPr>
                </a:tc>
                <a:tc>
                  <a:txBody>
                    <a:bodyPr/>
                    <a:lstStyle/>
                    <a:p>
                      <a:pPr marL="0" algn="ctr" defTabSz="914400" rtl="0" eaLnBrk="1" fontAlgn="b" latinLnBrk="0" hangingPunct="1"/>
                      <a:r>
                        <a:rPr lang="ru-RU" sz="1200" u="none" strike="noStrike" kern="1200" dirty="0" smtClean="0">
                          <a:solidFill>
                            <a:schemeClr val="tx1"/>
                          </a:solidFill>
                          <a:latin typeface="+mn-lt"/>
                          <a:ea typeface="+mn-ea"/>
                          <a:cs typeface="+mn-cs"/>
                        </a:rPr>
                        <a:t>346 663</a:t>
                      </a:r>
                      <a:endParaRPr lang="ru-RU" sz="1200" u="none" strike="noStrike" kern="1200" dirty="0">
                        <a:solidFill>
                          <a:schemeClr val="tx1"/>
                        </a:solidFill>
                        <a:latin typeface="+mn-lt"/>
                        <a:ea typeface="+mn-ea"/>
                        <a:cs typeface="+mn-cs"/>
                      </a:endParaRPr>
                    </a:p>
                  </a:txBody>
                  <a:tcPr marL="0" marR="0"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2">
                        <a:lumMod val="20000"/>
                        <a:lumOff val="80000"/>
                      </a:schemeClr>
                    </a:solidFill>
                  </a:tcPr>
                </a:tc>
                <a:tc>
                  <a:txBody>
                    <a:bodyPr/>
                    <a:lstStyle/>
                    <a:p>
                      <a:pPr marL="0" algn="ctr" defTabSz="914400" rtl="0" eaLnBrk="1" fontAlgn="b" latinLnBrk="0" hangingPunct="1"/>
                      <a:r>
                        <a:rPr lang="ru-RU" sz="1200" u="none" strike="noStrike" kern="1200" dirty="0" smtClean="0">
                          <a:solidFill>
                            <a:schemeClr val="tx1"/>
                          </a:solidFill>
                          <a:latin typeface="+mn-lt"/>
                          <a:ea typeface="+mn-ea"/>
                          <a:cs typeface="+mn-cs"/>
                        </a:rPr>
                        <a:t>53 926</a:t>
                      </a:r>
                      <a:endParaRPr lang="ru-RU" sz="1200" u="none" strike="noStrike" kern="1200" dirty="0">
                        <a:solidFill>
                          <a:schemeClr val="tx1"/>
                        </a:solidFill>
                        <a:latin typeface="+mn-lt"/>
                        <a:ea typeface="+mn-ea"/>
                        <a:cs typeface="+mn-cs"/>
                      </a:endParaRPr>
                    </a:p>
                  </a:txBody>
                  <a:tcPr marL="0" marR="0"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2">
                        <a:lumMod val="20000"/>
                        <a:lumOff val="80000"/>
                      </a:schemeClr>
                    </a:solidFill>
                  </a:tcPr>
                </a:tc>
                <a:tc>
                  <a:txBody>
                    <a:bodyPr/>
                    <a:lstStyle/>
                    <a:p>
                      <a:pPr marL="0" algn="ctr" defTabSz="914400" rtl="0" eaLnBrk="1" fontAlgn="b" latinLnBrk="0" hangingPunct="1"/>
                      <a:r>
                        <a:rPr lang="ru-RU" sz="1200" u="none" strike="noStrike" kern="1200" dirty="0" smtClean="0">
                          <a:solidFill>
                            <a:schemeClr val="tx1"/>
                          </a:solidFill>
                          <a:latin typeface="+mn-lt"/>
                          <a:ea typeface="+mn-ea"/>
                          <a:cs typeface="+mn-cs"/>
                        </a:rPr>
                        <a:t>6,43</a:t>
                      </a:r>
                      <a:endParaRPr lang="ru-RU" sz="1200" u="none" strike="noStrike" kern="1200" dirty="0">
                        <a:solidFill>
                          <a:schemeClr val="tx1"/>
                        </a:solidFill>
                        <a:latin typeface="+mn-lt"/>
                        <a:ea typeface="+mn-ea"/>
                        <a:cs typeface="+mn-cs"/>
                      </a:endParaRPr>
                    </a:p>
                  </a:txBody>
                  <a:tcPr marL="0" marR="0"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2">
                        <a:lumMod val="20000"/>
                        <a:lumOff val="80000"/>
                      </a:schemeClr>
                    </a:solidFill>
                  </a:tcPr>
                </a:tc>
              </a:tr>
              <a:tr h="395243">
                <a:tc>
                  <a:txBody>
                    <a:bodyPr/>
                    <a:lstStyle/>
                    <a:p>
                      <a:pPr marL="0" algn="ctr" defTabSz="914400" rtl="0" eaLnBrk="1" fontAlgn="b" latinLnBrk="0" hangingPunct="1"/>
                      <a:r>
                        <a:rPr lang="ru-RU" sz="1200" u="none" strike="noStrike" kern="1200" dirty="0">
                          <a:solidFill>
                            <a:schemeClr val="tx1"/>
                          </a:solidFill>
                          <a:latin typeface="+mn-lt"/>
                          <a:ea typeface="+mn-ea"/>
                          <a:cs typeface="+mn-cs"/>
                        </a:rPr>
                        <a:t>г. Кисловодск</a:t>
                      </a:r>
                    </a:p>
                  </a:txBody>
                  <a:tcPr marL="0" marR="0"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2">
                        <a:lumMod val="20000"/>
                        <a:lumOff val="80000"/>
                      </a:schemeClr>
                    </a:solidFill>
                  </a:tcPr>
                </a:tc>
                <a:tc>
                  <a:txBody>
                    <a:bodyPr/>
                    <a:lstStyle/>
                    <a:p>
                      <a:pPr marL="0" algn="ctr" defTabSz="914400" rtl="0" eaLnBrk="1" fontAlgn="b" latinLnBrk="0" hangingPunct="1"/>
                      <a:r>
                        <a:rPr lang="ru-RU" sz="1200" u="none" strike="noStrike" kern="1200" dirty="0" smtClean="0">
                          <a:solidFill>
                            <a:schemeClr val="tx1"/>
                          </a:solidFill>
                          <a:latin typeface="+mn-lt"/>
                          <a:ea typeface="+mn-ea"/>
                          <a:cs typeface="+mn-cs"/>
                        </a:rPr>
                        <a:t>804 712</a:t>
                      </a:r>
                      <a:endParaRPr lang="ru-RU" sz="1200" u="none" strike="noStrike" kern="1200" dirty="0">
                        <a:solidFill>
                          <a:schemeClr val="tx1"/>
                        </a:solidFill>
                        <a:latin typeface="+mn-lt"/>
                        <a:ea typeface="+mn-ea"/>
                        <a:cs typeface="+mn-cs"/>
                      </a:endParaRPr>
                    </a:p>
                  </a:txBody>
                  <a:tcPr marL="0" marR="0"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2">
                        <a:lumMod val="20000"/>
                        <a:lumOff val="80000"/>
                      </a:schemeClr>
                    </a:solidFill>
                  </a:tcPr>
                </a:tc>
                <a:tc>
                  <a:txBody>
                    <a:bodyPr/>
                    <a:lstStyle/>
                    <a:p>
                      <a:pPr marL="0" algn="ctr" defTabSz="914400" rtl="0" eaLnBrk="1" fontAlgn="b" latinLnBrk="0" hangingPunct="1"/>
                      <a:r>
                        <a:rPr lang="ru-RU" sz="1200" u="none" strike="noStrike" kern="1200" dirty="0" smtClean="0">
                          <a:solidFill>
                            <a:schemeClr val="tx1"/>
                          </a:solidFill>
                          <a:latin typeface="+mn-lt"/>
                          <a:ea typeface="+mn-ea"/>
                          <a:cs typeface="+mn-cs"/>
                        </a:rPr>
                        <a:t>135 530</a:t>
                      </a:r>
                      <a:endParaRPr lang="ru-RU" sz="1200" u="none" strike="noStrike" kern="1200" dirty="0">
                        <a:solidFill>
                          <a:schemeClr val="tx1"/>
                        </a:solidFill>
                        <a:latin typeface="+mn-lt"/>
                        <a:ea typeface="+mn-ea"/>
                        <a:cs typeface="+mn-cs"/>
                      </a:endParaRPr>
                    </a:p>
                  </a:txBody>
                  <a:tcPr marL="0" marR="0"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2">
                        <a:lumMod val="20000"/>
                        <a:lumOff val="80000"/>
                      </a:schemeClr>
                    </a:solidFill>
                  </a:tcPr>
                </a:tc>
                <a:tc>
                  <a:txBody>
                    <a:bodyPr/>
                    <a:lstStyle/>
                    <a:p>
                      <a:pPr marL="0" algn="ctr" defTabSz="914400" rtl="0" eaLnBrk="1" fontAlgn="b" latinLnBrk="0" hangingPunct="1"/>
                      <a:r>
                        <a:rPr lang="ru-RU" sz="1200" u="none" strike="noStrike" kern="1200" dirty="0" smtClean="0">
                          <a:solidFill>
                            <a:schemeClr val="tx1"/>
                          </a:solidFill>
                          <a:latin typeface="+mn-lt"/>
                          <a:ea typeface="+mn-ea"/>
                          <a:cs typeface="+mn-cs"/>
                        </a:rPr>
                        <a:t>5,94</a:t>
                      </a:r>
                      <a:endParaRPr lang="ru-RU" sz="1200" u="none" strike="noStrike" kern="1200" dirty="0">
                        <a:solidFill>
                          <a:schemeClr val="tx1"/>
                        </a:solidFill>
                        <a:latin typeface="+mn-lt"/>
                        <a:ea typeface="+mn-ea"/>
                        <a:cs typeface="+mn-cs"/>
                      </a:endParaRPr>
                    </a:p>
                  </a:txBody>
                  <a:tcPr marL="0" marR="0"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2">
                        <a:lumMod val="20000"/>
                        <a:lumOff val="80000"/>
                      </a:schemeClr>
                    </a:solidFill>
                  </a:tcPr>
                </a:tc>
              </a:tr>
              <a:tr h="395243">
                <a:tc>
                  <a:txBody>
                    <a:bodyPr/>
                    <a:lstStyle/>
                    <a:p>
                      <a:pPr marL="0" algn="ctr" defTabSz="914400" rtl="0" eaLnBrk="1" fontAlgn="b" latinLnBrk="0" hangingPunct="1"/>
                      <a:r>
                        <a:rPr lang="ru-RU" sz="1200" u="none" strike="noStrike" kern="1200" dirty="0" smtClean="0">
                          <a:solidFill>
                            <a:schemeClr val="tx1"/>
                          </a:solidFill>
                          <a:latin typeface="+mn-lt"/>
                          <a:ea typeface="+mn-ea"/>
                          <a:cs typeface="+mn-cs"/>
                        </a:rPr>
                        <a:t>Минераловодский</a:t>
                      </a:r>
                      <a:r>
                        <a:rPr lang="ru-RU" sz="1200" u="none" strike="noStrike" kern="1200" baseline="0" dirty="0" smtClean="0">
                          <a:solidFill>
                            <a:schemeClr val="tx1"/>
                          </a:solidFill>
                          <a:latin typeface="+mn-lt"/>
                          <a:ea typeface="+mn-ea"/>
                          <a:cs typeface="+mn-cs"/>
                        </a:rPr>
                        <a:t> городской округ</a:t>
                      </a:r>
                      <a:endParaRPr lang="ru-RU" sz="1200" u="none" strike="noStrike" kern="1200" dirty="0">
                        <a:solidFill>
                          <a:schemeClr val="tx1"/>
                        </a:solidFill>
                        <a:latin typeface="+mn-lt"/>
                        <a:ea typeface="+mn-ea"/>
                        <a:cs typeface="+mn-cs"/>
                      </a:endParaRPr>
                    </a:p>
                  </a:txBody>
                  <a:tcPr marL="0" marR="0"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2">
                        <a:lumMod val="20000"/>
                        <a:lumOff val="80000"/>
                      </a:schemeClr>
                    </a:solidFill>
                  </a:tcPr>
                </a:tc>
                <a:tc>
                  <a:txBody>
                    <a:bodyPr/>
                    <a:lstStyle/>
                    <a:p>
                      <a:pPr marL="0" algn="ctr" defTabSz="914400" rtl="0" eaLnBrk="1" fontAlgn="b" latinLnBrk="0" hangingPunct="1"/>
                      <a:r>
                        <a:rPr lang="ru-RU" sz="1200" u="none" strike="noStrike" kern="1200" dirty="0" smtClean="0">
                          <a:solidFill>
                            <a:schemeClr val="tx1"/>
                          </a:solidFill>
                          <a:latin typeface="+mn-lt"/>
                          <a:ea typeface="+mn-ea"/>
                          <a:cs typeface="+mn-cs"/>
                        </a:rPr>
                        <a:t>857 995</a:t>
                      </a:r>
                      <a:endParaRPr lang="ru-RU" sz="1200" u="none" strike="noStrike" kern="1200" dirty="0">
                        <a:solidFill>
                          <a:schemeClr val="tx1"/>
                        </a:solidFill>
                        <a:latin typeface="+mn-lt"/>
                        <a:ea typeface="+mn-ea"/>
                        <a:cs typeface="+mn-cs"/>
                      </a:endParaRPr>
                    </a:p>
                  </a:txBody>
                  <a:tcPr marL="0" marR="0"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2">
                        <a:lumMod val="20000"/>
                        <a:lumOff val="80000"/>
                      </a:schemeClr>
                    </a:solidFill>
                  </a:tcPr>
                </a:tc>
                <a:tc>
                  <a:txBody>
                    <a:bodyPr/>
                    <a:lstStyle/>
                    <a:p>
                      <a:pPr marL="0" algn="ctr" defTabSz="914400" rtl="0" eaLnBrk="1" fontAlgn="b" latinLnBrk="0" hangingPunct="1"/>
                      <a:r>
                        <a:rPr lang="ru-RU" sz="1200" u="none" strike="noStrike" kern="1200" dirty="0" smtClean="0">
                          <a:solidFill>
                            <a:schemeClr val="tx1"/>
                          </a:solidFill>
                          <a:latin typeface="+mn-lt"/>
                          <a:ea typeface="+mn-ea"/>
                          <a:cs typeface="+mn-cs"/>
                        </a:rPr>
                        <a:t>137 173</a:t>
                      </a:r>
                      <a:endParaRPr lang="ru-RU" sz="1200" u="none" strike="noStrike" kern="1200" dirty="0">
                        <a:solidFill>
                          <a:schemeClr val="tx1"/>
                        </a:solidFill>
                        <a:latin typeface="+mn-lt"/>
                        <a:ea typeface="+mn-ea"/>
                        <a:cs typeface="+mn-cs"/>
                      </a:endParaRPr>
                    </a:p>
                  </a:txBody>
                  <a:tcPr marL="0" marR="0"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2">
                        <a:lumMod val="20000"/>
                        <a:lumOff val="80000"/>
                      </a:schemeClr>
                    </a:solidFill>
                  </a:tcPr>
                </a:tc>
                <a:tc>
                  <a:txBody>
                    <a:bodyPr/>
                    <a:lstStyle/>
                    <a:p>
                      <a:pPr marL="0" algn="ctr" defTabSz="914400" rtl="0" eaLnBrk="1" fontAlgn="b" latinLnBrk="0" hangingPunct="1"/>
                      <a:r>
                        <a:rPr lang="ru-RU" sz="1200" u="none" strike="noStrike" kern="1200" dirty="0" smtClean="0">
                          <a:solidFill>
                            <a:schemeClr val="tx1"/>
                          </a:solidFill>
                          <a:latin typeface="+mn-lt"/>
                          <a:ea typeface="+mn-ea"/>
                          <a:cs typeface="+mn-cs"/>
                        </a:rPr>
                        <a:t>6,25</a:t>
                      </a:r>
                      <a:endParaRPr lang="ru-RU" sz="1200" u="none" strike="noStrike" kern="1200" dirty="0">
                        <a:solidFill>
                          <a:schemeClr val="tx1"/>
                        </a:solidFill>
                        <a:latin typeface="+mn-lt"/>
                        <a:ea typeface="+mn-ea"/>
                        <a:cs typeface="+mn-cs"/>
                      </a:endParaRPr>
                    </a:p>
                  </a:txBody>
                  <a:tcPr marL="0" marR="0"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2">
                        <a:lumMod val="20000"/>
                        <a:lumOff val="80000"/>
                      </a:schemeClr>
                    </a:solidFill>
                  </a:tcPr>
                </a:tc>
              </a:tr>
              <a:tr h="395243">
                <a:tc>
                  <a:txBody>
                    <a:bodyPr/>
                    <a:lstStyle/>
                    <a:p>
                      <a:pPr marL="0" algn="ctr" defTabSz="914400" rtl="0" eaLnBrk="1" fontAlgn="b" latinLnBrk="0" hangingPunct="1"/>
                      <a:r>
                        <a:rPr lang="ru-RU" sz="1200" u="none" strike="noStrike" kern="1200" dirty="0">
                          <a:solidFill>
                            <a:schemeClr val="tx1"/>
                          </a:solidFill>
                          <a:latin typeface="+mn-lt"/>
                          <a:ea typeface="+mn-ea"/>
                          <a:cs typeface="+mn-cs"/>
                        </a:rPr>
                        <a:t>г. Ессентуки</a:t>
                      </a:r>
                    </a:p>
                  </a:txBody>
                  <a:tcPr marL="0" marR="0"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2">
                        <a:lumMod val="20000"/>
                        <a:lumOff val="80000"/>
                      </a:schemeClr>
                    </a:solidFill>
                  </a:tcPr>
                </a:tc>
                <a:tc>
                  <a:txBody>
                    <a:bodyPr/>
                    <a:lstStyle/>
                    <a:p>
                      <a:pPr marL="0" algn="ctr" defTabSz="914400" rtl="0" eaLnBrk="1" fontAlgn="b" latinLnBrk="0" hangingPunct="1"/>
                      <a:r>
                        <a:rPr lang="ru-RU" sz="1200" u="none" strike="noStrike" kern="1200" dirty="0" smtClean="0">
                          <a:solidFill>
                            <a:schemeClr val="tx1"/>
                          </a:solidFill>
                          <a:latin typeface="+mn-lt"/>
                          <a:ea typeface="+mn-ea"/>
                          <a:cs typeface="+mn-cs"/>
                        </a:rPr>
                        <a:t>726 086</a:t>
                      </a:r>
                      <a:endParaRPr lang="ru-RU" sz="1200" u="none" strike="noStrike" kern="1200" dirty="0">
                        <a:solidFill>
                          <a:schemeClr val="tx1"/>
                        </a:solidFill>
                        <a:latin typeface="+mn-lt"/>
                        <a:ea typeface="+mn-ea"/>
                        <a:cs typeface="+mn-cs"/>
                      </a:endParaRPr>
                    </a:p>
                  </a:txBody>
                  <a:tcPr marL="0" marR="0"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2">
                        <a:lumMod val="20000"/>
                        <a:lumOff val="80000"/>
                      </a:schemeClr>
                    </a:solidFill>
                  </a:tcPr>
                </a:tc>
                <a:tc>
                  <a:txBody>
                    <a:bodyPr/>
                    <a:lstStyle/>
                    <a:p>
                      <a:pPr marL="0" algn="ctr" defTabSz="914400" rtl="0" eaLnBrk="1" fontAlgn="b" latinLnBrk="0" hangingPunct="1"/>
                      <a:r>
                        <a:rPr lang="ru-RU" sz="1200" u="none" strike="noStrike" kern="1200" dirty="0" smtClean="0">
                          <a:solidFill>
                            <a:schemeClr val="tx1"/>
                          </a:solidFill>
                          <a:latin typeface="+mn-lt"/>
                          <a:ea typeface="+mn-ea"/>
                          <a:cs typeface="+mn-cs"/>
                        </a:rPr>
                        <a:t>113 056</a:t>
                      </a:r>
                      <a:endParaRPr lang="ru-RU" sz="1200" u="none" strike="noStrike" kern="1200" dirty="0">
                        <a:solidFill>
                          <a:schemeClr val="tx1"/>
                        </a:solidFill>
                        <a:latin typeface="+mn-lt"/>
                        <a:ea typeface="+mn-ea"/>
                        <a:cs typeface="+mn-cs"/>
                      </a:endParaRPr>
                    </a:p>
                  </a:txBody>
                  <a:tcPr marL="0" marR="0"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2">
                        <a:lumMod val="20000"/>
                        <a:lumOff val="80000"/>
                      </a:schemeClr>
                    </a:solidFill>
                  </a:tcPr>
                </a:tc>
                <a:tc>
                  <a:txBody>
                    <a:bodyPr/>
                    <a:lstStyle/>
                    <a:p>
                      <a:pPr marL="0" algn="ctr" defTabSz="914400" rtl="0" eaLnBrk="1" fontAlgn="b" latinLnBrk="0" hangingPunct="1"/>
                      <a:r>
                        <a:rPr lang="ru-RU" sz="1200" u="none" strike="noStrike" kern="1200" dirty="0" smtClean="0">
                          <a:solidFill>
                            <a:schemeClr val="tx1"/>
                          </a:solidFill>
                          <a:latin typeface="+mn-lt"/>
                          <a:ea typeface="+mn-ea"/>
                          <a:cs typeface="+mn-cs"/>
                        </a:rPr>
                        <a:t>6,42</a:t>
                      </a:r>
                      <a:endParaRPr lang="ru-RU" sz="1200" u="none" strike="noStrike" kern="1200" dirty="0">
                        <a:solidFill>
                          <a:schemeClr val="tx1"/>
                        </a:solidFill>
                        <a:latin typeface="+mn-lt"/>
                        <a:ea typeface="+mn-ea"/>
                        <a:cs typeface="+mn-cs"/>
                      </a:endParaRPr>
                    </a:p>
                  </a:txBody>
                  <a:tcPr marL="0" marR="0"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2">
                        <a:lumMod val="20000"/>
                        <a:lumOff val="80000"/>
                      </a:schemeClr>
                    </a:solidFill>
                  </a:tcPr>
                </a:tc>
              </a:tr>
              <a:tr h="395243">
                <a:tc>
                  <a:txBody>
                    <a:bodyPr/>
                    <a:lstStyle/>
                    <a:p>
                      <a:pPr marL="0" algn="ctr" defTabSz="914400" rtl="0" eaLnBrk="1" fontAlgn="b" latinLnBrk="0" hangingPunct="1"/>
                      <a:r>
                        <a:rPr lang="ru-RU" sz="1200" u="none" strike="noStrike" kern="1200" dirty="0">
                          <a:solidFill>
                            <a:schemeClr val="tx1"/>
                          </a:solidFill>
                          <a:latin typeface="+mn-lt"/>
                          <a:ea typeface="+mn-ea"/>
                          <a:cs typeface="+mn-cs"/>
                        </a:rPr>
                        <a:t>г. Пятигорск</a:t>
                      </a:r>
                    </a:p>
                  </a:txBody>
                  <a:tcPr marL="0" marR="0"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2">
                        <a:lumMod val="40000"/>
                        <a:lumOff val="60000"/>
                      </a:schemeClr>
                    </a:solidFill>
                  </a:tcPr>
                </a:tc>
                <a:tc>
                  <a:txBody>
                    <a:bodyPr/>
                    <a:lstStyle/>
                    <a:p>
                      <a:pPr marL="0" algn="ctr" defTabSz="914400" rtl="0" eaLnBrk="1" fontAlgn="b" latinLnBrk="0" hangingPunct="1"/>
                      <a:r>
                        <a:rPr lang="ru-RU" sz="1200" u="none" strike="noStrike" kern="1200" dirty="0" smtClean="0">
                          <a:solidFill>
                            <a:schemeClr val="tx1"/>
                          </a:solidFill>
                          <a:latin typeface="+mn-lt"/>
                          <a:ea typeface="+mn-ea"/>
                          <a:cs typeface="+mn-cs"/>
                        </a:rPr>
                        <a:t>1 747 492</a:t>
                      </a:r>
                      <a:endParaRPr lang="ru-RU" sz="1200" u="none" strike="noStrike" kern="1200" dirty="0">
                        <a:solidFill>
                          <a:schemeClr val="tx1"/>
                        </a:solidFill>
                        <a:latin typeface="+mn-lt"/>
                        <a:ea typeface="+mn-ea"/>
                        <a:cs typeface="+mn-cs"/>
                      </a:endParaRPr>
                    </a:p>
                  </a:txBody>
                  <a:tcPr marL="0" marR="0"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2">
                        <a:lumMod val="40000"/>
                        <a:lumOff val="60000"/>
                      </a:schemeClr>
                    </a:solidFill>
                  </a:tcPr>
                </a:tc>
                <a:tc>
                  <a:txBody>
                    <a:bodyPr/>
                    <a:lstStyle/>
                    <a:p>
                      <a:pPr marL="0" algn="ctr" defTabSz="914400" rtl="0" eaLnBrk="1" fontAlgn="b" latinLnBrk="0" hangingPunct="1"/>
                      <a:r>
                        <a:rPr lang="ru-RU" sz="1200" u="none" strike="noStrike" kern="1200" dirty="0" smtClean="0">
                          <a:solidFill>
                            <a:schemeClr val="tx1"/>
                          </a:solidFill>
                          <a:latin typeface="+mn-lt"/>
                          <a:ea typeface="+mn-ea"/>
                          <a:cs typeface="+mn-cs"/>
                        </a:rPr>
                        <a:t>214 567</a:t>
                      </a:r>
                      <a:endParaRPr lang="ru-RU" sz="1200" u="none" strike="noStrike" kern="1200" dirty="0">
                        <a:solidFill>
                          <a:schemeClr val="tx1"/>
                        </a:solidFill>
                        <a:latin typeface="+mn-lt"/>
                        <a:ea typeface="+mn-ea"/>
                        <a:cs typeface="+mn-cs"/>
                      </a:endParaRPr>
                    </a:p>
                  </a:txBody>
                  <a:tcPr marL="0" marR="0"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2">
                        <a:lumMod val="40000"/>
                        <a:lumOff val="60000"/>
                      </a:schemeClr>
                    </a:solidFill>
                  </a:tcPr>
                </a:tc>
                <a:tc>
                  <a:txBody>
                    <a:bodyPr/>
                    <a:lstStyle/>
                    <a:p>
                      <a:pPr marL="0" algn="ctr" defTabSz="914400" rtl="0" eaLnBrk="1" fontAlgn="b" latinLnBrk="0" hangingPunct="1"/>
                      <a:r>
                        <a:rPr lang="ru-RU" sz="1200" u="none" strike="noStrike" kern="1200" dirty="0" smtClean="0">
                          <a:solidFill>
                            <a:schemeClr val="tx1"/>
                          </a:solidFill>
                          <a:latin typeface="+mn-lt"/>
                          <a:ea typeface="+mn-ea"/>
                          <a:cs typeface="+mn-cs"/>
                        </a:rPr>
                        <a:t>8,14</a:t>
                      </a:r>
                      <a:endParaRPr lang="ru-RU" sz="1200" u="none" strike="noStrike" kern="1200" dirty="0">
                        <a:solidFill>
                          <a:schemeClr val="tx1"/>
                        </a:solidFill>
                        <a:latin typeface="+mn-lt"/>
                        <a:ea typeface="+mn-ea"/>
                        <a:cs typeface="+mn-cs"/>
                      </a:endParaRPr>
                    </a:p>
                  </a:txBody>
                  <a:tcPr marL="0" marR="0"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2">
                        <a:lumMod val="40000"/>
                        <a:lumOff val="60000"/>
                      </a:schemeClr>
                    </a:solidFill>
                  </a:tcPr>
                </a:tc>
              </a:tr>
              <a:tr h="395243">
                <a:tc>
                  <a:txBody>
                    <a:bodyPr/>
                    <a:lstStyle/>
                    <a:p>
                      <a:pPr marL="0" algn="ctr" defTabSz="914400" rtl="0" eaLnBrk="1" fontAlgn="b" latinLnBrk="0" hangingPunct="1"/>
                      <a:r>
                        <a:rPr lang="ru-RU" sz="1200" u="none" strike="noStrike" kern="1200" dirty="0">
                          <a:solidFill>
                            <a:schemeClr val="tx1"/>
                          </a:solidFill>
                          <a:latin typeface="+mn-lt"/>
                          <a:ea typeface="+mn-ea"/>
                          <a:cs typeface="+mn-cs"/>
                        </a:rPr>
                        <a:t>г. Ставрополь</a:t>
                      </a:r>
                    </a:p>
                  </a:txBody>
                  <a:tcPr marL="0" marR="0"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2">
                        <a:lumMod val="20000"/>
                        <a:lumOff val="80000"/>
                      </a:schemeClr>
                    </a:solidFill>
                  </a:tcPr>
                </a:tc>
                <a:tc>
                  <a:txBody>
                    <a:bodyPr/>
                    <a:lstStyle/>
                    <a:p>
                      <a:pPr marL="0" algn="ctr" defTabSz="914400" rtl="0" eaLnBrk="1" fontAlgn="b" latinLnBrk="0" hangingPunct="1"/>
                      <a:r>
                        <a:rPr lang="ru-RU" sz="1200" u="none" strike="noStrike" kern="1200" dirty="0" smtClean="0">
                          <a:solidFill>
                            <a:schemeClr val="tx1"/>
                          </a:solidFill>
                          <a:latin typeface="+mn-lt"/>
                          <a:ea typeface="+mn-ea"/>
                          <a:cs typeface="+mn-cs"/>
                        </a:rPr>
                        <a:t>4 868 784</a:t>
                      </a:r>
                      <a:endParaRPr lang="ru-RU" sz="1200" u="none" strike="noStrike" kern="1200" dirty="0">
                        <a:solidFill>
                          <a:schemeClr val="tx1"/>
                        </a:solidFill>
                        <a:latin typeface="+mn-lt"/>
                        <a:ea typeface="+mn-ea"/>
                        <a:cs typeface="+mn-cs"/>
                      </a:endParaRPr>
                    </a:p>
                  </a:txBody>
                  <a:tcPr marL="0" marR="0"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2">
                        <a:lumMod val="20000"/>
                        <a:lumOff val="80000"/>
                      </a:schemeClr>
                    </a:solidFill>
                  </a:tcPr>
                </a:tc>
                <a:tc>
                  <a:txBody>
                    <a:bodyPr/>
                    <a:lstStyle/>
                    <a:p>
                      <a:pPr marL="0" algn="ctr" defTabSz="914400" rtl="0" eaLnBrk="1" fontAlgn="b" latinLnBrk="0" hangingPunct="1"/>
                      <a:r>
                        <a:rPr lang="ru-RU" sz="1200" u="none" strike="noStrike" kern="1200" dirty="0" smtClean="0">
                          <a:solidFill>
                            <a:schemeClr val="tx1"/>
                          </a:solidFill>
                          <a:latin typeface="+mn-lt"/>
                          <a:ea typeface="+mn-ea"/>
                          <a:cs typeface="+mn-cs"/>
                        </a:rPr>
                        <a:t>450 863</a:t>
                      </a:r>
                      <a:endParaRPr lang="ru-RU" sz="1200" u="none" strike="noStrike" kern="1200" dirty="0">
                        <a:solidFill>
                          <a:schemeClr val="tx1"/>
                        </a:solidFill>
                        <a:latin typeface="+mn-lt"/>
                        <a:ea typeface="+mn-ea"/>
                        <a:cs typeface="+mn-cs"/>
                      </a:endParaRPr>
                    </a:p>
                  </a:txBody>
                  <a:tcPr marL="0" marR="0"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2">
                        <a:lumMod val="20000"/>
                        <a:lumOff val="80000"/>
                      </a:schemeClr>
                    </a:solidFill>
                  </a:tcPr>
                </a:tc>
                <a:tc>
                  <a:txBody>
                    <a:bodyPr/>
                    <a:lstStyle/>
                    <a:p>
                      <a:pPr marL="0" algn="ctr" defTabSz="914400" rtl="0" eaLnBrk="1" fontAlgn="b" latinLnBrk="0" hangingPunct="1"/>
                      <a:r>
                        <a:rPr lang="ru-RU" sz="1200" u="none" strike="noStrike" kern="1200" dirty="0" smtClean="0">
                          <a:solidFill>
                            <a:schemeClr val="tx1"/>
                          </a:solidFill>
                          <a:latin typeface="+mn-lt"/>
                          <a:ea typeface="+mn-ea"/>
                          <a:cs typeface="+mn-cs"/>
                        </a:rPr>
                        <a:t>10,80</a:t>
                      </a:r>
                      <a:endParaRPr lang="ru-RU" sz="1200" u="none" strike="noStrike" kern="1200" dirty="0">
                        <a:solidFill>
                          <a:schemeClr val="tx1"/>
                        </a:solidFill>
                        <a:latin typeface="+mn-lt"/>
                        <a:ea typeface="+mn-ea"/>
                        <a:cs typeface="+mn-cs"/>
                      </a:endParaRPr>
                    </a:p>
                  </a:txBody>
                  <a:tcPr marL="0" marR="0"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2">
                        <a:lumMod val="20000"/>
                        <a:lumOff val="80000"/>
                      </a:schemeClr>
                    </a:solidFill>
                  </a:tcPr>
                </a:tc>
              </a:tr>
              <a:tr h="784529">
                <a:tc>
                  <a:txBody>
                    <a:bodyPr/>
                    <a:lstStyle/>
                    <a:p>
                      <a:pPr marL="0" algn="ctr" defTabSz="914400" rtl="0" eaLnBrk="1" fontAlgn="b" latinLnBrk="0" hangingPunct="1"/>
                      <a:r>
                        <a:rPr lang="ru-RU" sz="1200" u="none" strike="noStrike" kern="1200" dirty="0">
                          <a:solidFill>
                            <a:schemeClr val="tx1"/>
                          </a:solidFill>
                          <a:latin typeface="+mn-lt"/>
                          <a:ea typeface="+mn-ea"/>
                          <a:cs typeface="+mn-cs"/>
                        </a:rPr>
                        <a:t>ВСЕГО ПО </a:t>
                      </a:r>
                      <a:r>
                        <a:rPr lang="ru-RU" sz="1200" u="none" strike="noStrike" kern="1200" dirty="0" smtClean="0">
                          <a:solidFill>
                            <a:schemeClr val="tx1"/>
                          </a:solidFill>
                          <a:latin typeface="+mn-lt"/>
                          <a:ea typeface="+mn-ea"/>
                          <a:cs typeface="+mn-cs"/>
                        </a:rPr>
                        <a:t>СК</a:t>
                      </a:r>
                    </a:p>
                    <a:p>
                      <a:pPr marL="0" algn="ctr" defTabSz="914400" rtl="0" eaLnBrk="1" fontAlgn="b" latinLnBrk="0" hangingPunct="1"/>
                      <a:r>
                        <a:rPr lang="ru-RU" sz="1200" u="none" strike="noStrike" kern="1200" dirty="0" smtClean="0">
                          <a:solidFill>
                            <a:schemeClr val="tx1"/>
                          </a:solidFill>
                          <a:latin typeface="+mn-lt"/>
                          <a:ea typeface="+mn-ea"/>
                          <a:cs typeface="+mn-cs"/>
                        </a:rPr>
                        <a:t> </a:t>
                      </a:r>
                      <a:endParaRPr lang="ru-RU" sz="1200" u="none" strike="noStrike" kern="1200" dirty="0">
                        <a:solidFill>
                          <a:schemeClr val="tx1"/>
                        </a:solidFill>
                        <a:latin typeface="+mn-lt"/>
                        <a:ea typeface="+mn-ea"/>
                        <a:cs typeface="+mn-cs"/>
                      </a:endParaRPr>
                    </a:p>
                  </a:txBody>
                  <a:tcPr marL="0" marR="0"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2">
                        <a:lumMod val="20000"/>
                        <a:lumOff val="80000"/>
                      </a:schemeClr>
                    </a:solidFill>
                  </a:tcPr>
                </a:tc>
                <a:tc>
                  <a:txBody>
                    <a:bodyPr/>
                    <a:lstStyle/>
                    <a:p>
                      <a:pPr marL="0" algn="ctr" defTabSz="914400" rtl="0" eaLnBrk="1" fontAlgn="b" latinLnBrk="0" hangingPunct="1"/>
                      <a:endParaRPr lang="ru-RU" sz="1200" u="none" strike="noStrike" kern="1200" dirty="0" smtClean="0">
                        <a:solidFill>
                          <a:schemeClr val="tx1"/>
                        </a:solidFill>
                        <a:latin typeface="+mn-lt"/>
                        <a:ea typeface="+mn-ea"/>
                        <a:cs typeface="+mn-cs"/>
                      </a:endParaRPr>
                    </a:p>
                    <a:p>
                      <a:pPr marL="0" algn="ctr" defTabSz="914400" rtl="0" eaLnBrk="1" fontAlgn="b" latinLnBrk="0" hangingPunct="1"/>
                      <a:r>
                        <a:rPr lang="ru-RU" sz="1200" u="none" strike="noStrike" kern="1200" dirty="0" smtClean="0">
                          <a:solidFill>
                            <a:schemeClr val="tx1"/>
                          </a:solidFill>
                          <a:latin typeface="+mn-lt"/>
                          <a:ea typeface="+mn-ea"/>
                          <a:cs typeface="+mn-cs"/>
                        </a:rPr>
                        <a:t>22 170 297</a:t>
                      </a:r>
                    </a:p>
                    <a:p>
                      <a:pPr marL="0" algn="ctr" defTabSz="914400" rtl="0" eaLnBrk="1" fontAlgn="b" latinLnBrk="0" hangingPunct="1"/>
                      <a:endParaRPr lang="ru-RU" sz="1200" u="none" strike="noStrike" kern="1200" dirty="0" smtClean="0">
                        <a:solidFill>
                          <a:schemeClr val="tx1"/>
                        </a:solidFill>
                        <a:latin typeface="+mn-lt"/>
                        <a:ea typeface="+mn-ea"/>
                        <a:cs typeface="+mn-cs"/>
                      </a:endParaRPr>
                    </a:p>
                    <a:p>
                      <a:pPr marL="0" algn="ctr" defTabSz="914400" rtl="0" eaLnBrk="1" fontAlgn="b" latinLnBrk="0" hangingPunct="1"/>
                      <a:endParaRPr lang="ru-RU" sz="1200" u="none" strike="noStrike" kern="1200" dirty="0">
                        <a:solidFill>
                          <a:schemeClr val="tx1"/>
                        </a:solidFill>
                        <a:latin typeface="+mn-lt"/>
                        <a:ea typeface="+mn-ea"/>
                        <a:cs typeface="+mn-cs"/>
                      </a:endParaRPr>
                    </a:p>
                  </a:txBody>
                  <a:tcPr marL="0" marR="0"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2">
                        <a:lumMod val="20000"/>
                        <a:lumOff val="80000"/>
                      </a:schemeClr>
                    </a:solidFill>
                  </a:tcPr>
                </a:tc>
                <a:tc>
                  <a:txBody>
                    <a:bodyPr/>
                    <a:lstStyle/>
                    <a:p>
                      <a:pPr marL="0" algn="ctr" defTabSz="914400" rtl="0" eaLnBrk="1" fontAlgn="b" latinLnBrk="0" hangingPunct="1"/>
                      <a:r>
                        <a:rPr lang="ru-RU" sz="1200" u="none" strike="noStrike" kern="1200" dirty="0" smtClean="0">
                          <a:solidFill>
                            <a:schemeClr val="tx1"/>
                          </a:solidFill>
                          <a:latin typeface="+mn-lt"/>
                          <a:ea typeface="+mn-ea"/>
                          <a:cs typeface="+mn-cs"/>
                        </a:rPr>
                        <a:t>2 807 798</a:t>
                      </a:r>
                    </a:p>
                    <a:p>
                      <a:pPr marL="0" algn="ctr" defTabSz="914400" rtl="0" eaLnBrk="1" fontAlgn="b" latinLnBrk="0" hangingPunct="1"/>
                      <a:endParaRPr lang="ru-RU" sz="1200" u="none" strike="noStrike" kern="1200" dirty="0">
                        <a:solidFill>
                          <a:schemeClr val="tx1"/>
                        </a:solidFill>
                        <a:latin typeface="+mn-lt"/>
                        <a:ea typeface="+mn-ea"/>
                        <a:cs typeface="+mn-cs"/>
                      </a:endParaRPr>
                    </a:p>
                  </a:txBody>
                  <a:tcPr marL="0" marR="0"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2">
                        <a:lumMod val="20000"/>
                        <a:lumOff val="80000"/>
                      </a:schemeClr>
                    </a:solidFill>
                  </a:tcPr>
                </a:tc>
                <a:tc>
                  <a:txBody>
                    <a:bodyPr/>
                    <a:lstStyle/>
                    <a:p>
                      <a:pPr marL="0" algn="ctr" defTabSz="914400" rtl="0" eaLnBrk="1" fontAlgn="b" latinLnBrk="0" hangingPunct="1"/>
                      <a:endParaRPr lang="ru-RU" sz="1200" u="none" strike="noStrike" kern="1200" dirty="0" smtClean="0">
                        <a:solidFill>
                          <a:schemeClr val="tx1"/>
                        </a:solidFill>
                        <a:latin typeface="+mn-lt"/>
                        <a:ea typeface="+mn-ea"/>
                        <a:cs typeface="+mn-cs"/>
                      </a:endParaRPr>
                    </a:p>
                    <a:p>
                      <a:pPr marL="0" algn="ctr" defTabSz="914400" rtl="0" eaLnBrk="1" fontAlgn="b" latinLnBrk="0" hangingPunct="1"/>
                      <a:r>
                        <a:rPr lang="ru-RU" sz="1200" u="none" strike="noStrike" kern="1200" dirty="0" smtClean="0">
                          <a:solidFill>
                            <a:schemeClr val="tx1"/>
                          </a:solidFill>
                          <a:latin typeface="+mn-lt"/>
                          <a:ea typeface="+mn-ea"/>
                          <a:cs typeface="+mn-cs"/>
                        </a:rPr>
                        <a:t>7,90</a:t>
                      </a:r>
                    </a:p>
                    <a:p>
                      <a:pPr marL="0" algn="ctr" defTabSz="914400" rtl="0" eaLnBrk="1" fontAlgn="b" latinLnBrk="0" hangingPunct="1"/>
                      <a:endParaRPr lang="ru-RU" sz="1200" u="none" strike="noStrike" kern="1200" dirty="0">
                        <a:solidFill>
                          <a:schemeClr val="tx1"/>
                        </a:solidFill>
                        <a:latin typeface="+mn-lt"/>
                        <a:ea typeface="+mn-ea"/>
                        <a:cs typeface="+mn-cs"/>
                      </a:endParaRPr>
                    </a:p>
                  </a:txBody>
                  <a:tcPr marL="0" marR="0"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2">
                        <a:lumMod val="20000"/>
                        <a:lumOff val="80000"/>
                      </a:schemeClr>
                    </a:solidFill>
                  </a:tcPr>
                </a:tc>
              </a:tr>
            </a:tbl>
          </a:graphicData>
        </a:graphic>
      </p:graphicFrame>
      <p:sp>
        <p:nvSpPr>
          <p:cNvPr id="6" name="Прямоугольник 5"/>
          <p:cNvSpPr/>
          <p:nvPr/>
        </p:nvSpPr>
        <p:spPr>
          <a:xfrm>
            <a:off x="1547664" y="274909"/>
            <a:ext cx="7474316" cy="1877437"/>
          </a:xfrm>
          <a:prstGeom prst="rect">
            <a:avLst/>
          </a:prstGeom>
        </p:spPr>
        <p:txBody>
          <a:bodyPr wrap="square">
            <a:spAutoFit/>
          </a:bodyPr>
          <a:lstStyle/>
          <a:p>
            <a:pPr algn="ctr"/>
            <a:r>
              <a:rPr lang="ru-RU" sz="2000" b="1" dirty="0" smtClean="0">
                <a:latin typeface="Calibri" panose="020F0502020204030204" pitchFamily="34" charset="0"/>
                <a:cs typeface="Calibri" panose="020F0502020204030204" pitchFamily="34" charset="0"/>
              </a:rPr>
              <a:t>Сравнительная информация о доле собственных доходов </a:t>
            </a:r>
          </a:p>
          <a:p>
            <a:pPr algn="ctr"/>
            <a:r>
              <a:rPr lang="ru-RU" sz="2000" b="1" dirty="0" smtClean="0">
                <a:latin typeface="Calibri" panose="020F0502020204030204" pitchFamily="34" charset="0"/>
                <a:cs typeface="Calibri" panose="020F0502020204030204" pitchFamily="34" charset="0"/>
              </a:rPr>
              <a:t>(налоговых и неналоговых доходов) местных бюджетов на душу населения по отдельным городам Ставропольского края по первоначальному  плану на 2021 </a:t>
            </a:r>
            <a:r>
              <a:rPr lang="ru-RU" sz="2000" b="1" dirty="0">
                <a:latin typeface="Calibri" panose="020F0502020204030204" pitchFamily="34" charset="0"/>
                <a:cs typeface="Calibri" panose="020F0502020204030204" pitchFamily="34" charset="0"/>
              </a:rPr>
              <a:t>г.</a:t>
            </a:r>
            <a:endParaRPr lang="ru-RU" sz="2000" b="1" dirty="0">
              <a:solidFill>
                <a:srgbClr val="000000"/>
              </a:solidFill>
              <a:latin typeface="Calibri" panose="020F0502020204030204" pitchFamily="34" charset="0"/>
              <a:cs typeface="Calibri" panose="020F0502020204030204" pitchFamily="34" charset="0"/>
            </a:endParaRPr>
          </a:p>
          <a:p>
            <a:endParaRPr lang="ru-RU" b="1" dirty="0" smtClean="0">
              <a:latin typeface="Calibri" panose="020F0502020204030204" pitchFamily="34" charset="0"/>
              <a:cs typeface="Calibri" panose="020F0502020204030204" pitchFamily="34" charset="0"/>
            </a:endParaRPr>
          </a:p>
          <a:p>
            <a:endParaRPr lang="ru-RU" b="1" dirty="0">
              <a:latin typeface="Calibri" panose="020F0502020204030204" pitchFamily="34" charset="0"/>
              <a:cs typeface="Calibri" panose="020F0502020204030204" pitchFamily="34" charset="0"/>
            </a:endParaRPr>
          </a:p>
        </p:txBody>
      </p:sp>
      <p:pic>
        <p:nvPicPr>
          <p:cNvPr id="7" name="Picture 2" descr="C:\Users\superuser\Desktop\герб пятигорска.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620"/>
            <a:ext cx="971600" cy="1156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01033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sun9-35.userapi.com/impf/c847217/v847217101/1d98db/aOciSLLPYxE.jpg?size=1280x896&amp;quality=96&amp;proxy=1&amp;sign=1abd73eed97027293c74d3bd45872d3f&amp;type=album"/>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32742" y="4365434"/>
            <a:ext cx="3479398" cy="2435579"/>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Группа 15"/>
          <p:cNvGrpSpPr/>
          <p:nvPr/>
        </p:nvGrpSpPr>
        <p:grpSpPr>
          <a:xfrm>
            <a:off x="162859" y="1647057"/>
            <a:ext cx="5272957" cy="3395162"/>
            <a:chOff x="398178" y="1125027"/>
            <a:chExt cx="9373650" cy="5019015"/>
          </a:xfrm>
        </p:grpSpPr>
        <p:graphicFrame>
          <p:nvGraphicFramePr>
            <p:cNvPr id="6" name="Диаграмма 5"/>
            <p:cNvGraphicFramePr/>
            <p:nvPr>
              <p:custDataLst>
                <p:tags r:id="rId1"/>
              </p:custDataLst>
              <p:extLst>
                <p:ext uri="{D42A27DB-BD31-4B8C-83A1-F6EECF244321}">
                  <p14:modId xmlns:p14="http://schemas.microsoft.com/office/powerpoint/2010/main" val="3493664250"/>
                </p:ext>
              </p:extLst>
            </p:nvPr>
          </p:nvGraphicFramePr>
          <p:xfrm>
            <a:off x="972267" y="2674173"/>
            <a:ext cx="5473858" cy="3427537"/>
          </p:xfrm>
          <a:graphic>
            <a:graphicData uri="http://schemas.openxmlformats.org/drawingml/2006/chart">
              <c:chart xmlns:c="http://schemas.openxmlformats.org/drawingml/2006/chart" xmlns:r="http://schemas.openxmlformats.org/officeDocument/2006/relationships" r:id="rId8"/>
            </a:graphicData>
          </a:graphic>
        </p:graphicFrame>
        <p:pic>
          <p:nvPicPr>
            <p:cNvPr id="4" name="Picture 2" descr="Похожее изображение"/>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26202" b="76202" l="15385" r="84375"/>
                      </a14:imgEffect>
                      <a14:imgEffect>
                        <a14:sharpenSoften amount="50000"/>
                      </a14:imgEffect>
                    </a14:imgLayer>
                  </a14:imgProps>
                </a:ext>
                <a:ext uri="{28A0092B-C50C-407E-A947-70E740481C1C}">
                  <a14:useLocalDpi xmlns:a14="http://schemas.microsoft.com/office/drawing/2010/main" val="0"/>
                </a:ext>
              </a:extLst>
            </a:blip>
            <a:srcRect l="15255" t="20782" r="14211" b="23907"/>
            <a:stretch/>
          </p:blipFill>
          <p:spPr bwMode="auto">
            <a:xfrm>
              <a:off x="3792285" y="4649380"/>
              <a:ext cx="1260392" cy="98836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p:cNvPicPr>
              <a:picLocks noChangeAspect="1" noChangeArrowheads="1"/>
            </p:cNvPicPr>
            <p:nvPr>
              <p:custDataLst>
                <p:tags r:id="rId2"/>
              </p:custDataLst>
            </p:nvPr>
          </p:nvPicPr>
          <p:blipFill>
            <a:blip r:embed="rId11" cstate="print"/>
            <a:srcRect/>
            <a:stretch>
              <a:fillRect/>
            </a:stretch>
          </p:blipFill>
          <p:spPr bwMode="auto">
            <a:xfrm>
              <a:off x="4243768" y="1188282"/>
              <a:ext cx="1419153" cy="1323306"/>
            </a:xfrm>
            <a:prstGeom prst="rect">
              <a:avLst/>
            </a:prstGeom>
            <a:noFill/>
            <a:ln w="9525">
              <a:noFill/>
              <a:miter lim="800000"/>
              <a:headEnd/>
              <a:tailEnd/>
            </a:ln>
            <a:effectLst/>
          </p:spPr>
        </p:pic>
        <p:sp>
          <p:nvSpPr>
            <p:cNvPr id="7" name="Скругленный прямоугольник 6"/>
            <p:cNvSpPr/>
            <p:nvPr/>
          </p:nvSpPr>
          <p:spPr>
            <a:xfrm>
              <a:off x="1482008" y="1162706"/>
              <a:ext cx="1520641" cy="464597"/>
            </a:xfrm>
            <a:prstGeom prst="roundRect">
              <a:avLst>
                <a:gd name="adj" fmla="val 50000"/>
              </a:avLst>
            </a:prstGeom>
            <a:solidFill>
              <a:schemeClr val="bg2"/>
            </a:solidFill>
            <a:ln>
              <a:noFill/>
            </a:ln>
            <a:effectLst>
              <a:outerShdw blurRad="50800" dist="38100" dir="2700000" algn="tl" rotWithShape="0">
                <a:prstClr val="black">
                  <a:alpha val="40000"/>
                </a:prstClr>
              </a:outerShdw>
            </a:effectLst>
            <a:scene3d>
              <a:camera prst="orthographicFront"/>
              <a:lightRig rig="threePt" dir="t"/>
            </a:scene3d>
            <a:sp3d prstMaterial="flat">
              <a:bevelT w="203200" h="2032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indent="-398463" algn="ctr">
                <a:lnSpc>
                  <a:spcPts val="1600"/>
                </a:lnSpc>
                <a:defRPr/>
              </a:pPr>
              <a:r>
                <a:rPr lang="ru-RU" sz="1200" b="1" dirty="0">
                  <a:solidFill>
                    <a:schemeClr val="tx1"/>
                  </a:solidFill>
                  <a:cs typeface="Tahoma" pitchFamily="34" charset="0"/>
                </a:rPr>
                <a:t>2019</a:t>
              </a:r>
              <a:r>
                <a:rPr lang="ru-RU" sz="1200" b="1" dirty="0">
                  <a:solidFill>
                    <a:schemeClr val="bg1"/>
                  </a:solidFill>
                  <a:cs typeface="Tahoma" pitchFamily="34" charset="0"/>
                </a:rPr>
                <a:t> </a:t>
              </a:r>
              <a:r>
                <a:rPr lang="ru-RU" sz="1200" b="1" dirty="0">
                  <a:solidFill>
                    <a:schemeClr val="tx1"/>
                  </a:solidFill>
                  <a:cs typeface="Tahoma" pitchFamily="34" charset="0"/>
                </a:rPr>
                <a:t>год</a:t>
              </a:r>
            </a:p>
          </p:txBody>
        </p:sp>
        <p:sp>
          <p:nvSpPr>
            <p:cNvPr id="8" name="Прямоугольник 7"/>
            <p:cNvSpPr/>
            <p:nvPr/>
          </p:nvSpPr>
          <p:spPr>
            <a:xfrm>
              <a:off x="1861798" y="2826583"/>
              <a:ext cx="1512165" cy="527613"/>
            </a:xfrm>
            <a:prstGeom prst="rect">
              <a:avLst/>
            </a:prstGeom>
          </p:spPr>
          <p:txBody>
            <a:bodyPr wrap="square">
              <a:spAutoFit/>
            </a:bodyPr>
            <a:lstStyle/>
            <a:p>
              <a:pPr algn="ctr"/>
              <a:r>
                <a:rPr lang="ru-RU" b="1" dirty="0">
                  <a:solidFill>
                    <a:schemeClr val="tx1">
                      <a:lumMod val="75000"/>
                      <a:lumOff val="25000"/>
                    </a:schemeClr>
                  </a:solidFill>
                </a:rPr>
                <a:t>4 132</a:t>
              </a:r>
            </a:p>
          </p:txBody>
        </p:sp>
        <p:sp>
          <p:nvSpPr>
            <p:cNvPr id="9" name="Скругленный прямоугольник 8"/>
            <p:cNvSpPr/>
            <p:nvPr>
              <p:custDataLst>
                <p:tags r:id="rId3"/>
              </p:custDataLst>
            </p:nvPr>
          </p:nvSpPr>
          <p:spPr>
            <a:xfrm>
              <a:off x="398178" y="1637210"/>
              <a:ext cx="3779912" cy="1216362"/>
            </a:xfrm>
            <a:prstGeom prst="roundRect">
              <a:avLst>
                <a:gd name="adj" fmla="val 50000"/>
              </a:avLst>
            </a:prstGeom>
            <a:solidFill>
              <a:schemeClr val="bg1">
                <a:lumMod val="75000"/>
                <a:alpha val="49000"/>
              </a:schemeClr>
            </a:solidFill>
            <a:ln w="9525">
              <a:noFill/>
              <a:round/>
              <a:headEnd/>
              <a:tailEnd/>
            </a:ln>
            <a:effectLst/>
          </p:spPr>
          <p:txBody>
            <a:bodyPr wrap="none" lIns="216000" tIns="0" bIns="0" anchor="ctr"/>
            <a:lstStyle/>
            <a:p>
              <a:pPr algn="ctr" fontAlgn="b"/>
              <a:r>
                <a:rPr lang="ru-RU" sz="1050" b="1" dirty="0">
                  <a:solidFill>
                    <a:schemeClr val="tx1">
                      <a:lumMod val="75000"/>
                      <a:lumOff val="25000"/>
                    </a:schemeClr>
                  </a:solidFill>
                </a:rPr>
                <a:t>Дорожная деятельность </a:t>
              </a:r>
            </a:p>
            <a:p>
              <a:pPr algn="ctr" fontAlgn="b"/>
              <a:r>
                <a:rPr lang="ru-RU" sz="900" b="1" dirty="0">
                  <a:solidFill>
                    <a:schemeClr val="tx1">
                      <a:lumMod val="75000"/>
                      <a:lumOff val="25000"/>
                    </a:schemeClr>
                  </a:solidFill>
                </a:rPr>
                <a:t>(Ремонт автомобильной дороги по</a:t>
              </a:r>
            </a:p>
            <a:p>
              <a:pPr algn="ctr" fontAlgn="b"/>
              <a:r>
                <a:rPr lang="ru-RU" sz="900" b="1" dirty="0">
                  <a:solidFill>
                    <a:schemeClr val="tx1">
                      <a:lumMod val="75000"/>
                      <a:lumOff val="25000"/>
                    </a:schemeClr>
                  </a:solidFill>
                </a:rPr>
                <a:t> ул. Октябрьская станицы </a:t>
              </a:r>
              <a:endParaRPr lang="ru-RU" sz="900" b="1" dirty="0" smtClean="0">
                <a:solidFill>
                  <a:schemeClr val="tx1">
                    <a:lumMod val="75000"/>
                    <a:lumOff val="25000"/>
                  </a:schemeClr>
                </a:solidFill>
              </a:endParaRPr>
            </a:p>
            <a:p>
              <a:pPr algn="ctr" fontAlgn="b"/>
              <a:r>
                <a:rPr lang="ru-RU" sz="900" b="1" dirty="0" smtClean="0">
                  <a:solidFill>
                    <a:schemeClr val="tx1">
                      <a:lumMod val="75000"/>
                      <a:lumOff val="25000"/>
                    </a:schemeClr>
                  </a:solidFill>
                </a:rPr>
                <a:t>Константиновской</a:t>
              </a:r>
              <a:endParaRPr lang="ru-RU" sz="900" b="1" dirty="0">
                <a:solidFill>
                  <a:schemeClr val="tx1">
                    <a:lumMod val="75000"/>
                    <a:lumOff val="25000"/>
                  </a:schemeClr>
                </a:solidFill>
              </a:endParaRPr>
            </a:p>
            <a:p>
              <a:pPr algn="ctr" fontAlgn="b"/>
              <a:r>
                <a:rPr lang="ru-RU" sz="900" b="1" dirty="0">
                  <a:solidFill>
                    <a:schemeClr val="tx1">
                      <a:lumMod val="75000"/>
                      <a:lumOff val="25000"/>
                    </a:schemeClr>
                  </a:solidFill>
                </a:rPr>
                <a:t> города-курорта Пятигорска </a:t>
              </a:r>
              <a:endParaRPr lang="ru-RU" sz="900" b="1" dirty="0" smtClean="0">
                <a:solidFill>
                  <a:schemeClr val="tx1">
                    <a:lumMod val="75000"/>
                    <a:lumOff val="25000"/>
                  </a:schemeClr>
                </a:solidFill>
              </a:endParaRPr>
            </a:p>
            <a:p>
              <a:pPr algn="ctr" fontAlgn="b"/>
              <a:r>
                <a:rPr lang="ru-RU" sz="900" b="1" dirty="0" smtClean="0">
                  <a:solidFill>
                    <a:schemeClr val="tx1">
                      <a:lumMod val="75000"/>
                      <a:lumOff val="25000"/>
                    </a:schemeClr>
                  </a:solidFill>
                </a:rPr>
                <a:t>Ставропольского </a:t>
              </a:r>
              <a:r>
                <a:rPr lang="ru-RU" sz="900" b="1" dirty="0">
                  <a:solidFill>
                    <a:schemeClr val="tx1">
                      <a:lumMod val="75000"/>
                      <a:lumOff val="25000"/>
                    </a:schemeClr>
                  </a:solidFill>
                </a:rPr>
                <a:t>края)</a:t>
              </a:r>
            </a:p>
            <a:p>
              <a:pPr fontAlgn="b"/>
              <a:endParaRPr lang="ru-RU" sz="900" b="1" dirty="0">
                <a:solidFill>
                  <a:schemeClr val="tx1">
                    <a:lumMod val="75000"/>
                    <a:lumOff val="25000"/>
                  </a:schemeClr>
                </a:solidFill>
              </a:endParaRPr>
            </a:p>
          </p:txBody>
        </p:sp>
        <p:sp>
          <p:nvSpPr>
            <p:cNvPr id="10" name="Скругленный прямоугольник 9"/>
            <p:cNvSpPr/>
            <p:nvPr/>
          </p:nvSpPr>
          <p:spPr>
            <a:xfrm>
              <a:off x="6830129" y="1125027"/>
              <a:ext cx="1520641" cy="464597"/>
            </a:xfrm>
            <a:prstGeom prst="roundRect">
              <a:avLst>
                <a:gd name="adj" fmla="val 50000"/>
              </a:avLst>
            </a:prstGeom>
            <a:solidFill>
              <a:schemeClr val="bg2"/>
            </a:solidFill>
            <a:ln>
              <a:noFill/>
            </a:ln>
            <a:effectLst>
              <a:outerShdw blurRad="50800" dist="38100" dir="2700000" algn="tl" rotWithShape="0">
                <a:prstClr val="black">
                  <a:alpha val="40000"/>
                </a:prstClr>
              </a:outerShdw>
            </a:effectLst>
            <a:scene3d>
              <a:camera prst="orthographicFront"/>
              <a:lightRig rig="threePt" dir="t"/>
            </a:scene3d>
            <a:sp3d prstMaterial="flat">
              <a:bevelT w="203200" h="2032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indent="-398463" algn="ctr">
                <a:lnSpc>
                  <a:spcPts val="1600"/>
                </a:lnSpc>
                <a:defRPr/>
              </a:pPr>
              <a:r>
                <a:rPr lang="ru-RU" sz="1200" b="1" dirty="0">
                  <a:solidFill>
                    <a:schemeClr val="tx1"/>
                  </a:solidFill>
                  <a:cs typeface="Tahoma" pitchFamily="34" charset="0"/>
                </a:rPr>
                <a:t>2020 год</a:t>
              </a:r>
            </a:p>
          </p:txBody>
        </p:sp>
        <p:sp>
          <p:nvSpPr>
            <p:cNvPr id="11" name="Скругленный прямоугольник 10"/>
            <p:cNvSpPr/>
            <p:nvPr>
              <p:custDataLst>
                <p:tags r:id="rId4"/>
              </p:custDataLst>
            </p:nvPr>
          </p:nvSpPr>
          <p:spPr>
            <a:xfrm>
              <a:off x="5575628" y="1627302"/>
              <a:ext cx="3982681" cy="1080119"/>
            </a:xfrm>
            <a:prstGeom prst="roundRect">
              <a:avLst>
                <a:gd name="adj" fmla="val 50000"/>
              </a:avLst>
            </a:prstGeom>
            <a:solidFill>
              <a:schemeClr val="bg1">
                <a:lumMod val="75000"/>
                <a:alpha val="49000"/>
              </a:schemeClr>
            </a:solidFill>
            <a:ln w="9525">
              <a:noFill/>
              <a:round/>
              <a:headEnd/>
              <a:tailEnd/>
            </a:ln>
            <a:effectLst/>
          </p:spPr>
          <p:txBody>
            <a:bodyPr wrap="none" lIns="216000" tIns="0" bIns="0" anchor="ctr"/>
            <a:lstStyle/>
            <a:p>
              <a:pPr algn="ctr" fontAlgn="b">
                <a:lnSpc>
                  <a:spcPts val="1400"/>
                </a:lnSpc>
              </a:pPr>
              <a:r>
                <a:rPr lang="ru-RU" sz="1000" b="1" dirty="0">
                  <a:solidFill>
                    <a:schemeClr val="tx1">
                      <a:lumMod val="75000"/>
                      <a:lumOff val="25000"/>
                    </a:schemeClr>
                  </a:solidFill>
                </a:rPr>
                <a:t>Благоустройство территории </a:t>
              </a:r>
            </a:p>
            <a:p>
              <a:pPr algn="ctr" fontAlgn="b">
                <a:lnSpc>
                  <a:spcPts val="1400"/>
                </a:lnSpc>
              </a:pPr>
              <a:r>
                <a:rPr lang="ru-RU" sz="1000" b="1" dirty="0">
                  <a:solidFill>
                    <a:schemeClr val="tx1">
                      <a:lumMod val="75000"/>
                      <a:lumOff val="25000"/>
                    </a:schemeClr>
                  </a:solidFill>
                </a:rPr>
                <a:t>и обустройство мест </a:t>
              </a:r>
            </a:p>
            <a:p>
              <a:pPr algn="ctr" fontAlgn="b">
                <a:lnSpc>
                  <a:spcPts val="1400"/>
                </a:lnSpc>
              </a:pPr>
              <a:r>
                <a:rPr lang="ru-RU" sz="1000" b="1" dirty="0">
                  <a:solidFill>
                    <a:schemeClr val="tx1">
                      <a:lumMod val="75000"/>
                      <a:lumOff val="25000"/>
                    </a:schemeClr>
                  </a:solidFill>
                </a:rPr>
                <a:t>массового отдыха населения</a:t>
              </a:r>
            </a:p>
            <a:p>
              <a:pPr algn="ctr" fontAlgn="b">
                <a:lnSpc>
                  <a:spcPts val="1400"/>
                </a:lnSpc>
              </a:pPr>
              <a:r>
                <a:rPr lang="ru-RU" sz="900" b="1" dirty="0">
                  <a:solidFill>
                    <a:schemeClr val="tx1">
                      <a:lumMod val="75000"/>
                      <a:lumOff val="25000"/>
                    </a:schemeClr>
                  </a:solidFill>
                </a:rPr>
                <a:t>(сквер Победы </a:t>
              </a:r>
              <a:r>
                <a:rPr lang="ru-RU" sz="900" b="1" dirty="0" err="1" smtClean="0">
                  <a:solidFill>
                    <a:schemeClr val="tx1">
                      <a:lumMod val="75000"/>
                      <a:lumOff val="25000"/>
                    </a:schemeClr>
                  </a:solidFill>
                </a:rPr>
                <a:t>мкр</a:t>
              </a:r>
              <a:r>
                <a:rPr lang="ru-RU" sz="900" b="1" dirty="0">
                  <a:solidFill>
                    <a:schemeClr val="tx1">
                      <a:lumMod val="75000"/>
                      <a:lumOff val="25000"/>
                    </a:schemeClr>
                  </a:solidFill>
                </a:rPr>
                <a:t>. «Бештау-</a:t>
              </a:r>
              <a:r>
                <a:rPr lang="ru-RU" sz="900" b="1" dirty="0" err="1">
                  <a:solidFill>
                    <a:schemeClr val="tx1">
                      <a:lumMod val="75000"/>
                      <a:lumOff val="25000"/>
                    </a:schemeClr>
                  </a:solidFill>
                </a:rPr>
                <a:t>Горапост</a:t>
              </a:r>
              <a:r>
                <a:rPr lang="ru-RU" sz="900" b="1" dirty="0">
                  <a:solidFill>
                    <a:schemeClr val="tx1">
                      <a:lumMod val="75000"/>
                      <a:lumOff val="25000"/>
                    </a:schemeClr>
                  </a:solidFill>
                </a:rPr>
                <a:t>»)</a:t>
              </a:r>
            </a:p>
          </p:txBody>
        </p:sp>
        <p:graphicFrame>
          <p:nvGraphicFramePr>
            <p:cNvPr id="12" name="Диаграмма 11"/>
            <p:cNvGraphicFramePr/>
            <p:nvPr>
              <p:custDataLst>
                <p:tags r:id="rId5"/>
              </p:custDataLst>
              <p:extLst>
                <p:ext uri="{D42A27DB-BD31-4B8C-83A1-F6EECF244321}">
                  <p14:modId xmlns:p14="http://schemas.microsoft.com/office/powerpoint/2010/main" val="757004820"/>
                </p:ext>
              </p:extLst>
            </p:nvPr>
          </p:nvGraphicFramePr>
          <p:xfrm>
            <a:off x="5908676" y="2826583"/>
            <a:ext cx="3863152" cy="2899037"/>
          </p:xfrm>
          <a:graphic>
            <a:graphicData uri="http://schemas.openxmlformats.org/drawingml/2006/chart">
              <c:chart xmlns:c="http://schemas.openxmlformats.org/drawingml/2006/chart" xmlns:r="http://schemas.openxmlformats.org/officeDocument/2006/relationships" r:id="rId12"/>
            </a:graphicData>
          </a:graphic>
        </p:graphicFrame>
        <p:pic>
          <p:nvPicPr>
            <p:cNvPr id="13" name="Picture 2" descr="Похожее изображение"/>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21336389">
              <a:off x="4950961" y="4143079"/>
              <a:ext cx="1999425" cy="2000963"/>
            </a:xfrm>
            <a:prstGeom prst="rect">
              <a:avLst/>
            </a:prstGeom>
            <a:noFill/>
            <a:extLst>
              <a:ext uri="{909E8E84-426E-40DD-AFC4-6F175D3DCCD1}">
                <a14:hiddenFill xmlns:a14="http://schemas.microsoft.com/office/drawing/2010/main">
                  <a:solidFill>
                    <a:srgbClr val="FFFFFF"/>
                  </a:solidFill>
                </a14:hiddenFill>
              </a:ext>
            </a:extLst>
          </p:spPr>
        </p:pic>
        <p:sp>
          <p:nvSpPr>
            <p:cNvPr id="14" name="Прямоугольник 13"/>
            <p:cNvSpPr/>
            <p:nvPr/>
          </p:nvSpPr>
          <p:spPr>
            <a:xfrm>
              <a:off x="7084169" y="2707421"/>
              <a:ext cx="1512165" cy="527613"/>
            </a:xfrm>
            <a:prstGeom prst="rect">
              <a:avLst/>
            </a:prstGeom>
          </p:spPr>
          <p:txBody>
            <a:bodyPr wrap="square">
              <a:spAutoFit/>
            </a:bodyPr>
            <a:lstStyle/>
            <a:p>
              <a:pPr algn="ctr"/>
              <a:r>
                <a:rPr lang="ru-RU" b="1" dirty="0" smtClean="0">
                  <a:solidFill>
                    <a:schemeClr val="tx1">
                      <a:lumMod val="75000"/>
                      <a:lumOff val="25000"/>
                    </a:schemeClr>
                  </a:solidFill>
                </a:rPr>
                <a:t>6 388</a:t>
              </a:r>
              <a:endParaRPr lang="ru-RU" b="1" dirty="0">
                <a:solidFill>
                  <a:schemeClr val="tx1">
                    <a:lumMod val="75000"/>
                    <a:lumOff val="25000"/>
                  </a:schemeClr>
                </a:solidFill>
              </a:endParaRPr>
            </a:p>
          </p:txBody>
        </p:sp>
      </p:grpSp>
      <p:sp>
        <p:nvSpPr>
          <p:cNvPr id="17" name="Заголовок 2"/>
          <p:cNvSpPr txBox="1">
            <a:spLocks/>
          </p:cNvSpPr>
          <p:nvPr/>
        </p:nvSpPr>
        <p:spPr>
          <a:xfrm>
            <a:off x="338993" y="1153098"/>
            <a:ext cx="5033562" cy="504057"/>
          </a:xfrm>
          <a:prstGeom prst="rect">
            <a:avLst/>
          </a:prstGeom>
          <a:solidFill>
            <a:schemeClr val="bg1">
              <a:lumMod val="95000"/>
            </a:schemeClr>
          </a:solidFill>
          <a:ln w="6350" cap="rnd">
            <a:noFill/>
          </a:ln>
        </p:spPr>
        <p:txBody>
          <a:bodyPr vert="horz" rtlCol="0" anchor="b" anchorCtr="0">
            <a:noAutofit/>
          </a:bodyPr>
          <a:lst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a:lstStyle>
          <a:p>
            <a:pPr marL="446088" indent="-446088" algn="ctr" eaLnBrk="1" hangingPunct="1">
              <a:lnSpc>
                <a:spcPct val="80000"/>
              </a:lnSpc>
              <a:defRPr/>
            </a:pPr>
            <a:r>
              <a:rPr lang="ru-RU" altLang="ru-RU" sz="1400" b="1" kern="0" spc="0" dirty="0" smtClean="0">
                <a:ln>
                  <a:noFill/>
                </a:ln>
                <a:solidFill>
                  <a:schemeClr val="tx1"/>
                </a:solidFill>
                <a:effectLst/>
                <a:latin typeface="Arial"/>
                <a:cs typeface="Arial"/>
              </a:rPr>
              <a:t>В </a:t>
            </a:r>
            <a:r>
              <a:rPr lang="ru-RU" altLang="ru-RU" sz="1400" b="1" kern="0" spc="0" dirty="0">
                <a:ln>
                  <a:noFill/>
                </a:ln>
                <a:solidFill>
                  <a:schemeClr val="tx1"/>
                </a:solidFill>
                <a:effectLst/>
                <a:latin typeface="Arial"/>
                <a:cs typeface="Arial"/>
              </a:rPr>
              <a:t>2019 и 2020 годах </a:t>
            </a:r>
            <a:r>
              <a:rPr lang="ru-RU" altLang="ru-RU" sz="1400" b="1" kern="0" spc="0" dirty="0" smtClean="0">
                <a:ln>
                  <a:noFill/>
                </a:ln>
                <a:solidFill>
                  <a:schemeClr val="tx1"/>
                </a:solidFill>
                <a:effectLst/>
                <a:latin typeface="Arial"/>
                <a:cs typeface="Arial"/>
              </a:rPr>
              <a:t>в городе реализована программа поддержки  </a:t>
            </a:r>
            <a:r>
              <a:rPr lang="ru-RU" altLang="ru-RU" sz="1400" b="1" kern="0" spc="0" dirty="0">
                <a:ln>
                  <a:noFill/>
                </a:ln>
                <a:solidFill>
                  <a:schemeClr val="tx1"/>
                </a:solidFill>
                <a:effectLst/>
                <a:latin typeface="Arial"/>
                <a:cs typeface="Arial"/>
              </a:rPr>
              <a:t>местных  инициатив </a:t>
            </a:r>
            <a:endParaRPr lang="ru-RU" sz="1400" b="1" kern="0" spc="0" dirty="0">
              <a:ln>
                <a:noFill/>
              </a:ln>
              <a:solidFill>
                <a:schemeClr val="tx1"/>
              </a:solidFill>
              <a:effectLst/>
              <a:latin typeface="Arial"/>
              <a:cs typeface="Arial"/>
            </a:endParaRPr>
          </a:p>
        </p:txBody>
      </p:sp>
      <p:pic>
        <p:nvPicPr>
          <p:cNvPr id="18" name="Picture 2" descr="C:\Users\superuser\Desktop\герб пятигорска.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 y="-2620"/>
            <a:ext cx="971600" cy="1156306"/>
          </a:xfrm>
          <a:prstGeom prst="rect">
            <a:avLst/>
          </a:prstGeom>
          <a:noFill/>
          <a:extLst>
            <a:ext uri="{909E8E84-426E-40DD-AFC4-6F175D3DCCD1}">
              <a14:hiddenFill xmlns:a14="http://schemas.microsoft.com/office/drawing/2010/main">
                <a:solidFill>
                  <a:srgbClr val="FFFFFF"/>
                </a:solidFill>
              </a14:hiddenFill>
            </a:ext>
          </a:extLst>
        </p:spPr>
      </p:pic>
      <p:sp>
        <p:nvSpPr>
          <p:cNvPr id="19" name="Заголовок 2"/>
          <p:cNvSpPr txBox="1">
            <a:spLocks/>
          </p:cNvSpPr>
          <p:nvPr/>
        </p:nvSpPr>
        <p:spPr bwMode="auto">
          <a:xfrm>
            <a:off x="914400" y="-143022"/>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marL="446088" indent="-446088" eaLnBrk="1" hangingPunct="1">
              <a:lnSpc>
                <a:spcPct val="80000"/>
              </a:lnSpc>
              <a:defRPr/>
            </a:pPr>
            <a:r>
              <a:rPr lang="ru-RU" sz="2400" b="1" dirty="0" smtClean="0">
                <a:solidFill>
                  <a:schemeClr val="tx1"/>
                </a:solidFill>
              </a:rPr>
              <a:t>Местные инициативы и инициативное бюджетирование в городе-курорте Пятигорске</a:t>
            </a:r>
            <a:endParaRPr lang="ru-RU" sz="2400" b="1" dirty="0">
              <a:solidFill>
                <a:schemeClr val="tx1"/>
              </a:solidFill>
            </a:endParaRPr>
          </a:p>
        </p:txBody>
      </p:sp>
      <p:sp>
        <p:nvSpPr>
          <p:cNvPr id="20" name="Прямоугольник 19"/>
          <p:cNvSpPr/>
          <p:nvPr/>
        </p:nvSpPr>
        <p:spPr>
          <a:xfrm>
            <a:off x="5428896" y="886212"/>
            <a:ext cx="3699218" cy="3493264"/>
          </a:xfrm>
          <a:prstGeom prst="rect">
            <a:avLst/>
          </a:prstGeom>
        </p:spPr>
        <p:txBody>
          <a:bodyPr wrap="square">
            <a:spAutoFit/>
          </a:bodyPr>
          <a:lstStyle/>
          <a:p>
            <a:pPr algn="ctr"/>
            <a:r>
              <a:rPr lang="ru-RU" sz="1100" b="1" dirty="0" smtClean="0">
                <a:solidFill>
                  <a:srgbClr val="20303A"/>
                </a:solidFill>
                <a:ea typeface="Arial Unicode MS" panose="020B0604020202020204" pitchFamily="34" charset="-128"/>
                <a:cs typeface="Arial Unicode MS" panose="020B0604020202020204" pitchFamily="34" charset="-128"/>
              </a:rPr>
              <a:t>В целях вовлечения </a:t>
            </a:r>
            <a:r>
              <a:rPr lang="ru-RU" sz="1100" b="1" dirty="0">
                <a:solidFill>
                  <a:srgbClr val="20303A"/>
                </a:solidFill>
                <a:ea typeface="Arial Unicode MS" panose="020B0604020202020204" pitchFamily="34" charset="-128"/>
                <a:cs typeface="Arial Unicode MS" panose="020B0604020202020204" pitchFamily="34" charset="-128"/>
              </a:rPr>
              <a:t>граждан в бюджетный </a:t>
            </a:r>
            <a:r>
              <a:rPr lang="ru-RU" sz="1100" b="1" dirty="0" smtClean="0">
                <a:solidFill>
                  <a:srgbClr val="20303A"/>
                </a:solidFill>
                <a:ea typeface="Arial Unicode MS" panose="020B0604020202020204" pitchFamily="34" charset="-128"/>
                <a:cs typeface="Arial Unicode MS" panose="020B0604020202020204" pitchFamily="34" charset="-128"/>
              </a:rPr>
              <a:t>процесс в 2021 </a:t>
            </a:r>
            <a:r>
              <a:rPr lang="ru-RU" sz="1100" b="1" dirty="0">
                <a:solidFill>
                  <a:srgbClr val="20303A"/>
                </a:solidFill>
                <a:ea typeface="Arial Unicode MS" panose="020B0604020202020204" pitchFamily="34" charset="-128"/>
                <a:cs typeface="Arial Unicode MS" panose="020B0604020202020204" pitchFamily="34" charset="-128"/>
              </a:rPr>
              <a:t>году в городе-курорте Пятигорске планируется внедрение </a:t>
            </a:r>
            <a:endParaRPr lang="ru-RU" sz="1100" b="1" dirty="0" smtClean="0">
              <a:solidFill>
                <a:srgbClr val="20303A"/>
              </a:solidFill>
              <a:ea typeface="Arial Unicode MS" panose="020B0604020202020204" pitchFamily="34" charset="-128"/>
              <a:cs typeface="Arial Unicode MS" panose="020B0604020202020204" pitchFamily="34" charset="-128"/>
            </a:endParaRPr>
          </a:p>
          <a:p>
            <a:pPr algn="ctr"/>
            <a:r>
              <a:rPr lang="ru-RU" sz="1200" b="1" dirty="0" smtClean="0">
                <a:solidFill>
                  <a:srgbClr val="C00000"/>
                </a:solidFill>
                <a:ea typeface="Arial Unicode MS" panose="020B0604020202020204" pitchFamily="34" charset="-128"/>
                <a:cs typeface="Arial Unicode MS" panose="020B0604020202020204" pitchFamily="34" charset="-128"/>
              </a:rPr>
              <a:t>ИНИЦИАТИВНОГО БЮДЖЕТИРОВАНИЯ.</a:t>
            </a:r>
          </a:p>
          <a:p>
            <a:pPr algn="ctr"/>
            <a:r>
              <a:rPr lang="ru-RU" sz="1100" b="1" u="sng" dirty="0" smtClean="0">
                <a:solidFill>
                  <a:srgbClr val="20303A"/>
                </a:solidFill>
                <a:ea typeface="Arial Unicode MS" panose="020B0604020202020204" pitchFamily="34" charset="-128"/>
                <a:cs typeface="Arial Unicode MS" panose="020B0604020202020204" pitchFamily="34" charset="-128"/>
              </a:rPr>
              <a:t>Инициативное </a:t>
            </a:r>
            <a:r>
              <a:rPr lang="ru-RU" sz="1100" b="1" u="sng" dirty="0">
                <a:solidFill>
                  <a:srgbClr val="20303A"/>
                </a:solidFill>
                <a:ea typeface="Arial Unicode MS" panose="020B0604020202020204" pitchFamily="34" charset="-128"/>
                <a:cs typeface="Arial Unicode MS" panose="020B0604020202020204" pitchFamily="34" charset="-128"/>
              </a:rPr>
              <a:t>бюджетирование (ИБ)</a:t>
            </a:r>
            <a:r>
              <a:rPr lang="ru-RU" sz="1100" b="1" dirty="0">
                <a:solidFill>
                  <a:srgbClr val="20303A"/>
                </a:solidFill>
                <a:ea typeface="Arial Unicode MS" panose="020B0604020202020204" pitchFamily="34" charset="-128"/>
                <a:cs typeface="Arial Unicode MS" panose="020B0604020202020204" pitchFamily="34" charset="-128"/>
              </a:rPr>
              <a:t> – форма осуществления гражданами местного самоуправления посредством участия в инициировании, отборе и последующем контроле за реализацией отобранных проектов, финансируемых за счет средств местного бюджета, в том числе с возможным привлечением финансирования из средств бюджета субъекта Российской Федерации, инициативных платежей граждан, индивидуальных предпринимателей и юридических лиц, в целях реализации мероприятий, имеющих приоритетное значение для граждан по решению вопросов местного значения или иных вопросов, право решения которых предоставлено органам местного самоуправления</a:t>
            </a:r>
            <a:r>
              <a:rPr lang="ru-RU" sz="1100" b="1" dirty="0" smtClean="0">
                <a:solidFill>
                  <a:srgbClr val="20303A"/>
                </a:solidFill>
                <a:ea typeface="Arial Unicode MS" panose="020B0604020202020204" pitchFamily="34" charset="-128"/>
                <a:cs typeface="Arial Unicode MS" panose="020B0604020202020204" pitchFamily="34" charset="-128"/>
              </a:rPr>
              <a:t>.</a:t>
            </a:r>
            <a:endParaRPr lang="ru-RU" sz="1100" b="1" dirty="0">
              <a:solidFill>
                <a:srgbClr val="20303A"/>
              </a:solidFill>
              <a:ea typeface="Arial Unicode MS" panose="020B0604020202020204" pitchFamily="34" charset="-128"/>
              <a:cs typeface="Arial Unicode MS" panose="020B0604020202020204" pitchFamily="34" charset="-128"/>
            </a:endParaRPr>
          </a:p>
        </p:txBody>
      </p:sp>
      <p:sp>
        <p:nvSpPr>
          <p:cNvPr id="21" name="Прямоугольник 20"/>
          <p:cNvSpPr/>
          <p:nvPr/>
        </p:nvSpPr>
        <p:spPr>
          <a:xfrm>
            <a:off x="113965" y="4665092"/>
            <a:ext cx="5466147" cy="2192908"/>
          </a:xfrm>
          <a:prstGeom prst="rect">
            <a:avLst/>
          </a:prstGeom>
        </p:spPr>
        <p:txBody>
          <a:bodyPr wrap="square">
            <a:spAutoFit/>
          </a:bodyPr>
          <a:lstStyle/>
          <a:p>
            <a:pPr algn="ctr"/>
            <a:r>
              <a:rPr lang="ru-RU" sz="1050" i="1" dirty="0"/>
              <a:t>Представленные в 2020 году городом-курортом Пятигорском проекты развития территорий, основанных на местных инициативах, не были признаны победителями конкурсного отбора проектов развития территорий муниципальных образований края, основанных на местных инициативах, на 2021 год (протокол заседания конкурсной комиссии по проведению конкурсного отбора проектов развития территорий муниципальных образований Ставропольского края, основанных на местных инициативах, от 15 сентября 2020 года № 1) . В соответствии с законом Ставропольского края от 10 декабря 2020 года № 144-кз «О бюджете Ставропольского края на 2021 год и плановый период 2022 и 2023 годов» город-курорт Пятигорск отсутствовал в перечне получателей субсидий, выделяемых местным бюджетам на реализацию проектов развития территорий муниципальных образований Ставропольского края, основанных на местных инициативах, на 2021 год</a:t>
            </a:r>
            <a:r>
              <a:rPr lang="ru-RU" sz="1050" i="1" dirty="0" smtClean="0"/>
              <a:t>.</a:t>
            </a:r>
            <a:endParaRPr lang="ru-RU" sz="1050" i="1" dirty="0"/>
          </a:p>
        </p:txBody>
      </p:sp>
    </p:spTree>
    <p:extLst>
      <p:ext uri="{BB962C8B-B14F-4D97-AF65-F5344CB8AC3E}">
        <p14:creationId xmlns:p14="http://schemas.microsoft.com/office/powerpoint/2010/main" val="2115152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6674" y="21741"/>
            <a:ext cx="8507288" cy="504056"/>
          </a:xfrm>
        </p:spPr>
        <p:txBody>
          <a:bodyPr>
            <a:noAutofit/>
          </a:bodyPr>
          <a:lstStyle/>
          <a:p>
            <a:pPr marL="0" indent="0" algn="ctr">
              <a:buNone/>
            </a:pPr>
            <a:r>
              <a:rPr lang="ru-RU" sz="2000" dirty="0" smtClean="0">
                <a:ln w="1905"/>
                <a:solidFill>
                  <a:schemeClr val="tx2">
                    <a:lumMod val="75000"/>
                  </a:schemeClr>
                </a:solidFill>
                <a:effectLst>
                  <a:innerShdw blurRad="69850" dist="43180" dir="5400000">
                    <a:srgbClr val="000000">
                      <a:alpha val="65000"/>
                    </a:srgbClr>
                  </a:innerShdw>
                </a:effectLst>
              </a:rPr>
              <a:t>Участие в конкурсе по проектам </a:t>
            </a:r>
            <a:r>
              <a:rPr lang="ru-RU" sz="2000" dirty="0">
                <a:ln w="1905"/>
                <a:solidFill>
                  <a:schemeClr val="tx2">
                    <a:lumMod val="75000"/>
                  </a:schemeClr>
                </a:solidFill>
                <a:effectLst>
                  <a:innerShdw blurRad="69850" dist="43180" dir="5400000">
                    <a:srgbClr val="000000">
                      <a:alpha val="65000"/>
                    </a:srgbClr>
                  </a:innerShdw>
                </a:effectLst>
              </a:rPr>
              <a:t>«Бюджет для граждан</a:t>
            </a:r>
            <a:r>
              <a:rPr lang="ru-RU" sz="2000" dirty="0" smtClean="0">
                <a:ln w="1905"/>
                <a:solidFill>
                  <a:schemeClr val="tx2">
                    <a:lumMod val="75000"/>
                  </a:schemeClr>
                </a:solidFill>
                <a:effectLst>
                  <a:innerShdw blurRad="69850" dist="43180" dir="5400000">
                    <a:srgbClr val="000000">
                      <a:alpha val="65000"/>
                    </a:srgbClr>
                  </a:innerShdw>
                </a:effectLst>
              </a:rPr>
              <a:t>»</a:t>
            </a:r>
            <a:endParaRPr lang="ru-RU" sz="2000" dirty="0">
              <a:solidFill>
                <a:schemeClr val="tx1"/>
              </a:solidFill>
              <a:latin typeface="Calibri" panose="020F0502020204030204" pitchFamily="34" charset="0"/>
              <a:ea typeface="+mn-ea"/>
              <a:cs typeface="Calibri" panose="020F0502020204030204" pitchFamily="34" charset="0"/>
            </a:endParaRPr>
          </a:p>
        </p:txBody>
      </p:sp>
      <p:sp>
        <p:nvSpPr>
          <p:cNvPr id="4" name="Прямоугольник 3"/>
          <p:cNvSpPr/>
          <p:nvPr/>
        </p:nvSpPr>
        <p:spPr>
          <a:xfrm>
            <a:off x="3886683" y="2378924"/>
            <a:ext cx="4752528" cy="1754326"/>
          </a:xfrm>
          <a:prstGeom prst="rect">
            <a:avLst/>
          </a:prstGeom>
        </p:spPr>
        <p:txBody>
          <a:bodyPr wrap="square">
            <a:spAutoFit/>
          </a:bodyPr>
          <a:lstStyle/>
          <a:p>
            <a:pPr indent="442913" algn="ctr"/>
            <a:r>
              <a:rPr lang="ru-RU" b="1" dirty="0" smtClean="0"/>
              <a:t>Проект стал победителем  в номинации </a:t>
            </a:r>
            <a:r>
              <a:rPr lang="ru-RU" b="1" dirty="0" smtClean="0">
                <a:solidFill>
                  <a:schemeClr val="tx2">
                    <a:lumMod val="75000"/>
                  </a:schemeClr>
                </a:solidFill>
              </a:rPr>
              <a:t>«</a:t>
            </a:r>
            <a:r>
              <a:rPr lang="ru-RU" b="1" dirty="0" smtClean="0">
                <a:ln w="1905"/>
                <a:solidFill>
                  <a:schemeClr val="tx2">
                    <a:lumMod val="75000"/>
                  </a:schemeClr>
                </a:solidFill>
                <a:effectLst>
                  <a:innerShdw blurRad="69850" dist="43180" dir="5400000">
                    <a:srgbClr val="000000">
                      <a:alpha val="65000"/>
                    </a:srgbClr>
                  </a:innerShdw>
                </a:effectLst>
              </a:rPr>
              <a:t>Лучшее event-мероприятие по проекту «Бюджет для граждан»</a:t>
            </a:r>
            <a:r>
              <a:rPr lang="ru-RU" dirty="0" smtClean="0">
                <a:solidFill>
                  <a:schemeClr val="tx2">
                    <a:lumMod val="75000"/>
                  </a:schemeClr>
                </a:solidFill>
              </a:rPr>
              <a:t> в конкурсе</a:t>
            </a:r>
            <a:r>
              <a:rPr lang="ru-RU" dirty="0" smtClean="0">
                <a:ln w="1905"/>
                <a:solidFill>
                  <a:schemeClr val="tx1"/>
                </a:solidFill>
                <a:effectLst>
                  <a:innerShdw blurRad="69850" dist="43180" dir="5400000">
                    <a:srgbClr val="000000">
                      <a:alpha val="65000"/>
                    </a:srgbClr>
                  </a:innerShdw>
                </a:effectLst>
                <a:latin typeface="+mn-lt"/>
                <a:ea typeface="+mn-ea"/>
                <a:cs typeface="+mn-cs"/>
              </a:rPr>
              <a:t>, проводимом </a:t>
            </a:r>
          </a:p>
          <a:p>
            <a:pPr indent="442913" algn="ctr"/>
            <a:r>
              <a:rPr lang="ru-RU" dirty="0" smtClean="0">
                <a:ln w="1905"/>
                <a:solidFill>
                  <a:schemeClr val="tx1"/>
                </a:solidFill>
                <a:effectLst>
                  <a:innerShdw blurRad="69850" dist="43180" dir="5400000">
                    <a:srgbClr val="000000">
                      <a:alpha val="65000"/>
                    </a:srgbClr>
                  </a:innerShdw>
                </a:effectLst>
                <a:latin typeface="+mn-lt"/>
                <a:ea typeface="+mn-ea"/>
                <a:cs typeface="+mn-cs"/>
              </a:rPr>
              <a:t>министерством финансов </a:t>
            </a:r>
          </a:p>
          <a:p>
            <a:pPr indent="442913" algn="ctr"/>
            <a:r>
              <a:rPr lang="ru-RU" dirty="0" smtClean="0">
                <a:ln w="1905"/>
                <a:solidFill>
                  <a:schemeClr val="tx1"/>
                </a:solidFill>
                <a:effectLst>
                  <a:innerShdw blurRad="69850" dist="43180" dir="5400000">
                    <a:srgbClr val="000000">
                      <a:alpha val="65000"/>
                    </a:srgbClr>
                  </a:innerShdw>
                </a:effectLst>
                <a:latin typeface="+mn-lt"/>
                <a:ea typeface="+mn-ea"/>
                <a:cs typeface="+mn-cs"/>
              </a:rPr>
              <a:t>Ставропольского края </a:t>
            </a:r>
            <a:r>
              <a:rPr lang="ru-RU" b="1" dirty="0" smtClean="0">
                <a:ln w="1905"/>
                <a:solidFill>
                  <a:schemeClr val="tx1"/>
                </a:solidFill>
                <a:effectLst>
                  <a:innerShdw blurRad="69850" dist="43180" dir="5400000">
                    <a:srgbClr val="000000">
                      <a:alpha val="65000"/>
                    </a:srgbClr>
                  </a:innerShdw>
                </a:effectLst>
                <a:latin typeface="+mn-lt"/>
                <a:ea typeface="+mn-ea"/>
                <a:cs typeface="+mn-cs"/>
              </a:rPr>
              <a:t>в 2020 году</a:t>
            </a:r>
            <a:endParaRPr lang="ru-RU" b="1" dirty="0"/>
          </a:p>
        </p:txBody>
      </p:sp>
      <p:pic>
        <p:nvPicPr>
          <p:cNvPr id="5122" name="Picture 2" descr="C:\Users\superuser\Desktop\конкурс проектов\Конкурс Открытый бюджет для гаждан\Фото\IMG-20191129-WA0047.jp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rot="21102676">
            <a:off x="166826" y="925539"/>
            <a:ext cx="3415931" cy="256194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433894" y="620688"/>
            <a:ext cx="5658106" cy="1508105"/>
          </a:xfrm>
          <a:prstGeom prst="rect">
            <a:avLst/>
          </a:prstGeom>
          <a:noFill/>
        </p:spPr>
        <p:txBody>
          <a:bodyPr wrap="square" rtlCol="0">
            <a:spAutoFit/>
          </a:bodyPr>
          <a:lstStyle/>
          <a:p>
            <a:pPr indent="442913" algn="ctr"/>
            <a:r>
              <a:rPr lang="ru-RU" b="1" i="1" dirty="0" smtClean="0"/>
              <a:t>В целях формирования основ финансовой грамотности у детей дошкольного возраста организовано проведение открытого мероприятия </a:t>
            </a:r>
          </a:p>
          <a:p>
            <a:pPr indent="442913" algn="ctr"/>
            <a:r>
              <a:rPr lang="ru-RU" sz="2000" b="1" i="1" dirty="0" smtClean="0">
                <a:solidFill>
                  <a:schemeClr val="tx2">
                    <a:lumMod val="75000"/>
                  </a:schemeClr>
                </a:solidFill>
              </a:rPr>
              <a:t>«Бюджет для самых маленьких»</a:t>
            </a:r>
            <a:endParaRPr lang="ru-RU" sz="2000" i="1" dirty="0">
              <a:solidFill>
                <a:schemeClr val="tx2">
                  <a:lumMod val="75000"/>
                </a:schemeClr>
              </a:solidFill>
            </a:endParaRPr>
          </a:p>
        </p:txBody>
      </p:sp>
      <p:pic>
        <p:nvPicPr>
          <p:cNvPr id="5130" name="Picture 10" descr="https://st2.depositphotos.com/1552219/8339/i/950/depositphotos_83391916-stock-photo-winner.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0" b="99870" l="0" r="100000"/>
                    </a14:imgEffect>
                    <a14:imgEffect>
                      <a14:saturation sat="33000"/>
                    </a14:imgEffect>
                  </a14:imgLayer>
                </a14:imgProps>
              </a:ext>
              <a:ext uri="{28A0092B-C50C-407E-A947-70E740481C1C}">
                <a14:useLocalDpi xmlns:a14="http://schemas.microsoft.com/office/drawing/2010/main" val="0"/>
              </a:ext>
            </a:extLst>
          </a:blip>
          <a:srcRect l="10695" r="18019" b="4363"/>
          <a:stretch/>
        </p:blipFill>
        <p:spPr bwMode="auto">
          <a:xfrm rot="20916972">
            <a:off x="822472" y="3826192"/>
            <a:ext cx="2848825" cy="286649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rot="21122420">
            <a:off x="323528" y="3510110"/>
            <a:ext cx="3600400" cy="276999"/>
          </a:xfrm>
          <a:prstGeom prst="rect">
            <a:avLst/>
          </a:prstGeom>
          <a:noFill/>
        </p:spPr>
        <p:txBody>
          <a:bodyPr wrap="square" rtlCol="0">
            <a:spAutoFit/>
          </a:bodyPr>
          <a:lstStyle/>
          <a:p>
            <a:r>
              <a:rPr lang="ru-RU" sz="1200" b="1" dirty="0" smtClean="0"/>
              <a:t>МБОУ детский сад №36 «Красная гвоздика»</a:t>
            </a:r>
            <a:endParaRPr lang="ru-RU" b="1" dirty="0"/>
          </a:p>
        </p:txBody>
      </p:sp>
      <p:pic>
        <p:nvPicPr>
          <p:cNvPr id="14" name="Рисунок 13" descr="C:\Users\superuser\Desktop\СЛАЙДЫ 2020\Фин грамотность\Скриншоты видео\3.jpeg"/>
          <p:cNvPicPr/>
          <p:nvPr/>
        </p:nvPicPr>
        <p:blipFill>
          <a:blip r:embed="rId6" cstate="print">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4860032" y="4410249"/>
            <a:ext cx="3218451" cy="2227935"/>
          </a:xfrm>
          <a:prstGeom prst="rect">
            <a:avLst/>
          </a:prstGeom>
          <a:noFill/>
          <a:ln>
            <a:noFill/>
          </a:ln>
        </p:spPr>
      </p:pic>
      <p:pic>
        <p:nvPicPr>
          <p:cNvPr id="9" name="Picture 2" descr="C:\Users\superuser\Desktop\герб пятигорска.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 y="-2620"/>
            <a:ext cx="971600" cy="1156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428392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2"/>
          <p:cNvSpPr>
            <a:spLocks noGrp="1"/>
          </p:cNvSpPr>
          <p:nvPr>
            <p:ph type="title"/>
          </p:nvPr>
        </p:nvSpPr>
        <p:spPr>
          <a:xfrm>
            <a:off x="1475656" y="188640"/>
            <a:ext cx="7482802" cy="825725"/>
          </a:xfrm>
        </p:spPr>
        <p:txBody>
          <a:bodyPr/>
          <a:lstStyle/>
          <a:p>
            <a:pPr marL="0" indent="0" algn="ctr">
              <a:buNone/>
            </a:pPr>
            <a:r>
              <a:rPr lang="ru-RU" sz="1600" dirty="0" smtClean="0">
                <a:solidFill>
                  <a:schemeClr val="tx1"/>
                </a:solidFill>
                <a:effectLst/>
                <a:latin typeface="+mn-lt"/>
                <a:ea typeface="+mn-ea"/>
                <a:cs typeface="+mn-cs"/>
              </a:rPr>
              <a:t>Результаты оценки качества управления бюджетным процессом и стратегического планирования  в муниципальных районах и городских округах Ставропольского края за 2019 год (%) </a:t>
            </a:r>
            <a:endParaRPr lang="ru-RU" sz="1600" dirty="0">
              <a:solidFill>
                <a:schemeClr val="tx1"/>
              </a:solidFill>
              <a:effectLst/>
              <a:latin typeface="+mn-lt"/>
              <a:ea typeface="+mn-ea"/>
              <a:cs typeface="+mn-cs"/>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378"/>
            <a:ext cx="1008112" cy="1218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5076056" y="1412776"/>
            <a:ext cx="3669594" cy="307777"/>
          </a:xfrm>
          <a:prstGeom prst="rect">
            <a:avLst/>
          </a:prstGeom>
        </p:spPr>
        <p:txBody>
          <a:bodyPr wrap="none">
            <a:spAutoFit/>
          </a:bodyPr>
          <a:lstStyle/>
          <a:p>
            <a:r>
              <a:rPr lang="ru-RU" sz="1400" u="sng" dirty="0" smtClean="0"/>
              <a:t>В разрезе городов Ставропольского края:</a:t>
            </a:r>
            <a:endParaRPr lang="ru-RU" sz="1400" u="sng" dirty="0"/>
          </a:p>
        </p:txBody>
      </p:sp>
      <p:graphicFrame>
        <p:nvGraphicFramePr>
          <p:cNvPr id="8" name="Таблица 7"/>
          <p:cNvGraphicFramePr>
            <a:graphicFrameLocks noGrp="1"/>
          </p:cNvGraphicFramePr>
          <p:nvPr>
            <p:extLst>
              <p:ext uri="{D42A27DB-BD31-4B8C-83A1-F6EECF244321}">
                <p14:modId xmlns:p14="http://schemas.microsoft.com/office/powerpoint/2010/main" val="2331340573"/>
              </p:ext>
            </p:extLst>
          </p:nvPr>
        </p:nvGraphicFramePr>
        <p:xfrm>
          <a:off x="971599" y="1312536"/>
          <a:ext cx="3744417" cy="5358730"/>
        </p:xfrm>
        <a:graphic>
          <a:graphicData uri="http://schemas.openxmlformats.org/drawingml/2006/table">
            <a:tbl>
              <a:tblPr>
                <a:tableStyleId>{5DA37D80-6434-44D0-A028-1B22A696006F}</a:tableStyleId>
              </a:tblPr>
              <a:tblGrid>
                <a:gridCol w="587359"/>
                <a:gridCol w="1716896"/>
                <a:gridCol w="1440162"/>
              </a:tblGrid>
              <a:tr h="153353">
                <a:tc>
                  <a:txBody>
                    <a:bodyPr/>
                    <a:lstStyle/>
                    <a:p>
                      <a:pPr marL="0" algn="ctr" defTabSz="914400" rtl="0" eaLnBrk="1" fontAlgn="b" latinLnBrk="0" hangingPunct="1"/>
                      <a:r>
                        <a:rPr lang="ru-RU" sz="950" b="1" i="0" u="none" strike="noStrike" kern="1200" dirty="0" smtClean="0">
                          <a:solidFill>
                            <a:srgbClr val="000000"/>
                          </a:solidFill>
                          <a:effectLst/>
                          <a:latin typeface="Trebuchet MS"/>
                          <a:ea typeface="+mn-ea"/>
                          <a:cs typeface="+mn-cs"/>
                        </a:rPr>
                        <a:t>№ п/п</a:t>
                      </a:r>
                      <a:endParaRPr lang="ru-RU" sz="950" b="1" i="0" u="none" strike="noStrike" kern="1200" dirty="0">
                        <a:solidFill>
                          <a:srgbClr val="000000"/>
                        </a:solidFill>
                        <a:effectLst/>
                        <a:latin typeface="Trebuchet MS"/>
                        <a:ea typeface="+mn-ea"/>
                        <a:cs typeface="+mn-cs"/>
                      </a:endParaRPr>
                    </a:p>
                  </a:txBody>
                  <a:tcPr marL="4915" marR="4915" marT="491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ru-RU" sz="950" b="1" i="0" u="none" strike="noStrike" kern="1200" dirty="0">
                          <a:solidFill>
                            <a:srgbClr val="000000"/>
                          </a:solidFill>
                          <a:effectLst/>
                          <a:latin typeface="Trebuchet MS"/>
                          <a:ea typeface="+mn-ea"/>
                          <a:cs typeface="+mn-cs"/>
                        </a:rPr>
                        <a:t>Наименование МО</a:t>
                      </a:r>
                    </a:p>
                  </a:txBody>
                  <a:tcPr marL="4915" marR="4915" marT="491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ru-RU" sz="950" b="1" i="0" u="none" strike="noStrike" kern="1200" dirty="0">
                          <a:solidFill>
                            <a:srgbClr val="000000"/>
                          </a:solidFill>
                          <a:effectLst/>
                          <a:latin typeface="Trebuchet MS"/>
                          <a:ea typeface="+mn-ea"/>
                          <a:cs typeface="+mn-cs"/>
                        </a:rPr>
                        <a:t>Общая оценка</a:t>
                      </a:r>
                    </a:p>
                  </a:txBody>
                  <a:tcPr marL="4915" marR="4915" marT="491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r>
              <a:tr h="152414">
                <a:tc>
                  <a:txBody>
                    <a:bodyPr/>
                    <a:lstStyle/>
                    <a:p>
                      <a:pPr algn="r" fontAlgn="b"/>
                      <a:r>
                        <a:rPr lang="ru-RU" sz="950" b="0" i="0" u="none" strike="noStrike" dirty="0">
                          <a:solidFill>
                            <a:srgbClr val="000000"/>
                          </a:solidFill>
                          <a:effectLst/>
                          <a:latin typeface="Calibri"/>
                        </a:rPr>
                        <a:t>1</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ru-RU" sz="950" b="0" i="0" u="none" strike="noStrike" dirty="0">
                          <a:solidFill>
                            <a:srgbClr val="000000"/>
                          </a:solidFill>
                          <a:effectLst/>
                          <a:latin typeface="Calibri"/>
                        </a:rPr>
                        <a:t>Ипатовский</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ru-RU" sz="950" b="0" i="0" u="none" strike="noStrike">
                          <a:solidFill>
                            <a:srgbClr val="000000"/>
                          </a:solidFill>
                          <a:effectLst/>
                          <a:latin typeface="Calibri"/>
                        </a:rPr>
                        <a:t>83,14</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r>
              <a:tr h="157846">
                <a:tc>
                  <a:txBody>
                    <a:bodyPr/>
                    <a:lstStyle/>
                    <a:p>
                      <a:pPr algn="r" fontAlgn="b"/>
                      <a:r>
                        <a:rPr lang="ru-RU" sz="950" b="0" i="0" u="none" strike="noStrike">
                          <a:solidFill>
                            <a:srgbClr val="000000"/>
                          </a:solidFill>
                          <a:effectLst/>
                          <a:latin typeface="Calibri"/>
                        </a:rPr>
                        <a:t>2</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ru-RU" sz="950" b="0" i="0" u="none" strike="noStrike" dirty="0">
                          <a:solidFill>
                            <a:srgbClr val="000000"/>
                          </a:solidFill>
                          <a:effectLst/>
                          <a:latin typeface="Calibri"/>
                        </a:rPr>
                        <a:t>Петровский</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ru-RU" sz="950" b="0" i="0" u="none" strike="noStrike">
                          <a:solidFill>
                            <a:srgbClr val="000000"/>
                          </a:solidFill>
                          <a:effectLst/>
                          <a:latin typeface="Calibri"/>
                        </a:rPr>
                        <a:t>74,30</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r>
              <a:tr h="157846">
                <a:tc>
                  <a:txBody>
                    <a:bodyPr/>
                    <a:lstStyle/>
                    <a:p>
                      <a:pPr algn="r" fontAlgn="b"/>
                      <a:r>
                        <a:rPr lang="ru-RU" sz="950" b="0" i="0" u="none" strike="noStrike">
                          <a:solidFill>
                            <a:srgbClr val="000000"/>
                          </a:solidFill>
                          <a:effectLst/>
                          <a:latin typeface="Calibri"/>
                        </a:rPr>
                        <a:t>3</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ru-RU" sz="950" b="0" i="0" u="none" strike="noStrike" dirty="0">
                          <a:solidFill>
                            <a:srgbClr val="000000"/>
                          </a:solidFill>
                          <a:effectLst/>
                          <a:latin typeface="Calibri"/>
                        </a:rPr>
                        <a:t>Георгиевский</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ru-RU" sz="950" b="0" i="0" u="none" strike="noStrike" dirty="0">
                          <a:solidFill>
                            <a:srgbClr val="000000"/>
                          </a:solidFill>
                          <a:effectLst/>
                          <a:latin typeface="Calibri"/>
                        </a:rPr>
                        <a:t>74,09</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r>
              <a:tr h="157846">
                <a:tc>
                  <a:txBody>
                    <a:bodyPr/>
                    <a:lstStyle/>
                    <a:p>
                      <a:pPr algn="r" fontAlgn="b"/>
                      <a:r>
                        <a:rPr lang="ru-RU" sz="950" b="0" i="0" u="none" strike="noStrike">
                          <a:solidFill>
                            <a:srgbClr val="000000"/>
                          </a:solidFill>
                          <a:effectLst/>
                          <a:latin typeface="Calibri"/>
                        </a:rPr>
                        <a:t>4</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ru-RU" sz="950" b="0" i="0" u="none" strike="noStrike" dirty="0">
                          <a:solidFill>
                            <a:srgbClr val="000000"/>
                          </a:solidFill>
                          <a:effectLst/>
                          <a:latin typeface="Calibri"/>
                        </a:rPr>
                        <a:t>Нефтекумский</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ru-RU" sz="950" b="0" i="0" u="none" strike="noStrike">
                          <a:solidFill>
                            <a:srgbClr val="000000"/>
                          </a:solidFill>
                          <a:effectLst/>
                          <a:latin typeface="Calibri"/>
                        </a:rPr>
                        <a:t>73,59</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r>
              <a:tr h="157846">
                <a:tc>
                  <a:txBody>
                    <a:bodyPr/>
                    <a:lstStyle/>
                    <a:p>
                      <a:pPr algn="r" fontAlgn="b"/>
                      <a:r>
                        <a:rPr lang="ru-RU" sz="950" b="0" i="0" u="none" strike="noStrike">
                          <a:solidFill>
                            <a:srgbClr val="000000"/>
                          </a:solidFill>
                          <a:effectLst/>
                          <a:latin typeface="Calibri"/>
                        </a:rPr>
                        <a:t>5</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ru-RU" sz="950" b="0" i="0" u="none" strike="noStrike" dirty="0">
                          <a:solidFill>
                            <a:srgbClr val="000000"/>
                          </a:solidFill>
                          <a:effectLst/>
                          <a:latin typeface="Calibri"/>
                        </a:rPr>
                        <a:t>Буденновский</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ru-RU" sz="950" b="0" i="0" u="none" strike="noStrike" dirty="0">
                          <a:solidFill>
                            <a:srgbClr val="000000"/>
                          </a:solidFill>
                          <a:effectLst/>
                          <a:latin typeface="Calibri"/>
                        </a:rPr>
                        <a:t>70,92</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r>
              <a:tr h="157846">
                <a:tc>
                  <a:txBody>
                    <a:bodyPr/>
                    <a:lstStyle/>
                    <a:p>
                      <a:pPr algn="r" fontAlgn="b"/>
                      <a:r>
                        <a:rPr lang="ru-RU" sz="950" b="0" i="0" u="none" strike="noStrike">
                          <a:solidFill>
                            <a:srgbClr val="000000"/>
                          </a:solidFill>
                          <a:effectLst/>
                          <a:latin typeface="Calibri"/>
                        </a:rPr>
                        <a:t>6</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ru-RU" sz="950" b="0" i="0" u="none" strike="noStrike" dirty="0">
                          <a:solidFill>
                            <a:srgbClr val="000000"/>
                          </a:solidFill>
                          <a:effectLst/>
                          <a:latin typeface="Calibri"/>
                        </a:rPr>
                        <a:t>Андроповский</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ru-RU" sz="950" b="0" i="0" u="none" strike="noStrike" dirty="0">
                          <a:solidFill>
                            <a:srgbClr val="000000"/>
                          </a:solidFill>
                          <a:effectLst/>
                          <a:latin typeface="Calibri"/>
                        </a:rPr>
                        <a:t>70,33</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r>
              <a:tr h="157846">
                <a:tc>
                  <a:txBody>
                    <a:bodyPr/>
                    <a:lstStyle/>
                    <a:p>
                      <a:pPr algn="r" fontAlgn="b"/>
                      <a:r>
                        <a:rPr lang="ru-RU" sz="950" b="0" i="0" u="none" strike="noStrike" dirty="0">
                          <a:solidFill>
                            <a:srgbClr val="000000"/>
                          </a:solidFill>
                          <a:effectLst/>
                          <a:latin typeface="Calibri"/>
                        </a:rPr>
                        <a:t>7</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ru-RU" sz="950" b="0" i="0" u="none" strike="noStrike" dirty="0">
                          <a:solidFill>
                            <a:srgbClr val="000000"/>
                          </a:solidFill>
                          <a:effectLst/>
                          <a:latin typeface="Calibri"/>
                        </a:rPr>
                        <a:t>г.Невинномысск</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ru-RU" sz="950" b="0" i="0" u="none" strike="noStrike" dirty="0">
                          <a:solidFill>
                            <a:srgbClr val="000000"/>
                          </a:solidFill>
                          <a:effectLst/>
                          <a:latin typeface="Calibri"/>
                        </a:rPr>
                        <a:t>69,23</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r>
              <a:tr h="157846">
                <a:tc>
                  <a:txBody>
                    <a:bodyPr/>
                    <a:lstStyle/>
                    <a:p>
                      <a:pPr algn="r" fontAlgn="b"/>
                      <a:r>
                        <a:rPr lang="ru-RU" sz="950" b="0" i="0" u="none" strike="noStrike">
                          <a:solidFill>
                            <a:srgbClr val="000000"/>
                          </a:solidFill>
                          <a:effectLst/>
                          <a:latin typeface="Calibri"/>
                        </a:rPr>
                        <a:t>8</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ru-RU" sz="950" b="0" i="0" u="none" strike="noStrike" dirty="0">
                          <a:solidFill>
                            <a:srgbClr val="000000"/>
                          </a:solidFill>
                          <a:effectLst/>
                          <a:latin typeface="Calibri"/>
                        </a:rPr>
                        <a:t>Предгорный</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ru-RU" sz="950" b="0" i="0" u="none" strike="noStrike" dirty="0">
                          <a:solidFill>
                            <a:srgbClr val="000000"/>
                          </a:solidFill>
                          <a:effectLst/>
                          <a:latin typeface="Calibri"/>
                        </a:rPr>
                        <a:t>67,94</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r>
              <a:tr h="157846">
                <a:tc>
                  <a:txBody>
                    <a:bodyPr/>
                    <a:lstStyle/>
                    <a:p>
                      <a:pPr algn="r" fontAlgn="b"/>
                      <a:r>
                        <a:rPr lang="ru-RU" sz="950" b="0" i="0" u="none" strike="noStrike">
                          <a:solidFill>
                            <a:srgbClr val="000000"/>
                          </a:solidFill>
                          <a:effectLst/>
                          <a:latin typeface="Calibri"/>
                        </a:rPr>
                        <a:t>9</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ru-RU" sz="950" b="0" i="0" u="none" strike="noStrike" dirty="0">
                          <a:solidFill>
                            <a:srgbClr val="000000"/>
                          </a:solidFill>
                          <a:effectLst/>
                          <a:latin typeface="Calibri"/>
                        </a:rPr>
                        <a:t>Советский</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ru-RU" sz="950" b="0" i="0" u="none" strike="noStrike" dirty="0">
                          <a:solidFill>
                            <a:srgbClr val="000000"/>
                          </a:solidFill>
                          <a:effectLst/>
                          <a:latin typeface="Calibri"/>
                        </a:rPr>
                        <a:t>67,75</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r>
              <a:tr h="157846">
                <a:tc>
                  <a:txBody>
                    <a:bodyPr/>
                    <a:lstStyle/>
                    <a:p>
                      <a:pPr algn="r" fontAlgn="b"/>
                      <a:r>
                        <a:rPr lang="ru-RU" sz="950" b="0" i="0" u="none" strike="noStrike">
                          <a:solidFill>
                            <a:srgbClr val="000000"/>
                          </a:solidFill>
                          <a:effectLst/>
                          <a:latin typeface="Calibri"/>
                        </a:rPr>
                        <a:t>10</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ru-RU" sz="950" b="0" i="0" u="none" strike="noStrike">
                          <a:solidFill>
                            <a:srgbClr val="000000"/>
                          </a:solidFill>
                          <a:effectLst/>
                          <a:latin typeface="Calibri"/>
                        </a:rPr>
                        <a:t>Александровский</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ru-RU" sz="950" b="0" i="0" u="none" strike="noStrike" dirty="0">
                          <a:solidFill>
                            <a:srgbClr val="000000"/>
                          </a:solidFill>
                          <a:effectLst/>
                          <a:latin typeface="Calibri"/>
                        </a:rPr>
                        <a:t>67,19</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r>
              <a:tr h="157846">
                <a:tc>
                  <a:txBody>
                    <a:bodyPr/>
                    <a:lstStyle/>
                    <a:p>
                      <a:pPr algn="r" fontAlgn="b"/>
                      <a:r>
                        <a:rPr lang="ru-RU" sz="950" b="0" i="0" u="none" strike="noStrike">
                          <a:solidFill>
                            <a:srgbClr val="000000"/>
                          </a:solidFill>
                          <a:effectLst/>
                          <a:latin typeface="Calibri"/>
                        </a:rPr>
                        <a:t>11</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ru-RU" sz="950" b="0" i="0" u="none" strike="noStrike">
                          <a:solidFill>
                            <a:srgbClr val="000000"/>
                          </a:solidFill>
                          <a:effectLst/>
                          <a:latin typeface="Calibri"/>
                        </a:rPr>
                        <a:t>Новоалександровский</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ru-RU" sz="950" b="0" i="0" u="none" strike="noStrike" dirty="0">
                          <a:solidFill>
                            <a:srgbClr val="000000"/>
                          </a:solidFill>
                          <a:effectLst/>
                          <a:latin typeface="Calibri"/>
                        </a:rPr>
                        <a:t>67,02</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r>
              <a:tr h="157846">
                <a:tc>
                  <a:txBody>
                    <a:bodyPr/>
                    <a:lstStyle/>
                    <a:p>
                      <a:pPr algn="r" fontAlgn="b"/>
                      <a:r>
                        <a:rPr lang="ru-RU" sz="950" b="0" i="0" u="none" strike="noStrike">
                          <a:solidFill>
                            <a:srgbClr val="000000"/>
                          </a:solidFill>
                          <a:effectLst/>
                          <a:latin typeface="Calibri"/>
                        </a:rPr>
                        <a:t>12</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ru-RU" sz="950" b="0" i="0" u="none" strike="noStrike">
                          <a:solidFill>
                            <a:srgbClr val="000000"/>
                          </a:solidFill>
                          <a:effectLst/>
                          <a:latin typeface="Calibri"/>
                        </a:rPr>
                        <a:t>Апанасенковский</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ru-RU" sz="950" b="0" i="0" u="none" strike="noStrike" dirty="0">
                          <a:solidFill>
                            <a:srgbClr val="000000"/>
                          </a:solidFill>
                          <a:effectLst/>
                          <a:latin typeface="Calibri"/>
                        </a:rPr>
                        <a:t>66,00</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r>
              <a:tr h="157846">
                <a:tc>
                  <a:txBody>
                    <a:bodyPr/>
                    <a:lstStyle/>
                    <a:p>
                      <a:pPr algn="r" fontAlgn="b"/>
                      <a:r>
                        <a:rPr lang="ru-RU" sz="950" b="0" i="0" u="none" strike="noStrike">
                          <a:solidFill>
                            <a:srgbClr val="000000"/>
                          </a:solidFill>
                          <a:effectLst/>
                          <a:latin typeface="Calibri"/>
                        </a:rPr>
                        <a:t>13</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ru-RU" sz="950" b="0" i="0" u="none" strike="noStrike">
                          <a:solidFill>
                            <a:srgbClr val="000000"/>
                          </a:solidFill>
                          <a:effectLst/>
                          <a:latin typeface="Calibri"/>
                        </a:rPr>
                        <a:t>Туркменский</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ru-RU" sz="950" b="0" i="0" u="none" strike="noStrike" dirty="0">
                          <a:solidFill>
                            <a:srgbClr val="000000"/>
                          </a:solidFill>
                          <a:effectLst/>
                          <a:latin typeface="Calibri"/>
                        </a:rPr>
                        <a:t>65,78</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r>
              <a:tr h="157846">
                <a:tc>
                  <a:txBody>
                    <a:bodyPr/>
                    <a:lstStyle/>
                    <a:p>
                      <a:pPr algn="r" fontAlgn="b"/>
                      <a:r>
                        <a:rPr lang="ru-RU" sz="950" b="0" i="0" u="none" strike="noStrike">
                          <a:solidFill>
                            <a:srgbClr val="000000"/>
                          </a:solidFill>
                          <a:effectLst/>
                          <a:latin typeface="Calibri"/>
                        </a:rPr>
                        <a:t>14</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ru-RU" sz="950" b="0" i="0" u="none" strike="noStrike">
                          <a:solidFill>
                            <a:srgbClr val="000000"/>
                          </a:solidFill>
                          <a:effectLst/>
                          <a:latin typeface="Calibri"/>
                        </a:rPr>
                        <a:t>Благодарненский</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ru-RU" sz="950" b="0" i="0" u="none" strike="noStrike" dirty="0">
                          <a:solidFill>
                            <a:srgbClr val="000000"/>
                          </a:solidFill>
                          <a:effectLst/>
                          <a:latin typeface="Calibri"/>
                        </a:rPr>
                        <a:t>65,35</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r>
              <a:tr h="157846">
                <a:tc>
                  <a:txBody>
                    <a:bodyPr/>
                    <a:lstStyle/>
                    <a:p>
                      <a:pPr algn="r" fontAlgn="b"/>
                      <a:r>
                        <a:rPr lang="ru-RU" sz="950" b="0" i="0" u="none" strike="noStrike">
                          <a:solidFill>
                            <a:srgbClr val="000000"/>
                          </a:solidFill>
                          <a:effectLst/>
                          <a:latin typeface="Calibri"/>
                        </a:rPr>
                        <a:t>15</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ru-RU" sz="950" b="0" i="0" u="none" strike="noStrike">
                          <a:solidFill>
                            <a:srgbClr val="000000"/>
                          </a:solidFill>
                          <a:effectLst/>
                          <a:latin typeface="Calibri"/>
                        </a:rPr>
                        <a:t>Левокумский</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ru-RU" sz="950" b="0" i="0" u="none" strike="noStrike" dirty="0">
                          <a:solidFill>
                            <a:srgbClr val="000000"/>
                          </a:solidFill>
                          <a:effectLst/>
                          <a:latin typeface="Calibri"/>
                        </a:rPr>
                        <a:t>64,60</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r>
              <a:tr h="157846">
                <a:tc>
                  <a:txBody>
                    <a:bodyPr/>
                    <a:lstStyle/>
                    <a:p>
                      <a:pPr algn="r" fontAlgn="b"/>
                      <a:r>
                        <a:rPr lang="ru-RU" sz="950" b="0" i="0" u="none" strike="noStrike">
                          <a:solidFill>
                            <a:srgbClr val="000000"/>
                          </a:solidFill>
                          <a:effectLst/>
                          <a:latin typeface="Calibri"/>
                        </a:rPr>
                        <a:t>16</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ru-RU" sz="950" b="0" i="0" u="none" strike="noStrike">
                          <a:solidFill>
                            <a:srgbClr val="000000"/>
                          </a:solidFill>
                          <a:effectLst/>
                          <a:latin typeface="Calibri"/>
                        </a:rPr>
                        <a:t>г.Пятигорск</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ru-RU" sz="950" b="0" i="0" u="none" strike="noStrike" dirty="0">
                          <a:solidFill>
                            <a:srgbClr val="000000"/>
                          </a:solidFill>
                          <a:effectLst/>
                          <a:latin typeface="Calibri"/>
                        </a:rPr>
                        <a:t>64,54</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r>
              <a:tr h="157846">
                <a:tc>
                  <a:txBody>
                    <a:bodyPr/>
                    <a:lstStyle/>
                    <a:p>
                      <a:pPr algn="r" fontAlgn="b"/>
                      <a:r>
                        <a:rPr lang="ru-RU" sz="950" b="0" i="0" u="none" strike="noStrike">
                          <a:solidFill>
                            <a:srgbClr val="000000"/>
                          </a:solidFill>
                          <a:effectLst/>
                          <a:latin typeface="Calibri"/>
                        </a:rPr>
                        <a:t>17</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ru-RU" sz="950" b="0" i="0" u="none" strike="noStrike">
                          <a:solidFill>
                            <a:srgbClr val="000000"/>
                          </a:solidFill>
                          <a:effectLst/>
                          <a:latin typeface="Calibri"/>
                        </a:rPr>
                        <a:t>Степновский</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ru-RU" sz="950" b="0" i="0" u="none" strike="noStrike" dirty="0">
                          <a:solidFill>
                            <a:srgbClr val="000000"/>
                          </a:solidFill>
                          <a:effectLst/>
                          <a:latin typeface="Calibri"/>
                        </a:rPr>
                        <a:t>63,23</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r>
              <a:tr h="157846">
                <a:tc>
                  <a:txBody>
                    <a:bodyPr/>
                    <a:lstStyle/>
                    <a:p>
                      <a:pPr algn="r" fontAlgn="b"/>
                      <a:r>
                        <a:rPr lang="ru-RU" sz="950" b="0" i="0" u="none" strike="noStrike">
                          <a:solidFill>
                            <a:srgbClr val="000000"/>
                          </a:solidFill>
                          <a:effectLst/>
                          <a:latin typeface="Calibri"/>
                        </a:rPr>
                        <a:t>18</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ru-RU" sz="950" b="0" i="0" u="none" strike="noStrike">
                          <a:solidFill>
                            <a:srgbClr val="000000"/>
                          </a:solidFill>
                          <a:effectLst/>
                          <a:latin typeface="Calibri"/>
                        </a:rPr>
                        <a:t>Шпаковский</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ru-RU" sz="950" b="0" i="0" u="none" strike="noStrike" dirty="0">
                          <a:solidFill>
                            <a:srgbClr val="000000"/>
                          </a:solidFill>
                          <a:effectLst/>
                          <a:latin typeface="Calibri"/>
                        </a:rPr>
                        <a:t>62,92</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r>
              <a:tr h="157846">
                <a:tc>
                  <a:txBody>
                    <a:bodyPr/>
                    <a:lstStyle/>
                    <a:p>
                      <a:pPr algn="r" fontAlgn="b"/>
                      <a:r>
                        <a:rPr lang="ru-RU" sz="950" b="0" i="0" u="none" strike="noStrike">
                          <a:solidFill>
                            <a:srgbClr val="000000"/>
                          </a:solidFill>
                          <a:effectLst/>
                          <a:latin typeface="Calibri"/>
                        </a:rPr>
                        <a:t>19</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ru-RU" sz="950" b="0" i="0" u="none" strike="noStrike" dirty="0">
                          <a:solidFill>
                            <a:srgbClr val="000000"/>
                          </a:solidFill>
                          <a:effectLst/>
                          <a:latin typeface="Calibri"/>
                        </a:rPr>
                        <a:t>Кировский</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ru-RU" sz="950" b="0" i="0" u="none" strike="noStrike" dirty="0">
                          <a:solidFill>
                            <a:srgbClr val="000000"/>
                          </a:solidFill>
                          <a:effectLst/>
                          <a:latin typeface="Calibri"/>
                        </a:rPr>
                        <a:t>62,55</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r>
              <a:tr h="157846">
                <a:tc>
                  <a:txBody>
                    <a:bodyPr/>
                    <a:lstStyle/>
                    <a:p>
                      <a:pPr algn="r" fontAlgn="b"/>
                      <a:r>
                        <a:rPr lang="ru-RU" sz="950" b="0" i="0" u="none" strike="noStrike">
                          <a:solidFill>
                            <a:srgbClr val="000000"/>
                          </a:solidFill>
                          <a:effectLst/>
                          <a:latin typeface="Calibri"/>
                        </a:rPr>
                        <a:t>20</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ru-RU" sz="950" b="0" i="0" u="none" strike="noStrike">
                          <a:solidFill>
                            <a:srgbClr val="000000"/>
                          </a:solidFill>
                          <a:effectLst/>
                          <a:latin typeface="Calibri"/>
                        </a:rPr>
                        <a:t>Изобильненский</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ru-RU" sz="950" b="0" i="0" u="none" strike="noStrike" dirty="0">
                          <a:solidFill>
                            <a:srgbClr val="000000"/>
                          </a:solidFill>
                          <a:effectLst/>
                          <a:latin typeface="Calibri"/>
                        </a:rPr>
                        <a:t>60,75</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r>
              <a:tr h="157846">
                <a:tc>
                  <a:txBody>
                    <a:bodyPr/>
                    <a:lstStyle/>
                    <a:p>
                      <a:pPr algn="r" fontAlgn="b"/>
                      <a:r>
                        <a:rPr lang="ru-RU" sz="950" b="0" i="0" u="none" strike="noStrike">
                          <a:solidFill>
                            <a:srgbClr val="000000"/>
                          </a:solidFill>
                          <a:effectLst/>
                          <a:latin typeface="Calibri"/>
                        </a:rPr>
                        <a:t>21</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ru-RU" sz="950" b="0" i="0" u="none" strike="noStrike">
                          <a:solidFill>
                            <a:srgbClr val="000000"/>
                          </a:solidFill>
                          <a:effectLst/>
                          <a:latin typeface="Calibri"/>
                        </a:rPr>
                        <a:t>Минераловодский</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ru-RU" sz="950" b="0" i="0" u="none" strike="noStrike" dirty="0">
                          <a:solidFill>
                            <a:srgbClr val="000000"/>
                          </a:solidFill>
                          <a:effectLst/>
                          <a:latin typeface="Calibri"/>
                        </a:rPr>
                        <a:t>60,12</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r>
              <a:tr h="157846">
                <a:tc>
                  <a:txBody>
                    <a:bodyPr/>
                    <a:lstStyle/>
                    <a:p>
                      <a:pPr algn="r" fontAlgn="b"/>
                      <a:r>
                        <a:rPr lang="ru-RU" sz="950" b="0" i="0" u="none" strike="noStrike">
                          <a:solidFill>
                            <a:srgbClr val="000000"/>
                          </a:solidFill>
                          <a:effectLst/>
                          <a:latin typeface="Calibri"/>
                        </a:rPr>
                        <a:t>22</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ru-RU" sz="950" b="0" i="0" u="none" strike="noStrike">
                          <a:solidFill>
                            <a:srgbClr val="000000"/>
                          </a:solidFill>
                          <a:effectLst/>
                          <a:latin typeface="Calibri"/>
                        </a:rPr>
                        <a:t>г.Железноводск</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ru-RU" sz="950" b="0" i="0" u="none" strike="noStrike" dirty="0">
                          <a:solidFill>
                            <a:srgbClr val="000000"/>
                          </a:solidFill>
                          <a:effectLst/>
                          <a:latin typeface="Calibri"/>
                        </a:rPr>
                        <a:t>60,55</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r>
              <a:tr h="157846">
                <a:tc>
                  <a:txBody>
                    <a:bodyPr/>
                    <a:lstStyle/>
                    <a:p>
                      <a:pPr algn="r" fontAlgn="b"/>
                      <a:r>
                        <a:rPr lang="ru-RU" sz="950" b="0" i="0" u="none" strike="noStrike">
                          <a:solidFill>
                            <a:srgbClr val="000000"/>
                          </a:solidFill>
                          <a:effectLst/>
                          <a:latin typeface="Calibri"/>
                        </a:rPr>
                        <a:t>23</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ru-RU" sz="950" b="0" i="0" u="none" strike="noStrike">
                          <a:solidFill>
                            <a:srgbClr val="000000"/>
                          </a:solidFill>
                          <a:effectLst/>
                          <a:latin typeface="Calibri"/>
                        </a:rPr>
                        <a:t>г.Ессентуки</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ru-RU" sz="950" b="0" i="0" u="none" strike="noStrike" dirty="0">
                          <a:solidFill>
                            <a:srgbClr val="000000"/>
                          </a:solidFill>
                          <a:effectLst/>
                          <a:latin typeface="Calibri"/>
                        </a:rPr>
                        <a:t>58,91</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r>
              <a:tr h="157846">
                <a:tc>
                  <a:txBody>
                    <a:bodyPr/>
                    <a:lstStyle/>
                    <a:p>
                      <a:pPr algn="r" fontAlgn="b"/>
                      <a:r>
                        <a:rPr lang="ru-RU" sz="950" b="0" i="0" u="none" strike="noStrike">
                          <a:solidFill>
                            <a:srgbClr val="000000"/>
                          </a:solidFill>
                          <a:effectLst/>
                          <a:latin typeface="Calibri"/>
                        </a:rPr>
                        <a:t>24</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ru-RU" sz="950" b="0" i="0" u="none" strike="noStrike">
                          <a:solidFill>
                            <a:srgbClr val="000000"/>
                          </a:solidFill>
                          <a:effectLst/>
                          <a:latin typeface="Calibri"/>
                        </a:rPr>
                        <a:t>г.Ставрополь</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ru-RU" sz="950" b="0" i="0" u="none" strike="noStrike" dirty="0">
                          <a:solidFill>
                            <a:srgbClr val="000000"/>
                          </a:solidFill>
                          <a:effectLst/>
                          <a:latin typeface="Calibri"/>
                        </a:rPr>
                        <a:t>58,62</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r>
              <a:tr h="157846">
                <a:tc>
                  <a:txBody>
                    <a:bodyPr/>
                    <a:lstStyle/>
                    <a:p>
                      <a:pPr algn="r" fontAlgn="b"/>
                      <a:r>
                        <a:rPr lang="ru-RU" sz="950" b="0" i="0" u="none" strike="noStrike">
                          <a:solidFill>
                            <a:srgbClr val="000000"/>
                          </a:solidFill>
                          <a:effectLst/>
                          <a:latin typeface="Calibri"/>
                        </a:rPr>
                        <a:t>25</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ru-RU" sz="950" b="0" i="0" u="none" strike="noStrike">
                          <a:solidFill>
                            <a:srgbClr val="000000"/>
                          </a:solidFill>
                          <a:effectLst/>
                          <a:latin typeface="Calibri"/>
                        </a:rPr>
                        <a:t>Г.Лермонтов</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ru-RU" sz="950" b="0" i="0" u="none" strike="noStrike" dirty="0">
                          <a:solidFill>
                            <a:srgbClr val="000000"/>
                          </a:solidFill>
                          <a:effectLst/>
                          <a:latin typeface="Calibri"/>
                        </a:rPr>
                        <a:t>58,59</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r>
              <a:tr h="157846">
                <a:tc>
                  <a:txBody>
                    <a:bodyPr/>
                    <a:lstStyle/>
                    <a:p>
                      <a:pPr algn="r" fontAlgn="b"/>
                      <a:r>
                        <a:rPr lang="ru-RU" sz="950" b="0" i="0" u="none" strike="noStrike">
                          <a:solidFill>
                            <a:srgbClr val="000000"/>
                          </a:solidFill>
                          <a:effectLst/>
                          <a:latin typeface="Calibri"/>
                        </a:rPr>
                        <a:t>26</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ru-RU" sz="950" b="0" i="0" u="none" strike="noStrike">
                          <a:solidFill>
                            <a:srgbClr val="000000"/>
                          </a:solidFill>
                          <a:effectLst/>
                          <a:latin typeface="Calibri"/>
                        </a:rPr>
                        <a:t>Арзгирский</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ru-RU" sz="950" b="0" i="0" u="none" strike="noStrike" dirty="0">
                          <a:solidFill>
                            <a:srgbClr val="000000"/>
                          </a:solidFill>
                          <a:effectLst/>
                          <a:latin typeface="Calibri"/>
                        </a:rPr>
                        <a:t>57,84</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r>
              <a:tr h="157846">
                <a:tc>
                  <a:txBody>
                    <a:bodyPr/>
                    <a:lstStyle/>
                    <a:p>
                      <a:pPr algn="r" fontAlgn="b"/>
                      <a:r>
                        <a:rPr lang="ru-RU" sz="950" b="0" i="0" u="none" strike="noStrike">
                          <a:solidFill>
                            <a:srgbClr val="000000"/>
                          </a:solidFill>
                          <a:effectLst/>
                          <a:latin typeface="Calibri"/>
                        </a:rPr>
                        <a:t>27</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ru-RU" sz="950" b="0" i="0" u="none" strike="noStrike">
                          <a:solidFill>
                            <a:srgbClr val="000000"/>
                          </a:solidFill>
                          <a:effectLst/>
                          <a:latin typeface="Calibri"/>
                        </a:rPr>
                        <a:t>Кочубеевский</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ru-RU" sz="950" b="0" i="0" u="none" strike="noStrike" dirty="0">
                          <a:solidFill>
                            <a:srgbClr val="000000"/>
                          </a:solidFill>
                          <a:effectLst/>
                          <a:latin typeface="Calibri"/>
                        </a:rPr>
                        <a:t>57,15</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r>
              <a:tr h="157846">
                <a:tc>
                  <a:txBody>
                    <a:bodyPr/>
                    <a:lstStyle/>
                    <a:p>
                      <a:pPr algn="r" fontAlgn="b"/>
                      <a:r>
                        <a:rPr lang="ru-RU" sz="950" b="0" i="0" u="none" strike="noStrike">
                          <a:solidFill>
                            <a:srgbClr val="000000"/>
                          </a:solidFill>
                          <a:effectLst/>
                          <a:latin typeface="Calibri"/>
                        </a:rPr>
                        <a:t>28</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ru-RU" sz="950" b="0" i="0" u="none" strike="noStrike">
                          <a:solidFill>
                            <a:srgbClr val="000000"/>
                          </a:solidFill>
                          <a:effectLst/>
                          <a:latin typeface="Calibri"/>
                        </a:rPr>
                        <a:t>Красногвардейский</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ru-RU" sz="950" b="0" i="0" u="none" strike="noStrike" dirty="0">
                          <a:solidFill>
                            <a:srgbClr val="000000"/>
                          </a:solidFill>
                          <a:effectLst/>
                          <a:latin typeface="Calibri"/>
                        </a:rPr>
                        <a:t>56,34</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r>
              <a:tr h="157846">
                <a:tc>
                  <a:txBody>
                    <a:bodyPr/>
                    <a:lstStyle/>
                    <a:p>
                      <a:pPr algn="r" fontAlgn="b"/>
                      <a:r>
                        <a:rPr lang="ru-RU" sz="950" b="0" i="0" u="none" strike="noStrike">
                          <a:solidFill>
                            <a:srgbClr val="000000"/>
                          </a:solidFill>
                          <a:effectLst/>
                          <a:latin typeface="Calibri"/>
                        </a:rPr>
                        <a:t>29</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ru-RU" sz="950" b="0" i="0" u="none" strike="noStrike" dirty="0" err="1">
                          <a:solidFill>
                            <a:srgbClr val="000000"/>
                          </a:solidFill>
                          <a:effectLst/>
                          <a:latin typeface="Calibri"/>
                        </a:rPr>
                        <a:t>Новоселицкий</a:t>
                      </a:r>
                      <a:endParaRPr lang="ru-RU" sz="950" b="0" i="0" u="none" strike="noStrike" dirty="0">
                        <a:solidFill>
                          <a:srgbClr val="000000"/>
                        </a:solidFill>
                        <a:effectLst/>
                        <a:latin typeface="Calibri"/>
                      </a:endParaRP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ru-RU" sz="950" b="0" i="0" u="none" strike="noStrike" dirty="0">
                          <a:solidFill>
                            <a:srgbClr val="000000"/>
                          </a:solidFill>
                          <a:effectLst/>
                          <a:latin typeface="Calibri"/>
                        </a:rPr>
                        <a:t>55,58</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r>
              <a:tr h="157846">
                <a:tc>
                  <a:txBody>
                    <a:bodyPr/>
                    <a:lstStyle/>
                    <a:p>
                      <a:pPr algn="r" fontAlgn="b"/>
                      <a:r>
                        <a:rPr lang="ru-RU" sz="950" b="0" i="0" u="none" strike="noStrike">
                          <a:solidFill>
                            <a:srgbClr val="000000"/>
                          </a:solidFill>
                          <a:effectLst/>
                          <a:latin typeface="Calibri"/>
                        </a:rPr>
                        <a:t>30</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ru-RU" sz="950" b="0" i="0" u="none" strike="noStrike">
                          <a:solidFill>
                            <a:srgbClr val="000000"/>
                          </a:solidFill>
                          <a:effectLst/>
                          <a:latin typeface="Calibri"/>
                        </a:rPr>
                        <a:t>Труновский</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ru-RU" sz="950" b="0" i="0" u="none" strike="noStrike" dirty="0">
                          <a:solidFill>
                            <a:srgbClr val="000000"/>
                          </a:solidFill>
                          <a:effectLst/>
                          <a:latin typeface="Calibri"/>
                        </a:rPr>
                        <a:t>53,55</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r>
              <a:tr h="157846">
                <a:tc>
                  <a:txBody>
                    <a:bodyPr/>
                    <a:lstStyle/>
                    <a:p>
                      <a:pPr algn="r" fontAlgn="b"/>
                      <a:r>
                        <a:rPr lang="ru-RU" sz="950" b="0" i="0" u="none" strike="noStrike">
                          <a:solidFill>
                            <a:srgbClr val="000000"/>
                          </a:solidFill>
                          <a:effectLst/>
                          <a:latin typeface="Calibri"/>
                        </a:rPr>
                        <a:t>31</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ru-RU" sz="950" b="0" i="0" u="none" strike="noStrike" dirty="0" err="1">
                          <a:solidFill>
                            <a:srgbClr val="000000"/>
                          </a:solidFill>
                          <a:effectLst/>
                          <a:latin typeface="Calibri"/>
                        </a:rPr>
                        <a:t>Грачевский</a:t>
                      </a:r>
                      <a:endParaRPr lang="ru-RU" sz="950" b="0" i="0" u="none" strike="noStrike" dirty="0">
                        <a:solidFill>
                          <a:srgbClr val="000000"/>
                        </a:solidFill>
                        <a:effectLst/>
                        <a:latin typeface="Calibri"/>
                      </a:endParaRP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ru-RU" sz="950" b="0" i="0" u="none" strike="noStrike" dirty="0">
                          <a:solidFill>
                            <a:srgbClr val="000000"/>
                          </a:solidFill>
                          <a:effectLst/>
                          <a:latin typeface="Calibri"/>
                        </a:rPr>
                        <a:t>50,44</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r>
              <a:tr h="157846">
                <a:tc>
                  <a:txBody>
                    <a:bodyPr/>
                    <a:lstStyle/>
                    <a:p>
                      <a:pPr algn="r" fontAlgn="b"/>
                      <a:r>
                        <a:rPr lang="ru-RU" sz="950" b="0" i="0" u="none" strike="noStrike">
                          <a:solidFill>
                            <a:srgbClr val="000000"/>
                          </a:solidFill>
                          <a:effectLst/>
                          <a:latin typeface="Calibri"/>
                        </a:rPr>
                        <a:t>32</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ru-RU" sz="950" b="0" i="0" u="none" strike="noStrike">
                          <a:solidFill>
                            <a:srgbClr val="000000"/>
                          </a:solidFill>
                          <a:effectLst/>
                          <a:latin typeface="Calibri"/>
                        </a:rPr>
                        <a:t>г.Кисловодск</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ru-RU" sz="950" b="0" i="0" u="none" strike="noStrike" dirty="0">
                          <a:solidFill>
                            <a:srgbClr val="000000"/>
                          </a:solidFill>
                          <a:effectLst/>
                          <a:latin typeface="Calibri"/>
                        </a:rPr>
                        <a:t>49,99</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r>
              <a:tr h="157846">
                <a:tc>
                  <a:txBody>
                    <a:bodyPr/>
                    <a:lstStyle/>
                    <a:p>
                      <a:pPr algn="r" fontAlgn="b"/>
                      <a:r>
                        <a:rPr lang="ru-RU" sz="950" b="0" i="0" u="none" strike="noStrike">
                          <a:solidFill>
                            <a:srgbClr val="000000"/>
                          </a:solidFill>
                          <a:effectLst/>
                          <a:latin typeface="Calibri"/>
                        </a:rPr>
                        <a:t>33</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ru-RU" sz="950" b="0" i="0" u="none" strike="noStrike" dirty="0">
                          <a:solidFill>
                            <a:srgbClr val="000000"/>
                          </a:solidFill>
                          <a:effectLst/>
                          <a:latin typeface="Calibri"/>
                        </a:rPr>
                        <a:t>Курский</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ru-RU" sz="950" b="0" i="0" u="none" strike="noStrike" dirty="0">
                          <a:solidFill>
                            <a:srgbClr val="000000"/>
                          </a:solidFill>
                          <a:effectLst/>
                          <a:latin typeface="Calibri"/>
                        </a:rPr>
                        <a:t>47,74</a:t>
                      </a:r>
                    </a:p>
                  </a:txBody>
                  <a:tcPr marL="9525" marR="9525" marT="9525" marB="0" anchor="b">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graphicFrame>
        <p:nvGraphicFramePr>
          <p:cNvPr id="7" name="Диаграмма 6"/>
          <p:cNvGraphicFramePr/>
          <p:nvPr>
            <p:extLst>
              <p:ext uri="{D42A27DB-BD31-4B8C-83A1-F6EECF244321}">
                <p14:modId xmlns:p14="http://schemas.microsoft.com/office/powerpoint/2010/main" val="1820787515"/>
              </p:ext>
            </p:extLst>
          </p:nvPr>
        </p:nvGraphicFramePr>
        <p:xfrm>
          <a:off x="4548016" y="1772816"/>
          <a:ext cx="4565176" cy="4824536"/>
        </p:xfrm>
        <a:graphic>
          <a:graphicData uri="http://schemas.openxmlformats.org/drawingml/2006/chart">
            <c:chart xmlns:c="http://schemas.openxmlformats.org/drawingml/2006/chart" xmlns:r="http://schemas.openxmlformats.org/officeDocument/2006/relationships" r:id="rId3"/>
          </a:graphicData>
        </a:graphic>
      </p:graphicFrame>
      <p:sp>
        <p:nvSpPr>
          <p:cNvPr id="9" name="Прямоугольник 8"/>
          <p:cNvSpPr/>
          <p:nvPr/>
        </p:nvSpPr>
        <p:spPr>
          <a:xfrm>
            <a:off x="827584" y="1014365"/>
            <a:ext cx="4896544" cy="276999"/>
          </a:xfrm>
          <a:prstGeom prst="rect">
            <a:avLst/>
          </a:prstGeom>
        </p:spPr>
        <p:txBody>
          <a:bodyPr wrap="square">
            <a:spAutoFit/>
          </a:bodyPr>
          <a:lstStyle/>
          <a:p>
            <a:r>
              <a:rPr lang="ru-RU" sz="1000" u="sng" dirty="0" smtClean="0"/>
              <a:t>   В разрезе муниципальных образований Ставропольского края</a:t>
            </a:r>
            <a:r>
              <a:rPr lang="ru-RU" sz="1200" u="sng" dirty="0" smtClean="0"/>
              <a:t>:</a:t>
            </a:r>
            <a:endParaRPr lang="ru-RU" sz="1200" u="sng" dirty="0"/>
          </a:p>
        </p:txBody>
      </p:sp>
    </p:spTree>
    <p:extLst>
      <p:ext uri="{BB962C8B-B14F-4D97-AF65-F5344CB8AC3E}">
        <p14:creationId xmlns:p14="http://schemas.microsoft.com/office/powerpoint/2010/main" val="141377068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971601" y="302359"/>
            <a:ext cx="8149253" cy="6263253"/>
          </a:xfrm>
          <a:prstGeom prst="rect">
            <a:avLst/>
          </a:prstGeom>
          <a:noFill/>
        </p:spPr>
        <p:txBody>
          <a:bodyPr wrap="square">
            <a:spAutoFit/>
          </a:bodyPr>
          <a:lstStyle/>
          <a:p>
            <a:r>
              <a:rPr lang="ru-RU" sz="1000" dirty="0" smtClean="0">
                <a:solidFill>
                  <a:srgbClr val="FF0000"/>
                </a:solidFill>
              </a:rPr>
              <a:t></a:t>
            </a:r>
            <a:r>
              <a:rPr lang="ru-RU" sz="1000" dirty="0" smtClean="0"/>
              <a:t> </a:t>
            </a:r>
            <a:r>
              <a:rPr lang="ru-RU" sz="1000" b="1" dirty="0"/>
              <a:t>Бюджет </a:t>
            </a:r>
            <a:r>
              <a:rPr lang="ru-RU" sz="1000" dirty="0"/>
              <a:t>- форма образования и расходования денежных средств, предназначенных для финансового обеспечения задач и функций государства и местного самоуправления. </a:t>
            </a:r>
            <a:endParaRPr lang="ru-RU" sz="1000" dirty="0" smtClean="0"/>
          </a:p>
          <a:p>
            <a:r>
              <a:rPr lang="ru-RU" sz="1100" dirty="0" smtClean="0">
                <a:solidFill>
                  <a:srgbClr val="FF0000"/>
                </a:solidFill>
              </a:rPr>
              <a:t></a:t>
            </a:r>
            <a:r>
              <a:rPr lang="ru-RU" sz="1000" dirty="0" smtClean="0"/>
              <a:t> </a:t>
            </a:r>
            <a:r>
              <a:rPr lang="ru-RU" sz="1000" b="1" dirty="0"/>
              <a:t>Бюджетный процесс </a:t>
            </a:r>
            <a:r>
              <a:rPr lang="ru-RU" sz="1000" dirty="0"/>
              <a:t>- деятельность по подготовке проектов бюджетов, утверждению и исполнению бюджетов, контролю исполнения, осуществлению бюджетного учета, составлению, внешней проверке, рассмотрению и утверждению бюджетной отчетности. </a:t>
            </a:r>
            <a:endParaRPr lang="ru-RU" sz="1000" dirty="0" smtClean="0"/>
          </a:p>
          <a:p>
            <a:r>
              <a:rPr lang="ru-RU" sz="1000" dirty="0" smtClean="0">
                <a:solidFill>
                  <a:srgbClr val="FF0000"/>
                </a:solidFill>
              </a:rPr>
              <a:t></a:t>
            </a:r>
            <a:r>
              <a:rPr lang="ru-RU" sz="1000" dirty="0" smtClean="0"/>
              <a:t> </a:t>
            </a:r>
            <a:r>
              <a:rPr lang="ru-RU" sz="1000" b="1" dirty="0"/>
              <a:t>Бюджетные инвестиции </a:t>
            </a:r>
            <a:r>
              <a:rPr lang="ru-RU" sz="1000" dirty="0"/>
              <a:t>- бюджетные средства, направляемые на создание или увеличение за счет средств бюджета стоимости государственного (муниципального) имущества. </a:t>
            </a:r>
            <a:endParaRPr lang="ru-RU" sz="1000" dirty="0" smtClean="0"/>
          </a:p>
          <a:p>
            <a:r>
              <a:rPr lang="ru-RU" sz="1000" dirty="0" smtClean="0">
                <a:solidFill>
                  <a:srgbClr val="FF0000"/>
                </a:solidFill>
              </a:rPr>
              <a:t> </a:t>
            </a:r>
            <a:r>
              <a:rPr lang="ru-RU" sz="1000" b="1" dirty="0"/>
              <a:t>Бюджетный кредит </a:t>
            </a:r>
            <a:r>
              <a:rPr lang="ru-RU" sz="1000" dirty="0"/>
              <a:t>- денежные средства, предоставляемые бюджетом другому бюджету бюджетной системы Российской Федерации, юридическому лицу (за исключением государственных (муниципальных) учреждений), иностранному государству, иностранному юридическому лицу на возвратной и возмездной основах. </a:t>
            </a:r>
            <a:endParaRPr lang="ru-RU" sz="1000" dirty="0" smtClean="0"/>
          </a:p>
          <a:p>
            <a:r>
              <a:rPr lang="ru-RU" sz="1000" dirty="0" smtClean="0">
                <a:solidFill>
                  <a:srgbClr val="FF0000"/>
                </a:solidFill>
              </a:rPr>
              <a:t></a:t>
            </a:r>
            <a:r>
              <a:rPr lang="ru-RU" sz="1000" dirty="0" smtClean="0"/>
              <a:t> </a:t>
            </a:r>
            <a:r>
              <a:rPr lang="ru-RU" sz="1000" b="1" dirty="0"/>
              <a:t>Государственная программа </a:t>
            </a:r>
            <a:r>
              <a:rPr lang="ru-RU" sz="1000" dirty="0"/>
              <a:t>– система мероприятий и инструментов государственной политики, обеспечивающих в рамках реализации ключевых государственных функций достижение приоритетов и целей государственной политики в сфере социально-экономического развития и безопасности. </a:t>
            </a:r>
            <a:endParaRPr lang="ru-RU" sz="1000" dirty="0" smtClean="0"/>
          </a:p>
          <a:p>
            <a:r>
              <a:rPr lang="ru-RU" sz="1000" dirty="0" smtClean="0">
                <a:solidFill>
                  <a:srgbClr val="FF0000"/>
                </a:solidFill>
              </a:rPr>
              <a:t></a:t>
            </a:r>
            <a:r>
              <a:rPr lang="ru-RU" sz="1000" dirty="0" smtClean="0"/>
              <a:t> </a:t>
            </a:r>
            <a:r>
              <a:rPr lang="ru-RU" sz="1000" b="1" dirty="0"/>
              <a:t>Государственный или муниципальный долг </a:t>
            </a:r>
            <a:r>
              <a:rPr lang="ru-RU" sz="1000" dirty="0"/>
              <a:t>- обязательства, возникающие из государственных или муниципальных заимствований, гарантий по обязательствам третьих лиц, другие обязательства в соответствии с видами долговых обязательств, установленными Бюджетным кодексом, принятые на себя Российской Федерацией, субъектом Российской Федерации или муниципальным образованием</a:t>
            </a:r>
            <a:r>
              <a:rPr lang="ru-RU" sz="1000" dirty="0" smtClean="0"/>
              <a:t>.</a:t>
            </a:r>
          </a:p>
          <a:p>
            <a:r>
              <a:rPr lang="ru-RU" sz="1000" dirty="0" smtClean="0">
                <a:solidFill>
                  <a:srgbClr val="FF0000"/>
                </a:solidFill>
              </a:rPr>
              <a:t></a:t>
            </a:r>
            <a:r>
              <a:rPr lang="ru-RU" sz="1000" dirty="0" smtClean="0"/>
              <a:t> </a:t>
            </a:r>
            <a:r>
              <a:rPr lang="ru-RU" sz="1000" b="1" dirty="0"/>
              <a:t>Дотации</a:t>
            </a:r>
            <a:r>
              <a:rPr lang="ru-RU" sz="1000" dirty="0"/>
              <a:t> - межбюджетные трансферты, предоставляемые на безвозмездной и безвозвратной основе без установления направлений и (или) условий их использования. </a:t>
            </a:r>
            <a:endParaRPr lang="ru-RU" sz="1000" dirty="0" smtClean="0"/>
          </a:p>
          <a:p>
            <a:r>
              <a:rPr lang="ru-RU" sz="1000" dirty="0" smtClean="0">
                <a:solidFill>
                  <a:srgbClr val="FF0000"/>
                </a:solidFill>
              </a:rPr>
              <a:t></a:t>
            </a:r>
            <a:r>
              <a:rPr lang="ru-RU" sz="1000" dirty="0" smtClean="0"/>
              <a:t> </a:t>
            </a:r>
            <a:r>
              <a:rPr lang="ru-RU" sz="1000" b="1" dirty="0"/>
              <a:t>Доходы бюджета </a:t>
            </a:r>
            <a:r>
              <a:rPr lang="ru-RU" sz="1000" dirty="0"/>
              <a:t>- поступающие в бюджет денежные средства, за исключением средств, являющихся в соответствии с настоящим Кодексом источниками финансирования дефицита бюджета. </a:t>
            </a:r>
            <a:endParaRPr lang="ru-RU" sz="1000" dirty="0" smtClean="0"/>
          </a:p>
          <a:p>
            <a:r>
              <a:rPr lang="ru-RU" sz="1000" dirty="0" smtClean="0">
                <a:solidFill>
                  <a:srgbClr val="FF0000"/>
                </a:solidFill>
              </a:rPr>
              <a:t> </a:t>
            </a:r>
            <a:r>
              <a:rPr lang="ru-RU" sz="1000" b="1" dirty="0"/>
              <a:t>Межбюджетные отношения </a:t>
            </a:r>
            <a:r>
              <a:rPr lang="ru-RU" sz="1000" dirty="0"/>
              <a:t>- взаимоотношения между публично-правовыми образованиями по вопросам регулирования бюджетных правоотношений, организации и осуществления бюджетного процесса</a:t>
            </a:r>
            <a:r>
              <a:rPr lang="ru-RU" sz="1000" dirty="0" smtClean="0"/>
              <a:t>.</a:t>
            </a:r>
          </a:p>
          <a:p>
            <a:r>
              <a:rPr lang="ru-RU" sz="1000" dirty="0" smtClean="0">
                <a:solidFill>
                  <a:srgbClr val="FF0000"/>
                </a:solidFill>
              </a:rPr>
              <a:t></a:t>
            </a:r>
            <a:r>
              <a:rPr lang="ru-RU" sz="1000" dirty="0" smtClean="0"/>
              <a:t> </a:t>
            </a:r>
            <a:r>
              <a:rPr lang="ru-RU" sz="1000" b="1" dirty="0"/>
              <a:t>Межбюджетные трансферты</a:t>
            </a:r>
            <a:r>
              <a:rPr lang="ru-RU" sz="1000" dirty="0"/>
              <a:t> - средства, предоставляемые одним бюджетом бюджетной системы Российской Федерации другому бюджету бюджетной системы Российской Федерации. </a:t>
            </a:r>
            <a:endParaRPr lang="ru-RU" sz="1000" dirty="0" smtClean="0"/>
          </a:p>
          <a:p>
            <a:r>
              <a:rPr lang="ru-RU" sz="1000" dirty="0" smtClean="0">
                <a:solidFill>
                  <a:srgbClr val="FF0000"/>
                </a:solidFill>
              </a:rPr>
              <a:t></a:t>
            </a:r>
            <a:r>
              <a:rPr lang="ru-RU" sz="1000" dirty="0" smtClean="0"/>
              <a:t> </a:t>
            </a:r>
            <a:r>
              <a:rPr lang="ru-RU" sz="1000" b="1" dirty="0"/>
              <a:t>Налоговые доходы </a:t>
            </a:r>
            <a:r>
              <a:rPr lang="ru-RU" sz="1000" dirty="0"/>
              <a:t>– поступления от уплаты налогов и сборов, установленных Налоговым кодексом Российской </a:t>
            </a:r>
            <a:r>
              <a:rPr lang="ru-RU" sz="1000" dirty="0" smtClean="0"/>
              <a:t>Федерации.</a:t>
            </a:r>
          </a:p>
          <a:p>
            <a:r>
              <a:rPr lang="ru-RU" sz="1000" dirty="0" smtClean="0">
                <a:solidFill>
                  <a:srgbClr val="FF0000"/>
                </a:solidFill>
              </a:rPr>
              <a:t> </a:t>
            </a:r>
            <a:r>
              <a:rPr lang="ru-RU" sz="1000" b="1" dirty="0"/>
              <a:t>Неналоговые доходы </a:t>
            </a:r>
            <a:r>
              <a:rPr lang="ru-RU" sz="1000" dirty="0"/>
              <a:t>– все доходы, поступающие в соответствующий бюджет, не отнесенные к налоговым доходам и безвозмездным поступлениям. </a:t>
            </a:r>
            <a:endParaRPr lang="ru-RU" sz="1000" dirty="0" smtClean="0"/>
          </a:p>
          <a:p>
            <a:r>
              <a:rPr lang="ru-RU" sz="1000" dirty="0" smtClean="0">
                <a:solidFill>
                  <a:srgbClr val="FF0000"/>
                </a:solidFill>
              </a:rPr>
              <a:t></a:t>
            </a:r>
            <a:r>
              <a:rPr lang="ru-RU" sz="1000" dirty="0" smtClean="0"/>
              <a:t> </a:t>
            </a:r>
            <a:r>
              <a:rPr lang="ru-RU" sz="1000" b="1" dirty="0"/>
              <a:t>Расходы бюджета </a:t>
            </a:r>
            <a:r>
              <a:rPr lang="ru-RU" sz="1000" dirty="0"/>
              <a:t>- выплачиваемые из бюджета денежные средства, за исключением средств, являющихся в соответствии с Бюджетным кодексом источниками финансирования дефицита бюджета. </a:t>
            </a:r>
            <a:endParaRPr lang="ru-RU" sz="1000" dirty="0" smtClean="0"/>
          </a:p>
          <a:p>
            <a:r>
              <a:rPr lang="ru-RU" sz="1000" dirty="0" smtClean="0">
                <a:solidFill>
                  <a:srgbClr val="FF0000"/>
                </a:solidFill>
              </a:rPr>
              <a:t></a:t>
            </a:r>
            <a:r>
              <a:rPr lang="ru-RU" sz="1000" dirty="0" smtClean="0"/>
              <a:t> </a:t>
            </a:r>
            <a:r>
              <a:rPr lang="ru-RU" sz="1000" b="1" dirty="0"/>
              <a:t>Сбалансированность бюджета </a:t>
            </a:r>
            <a:r>
              <a:rPr lang="ru-RU" sz="1000" dirty="0"/>
              <a:t>– один из основополагающих принципов формирования и исполнения бюджета, состоящий в количественном соответствии (равновесии) бюджетных расходов доходам. В случае нарушения баланса возникает дефицит или профицит бюджета. </a:t>
            </a:r>
            <a:endParaRPr lang="ru-RU" sz="1000" dirty="0" smtClean="0"/>
          </a:p>
          <a:p>
            <a:r>
              <a:rPr lang="ru-RU" sz="1000" dirty="0" smtClean="0">
                <a:solidFill>
                  <a:srgbClr val="FF0000"/>
                </a:solidFill>
              </a:rPr>
              <a:t></a:t>
            </a:r>
            <a:r>
              <a:rPr lang="ru-RU" sz="1000" dirty="0" smtClean="0"/>
              <a:t> </a:t>
            </a:r>
            <a:r>
              <a:rPr lang="ru-RU" sz="1000" b="1" dirty="0"/>
              <a:t>Субвенции</a:t>
            </a:r>
            <a:r>
              <a:rPr lang="ru-RU" sz="1000" dirty="0"/>
              <a:t> – межбюджетные трансферты, предоставляемые в целях обеспечения исполнения отдельных государственных полномочий, переданных органам местного самоуправления</a:t>
            </a:r>
            <a:r>
              <a:rPr lang="ru-RU" sz="1000" dirty="0" smtClean="0"/>
              <a:t>.</a:t>
            </a:r>
          </a:p>
          <a:p>
            <a:r>
              <a:rPr lang="ru-RU" sz="1000" dirty="0" smtClean="0">
                <a:solidFill>
                  <a:srgbClr val="FF0000"/>
                </a:solidFill>
              </a:rPr>
              <a:t></a:t>
            </a:r>
            <a:r>
              <a:rPr lang="ru-RU" sz="1000" dirty="0" smtClean="0"/>
              <a:t> </a:t>
            </a:r>
            <a:r>
              <a:rPr lang="ru-RU" sz="1000" b="1" dirty="0"/>
              <a:t>Субсидии</a:t>
            </a:r>
            <a:r>
              <a:rPr lang="ru-RU" sz="1000" dirty="0"/>
              <a:t> – межбюджетные трансферты, предоставляемые в целях </a:t>
            </a:r>
            <a:r>
              <a:rPr lang="ru-RU" sz="1000" dirty="0" err="1"/>
              <a:t>софинансирования</a:t>
            </a:r>
            <a:r>
              <a:rPr lang="ru-RU" sz="1000" dirty="0"/>
              <a:t> расходов на решение вопросов местного значения. </a:t>
            </a:r>
            <a:endParaRPr lang="ru-RU" sz="1000" dirty="0" smtClean="0"/>
          </a:p>
          <a:p>
            <a:r>
              <a:rPr lang="ru-RU" sz="1000" dirty="0" smtClean="0">
                <a:solidFill>
                  <a:srgbClr val="FF0000"/>
                </a:solidFill>
              </a:rPr>
              <a:t></a:t>
            </a:r>
            <a:r>
              <a:rPr lang="ru-RU" sz="1000" dirty="0" smtClean="0"/>
              <a:t> </a:t>
            </a:r>
            <a:r>
              <a:rPr lang="ru-RU" sz="1000" b="1" dirty="0"/>
              <a:t>Устойчивость бюджета </a:t>
            </a:r>
            <a:r>
              <a:rPr lang="ru-RU" sz="1000" dirty="0"/>
              <a:t>- состояние бюджета, при котором обеспечивается нормальное функционирование субъекта публичной власти, реализация всех закрепленных за ним полномочий на основе полного и своевременного финансирования предусмотренных по бюджету расходов, включая погашение и обслуживание внутреннего и внешнего долга.</a:t>
            </a:r>
          </a:p>
        </p:txBody>
      </p:sp>
      <p:sp>
        <p:nvSpPr>
          <p:cNvPr id="5" name="Прямоугольник 4"/>
          <p:cNvSpPr/>
          <p:nvPr/>
        </p:nvSpPr>
        <p:spPr>
          <a:xfrm>
            <a:off x="1403648" y="-118556"/>
            <a:ext cx="7474316" cy="523220"/>
          </a:xfrm>
          <a:prstGeom prst="rect">
            <a:avLst/>
          </a:prstGeom>
        </p:spPr>
        <p:txBody>
          <a:bodyPr wrap="square">
            <a:spAutoFit/>
          </a:bodyPr>
          <a:lstStyle/>
          <a:p>
            <a:pPr algn="ctr"/>
            <a:r>
              <a:rPr lang="ru-RU" sz="2800" b="1" dirty="0">
                <a:latin typeface="Calibri" panose="020F0502020204030204" pitchFamily="34" charset="0"/>
                <a:cs typeface="Calibri" panose="020F0502020204030204" pitchFamily="34" charset="0"/>
              </a:rPr>
              <a:t>Глоссарий</a:t>
            </a:r>
            <a:endParaRPr lang="ru-RU" sz="2400" b="1" dirty="0">
              <a:latin typeface="Calibri" panose="020F0502020204030204" pitchFamily="34" charset="0"/>
              <a:cs typeface="Calibri" panose="020F0502020204030204" pitchFamily="34" charset="0"/>
            </a:endParaRPr>
          </a:p>
        </p:txBody>
      </p:sp>
      <p:pic>
        <p:nvPicPr>
          <p:cNvPr id="6" name="Picture 2" descr="C:\Users\superuser\Desktop\герб пятигорска.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13497"/>
            <a:ext cx="971600" cy="1156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74862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81503" y="274638"/>
            <a:ext cx="7254993" cy="1282154"/>
          </a:xfrm>
        </p:spPr>
        <p:txBody>
          <a:bodyPr/>
          <a:lstStyle/>
          <a:p>
            <a:pPr marL="0" indent="0" algn="ctr">
              <a:buNone/>
            </a:pPr>
            <a:r>
              <a:rPr lang="ru-RU" sz="2400" dirty="0" smtClean="0">
                <a:solidFill>
                  <a:schemeClr val="tx1"/>
                </a:solidFill>
                <a:effectLst/>
                <a:latin typeface="+mn-lt"/>
              </a:rPr>
              <a:t>Контактная информация</a:t>
            </a:r>
            <a:r>
              <a:rPr lang="ru-RU" sz="2400" b="1" dirty="0" smtClean="0">
                <a:solidFill>
                  <a:schemeClr val="tx2">
                    <a:lumMod val="50000"/>
                  </a:schemeClr>
                </a:solidFill>
                <a:effectLst/>
                <a:latin typeface="+mn-lt"/>
                <a:cs typeface="Times New Roman" pitchFamily="18" charset="0"/>
              </a:rPr>
              <a:t> МУ «Финансовое управление администрации г.Пятигорска»</a:t>
            </a:r>
            <a:r>
              <a:rPr lang="ru-RU" sz="2400" b="1" dirty="0" smtClean="0">
                <a:solidFill>
                  <a:schemeClr val="tx2">
                    <a:lumMod val="50000"/>
                  </a:schemeClr>
                </a:solidFill>
                <a:effectLst/>
                <a:latin typeface="Times New Roman" pitchFamily="18" charset="0"/>
                <a:cs typeface="Times New Roman" pitchFamily="18" charset="0"/>
              </a:rPr>
              <a:t>                                                                                               </a:t>
            </a:r>
            <a:endParaRPr lang="ru-RU" sz="2400" dirty="0">
              <a:solidFill>
                <a:schemeClr val="tx2">
                  <a:lumMod val="50000"/>
                </a:schemeClr>
              </a:solidFill>
              <a:effectLst/>
            </a:endParaRPr>
          </a:p>
        </p:txBody>
      </p:sp>
      <p:sp>
        <p:nvSpPr>
          <p:cNvPr id="3" name="Прямоугольник 2"/>
          <p:cNvSpPr/>
          <p:nvPr/>
        </p:nvSpPr>
        <p:spPr>
          <a:xfrm>
            <a:off x="314325" y="2397621"/>
            <a:ext cx="8143875" cy="2308324"/>
          </a:xfrm>
          <a:prstGeom prst="rect">
            <a:avLst/>
          </a:prstGeom>
        </p:spPr>
        <p:txBody>
          <a:bodyPr wrap="square">
            <a:spAutoFit/>
          </a:bodyPr>
          <a:lstStyle/>
          <a:p>
            <a:pPr fontAlgn="base">
              <a:spcBef>
                <a:spcPct val="0"/>
              </a:spcBef>
              <a:spcAft>
                <a:spcPct val="0"/>
              </a:spcAft>
            </a:pPr>
            <a:r>
              <a:rPr lang="ru-RU" dirty="0" smtClean="0">
                <a:solidFill>
                  <a:prstClr val="black"/>
                </a:solidFill>
                <a:latin typeface="Constantia" pitchFamily="18" charset="0"/>
                <a:cs typeface="Arial" charset="0"/>
              </a:rPr>
              <a:t>	МУ </a:t>
            </a:r>
            <a:r>
              <a:rPr lang="ru-RU" dirty="0">
                <a:solidFill>
                  <a:prstClr val="black"/>
                </a:solidFill>
                <a:latin typeface="Constantia" pitchFamily="18" charset="0"/>
                <a:cs typeface="Arial" charset="0"/>
              </a:rPr>
              <a:t>«Финансовое управление администрации города Пятигорска» </a:t>
            </a:r>
            <a:r>
              <a:rPr lang="ru-RU" dirty="0" smtClean="0">
                <a:solidFill>
                  <a:prstClr val="black"/>
                </a:solidFill>
                <a:latin typeface="Constantia" pitchFamily="18" charset="0"/>
                <a:cs typeface="Arial" charset="0"/>
              </a:rPr>
              <a:t>электронный адрес: fupytg@minfin.stavkray.ru </a:t>
            </a:r>
          </a:p>
          <a:p>
            <a:pPr fontAlgn="base">
              <a:spcBef>
                <a:spcPct val="0"/>
              </a:spcBef>
              <a:spcAft>
                <a:spcPct val="0"/>
              </a:spcAft>
            </a:pPr>
            <a:r>
              <a:rPr lang="ru-RU" dirty="0" smtClean="0">
                <a:solidFill>
                  <a:prstClr val="black"/>
                </a:solidFill>
                <a:latin typeface="Constantia" pitchFamily="18" charset="0"/>
                <a:cs typeface="Arial" charset="0"/>
              </a:rPr>
              <a:t>	Начальник</a:t>
            </a:r>
            <a:r>
              <a:rPr lang="ru-RU" dirty="0">
                <a:solidFill>
                  <a:prstClr val="black"/>
                </a:solidFill>
                <a:latin typeface="Constantia" pitchFamily="18" charset="0"/>
                <a:cs typeface="Arial" charset="0"/>
              </a:rPr>
              <a:t>: Сагайдак Лариса Дмитриевна, 33-83-37, </a:t>
            </a:r>
            <a:r>
              <a:rPr lang="ru-RU" dirty="0" smtClean="0">
                <a:solidFill>
                  <a:prstClr val="black"/>
                </a:solidFill>
                <a:latin typeface="Constantia" pitchFamily="18" charset="0"/>
                <a:cs typeface="Arial" charset="0"/>
              </a:rPr>
              <a:t>33-56-92</a:t>
            </a:r>
          </a:p>
          <a:p>
            <a:pPr fontAlgn="base">
              <a:spcBef>
                <a:spcPct val="0"/>
              </a:spcBef>
              <a:spcAft>
                <a:spcPct val="0"/>
              </a:spcAft>
            </a:pPr>
            <a:r>
              <a:rPr lang="ru-RU" dirty="0" smtClean="0">
                <a:solidFill>
                  <a:prstClr val="black"/>
                </a:solidFill>
                <a:latin typeface="Constantia" pitchFamily="18" charset="0"/>
                <a:cs typeface="Arial" charset="0"/>
              </a:rPr>
              <a:t>	Приемная</a:t>
            </a:r>
            <a:r>
              <a:rPr lang="ru-RU" dirty="0">
                <a:solidFill>
                  <a:prstClr val="black"/>
                </a:solidFill>
                <a:latin typeface="Constantia" pitchFamily="18" charset="0"/>
                <a:cs typeface="Arial" charset="0"/>
              </a:rPr>
              <a:t>: </a:t>
            </a:r>
            <a:r>
              <a:rPr lang="ru-RU" dirty="0" smtClean="0">
                <a:latin typeface="Constantia" pitchFamily="18" charset="0"/>
                <a:cs typeface="Arial" charset="0"/>
              </a:rPr>
              <a:t>Асланянц Джульетта Сергеевна, </a:t>
            </a:r>
            <a:r>
              <a:rPr lang="ru-RU" dirty="0" smtClean="0">
                <a:solidFill>
                  <a:prstClr val="black"/>
                </a:solidFill>
                <a:latin typeface="Constantia" pitchFamily="18" charset="0"/>
                <a:cs typeface="Arial" charset="0"/>
              </a:rPr>
              <a:t>33-56-92</a:t>
            </a:r>
          </a:p>
          <a:p>
            <a:pPr fontAlgn="base">
              <a:spcBef>
                <a:spcPct val="0"/>
              </a:spcBef>
              <a:spcAft>
                <a:spcPct val="0"/>
              </a:spcAft>
            </a:pPr>
            <a:r>
              <a:rPr lang="ru-RU" dirty="0" smtClean="0">
                <a:solidFill>
                  <a:prstClr val="black"/>
                </a:solidFill>
                <a:latin typeface="Constantia" pitchFamily="18" charset="0"/>
                <a:cs typeface="Arial" charset="0"/>
              </a:rPr>
              <a:t>Зам</a:t>
            </a:r>
            <a:r>
              <a:rPr lang="ru-RU" dirty="0">
                <a:solidFill>
                  <a:prstClr val="black"/>
                </a:solidFill>
                <a:latin typeface="Constantia" pitchFamily="18" charset="0"/>
                <a:cs typeface="Arial" charset="0"/>
              </a:rPr>
              <a:t>. начальника: Топалова Оксана Владимировна, </a:t>
            </a:r>
            <a:r>
              <a:rPr lang="ru-RU" dirty="0" smtClean="0">
                <a:solidFill>
                  <a:prstClr val="black"/>
                </a:solidFill>
                <a:latin typeface="Constantia" pitchFamily="18" charset="0"/>
                <a:cs typeface="Arial" charset="0"/>
              </a:rPr>
              <a:t>33-51-52</a:t>
            </a:r>
          </a:p>
          <a:p>
            <a:pPr fontAlgn="base">
              <a:spcBef>
                <a:spcPct val="0"/>
              </a:spcBef>
              <a:spcAft>
                <a:spcPct val="0"/>
              </a:spcAft>
            </a:pPr>
            <a:r>
              <a:rPr lang="ru-RU" dirty="0" smtClean="0">
                <a:solidFill>
                  <a:prstClr val="black"/>
                </a:solidFill>
                <a:latin typeface="Constantia" pitchFamily="18" charset="0"/>
                <a:cs typeface="Arial" charset="0"/>
              </a:rPr>
              <a:t>Зам</a:t>
            </a:r>
            <a:r>
              <a:rPr lang="ru-RU" dirty="0">
                <a:solidFill>
                  <a:prstClr val="black"/>
                </a:solidFill>
                <a:latin typeface="Constantia" pitchFamily="18" charset="0"/>
                <a:cs typeface="Arial" charset="0"/>
              </a:rPr>
              <a:t>. начальника: Новикова Алла Николаевна, </a:t>
            </a:r>
            <a:r>
              <a:rPr lang="ru-RU" dirty="0" smtClean="0">
                <a:solidFill>
                  <a:prstClr val="black"/>
                </a:solidFill>
                <a:latin typeface="Constantia" pitchFamily="18" charset="0"/>
                <a:cs typeface="Arial" charset="0"/>
              </a:rPr>
              <a:t>97-31-54</a:t>
            </a:r>
          </a:p>
          <a:p>
            <a:pPr fontAlgn="base">
              <a:spcBef>
                <a:spcPct val="0"/>
              </a:spcBef>
              <a:spcAft>
                <a:spcPct val="0"/>
              </a:spcAft>
            </a:pPr>
            <a:r>
              <a:rPr lang="ru-RU" dirty="0" smtClean="0">
                <a:solidFill>
                  <a:prstClr val="black"/>
                </a:solidFill>
                <a:latin typeface="Constantia" pitchFamily="18" charset="0"/>
                <a:cs typeface="Arial" charset="0"/>
              </a:rPr>
              <a:t>Зам</a:t>
            </a:r>
            <a:r>
              <a:rPr lang="ru-RU" dirty="0">
                <a:solidFill>
                  <a:prstClr val="black"/>
                </a:solidFill>
                <a:latin typeface="Constantia" pitchFamily="18" charset="0"/>
                <a:cs typeface="Arial" charset="0"/>
              </a:rPr>
              <a:t>. начальника: Ершова Надежда Владимировна, </a:t>
            </a:r>
            <a:r>
              <a:rPr lang="ru-RU" dirty="0" smtClean="0">
                <a:solidFill>
                  <a:prstClr val="black"/>
                </a:solidFill>
                <a:latin typeface="Constantia" pitchFamily="18" charset="0"/>
                <a:cs typeface="Arial" charset="0"/>
              </a:rPr>
              <a:t>39-18-04</a:t>
            </a:r>
            <a:br>
              <a:rPr lang="ru-RU" dirty="0" smtClean="0">
                <a:solidFill>
                  <a:prstClr val="black"/>
                </a:solidFill>
                <a:latin typeface="Constantia" pitchFamily="18" charset="0"/>
                <a:cs typeface="Arial" charset="0"/>
              </a:rPr>
            </a:br>
            <a:endParaRPr lang="ru-RU" dirty="0">
              <a:solidFill>
                <a:prstClr val="black"/>
              </a:solidFill>
              <a:latin typeface="Constantia" pitchFamily="18" charset="0"/>
              <a:cs typeface="Arial" charset="0"/>
            </a:endParaRPr>
          </a:p>
        </p:txBody>
      </p:sp>
      <p:pic>
        <p:nvPicPr>
          <p:cNvPr id="4" name="Picture 2" descr="https://img2.freepng.ru/20180614/gac/kisspng-business-email-shasta-meadows-elementary-school-5b221dda564504.4598495515289625223534.jp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343650" y="4800601"/>
            <a:ext cx="2613023" cy="18859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superuser\Desktop\герб пятигорска.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2620"/>
            <a:ext cx="971600" cy="1156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90309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1547664" y="116632"/>
            <a:ext cx="7128792" cy="504056"/>
          </a:xfrm>
        </p:spPr>
        <p:txBody>
          <a:bodyPr>
            <a:noAutofit/>
          </a:bodyPr>
          <a:lstStyle/>
          <a:p>
            <a:pPr marL="45720" indent="0">
              <a:buNone/>
            </a:pPr>
            <a:r>
              <a:rPr lang="ru-RU" sz="2800" b="1" dirty="0" smtClean="0">
                <a:solidFill>
                  <a:schemeClr val="tx1"/>
                </a:solidFill>
              </a:rPr>
              <a:t>Основы составления проекта бюджета</a:t>
            </a:r>
            <a:endParaRPr lang="ru-RU" sz="2800" b="1" dirty="0">
              <a:solidFill>
                <a:schemeClr val="tx1"/>
              </a:solidFill>
            </a:endParaRPr>
          </a:p>
        </p:txBody>
      </p:sp>
      <p:pic>
        <p:nvPicPr>
          <p:cNvPr id="4" name="Picture 2" descr="C:\Users\superuser\Desktop\герб пятигорска.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621"/>
            <a:ext cx="1403648" cy="1670488"/>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1403648" y="620687"/>
            <a:ext cx="7707381" cy="5909310"/>
          </a:xfrm>
          <a:prstGeom prst="rect">
            <a:avLst/>
          </a:prstGeom>
        </p:spPr>
        <p:txBody>
          <a:bodyPr wrap="square">
            <a:spAutoFit/>
          </a:bodyPr>
          <a:lstStyle/>
          <a:p>
            <a:pPr algn="ctr"/>
            <a:r>
              <a:rPr lang="x-none" sz="1400" u="sng"/>
              <a:t>Проект решения Думы города Пятигорска о бюджете  города-курорта Пятигорска на 20</a:t>
            </a:r>
            <a:r>
              <a:rPr lang="ru-RU" sz="1400" u="sng" dirty="0"/>
              <a:t>21</a:t>
            </a:r>
            <a:r>
              <a:rPr lang="x-none" sz="1400" u="sng"/>
              <a:t> год и плановый период 202</a:t>
            </a:r>
            <a:r>
              <a:rPr lang="ru-RU" sz="1400" u="sng" dirty="0"/>
              <a:t>2</a:t>
            </a:r>
            <a:r>
              <a:rPr lang="x-none" sz="1400" u="sng"/>
              <a:t> и 202</a:t>
            </a:r>
            <a:r>
              <a:rPr lang="ru-RU" sz="1400" u="sng" dirty="0"/>
              <a:t>3</a:t>
            </a:r>
            <a:r>
              <a:rPr lang="x-none" sz="1400" u="sng"/>
              <a:t> годов </a:t>
            </a:r>
            <a:r>
              <a:rPr lang="x-none" sz="1400" u="sng" smtClean="0"/>
              <a:t>сформирован </a:t>
            </a:r>
            <a:r>
              <a:rPr lang="x-none" sz="1400" u="sng"/>
              <a:t>в соответствии с требованиями: </a:t>
            </a:r>
            <a:endParaRPr lang="ru-RU" sz="1400" u="sng" dirty="0"/>
          </a:p>
          <a:p>
            <a:r>
              <a:rPr lang="ru-RU" sz="1400" dirty="0" smtClean="0"/>
              <a:t>- </a:t>
            </a:r>
            <a:r>
              <a:rPr lang="x-none" sz="1400" smtClean="0"/>
              <a:t>Бюджетного </a:t>
            </a:r>
            <a:r>
              <a:rPr lang="x-none" sz="1400"/>
              <a:t>кодекса Российской Федерации; </a:t>
            </a:r>
            <a:endParaRPr lang="ru-RU" sz="1400" dirty="0"/>
          </a:p>
          <a:p>
            <a:r>
              <a:rPr lang="ru-RU" sz="1400" dirty="0" smtClean="0"/>
              <a:t>- </a:t>
            </a:r>
            <a:r>
              <a:rPr lang="x-none" sz="1400" smtClean="0"/>
              <a:t>Налогового </a:t>
            </a:r>
            <a:r>
              <a:rPr lang="x-none" sz="1400"/>
              <a:t>кодекса Российской Федерации; </a:t>
            </a:r>
            <a:endParaRPr lang="ru-RU" sz="1400" dirty="0"/>
          </a:p>
          <a:p>
            <a:r>
              <a:rPr lang="ru-RU" sz="1400" dirty="0" smtClean="0"/>
              <a:t>- Послания </a:t>
            </a:r>
            <a:r>
              <a:rPr lang="ru-RU" sz="1400" dirty="0"/>
              <a:t>Президента Российской Федерации Федеральному Собранию Российской Федерации от 15.01.2020 года;</a:t>
            </a:r>
          </a:p>
          <a:p>
            <a:r>
              <a:rPr lang="ru-RU" sz="1400" dirty="0" smtClean="0"/>
              <a:t>- Указа</a:t>
            </a:r>
            <a:r>
              <a:rPr lang="x-none" sz="1400" smtClean="0"/>
              <a:t> </a:t>
            </a:r>
            <a:r>
              <a:rPr lang="x-none" sz="1400"/>
              <a:t>Президента Российской Федерации от 7 мая 2018 года № 204 «О национальных целях и стратегических задачах развития Российской Федерации на период до 2024 года»</a:t>
            </a:r>
            <a:r>
              <a:rPr lang="ru-RU" sz="1400" dirty="0"/>
              <a:t>;</a:t>
            </a:r>
          </a:p>
          <a:p>
            <a:r>
              <a:rPr lang="ru-RU" sz="1400" dirty="0"/>
              <a:t>- </a:t>
            </a:r>
            <a:r>
              <a:rPr lang="x-none" sz="1400"/>
              <a:t>Указ</a:t>
            </a:r>
            <a:r>
              <a:rPr lang="ru-RU" sz="1400" dirty="0"/>
              <a:t>а</a:t>
            </a:r>
            <a:r>
              <a:rPr lang="x-none" sz="1400"/>
              <a:t> Президента Российской Федерации от </a:t>
            </a:r>
            <a:r>
              <a:rPr lang="ru-RU" sz="1400" dirty="0"/>
              <a:t>21 июля</a:t>
            </a:r>
            <a:r>
              <a:rPr lang="x-none" sz="1400"/>
              <a:t> 20</a:t>
            </a:r>
            <a:r>
              <a:rPr lang="ru-RU" sz="1400" dirty="0"/>
              <a:t>20</a:t>
            </a:r>
            <a:r>
              <a:rPr lang="x-none" sz="1400"/>
              <a:t> года № </a:t>
            </a:r>
            <a:r>
              <a:rPr lang="ru-RU" sz="1400" dirty="0"/>
              <a:t>47</a:t>
            </a:r>
            <a:r>
              <a:rPr lang="x-none" sz="1400"/>
              <a:t>4 «О национальных целях развития Российской Федерации на период до 20</a:t>
            </a:r>
            <a:r>
              <a:rPr lang="ru-RU" sz="1400" dirty="0"/>
              <a:t>30</a:t>
            </a:r>
            <a:r>
              <a:rPr lang="x-none" sz="1400"/>
              <a:t> года»</a:t>
            </a:r>
            <a:r>
              <a:rPr lang="ru-RU" sz="1400" dirty="0"/>
              <a:t>;</a:t>
            </a:r>
          </a:p>
          <a:p>
            <a:r>
              <a:rPr lang="ru-RU" sz="1400" dirty="0"/>
              <a:t>- решения Думы города Пятигорска от 19 февраля 2015 года № 1-51 РД «Об утверждении Положения о бюджетном процессе в городе-курорте Пятигорске»;</a:t>
            </a:r>
          </a:p>
          <a:p>
            <a:r>
              <a:rPr lang="ru-RU" sz="1400" dirty="0" smtClean="0"/>
              <a:t>- Стратегии </a:t>
            </a:r>
            <a:r>
              <a:rPr lang="ru-RU" sz="1400" dirty="0"/>
              <a:t>социально-экономического развития города-курорта Пятигорска до 2035 года, утвержденной решением Думы города Пятигорска от 24 сентября 2020 года № 32-59 РД;</a:t>
            </a:r>
          </a:p>
          <a:p>
            <a:r>
              <a:rPr lang="ru-RU" sz="1400" dirty="0" smtClean="0"/>
              <a:t>-проекта </a:t>
            </a:r>
            <a:r>
              <a:rPr lang="ru-RU" sz="1400" dirty="0"/>
              <a:t>постановления администрации города Пятигорска о внесении изменений в постановление администрации города Пятигорска от 10.02.2020 №499 «Об утверждении Бюджетного прогноза города-курорта Пятигорска на период до 2025 года»;</a:t>
            </a:r>
          </a:p>
          <a:p>
            <a:r>
              <a:rPr lang="ru-RU" sz="1400" dirty="0" smtClean="0"/>
              <a:t>- муниципальных </a:t>
            </a:r>
            <a:r>
              <a:rPr lang="ru-RU" sz="1400" dirty="0"/>
              <a:t>программ города-курорта Пятигорска, проектов изменений в муниципальные </a:t>
            </a:r>
            <a:r>
              <a:rPr lang="ru-RU" sz="1400" dirty="0" smtClean="0"/>
              <a:t>программы;</a:t>
            </a:r>
            <a:endParaRPr lang="ru-RU" sz="1400" dirty="0"/>
          </a:p>
          <a:p>
            <a:r>
              <a:rPr lang="ru-RU" sz="1400" dirty="0" smtClean="0"/>
              <a:t>- основных </a:t>
            </a:r>
            <a:r>
              <a:rPr lang="ru-RU" sz="1400" dirty="0"/>
              <a:t>направлений бюджетной и налоговой политики города-курорта Пятигорска на 2021 год и плановый период 2022 и 2023 годов, утвержденных постановлением администрации города Пятигорска от 22.09.2020 № 2916;</a:t>
            </a:r>
          </a:p>
          <a:p>
            <a:r>
              <a:rPr lang="ru-RU" sz="1400" dirty="0" smtClean="0"/>
              <a:t>- основных </a:t>
            </a:r>
            <a:r>
              <a:rPr lang="ru-RU" sz="1400" dirty="0"/>
              <a:t>направлений долговой политики города-курорта Пятигорска на 2021 год и плановый период 2022 и 2023 годов, утвержденных постановлением администрации города Пятигорска от 22.09.2020 № </a:t>
            </a:r>
            <a:r>
              <a:rPr lang="ru-RU" sz="1400" dirty="0" smtClean="0"/>
              <a:t>2915</a:t>
            </a:r>
            <a:endParaRPr lang="ru-RU" sz="1400" dirty="0"/>
          </a:p>
        </p:txBody>
      </p:sp>
    </p:spTree>
    <p:extLst>
      <p:ext uri="{BB962C8B-B14F-4D97-AF65-F5344CB8AC3E}">
        <p14:creationId xmlns:p14="http://schemas.microsoft.com/office/powerpoint/2010/main" val="1136252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403647" y="23012"/>
            <a:ext cx="7632849" cy="830997"/>
          </a:xfrm>
          <a:prstGeom prst="rect">
            <a:avLst/>
          </a:prstGeom>
        </p:spPr>
        <p:txBody>
          <a:bodyPr wrap="square">
            <a:spAutoFit/>
          </a:bodyPr>
          <a:lstStyle/>
          <a:p>
            <a:pPr algn="ctr"/>
            <a:r>
              <a:rPr lang="ru-RU" sz="1600" b="1" dirty="0">
                <a:ln w="12700">
                  <a:solidFill>
                    <a:srgbClr val="212745">
                      <a:satMod val="155000"/>
                    </a:srgbClr>
                  </a:solidFill>
                  <a:prstDash val="solid"/>
                </a:ln>
                <a:solidFill>
                  <a:prstClr val="black"/>
                </a:solidFill>
              </a:rPr>
              <a:t>Основные задачи и приоритетные направления </a:t>
            </a:r>
            <a:r>
              <a:rPr lang="ru-RU" sz="1600" b="1" dirty="0" smtClean="0">
                <a:ln w="12700">
                  <a:solidFill>
                    <a:srgbClr val="212745">
                      <a:satMod val="155000"/>
                    </a:srgbClr>
                  </a:solidFill>
                  <a:prstDash val="solid"/>
                </a:ln>
                <a:solidFill>
                  <a:prstClr val="black"/>
                </a:solidFill>
              </a:rPr>
              <a:t>бюджетной, налоговой и долговой </a:t>
            </a:r>
            <a:r>
              <a:rPr lang="ru-RU" sz="1600" b="1" dirty="0">
                <a:ln w="12700">
                  <a:solidFill>
                    <a:srgbClr val="212745">
                      <a:satMod val="155000"/>
                    </a:srgbClr>
                  </a:solidFill>
                  <a:prstDash val="solid"/>
                </a:ln>
                <a:solidFill>
                  <a:prstClr val="black"/>
                </a:solidFill>
              </a:rPr>
              <a:t>политики города Пятигорска на 2021 год и плановый период 2022 и 2023 </a:t>
            </a:r>
            <a:r>
              <a:rPr lang="ru-RU" sz="1600" b="1" dirty="0" smtClean="0">
                <a:ln w="12700">
                  <a:solidFill>
                    <a:srgbClr val="212745">
                      <a:satMod val="155000"/>
                    </a:srgbClr>
                  </a:solidFill>
                  <a:prstDash val="solid"/>
                </a:ln>
                <a:solidFill>
                  <a:prstClr val="black"/>
                </a:solidFill>
              </a:rPr>
              <a:t>годов</a:t>
            </a:r>
            <a:endParaRPr lang="ru-RU" sz="1600" b="1" dirty="0">
              <a:ln w="12700">
                <a:solidFill>
                  <a:srgbClr val="212745">
                    <a:satMod val="155000"/>
                  </a:srgbClr>
                </a:solidFill>
                <a:prstDash val="solid"/>
              </a:ln>
              <a:solidFill>
                <a:prstClr val="black"/>
              </a:solidFill>
            </a:endParaRPr>
          </a:p>
        </p:txBody>
      </p:sp>
      <p:grpSp>
        <p:nvGrpSpPr>
          <p:cNvPr id="5" name="Группа 4"/>
          <p:cNvGrpSpPr/>
          <p:nvPr/>
        </p:nvGrpSpPr>
        <p:grpSpPr>
          <a:xfrm>
            <a:off x="227295" y="776739"/>
            <a:ext cx="4995799" cy="3348750"/>
            <a:chOff x="174854" y="1443937"/>
            <a:chExt cx="4995799" cy="3266979"/>
          </a:xfrm>
        </p:grpSpPr>
        <p:pic>
          <p:nvPicPr>
            <p:cNvPr id="1026" name="Picture 2" descr="C:\Users\superuser\Desktop\Рисунок1.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8439" b="9560"/>
            <a:stretch/>
          </p:blipFill>
          <p:spPr bwMode="auto">
            <a:xfrm>
              <a:off x="174854" y="1474774"/>
              <a:ext cx="4995799" cy="2545541"/>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991167" y="1443937"/>
              <a:ext cx="3825262" cy="338554"/>
            </a:xfrm>
            <a:prstGeom prst="rect">
              <a:avLst/>
            </a:prstGeom>
            <a:noFill/>
          </p:spPr>
          <p:txBody>
            <a:bodyPr wrap="square" lIns="91440" tIns="45720" rIns="91440" bIns="45720">
              <a:spAutoFit/>
            </a:bodyPr>
            <a:lstStyle/>
            <a:p>
              <a:pPr algn="ctr"/>
              <a:r>
                <a:rPr lang="ru-RU" sz="1600" b="1" u="sng" dirty="0" smtClean="0">
                  <a:ln w="12700">
                    <a:solidFill>
                      <a:srgbClr val="212745">
                        <a:satMod val="155000"/>
                      </a:srgbClr>
                    </a:solidFill>
                    <a:prstDash val="solid"/>
                  </a:ln>
                  <a:solidFill>
                    <a:schemeClr val="accent1">
                      <a:lumMod val="75000"/>
                    </a:schemeClr>
                  </a:solidFill>
                </a:rPr>
                <a:t>Бюджетная политика</a:t>
              </a:r>
              <a:endParaRPr lang="ru-RU" sz="1600" b="1" u="sng" dirty="0">
                <a:ln w="12700">
                  <a:solidFill>
                    <a:srgbClr val="212745">
                      <a:satMod val="155000"/>
                    </a:srgbClr>
                  </a:solidFill>
                  <a:prstDash val="solid"/>
                </a:ln>
                <a:solidFill>
                  <a:schemeClr val="accent1">
                    <a:lumMod val="75000"/>
                  </a:schemeClr>
                </a:solidFill>
              </a:endParaRPr>
            </a:p>
          </p:txBody>
        </p:sp>
        <p:sp>
          <p:nvSpPr>
            <p:cNvPr id="7" name="Прямоугольник 6"/>
            <p:cNvSpPr/>
            <p:nvPr/>
          </p:nvSpPr>
          <p:spPr>
            <a:xfrm>
              <a:off x="411789" y="4020315"/>
              <a:ext cx="4300449" cy="690601"/>
            </a:xfrm>
            <a:prstGeom prst="rect">
              <a:avLst/>
            </a:prstGeom>
            <a:ln/>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ru-RU" sz="1000" b="1" dirty="0">
                  <a:solidFill>
                    <a:prstClr val="black"/>
                  </a:solidFill>
                </a:rPr>
                <a:t>Реализация основных направлений бюджетной политики будет  способствовать устойчивому экономическому развитию города-курорта Пятигорска, поддержанию стабильности бюджета </a:t>
              </a:r>
              <a:r>
                <a:rPr lang="ru-RU" sz="1000" b="1" dirty="0" smtClean="0">
                  <a:solidFill>
                    <a:prstClr val="black"/>
                  </a:solidFill>
                </a:rPr>
                <a:t>города</a:t>
              </a:r>
              <a:endParaRPr lang="ru-RU" sz="1000" b="1" dirty="0">
                <a:solidFill>
                  <a:prstClr val="black"/>
                </a:solidFill>
              </a:endParaRPr>
            </a:p>
          </p:txBody>
        </p:sp>
      </p:grpSp>
      <p:grpSp>
        <p:nvGrpSpPr>
          <p:cNvPr id="8" name="Группа 7"/>
          <p:cNvGrpSpPr/>
          <p:nvPr/>
        </p:nvGrpSpPr>
        <p:grpSpPr>
          <a:xfrm>
            <a:off x="5038284" y="817968"/>
            <a:ext cx="4087750" cy="3307521"/>
            <a:chOff x="5135563" y="1089781"/>
            <a:chExt cx="4087750" cy="3307521"/>
          </a:xfrm>
        </p:grpSpPr>
        <p:pic>
          <p:nvPicPr>
            <p:cNvPr id="1027" name="Picture 3" descr="C:\Users\superuser\Desktop\Рисунок2.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1164" t="22593" b="13156"/>
            <a:stretch/>
          </p:blipFill>
          <p:spPr bwMode="auto">
            <a:xfrm>
              <a:off x="5135563" y="1136202"/>
              <a:ext cx="4073474" cy="2807856"/>
            </a:xfrm>
            <a:prstGeom prst="rect">
              <a:avLst/>
            </a:prstGeom>
            <a:noFill/>
            <a:extLst>
              <a:ext uri="{909E8E84-426E-40DD-AFC4-6F175D3DCCD1}">
                <a14:hiddenFill xmlns:a14="http://schemas.microsoft.com/office/drawing/2010/main">
                  <a:solidFill>
                    <a:srgbClr val="FFFFFF"/>
                  </a:solidFill>
                </a14:hiddenFill>
              </a:ext>
            </a:extLst>
          </p:spPr>
        </p:pic>
        <p:sp>
          <p:nvSpPr>
            <p:cNvPr id="10" name="Прямоугольник 9"/>
            <p:cNvSpPr/>
            <p:nvPr/>
          </p:nvSpPr>
          <p:spPr>
            <a:xfrm>
              <a:off x="5392829" y="1089781"/>
              <a:ext cx="3825262" cy="338554"/>
            </a:xfrm>
            <a:prstGeom prst="rect">
              <a:avLst/>
            </a:prstGeom>
            <a:noFill/>
          </p:spPr>
          <p:txBody>
            <a:bodyPr wrap="square" lIns="91440" tIns="45720" rIns="91440" bIns="45720">
              <a:spAutoFit/>
            </a:bodyPr>
            <a:lstStyle/>
            <a:p>
              <a:pPr algn="ctr"/>
              <a:r>
                <a:rPr lang="ru-RU" sz="1600" b="1" u="sng" dirty="0" smtClean="0">
                  <a:ln w="12700">
                    <a:solidFill>
                      <a:srgbClr val="212745">
                        <a:satMod val="155000"/>
                      </a:srgbClr>
                    </a:solidFill>
                    <a:prstDash val="solid"/>
                  </a:ln>
                  <a:solidFill>
                    <a:schemeClr val="accent1">
                      <a:lumMod val="75000"/>
                    </a:schemeClr>
                  </a:solidFill>
                </a:rPr>
                <a:t>Налоговая политика</a:t>
              </a:r>
              <a:endParaRPr lang="ru-RU" sz="1600" b="1" u="sng" dirty="0">
                <a:ln w="12700">
                  <a:solidFill>
                    <a:srgbClr val="212745">
                      <a:satMod val="155000"/>
                    </a:srgbClr>
                  </a:solidFill>
                  <a:prstDash val="solid"/>
                </a:ln>
                <a:solidFill>
                  <a:schemeClr val="accent1">
                    <a:lumMod val="75000"/>
                  </a:schemeClr>
                </a:solidFill>
              </a:endParaRPr>
            </a:p>
          </p:txBody>
        </p:sp>
        <p:sp>
          <p:nvSpPr>
            <p:cNvPr id="11" name="Прямоугольник 10"/>
            <p:cNvSpPr/>
            <p:nvPr/>
          </p:nvSpPr>
          <p:spPr>
            <a:xfrm>
              <a:off x="5149839" y="3689416"/>
              <a:ext cx="4073474" cy="707886"/>
            </a:xfrm>
            <a:prstGeom prst="rect">
              <a:avLst/>
            </a:prstGeom>
            <a:ln/>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ru-RU" sz="1000" b="1" dirty="0" smtClean="0">
                  <a:solidFill>
                    <a:prstClr val="black"/>
                  </a:solidFill>
                </a:rPr>
                <a:t>Реализация </a:t>
              </a:r>
              <a:r>
                <a:rPr lang="ru-RU" sz="1000" b="1" dirty="0">
                  <a:solidFill>
                    <a:prstClr val="black"/>
                  </a:solidFill>
                </a:rPr>
                <a:t>основных направлений налоговой политики будет способствовать росту налогового потенциала и обеспечит социальную стабильность и экономическое развитие города-курорта </a:t>
              </a:r>
              <a:r>
                <a:rPr lang="ru-RU" sz="1000" b="1" dirty="0" smtClean="0">
                  <a:solidFill>
                    <a:prstClr val="black"/>
                  </a:solidFill>
                </a:rPr>
                <a:t>Пятигорска</a:t>
              </a:r>
              <a:endParaRPr lang="ru-RU" sz="1000" b="1" dirty="0">
                <a:solidFill>
                  <a:prstClr val="black"/>
                </a:solidFill>
              </a:endParaRPr>
            </a:p>
          </p:txBody>
        </p:sp>
      </p:grpSp>
      <p:pic>
        <p:nvPicPr>
          <p:cNvPr id="12" name="Picture 2" descr="C:\Users\superuser\Desktop\герб пятигорска.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621"/>
            <a:ext cx="1403648" cy="16704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superuser\Desktop\Рисунок3.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3599" b="15228"/>
          <a:stretch/>
        </p:blipFill>
        <p:spPr bwMode="auto">
          <a:xfrm>
            <a:off x="323528" y="4528639"/>
            <a:ext cx="5493495" cy="2348880"/>
          </a:xfrm>
          <a:prstGeom prst="rect">
            <a:avLst/>
          </a:prstGeom>
          <a:noFill/>
          <a:extLst>
            <a:ext uri="{909E8E84-426E-40DD-AFC4-6F175D3DCCD1}">
              <a14:hiddenFill xmlns:a14="http://schemas.microsoft.com/office/drawing/2010/main">
                <a:solidFill>
                  <a:srgbClr val="FFFFFF"/>
                </a:solidFill>
              </a14:hiddenFill>
            </a:ext>
          </a:extLst>
        </p:spPr>
      </p:pic>
      <p:sp>
        <p:nvSpPr>
          <p:cNvPr id="15" name="Прямоугольник 14"/>
          <p:cNvSpPr/>
          <p:nvPr/>
        </p:nvSpPr>
        <p:spPr>
          <a:xfrm>
            <a:off x="2725194" y="4293096"/>
            <a:ext cx="3825262" cy="347028"/>
          </a:xfrm>
          <a:prstGeom prst="rect">
            <a:avLst/>
          </a:prstGeom>
          <a:noFill/>
        </p:spPr>
        <p:txBody>
          <a:bodyPr wrap="square" lIns="91440" tIns="45720" rIns="91440" bIns="45720">
            <a:spAutoFit/>
          </a:bodyPr>
          <a:lstStyle/>
          <a:p>
            <a:pPr algn="ctr"/>
            <a:r>
              <a:rPr lang="ru-RU" sz="1600" b="1" u="sng" dirty="0" smtClean="0">
                <a:ln w="12700">
                  <a:solidFill>
                    <a:srgbClr val="212745">
                      <a:satMod val="155000"/>
                    </a:srgbClr>
                  </a:solidFill>
                  <a:prstDash val="solid"/>
                </a:ln>
                <a:solidFill>
                  <a:schemeClr val="accent1">
                    <a:lumMod val="75000"/>
                  </a:schemeClr>
                </a:solidFill>
              </a:rPr>
              <a:t>Долговая политика</a:t>
            </a:r>
            <a:endParaRPr lang="ru-RU" sz="1600" b="1" u="sng" dirty="0">
              <a:ln w="12700">
                <a:solidFill>
                  <a:srgbClr val="212745">
                    <a:satMod val="155000"/>
                  </a:srgbClr>
                </a:solidFill>
                <a:prstDash val="solid"/>
              </a:ln>
              <a:solidFill>
                <a:schemeClr val="accent1">
                  <a:lumMod val="75000"/>
                </a:schemeClr>
              </a:solidFill>
            </a:endParaRPr>
          </a:p>
        </p:txBody>
      </p:sp>
      <p:sp>
        <p:nvSpPr>
          <p:cNvPr id="16" name="Прямоугольник 15"/>
          <p:cNvSpPr/>
          <p:nvPr/>
        </p:nvSpPr>
        <p:spPr>
          <a:xfrm>
            <a:off x="5423712" y="5013176"/>
            <a:ext cx="3384375" cy="861774"/>
          </a:xfrm>
          <a:prstGeom prst="rect">
            <a:avLst/>
          </a:prstGeom>
          <a:ln/>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ru-RU" sz="1000" b="1" dirty="0" smtClean="0">
                <a:solidFill>
                  <a:prstClr val="black"/>
                </a:solidFill>
              </a:rPr>
              <a:t>Реализация </a:t>
            </a:r>
            <a:r>
              <a:rPr lang="ru-RU" sz="1000" b="1" dirty="0">
                <a:solidFill>
                  <a:prstClr val="black"/>
                </a:solidFill>
              </a:rPr>
              <a:t>основных направлений налоговой политики будет способствовать росту налогового потенциала и обеспечит социальную стабильность и экономическое развитие города-курорта </a:t>
            </a:r>
            <a:r>
              <a:rPr lang="ru-RU" sz="1000" b="1" dirty="0" smtClean="0">
                <a:solidFill>
                  <a:prstClr val="black"/>
                </a:solidFill>
              </a:rPr>
              <a:t>Пятигорска</a:t>
            </a:r>
            <a:endParaRPr lang="ru-RU" sz="1000" b="1" dirty="0">
              <a:solidFill>
                <a:prstClr val="black"/>
              </a:solidFill>
            </a:endParaRPr>
          </a:p>
        </p:txBody>
      </p:sp>
    </p:spTree>
    <p:extLst>
      <p:ext uri="{BB962C8B-B14F-4D97-AF65-F5344CB8AC3E}">
        <p14:creationId xmlns:p14="http://schemas.microsoft.com/office/powerpoint/2010/main" val="15320697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75651162"/>
              </p:ext>
            </p:extLst>
          </p:nvPr>
        </p:nvGraphicFramePr>
        <p:xfrm>
          <a:off x="107504" y="1417449"/>
          <a:ext cx="8928992" cy="5224315"/>
        </p:xfrm>
        <a:graphic>
          <a:graphicData uri="http://schemas.openxmlformats.org/drawingml/2006/table">
            <a:tbl>
              <a:tblPr>
                <a:tableStyleId>{5DA37D80-6434-44D0-A028-1B22A696006F}</a:tableStyleId>
              </a:tblPr>
              <a:tblGrid>
                <a:gridCol w="2016224"/>
                <a:gridCol w="1440160"/>
                <a:gridCol w="576064"/>
                <a:gridCol w="576064"/>
                <a:gridCol w="576064"/>
                <a:gridCol w="645928"/>
                <a:gridCol w="556139"/>
                <a:gridCol w="530962"/>
                <a:gridCol w="530962"/>
                <a:gridCol w="493475"/>
                <a:gridCol w="493475"/>
                <a:gridCol w="493475"/>
              </a:tblGrid>
              <a:tr h="109286">
                <a:tc rowSpan="3">
                  <a:txBody>
                    <a:bodyPr/>
                    <a:lstStyle/>
                    <a:p>
                      <a:pPr algn="ctr" fontAlgn="ctr"/>
                      <a:r>
                        <a:rPr lang="ru-RU" sz="900" b="1" i="0" u="none" strike="noStrike" dirty="0">
                          <a:solidFill>
                            <a:srgbClr val="000000"/>
                          </a:solidFill>
                          <a:effectLst/>
                          <a:latin typeface="Times New Roman"/>
                        </a:rPr>
                        <a:t>Показатели</a:t>
                      </a:r>
                    </a:p>
                  </a:txBody>
                  <a:tcPr marL="0" marR="0" marT="0" marB="0" anchor="ctr"/>
                </a:tc>
                <a:tc rowSpan="3">
                  <a:txBody>
                    <a:bodyPr/>
                    <a:lstStyle/>
                    <a:p>
                      <a:pPr algn="ctr" fontAlgn="ctr"/>
                      <a:r>
                        <a:rPr lang="ru-RU" sz="900" b="1" i="0" u="none" strike="noStrike">
                          <a:solidFill>
                            <a:srgbClr val="000000"/>
                          </a:solidFill>
                          <a:effectLst/>
                          <a:latin typeface="Times New Roman"/>
                        </a:rPr>
                        <a:t>Единица измерения</a:t>
                      </a:r>
                    </a:p>
                  </a:txBody>
                  <a:tcPr marL="0" marR="0" marT="0" marB="0" anchor="ctr"/>
                </a:tc>
                <a:tc>
                  <a:txBody>
                    <a:bodyPr/>
                    <a:lstStyle/>
                    <a:p>
                      <a:pPr algn="ctr" fontAlgn="ctr"/>
                      <a:r>
                        <a:rPr lang="ru-RU" sz="900" b="1" i="0" u="none" strike="noStrike">
                          <a:solidFill>
                            <a:srgbClr val="000000"/>
                          </a:solidFill>
                          <a:effectLst/>
                          <a:latin typeface="Times New Roman"/>
                        </a:rPr>
                        <a:t>оценка</a:t>
                      </a:r>
                    </a:p>
                  </a:txBody>
                  <a:tcPr marL="0" marR="0" marT="0" marB="0" anchor="ctr"/>
                </a:tc>
                <a:tc gridSpan="9">
                  <a:txBody>
                    <a:bodyPr/>
                    <a:lstStyle/>
                    <a:p>
                      <a:pPr algn="ctr" fontAlgn="ctr"/>
                      <a:r>
                        <a:rPr lang="ru-RU" sz="900" b="1" i="0" u="none" strike="noStrike">
                          <a:solidFill>
                            <a:srgbClr val="000000"/>
                          </a:solidFill>
                          <a:effectLst/>
                          <a:latin typeface="Times New Roman"/>
                        </a:rPr>
                        <a:t>прогноз</a:t>
                      </a:r>
                    </a:p>
                  </a:txBody>
                  <a:tcPr marL="0" marR="0" marT="0"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132415">
                <a:tc vMerge="1">
                  <a:txBody>
                    <a:bodyPr/>
                    <a:lstStyle/>
                    <a:p>
                      <a:endParaRPr lang="ru-RU"/>
                    </a:p>
                  </a:txBody>
                  <a:tcPr/>
                </a:tc>
                <a:tc vMerge="1">
                  <a:txBody>
                    <a:bodyPr/>
                    <a:lstStyle/>
                    <a:p>
                      <a:endParaRPr lang="ru-RU"/>
                    </a:p>
                  </a:txBody>
                  <a:tcPr/>
                </a:tc>
                <a:tc rowSpan="2">
                  <a:txBody>
                    <a:bodyPr/>
                    <a:lstStyle/>
                    <a:p>
                      <a:pPr algn="ctr" fontAlgn="ctr"/>
                      <a:r>
                        <a:rPr lang="ru-RU" sz="900" b="1" i="0" u="none" strike="noStrike" dirty="0" smtClean="0">
                          <a:solidFill>
                            <a:srgbClr val="000000"/>
                          </a:solidFill>
                          <a:effectLst/>
                          <a:latin typeface="Times New Roman"/>
                        </a:rPr>
                        <a:t>2020</a:t>
                      </a:r>
                      <a:endParaRPr lang="ru-RU" sz="900" b="1" i="0" u="none" strike="noStrike" dirty="0">
                        <a:solidFill>
                          <a:srgbClr val="000000"/>
                        </a:solidFill>
                        <a:effectLst/>
                        <a:latin typeface="Times New Roman"/>
                      </a:endParaRPr>
                    </a:p>
                  </a:txBody>
                  <a:tcPr marL="0" marR="0" marT="0" marB="0" anchor="ctr"/>
                </a:tc>
                <a:tc gridSpan="3">
                  <a:txBody>
                    <a:bodyPr/>
                    <a:lstStyle/>
                    <a:p>
                      <a:pPr algn="ctr" fontAlgn="ctr"/>
                      <a:r>
                        <a:rPr lang="ru-RU" sz="900" b="1" i="0" u="none" strike="noStrike" dirty="0" smtClean="0">
                          <a:solidFill>
                            <a:srgbClr val="000000"/>
                          </a:solidFill>
                          <a:effectLst/>
                          <a:latin typeface="Times New Roman"/>
                        </a:rPr>
                        <a:t>2021</a:t>
                      </a:r>
                      <a:endParaRPr lang="ru-RU" sz="900" b="1" i="0" u="none" strike="noStrike" dirty="0">
                        <a:solidFill>
                          <a:srgbClr val="000000"/>
                        </a:solidFill>
                        <a:effectLst/>
                        <a:latin typeface="Times New Roman"/>
                      </a:endParaRPr>
                    </a:p>
                  </a:txBody>
                  <a:tcPr marL="0" marR="0" marT="0" marB="0" anchor="ctr"/>
                </a:tc>
                <a:tc hMerge="1">
                  <a:txBody>
                    <a:bodyPr/>
                    <a:lstStyle/>
                    <a:p>
                      <a:endParaRPr lang="ru-RU"/>
                    </a:p>
                  </a:txBody>
                  <a:tcPr/>
                </a:tc>
                <a:tc hMerge="1">
                  <a:txBody>
                    <a:bodyPr/>
                    <a:lstStyle/>
                    <a:p>
                      <a:endParaRPr lang="ru-RU"/>
                    </a:p>
                  </a:txBody>
                  <a:tcPr/>
                </a:tc>
                <a:tc gridSpan="3">
                  <a:txBody>
                    <a:bodyPr/>
                    <a:lstStyle/>
                    <a:p>
                      <a:pPr algn="ctr" fontAlgn="ctr"/>
                      <a:r>
                        <a:rPr lang="ru-RU" sz="900" b="1" i="0" u="none" strike="noStrike" dirty="0" smtClean="0">
                          <a:solidFill>
                            <a:srgbClr val="000000"/>
                          </a:solidFill>
                          <a:effectLst/>
                          <a:latin typeface="Times New Roman"/>
                        </a:rPr>
                        <a:t>2022</a:t>
                      </a:r>
                      <a:endParaRPr lang="ru-RU" sz="900" b="1" i="0" u="none" strike="noStrike" dirty="0">
                        <a:solidFill>
                          <a:srgbClr val="000000"/>
                        </a:solidFill>
                        <a:effectLst/>
                        <a:latin typeface="Times New Roman"/>
                      </a:endParaRPr>
                    </a:p>
                  </a:txBody>
                  <a:tcPr marL="0" marR="0" marT="0" marB="0" anchor="ctr"/>
                </a:tc>
                <a:tc hMerge="1">
                  <a:txBody>
                    <a:bodyPr/>
                    <a:lstStyle/>
                    <a:p>
                      <a:endParaRPr lang="ru-RU"/>
                    </a:p>
                  </a:txBody>
                  <a:tcPr/>
                </a:tc>
                <a:tc hMerge="1">
                  <a:txBody>
                    <a:bodyPr/>
                    <a:lstStyle/>
                    <a:p>
                      <a:endParaRPr lang="ru-RU"/>
                    </a:p>
                  </a:txBody>
                  <a:tcPr/>
                </a:tc>
                <a:tc gridSpan="3">
                  <a:txBody>
                    <a:bodyPr/>
                    <a:lstStyle/>
                    <a:p>
                      <a:pPr algn="ctr" fontAlgn="ctr"/>
                      <a:r>
                        <a:rPr lang="ru-RU" sz="900" b="1" i="0" u="none" strike="noStrike" dirty="0" smtClean="0">
                          <a:solidFill>
                            <a:srgbClr val="000000"/>
                          </a:solidFill>
                          <a:effectLst/>
                          <a:latin typeface="Times New Roman"/>
                        </a:rPr>
                        <a:t>2023</a:t>
                      </a:r>
                      <a:endParaRPr lang="ru-RU" sz="900" b="1" i="0" u="none" strike="noStrike" dirty="0">
                        <a:solidFill>
                          <a:srgbClr val="000000"/>
                        </a:solidFill>
                        <a:effectLst/>
                        <a:latin typeface="Times New Roman"/>
                      </a:endParaRPr>
                    </a:p>
                  </a:txBody>
                  <a:tcPr marL="0" marR="0" marT="0" marB="0" anchor="ctr"/>
                </a:tc>
                <a:tc hMerge="1">
                  <a:txBody>
                    <a:bodyPr/>
                    <a:lstStyle/>
                    <a:p>
                      <a:endParaRPr lang="ru-RU"/>
                    </a:p>
                  </a:txBody>
                  <a:tcPr/>
                </a:tc>
                <a:tc hMerge="1">
                  <a:txBody>
                    <a:bodyPr/>
                    <a:lstStyle/>
                    <a:p>
                      <a:endParaRPr lang="ru-RU"/>
                    </a:p>
                  </a:txBody>
                  <a:tcPr/>
                </a:tc>
              </a:tr>
              <a:tr h="434895">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900" b="1" i="0" u="none" strike="noStrike">
                          <a:solidFill>
                            <a:srgbClr val="000000"/>
                          </a:solidFill>
                          <a:effectLst/>
                          <a:latin typeface="Times New Roman"/>
                        </a:rPr>
                        <a:t>консервативный вариант</a:t>
                      </a:r>
                    </a:p>
                  </a:txBody>
                  <a:tcPr marL="0" marR="0" marT="0" marB="0" vert="vert270" anchor="ctr"/>
                </a:tc>
                <a:tc>
                  <a:txBody>
                    <a:bodyPr/>
                    <a:lstStyle/>
                    <a:p>
                      <a:pPr algn="ctr" fontAlgn="ctr"/>
                      <a:r>
                        <a:rPr lang="ru-RU" sz="900" b="1" i="0" u="none" strike="noStrike">
                          <a:solidFill>
                            <a:srgbClr val="000000"/>
                          </a:solidFill>
                          <a:effectLst/>
                          <a:latin typeface="Times New Roman"/>
                        </a:rPr>
                        <a:t>базовый вариант</a:t>
                      </a:r>
                    </a:p>
                  </a:txBody>
                  <a:tcPr marL="0" marR="0" marT="0" marB="0" vert="vert270" anchor="ctr"/>
                </a:tc>
                <a:tc>
                  <a:txBody>
                    <a:bodyPr/>
                    <a:lstStyle/>
                    <a:p>
                      <a:pPr algn="ctr" fontAlgn="ctr"/>
                      <a:r>
                        <a:rPr lang="ru-RU" sz="900" b="1" i="0" u="none" strike="noStrike">
                          <a:solidFill>
                            <a:srgbClr val="000000"/>
                          </a:solidFill>
                          <a:effectLst/>
                          <a:latin typeface="Times New Roman"/>
                        </a:rPr>
                        <a:t>целевой вариант</a:t>
                      </a:r>
                    </a:p>
                  </a:txBody>
                  <a:tcPr marL="0" marR="0" marT="0" marB="0" vert="vert270" anchor="ctr"/>
                </a:tc>
                <a:tc>
                  <a:txBody>
                    <a:bodyPr/>
                    <a:lstStyle/>
                    <a:p>
                      <a:pPr algn="ctr" fontAlgn="ctr"/>
                      <a:r>
                        <a:rPr lang="ru-RU" sz="900" b="1" i="0" u="none" strike="noStrike">
                          <a:solidFill>
                            <a:srgbClr val="000000"/>
                          </a:solidFill>
                          <a:effectLst/>
                          <a:latin typeface="Times New Roman"/>
                        </a:rPr>
                        <a:t>консервативный вариант</a:t>
                      </a:r>
                    </a:p>
                  </a:txBody>
                  <a:tcPr marL="0" marR="0" marT="0" marB="0" vert="vert270" anchor="ctr"/>
                </a:tc>
                <a:tc>
                  <a:txBody>
                    <a:bodyPr/>
                    <a:lstStyle/>
                    <a:p>
                      <a:pPr algn="ctr" fontAlgn="ctr"/>
                      <a:r>
                        <a:rPr lang="ru-RU" sz="900" b="1" i="0" u="none" strike="noStrike">
                          <a:solidFill>
                            <a:srgbClr val="000000"/>
                          </a:solidFill>
                          <a:effectLst/>
                          <a:latin typeface="Times New Roman"/>
                        </a:rPr>
                        <a:t>базовый вариант</a:t>
                      </a:r>
                    </a:p>
                  </a:txBody>
                  <a:tcPr marL="0" marR="0" marT="0" marB="0" vert="vert270" anchor="ctr"/>
                </a:tc>
                <a:tc>
                  <a:txBody>
                    <a:bodyPr/>
                    <a:lstStyle/>
                    <a:p>
                      <a:pPr algn="ctr" fontAlgn="ctr"/>
                      <a:r>
                        <a:rPr lang="ru-RU" sz="900" b="1" i="0" u="none" strike="noStrike">
                          <a:solidFill>
                            <a:srgbClr val="000000"/>
                          </a:solidFill>
                          <a:effectLst/>
                          <a:latin typeface="Times New Roman"/>
                        </a:rPr>
                        <a:t>целевой вариант</a:t>
                      </a:r>
                    </a:p>
                  </a:txBody>
                  <a:tcPr marL="0" marR="0" marT="0" marB="0" vert="vert270" anchor="ctr"/>
                </a:tc>
                <a:tc>
                  <a:txBody>
                    <a:bodyPr/>
                    <a:lstStyle/>
                    <a:p>
                      <a:pPr algn="ctr" fontAlgn="ctr"/>
                      <a:r>
                        <a:rPr lang="ru-RU" sz="900" b="1" i="0" u="none" strike="noStrike">
                          <a:solidFill>
                            <a:srgbClr val="000000"/>
                          </a:solidFill>
                          <a:effectLst/>
                          <a:latin typeface="Times New Roman"/>
                        </a:rPr>
                        <a:t>консервативный вариант</a:t>
                      </a:r>
                    </a:p>
                  </a:txBody>
                  <a:tcPr marL="0" marR="0" marT="0" marB="0" vert="vert270" anchor="ctr"/>
                </a:tc>
                <a:tc>
                  <a:txBody>
                    <a:bodyPr/>
                    <a:lstStyle/>
                    <a:p>
                      <a:pPr algn="ctr" fontAlgn="ctr"/>
                      <a:r>
                        <a:rPr lang="ru-RU" sz="900" b="1" i="0" u="none" strike="noStrike">
                          <a:solidFill>
                            <a:srgbClr val="000000"/>
                          </a:solidFill>
                          <a:effectLst/>
                          <a:latin typeface="Times New Roman"/>
                        </a:rPr>
                        <a:t>базовый вариант</a:t>
                      </a:r>
                    </a:p>
                  </a:txBody>
                  <a:tcPr marL="0" marR="0" marT="0" marB="0" vert="vert270" anchor="ctr"/>
                </a:tc>
                <a:tc>
                  <a:txBody>
                    <a:bodyPr/>
                    <a:lstStyle/>
                    <a:p>
                      <a:pPr algn="ctr" fontAlgn="ctr"/>
                      <a:r>
                        <a:rPr lang="ru-RU" sz="900" b="1" i="0" u="none" strike="noStrike">
                          <a:solidFill>
                            <a:srgbClr val="000000"/>
                          </a:solidFill>
                          <a:effectLst/>
                          <a:latin typeface="Times New Roman"/>
                        </a:rPr>
                        <a:t>целевой вариант</a:t>
                      </a:r>
                    </a:p>
                  </a:txBody>
                  <a:tcPr marL="0" marR="0" marT="0" marB="0" vert="vert270" anchor="ctr"/>
                </a:tc>
              </a:tr>
              <a:tr h="0">
                <a:tc>
                  <a:txBody>
                    <a:bodyPr/>
                    <a:lstStyle/>
                    <a:p>
                      <a:pPr algn="l" fontAlgn="ctr"/>
                      <a:r>
                        <a:rPr lang="ru-RU" sz="900" b="0" i="0" u="none" strike="noStrike">
                          <a:solidFill>
                            <a:srgbClr val="000000"/>
                          </a:solidFill>
                          <a:effectLst/>
                          <a:latin typeface="Times New Roman"/>
                        </a:rPr>
                        <a:t>Численность населения (среднегодовая)</a:t>
                      </a:r>
                    </a:p>
                  </a:txBody>
                  <a:tcPr marL="0" marR="0" marT="0" marB="0" anchor="ctr"/>
                </a:tc>
                <a:tc>
                  <a:txBody>
                    <a:bodyPr/>
                    <a:lstStyle/>
                    <a:p>
                      <a:pPr algn="ctr" fontAlgn="ctr"/>
                      <a:r>
                        <a:rPr lang="ru-RU" sz="900" b="0" i="0" u="none" strike="noStrike">
                          <a:solidFill>
                            <a:srgbClr val="000000"/>
                          </a:solidFill>
                          <a:effectLst/>
                          <a:latin typeface="Times New Roman"/>
                        </a:rPr>
                        <a:t> </a:t>
                      </a:r>
                    </a:p>
                  </a:txBody>
                  <a:tcPr marL="0" marR="0" marT="0" marB="0" anchor="ctr"/>
                </a:tc>
                <a:tc>
                  <a:txBody>
                    <a:bodyPr/>
                    <a:lstStyle/>
                    <a:p>
                      <a:pPr algn="ctr" fontAlgn="ctr"/>
                      <a:r>
                        <a:rPr lang="ru-RU" sz="900" b="0" i="0" u="none" strike="noStrike">
                          <a:solidFill>
                            <a:srgbClr val="000000"/>
                          </a:solidFill>
                          <a:effectLst/>
                          <a:latin typeface="Times New Roman"/>
                        </a:rPr>
                        <a:t> </a:t>
                      </a:r>
                    </a:p>
                  </a:txBody>
                  <a:tcPr marL="0" marR="0" marT="0" marB="0" anchor="ctr"/>
                </a:tc>
                <a:tc>
                  <a:txBody>
                    <a:bodyPr/>
                    <a:lstStyle/>
                    <a:p>
                      <a:pPr algn="ctr" fontAlgn="ctr"/>
                      <a:r>
                        <a:rPr lang="ru-RU" sz="900" b="0" i="0" u="none" strike="noStrike">
                          <a:solidFill>
                            <a:srgbClr val="000000"/>
                          </a:solidFill>
                          <a:effectLst/>
                          <a:latin typeface="Times New Roman"/>
                        </a:rPr>
                        <a:t> </a:t>
                      </a:r>
                    </a:p>
                  </a:txBody>
                  <a:tcPr marL="0" marR="0" marT="0" marB="0" anchor="ctr"/>
                </a:tc>
                <a:tc>
                  <a:txBody>
                    <a:bodyPr/>
                    <a:lstStyle/>
                    <a:p>
                      <a:pPr algn="ctr" fontAlgn="ctr"/>
                      <a:r>
                        <a:rPr lang="ru-RU" sz="900" b="0" i="0" u="none" strike="noStrike">
                          <a:solidFill>
                            <a:srgbClr val="000000"/>
                          </a:solidFill>
                          <a:effectLst/>
                          <a:latin typeface="Times New Roman"/>
                        </a:rPr>
                        <a:t> </a:t>
                      </a:r>
                    </a:p>
                  </a:txBody>
                  <a:tcPr marL="0" marR="0" marT="0" marB="0" anchor="ctr"/>
                </a:tc>
                <a:tc>
                  <a:txBody>
                    <a:bodyPr/>
                    <a:lstStyle/>
                    <a:p>
                      <a:pPr algn="ctr" fontAlgn="ctr"/>
                      <a:r>
                        <a:rPr lang="ru-RU" sz="900" b="0" i="0" u="none" strike="noStrike">
                          <a:solidFill>
                            <a:srgbClr val="000000"/>
                          </a:solidFill>
                          <a:effectLst/>
                          <a:latin typeface="Times New Roman"/>
                        </a:rPr>
                        <a:t> </a:t>
                      </a:r>
                    </a:p>
                  </a:txBody>
                  <a:tcPr marL="0" marR="0" marT="0" marB="0" anchor="ctr"/>
                </a:tc>
                <a:tc>
                  <a:txBody>
                    <a:bodyPr/>
                    <a:lstStyle/>
                    <a:p>
                      <a:pPr algn="ctr" fontAlgn="ctr"/>
                      <a:r>
                        <a:rPr lang="ru-RU" sz="900" b="0" i="0" u="none" strike="noStrike">
                          <a:solidFill>
                            <a:srgbClr val="000000"/>
                          </a:solidFill>
                          <a:effectLst/>
                          <a:latin typeface="Times New Roman"/>
                        </a:rPr>
                        <a:t> </a:t>
                      </a:r>
                    </a:p>
                  </a:txBody>
                  <a:tcPr marL="0" marR="0" marT="0" marB="0" anchor="ctr"/>
                </a:tc>
                <a:tc>
                  <a:txBody>
                    <a:bodyPr/>
                    <a:lstStyle/>
                    <a:p>
                      <a:pPr algn="ctr" fontAlgn="ctr"/>
                      <a:r>
                        <a:rPr lang="ru-RU" sz="900" b="0" i="0" u="none" strike="noStrike">
                          <a:solidFill>
                            <a:srgbClr val="000000"/>
                          </a:solidFill>
                          <a:effectLst/>
                          <a:latin typeface="Times New Roman"/>
                        </a:rPr>
                        <a:t> </a:t>
                      </a:r>
                    </a:p>
                  </a:txBody>
                  <a:tcPr marL="0" marR="0" marT="0" marB="0" anchor="ctr"/>
                </a:tc>
                <a:tc>
                  <a:txBody>
                    <a:bodyPr/>
                    <a:lstStyle/>
                    <a:p>
                      <a:pPr algn="ctr" fontAlgn="ctr"/>
                      <a:r>
                        <a:rPr lang="ru-RU" sz="900" b="0" i="0" u="none" strike="noStrike">
                          <a:solidFill>
                            <a:srgbClr val="000000"/>
                          </a:solidFill>
                          <a:effectLst/>
                          <a:latin typeface="Times New Roman"/>
                        </a:rPr>
                        <a:t> </a:t>
                      </a:r>
                    </a:p>
                  </a:txBody>
                  <a:tcPr marL="0" marR="0" marT="0" marB="0" anchor="ctr"/>
                </a:tc>
                <a:tc>
                  <a:txBody>
                    <a:bodyPr/>
                    <a:lstStyle/>
                    <a:p>
                      <a:pPr algn="ctr" fontAlgn="ctr"/>
                      <a:r>
                        <a:rPr lang="ru-RU" sz="900" b="0" i="0" u="none" strike="noStrike">
                          <a:solidFill>
                            <a:srgbClr val="000000"/>
                          </a:solidFill>
                          <a:effectLst/>
                          <a:latin typeface="Times New Roman"/>
                        </a:rPr>
                        <a:t> </a:t>
                      </a:r>
                    </a:p>
                  </a:txBody>
                  <a:tcPr marL="0" marR="0" marT="0" marB="0" anchor="ctr"/>
                </a:tc>
                <a:tc>
                  <a:txBody>
                    <a:bodyPr/>
                    <a:lstStyle/>
                    <a:p>
                      <a:pPr algn="ctr" fontAlgn="ctr"/>
                      <a:r>
                        <a:rPr lang="ru-RU" sz="900" b="0" i="0" u="none" strike="noStrike">
                          <a:solidFill>
                            <a:srgbClr val="000000"/>
                          </a:solidFill>
                          <a:effectLst/>
                          <a:latin typeface="Times New Roman"/>
                        </a:rPr>
                        <a:t> </a:t>
                      </a:r>
                    </a:p>
                  </a:txBody>
                  <a:tcPr marL="0" marR="0" marT="0" marB="0" anchor="ctr"/>
                </a:tc>
                <a:tc>
                  <a:txBody>
                    <a:bodyPr/>
                    <a:lstStyle/>
                    <a:p>
                      <a:pPr algn="ctr" fontAlgn="ctr"/>
                      <a:r>
                        <a:rPr lang="ru-RU" sz="900" b="0" i="0" u="none" strike="noStrike">
                          <a:solidFill>
                            <a:srgbClr val="000000"/>
                          </a:solidFill>
                          <a:effectLst/>
                          <a:latin typeface="Times New Roman"/>
                        </a:rPr>
                        <a:t> </a:t>
                      </a:r>
                    </a:p>
                  </a:txBody>
                  <a:tcPr marL="0" marR="0" marT="0" marB="0" anchor="ctr"/>
                </a:tc>
              </a:tr>
              <a:tr h="151579">
                <a:tc>
                  <a:txBody>
                    <a:bodyPr/>
                    <a:lstStyle/>
                    <a:p>
                      <a:pPr algn="l" fontAlgn="ctr"/>
                      <a:r>
                        <a:rPr lang="ru-RU" sz="900" b="0" i="0" u="none" strike="noStrike">
                          <a:solidFill>
                            <a:srgbClr val="000000"/>
                          </a:solidFill>
                          <a:effectLst/>
                          <a:latin typeface="Times New Roman"/>
                        </a:rPr>
                        <a:t>Все население (среднегодовая)</a:t>
                      </a:r>
                    </a:p>
                  </a:txBody>
                  <a:tcPr marL="0" marR="0" marT="0" marB="0" anchor="ctr"/>
                </a:tc>
                <a:tc>
                  <a:txBody>
                    <a:bodyPr/>
                    <a:lstStyle/>
                    <a:p>
                      <a:pPr algn="ctr" fontAlgn="ctr"/>
                      <a:r>
                        <a:rPr lang="ru-RU" sz="900" b="0" i="0" u="none" strike="noStrike">
                          <a:effectLst/>
                          <a:latin typeface="Times New Roman"/>
                        </a:rPr>
                        <a:t>тыс.чел.</a:t>
                      </a:r>
                    </a:p>
                  </a:txBody>
                  <a:tcPr marL="0" marR="0" marT="0" marB="0" anchor="ctr"/>
                </a:tc>
                <a:tc>
                  <a:txBody>
                    <a:bodyPr/>
                    <a:lstStyle/>
                    <a:p>
                      <a:pPr algn="ctr" fontAlgn="ctr"/>
                      <a:r>
                        <a:rPr lang="ru-RU" sz="900" b="0" i="0" u="none" strike="noStrike" dirty="0">
                          <a:effectLst/>
                          <a:latin typeface="Times New Roman"/>
                        </a:rPr>
                        <a:t>214,28</a:t>
                      </a:r>
                    </a:p>
                  </a:txBody>
                  <a:tcPr marL="9525" marR="9525" marT="9525" marB="0" anchor="ctr"/>
                </a:tc>
                <a:tc>
                  <a:txBody>
                    <a:bodyPr/>
                    <a:lstStyle/>
                    <a:p>
                      <a:pPr algn="ctr" fontAlgn="ctr"/>
                      <a:r>
                        <a:rPr lang="ru-RU" sz="900" b="0" i="0" u="none" strike="noStrike" dirty="0">
                          <a:effectLst/>
                          <a:latin typeface="Times New Roman"/>
                        </a:rPr>
                        <a:t>214,26</a:t>
                      </a:r>
                    </a:p>
                  </a:txBody>
                  <a:tcPr marL="9525" marR="9525" marT="9525" marB="0" anchor="ctr"/>
                </a:tc>
                <a:tc>
                  <a:txBody>
                    <a:bodyPr/>
                    <a:lstStyle/>
                    <a:p>
                      <a:pPr algn="ctr" fontAlgn="ctr"/>
                      <a:r>
                        <a:rPr lang="ru-RU" sz="900" b="0" i="0" u="none" strike="noStrike">
                          <a:effectLst/>
                          <a:latin typeface="Times New Roman"/>
                        </a:rPr>
                        <a:t>214,28</a:t>
                      </a:r>
                    </a:p>
                  </a:txBody>
                  <a:tcPr marL="9525" marR="9525" marT="9525" marB="0" anchor="ctr"/>
                </a:tc>
                <a:tc>
                  <a:txBody>
                    <a:bodyPr/>
                    <a:lstStyle/>
                    <a:p>
                      <a:pPr algn="ctr" fontAlgn="ctr"/>
                      <a:r>
                        <a:rPr lang="ru-RU" sz="900" b="0" i="0" u="none" strike="noStrike" dirty="0">
                          <a:effectLst/>
                          <a:latin typeface="Times New Roman"/>
                        </a:rPr>
                        <a:t>214,34</a:t>
                      </a:r>
                    </a:p>
                  </a:txBody>
                  <a:tcPr marL="9525" marR="9525" marT="9525" marB="0" anchor="ctr"/>
                </a:tc>
                <a:tc>
                  <a:txBody>
                    <a:bodyPr/>
                    <a:lstStyle/>
                    <a:p>
                      <a:pPr algn="ctr" fontAlgn="ctr"/>
                      <a:r>
                        <a:rPr lang="ru-RU" sz="900" b="0" i="0" u="none" strike="noStrike" dirty="0">
                          <a:effectLst/>
                          <a:latin typeface="Times New Roman"/>
                        </a:rPr>
                        <a:t>214,28</a:t>
                      </a:r>
                    </a:p>
                  </a:txBody>
                  <a:tcPr marL="9525" marR="9525" marT="9525" marB="0" anchor="ctr"/>
                </a:tc>
                <a:tc>
                  <a:txBody>
                    <a:bodyPr/>
                    <a:lstStyle/>
                    <a:p>
                      <a:pPr algn="ctr" fontAlgn="ctr"/>
                      <a:r>
                        <a:rPr lang="ru-RU" sz="900" b="0" i="0" u="none" strike="noStrike" dirty="0">
                          <a:effectLst/>
                          <a:latin typeface="Times New Roman"/>
                        </a:rPr>
                        <a:t>214,31</a:t>
                      </a:r>
                    </a:p>
                  </a:txBody>
                  <a:tcPr marL="9525" marR="9525" marT="9525" marB="0" anchor="ctr"/>
                </a:tc>
                <a:tc>
                  <a:txBody>
                    <a:bodyPr/>
                    <a:lstStyle/>
                    <a:p>
                      <a:pPr algn="ctr" fontAlgn="ctr"/>
                      <a:r>
                        <a:rPr lang="ru-RU" sz="900" b="0" i="0" u="none" strike="noStrike" dirty="0">
                          <a:effectLst/>
                          <a:latin typeface="Times New Roman"/>
                        </a:rPr>
                        <a:t>214,38</a:t>
                      </a:r>
                    </a:p>
                  </a:txBody>
                  <a:tcPr marL="9525" marR="9525" marT="9525" marB="0" anchor="ctr"/>
                </a:tc>
                <a:tc>
                  <a:txBody>
                    <a:bodyPr/>
                    <a:lstStyle/>
                    <a:p>
                      <a:pPr algn="ctr" fontAlgn="ctr"/>
                      <a:r>
                        <a:rPr lang="ru-RU" sz="900" b="0" i="0" u="none" strike="noStrike" dirty="0">
                          <a:effectLst/>
                          <a:latin typeface="Times New Roman"/>
                        </a:rPr>
                        <a:t>214,35</a:t>
                      </a:r>
                    </a:p>
                  </a:txBody>
                  <a:tcPr marL="9525" marR="9525" marT="9525" marB="0" anchor="ctr"/>
                </a:tc>
                <a:tc>
                  <a:txBody>
                    <a:bodyPr/>
                    <a:lstStyle/>
                    <a:p>
                      <a:pPr algn="ctr" fontAlgn="ctr"/>
                      <a:r>
                        <a:rPr lang="ru-RU" sz="900" b="0" i="0" u="none" strike="noStrike" dirty="0">
                          <a:effectLst/>
                          <a:latin typeface="Times New Roman"/>
                        </a:rPr>
                        <a:t>214,36</a:t>
                      </a:r>
                    </a:p>
                  </a:txBody>
                  <a:tcPr marL="9525" marR="9525" marT="9525" marB="0" anchor="ctr"/>
                </a:tc>
                <a:tc>
                  <a:txBody>
                    <a:bodyPr/>
                    <a:lstStyle/>
                    <a:p>
                      <a:pPr algn="ctr" fontAlgn="ctr"/>
                      <a:r>
                        <a:rPr lang="ru-RU" sz="900" b="0" i="0" u="none" strike="noStrike" dirty="0">
                          <a:solidFill>
                            <a:srgbClr val="000000"/>
                          </a:solidFill>
                          <a:effectLst/>
                          <a:latin typeface="Times New Roman"/>
                        </a:rPr>
                        <a:t>214,52</a:t>
                      </a:r>
                    </a:p>
                  </a:txBody>
                  <a:tcPr marL="9525" marR="9525" marT="9525" marB="0" anchor="ctr"/>
                </a:tc>
              </a:tr>
              <a:tr h="126256">
                <a:tc>
                  <a:txBody>
                    <a:bodyPr/>
                    <a:lstStyle/>
                    <a:p>
                      <a:pPr algn="l" fontAlgn="ctr"/>
                      <a:r>
                        <a:rPr lang="ru-RU" sz="900" b="0" i="0" u="none" strike="noStrike">
                          <a:effectLst/>
                          <a:latin typeface="Times New Roman"/>
                        </a:rPr>
                        <a:t>Общий коэффициент рождаемости</a:t>
                      </a:r>
                    </a:p>
                  </a:txBody>
                  <a:tcPr marL="0" marR="0" marT="0" marB="0" anchor="ctr"/>
                </a:tc>
                <a:tc>
                  <a:txBody>
                    <a:bodyPr/>
                    <a:lstStyle/>
                    <a:p>
                      <a:pPr algn="ctr" fontAlgn="ctr"/>
                      <a:r>
                        <a:rPr lang="ru-RU" sz="900" b="0" i="0" u="none" strike="noStrike">
                          <a:effectLst/>
                          <a:latin typeface="Times New Roman"/>
                        </a:rPr>
                        <a:t>число родившихся на 1000 человек населения</a:t>
                      </a:r>
                    </a:p>
                  </a:txBody>
                  <a:tcPr marL="0" marR="0" marT="0" marB="0" anchor="ctr"/>
                </a:tc>
                <a:tc>
                  <a:txBody>
                    <a:bodyPr/>
                    <a:lstStyle/>
                    <a:p>
                      <a:pPr algn="ctr" fontAlgn="ctr"/>
                      <a:r>
                        <a:rPr lang="ru-RU" sz="900" b="0" i="0" u="none" strike="noStrike" dirty="0">
                          <a:effectLst/>
                          <a:latin typeface="Times New Roman"/>
                        </a:rPr>
                        <a:t>8,7</a:t>
                      </a:r>
                    </a:p>
                  </a:txBody>
                  <a:tcPr marL="9525" marR="9525" marT="9525" marB="0" anchor="ctr"/>
                </a:tc>
                <a:tc>
                  <a:txBody>
                    <a:bodyPr/>
                    <a:lstStyle/>
                    <a:p>
                      <a:pPr algn="ctr" fontAlgn="ctr"/>
                      <a:r>
                        <a:rPr lang="ru-RU" sz="900" b="0" i="0" u="none" strike="noStrike">
                          <a:effectLst/>
                          <a:latin typeface="Times New Roman"/>
                        </a:rPr>
                        <a:t>8,5</a:t>
                      </a:r>
                    </a:p>
                  </a:txBody>
                  <a:tcPr marL="9525" marR="9525" marT="9525" marB="0" anchor="ctr"/>
                </a:tc>
                <a:tc>
                  <a:txBody>
                    <a:bodyPr/>
                    <a:lstStyle/>
                    <a:p>
                      <a:pPr algn="ctr" fontAlgn="ctr"/>
                      <a:r>
                        <a:rPr lang="ru-RU" sz="900" b="0" i="0" u="none" strike="noStrike">
                          <a:effectLst/>
                          <a:latin typeface="Times New Roman"/>
                        </a:rPr>
                        <a:t>8,9</a:t>
                      </a:r>
                    </a:p>
                  </a:txBody>
                  <a:tcPr marL="9525" marR="9525" marT="9525" marB="0" anchor="ctr"/>
                </a:tc>
                <a:tc>
                  <a:txBody>
                    <a:bodyPr/>
                    <a:lstStyle/>
                    <a:p>
                      <a:pPr algn="ctr" fontAlgn="ctr"/>
                      <a:r>
                        <a:rPr lang="ru-RU" sz="900" b="0" i="0" u="none" strike="noStrike">
                          <a:effectLst/>
                          <a:latin typeface="Times New Roman"/>
                        </a:rPr>
                        <a:t>9,2</a:t>
                      </a:r>
                    </a:p>
                  </a:txBody>
                  <a:tcPr marL="9525" marR="9525" marT="9525" marB="0" anchor="ctr"/>
                </a:tc>
                <a:tc>
                  <a:txBody>
                    <a:bodyPr/>
                    <a:lstStyle/>
                    <a:p>
                      <a:pPr algn="ctr" fontAlgn="ctr"/>
                      <a:r>
                        <a:rPr lang="ru-RU" sz="900" b="0" i="0" u="none" strike="noStrike">
                          <a:effectLst/>
                          <a:latin typeface="Times New Roman"/>
                        </a:rPr>
                        <a:t>9,0</a:t>
                      </a:r>
                    </a:p>
                  </a:txBody>
                  <a:tcPr marL="9525" marR="9525" marT="9525" marB="0" anchor="ctr"/>
                </a:tc>
                <a:tc>
                  <a:txBody>
                    <a:bodyPr/>
                    <a:lstStyle/>
                    <a:p>
                      <a:pPr algn="ctr" fontAlgn="ctr"/>
                      <a:r>
                        <a:rPr lang="ru-RU" sz="900" b="0" i="0" u="none" strike="noStrike">
                          <a:effectLst/>
                          <a:latin typeface="Times New Roman"/>
                        </a:rPr>
                        <a:t>9,2</a:t>
                      </a:r>
                    </a:p>
                  </a:txBody>
                  <a:tcPr marL="9525" marR="9525" marT="9525" marB="0" anchor="ctr"/>
                </a:tc>
                <a:tc>
                  <a:txBody>
                    <a:bodyPr/>
                    <a:lstStyle/>
                    <a:p>
                      <a:pPr algn="ctr" fontAlgn="ctr"/>
                      <a:r>
                        <a:rPr lang="ru-RU" sz="900" b="0" i="0" u="none" strike="noStrike">
                          <a:effectLst/>
                          <a:latin typeface="Times New Roman"/>
                        </a:rPr>
                        <a:t>9,4</a:t>
                      </a:r>
                    </a:p>
                  </a:txBody>
                  <a:tcPr marL="9525" marR="9525" marT="9525" marB="0" anchor="ctr"/>
                </a:tc>
                <a:tc>
                  <a:txBody>
                    <a:bodyPr/>
                    <a:lstStyle/>
                    <a:p>
                      <a:pPr algn="ctr" fontAlgn="ctr"/>
                      <a:r>
                        <a:rPr lang="ru-RU" sz="900" b="0" i="0" u="none" strike="noStrike">
                          <a:effectLst/>
                          <a:latin typeface="Times New Roman"/>
                        </a:rPr>
                        <a:t>9,2</a:t>
                      </a:r>
                    </a:p>
                  </a:txBody>
                  <a:tcPr marL="9525" marR="9525" marT="9525" marB="0" anchor="ctr"/>
                </a:tc>
                <a:tc>
                  <a:txBody>
                    <a:bodyPr/>
                    <a:lstStyle/>
                    <a:p>
                      <a:pPr algn="ctr" fontAlgn="ctr"/>
                      <a:r>
                        <a:rPr lang="ru-RU" sz="900" b="0" i="0" u="none" strike="noStrike">
                          <a:effectLst/>
                          <a:latin typeface="Times New Roman"/>
                        </a:rPr>
                        <a:t>9,6</a:t>
                      </a:r>
                    </a:p>
                  </a:txBody>
                  <a:tcPr marL="9525" marR="9525" marT="9525" marB="0" anchor="ctr"/>
                </a:tc>
                <a:tc>
                  <a:txBody>
                    <a:bodyPr/>
                    <a:lstStyle/>
                    <a:p>
                      <a:pPr algn="ctr" fontAlgn="ctr"/>
                      <a:r>
                        <a:rPr lang="ru-RU" sz="900" b="0" i="0" u="none" strike="noStrike" dirty="0">
                          <a:effectLst/>
                          <a:latin typeface="Times New Roman"/>
                        </a:rPr>
                        <a:t>9,8</a:t>
                      </a:r>
                    </a:p>
                  </a:txBody>
                  <a:tcPr marL="9525" marR="9525" marT="9525" marB="0" anchor="ctr"/>
                </a:tc>
              </a:tr>
              <a:tr h="144965">
                <a:tc>
                  <a:txBody>
                    <a:bodyPr/>
                    <a:lstStyle/>
                    <a:p>
                      <a:pPr algn="l" fontAlgn="ctr"/>
                      <a:r>
                        <a:rPr lang="ru-RU" sz="900" b="0" i="0" u="none" strike="noStrike">
                          <a:effectLst/>
                          <a:latin typeface="Times New Roman"/>
                        </a:rPr>
                        <a:t>Общий коэффициент смертности</a:t>
                      </a:r>
                    </a:p>
                  </a:txBody>
                  <a:tcPr marL="0" marR="0" marT="0" marB="0" anchor="ctr"/>
                </a:tc>
                <a:tc>
                  <a:txBody>
                    <a:bodyPr/>
                    <a:lstStyle/>
                    <a:p>
                      <a:pPr algn="ctr" fontAlgn="ctr"/>
                      <a:r>
                        <a:rPr lang="ru-RU" sz="900" b="0" i="0" u="none" strike="noStrike">
                          <a:effectLst/>
                          <a:latin typeface="Times New Roman"/>
                        </a:rPr>
                        <a:t>число умерших на 1000 человек населения</a:t>
                      </a:r>
                    </a:p>
                  </a:txBody>
                  <a:tcPr marL="0" marR="0" marT="0" marB="0" anchor="ctr"/>
                </a:tc>
                <a:tc>
                  <a:txBody>
                    <a:bodyPr/>
                    <a:lstStyle/>
                    <a:p>
                      <a:pPr algn="ctr" fontAlgn="ctr"/>
                      <a:r>
                        <a:rPr lang="ru-RU" sz="900" b="0" i="0" u="none" strike="noStrike">
                          <a:effectLst/>
                          <a:latin typeface="Times New Roman"/>
                        </a:rPr>
                        <a:t>9,8</a:t>
                      </a:r>
                    </a:p>
                  </a:txBody>
                  <a:tcPr marL="9525" marR="9525" marT="9525" marB="0" anchor="ctr"/>
                </a:tc>
                <a:tc>
                  <a:txBody>
                    <a:bodyPr/>
                    <a:lstStyle/>
                    <a:p>
                      <a:pPr algn="ctr" fontAlgn="ctr"/>
                      <a:r>
                        <a:rPr lang="ru-RU" sz="900" b="0" i="0" u="none" strike="noStrike">
                          <a:effectLst/>
                          <a:latin typeface="Times New Roman"/>
                        </a:rPr>
                        <a:t>9,8</a:t>
                      </a:r>
                    </a:p>
                  </a:txBody>
                  <a:tcPr marL="9525" marR="9525" marT="9525" marB="0" anchor="ctr"/>
                </a:tc>
                <a:tc>
                  <a:txBody>
                    <a:bodyPr/>
                    <a:lstStyle/>
                    <a:p>
                      <a:pPr algn="ctr" fontAlgn="ctr"/>
                      <a:r>
                        <a:rPr lang="ru-RU" sz="900" b="0" i="0" u="none" strike="noStrike">
                          <a:effectLst/>
                          <a:latin typeface="Times New Roman"/>
                        </a:rPr>
                        <a:t>9,9</a:t>
                      </a:r>
                    </a:p>
                  </a:txBody>
                  <a:tcPr marL="9525" marR="9525" marT="9525" marB="0" anchor="ctr"/>
                </a:tc>
                <a:tc>
                  <a:txBody>
                    <a:bodyPr/>
                    <a:lstStyle/>
                    <a:p>
                      <a:pPr algn="ctr" fontAlgn="ctr"/>
                      <a:r>
                        <a:rPr lang="ru-RU" sz="900" b="0" i="0" u="none" strike="noStrike">
                          <a:effectLst/>
                          <a:latin typeface="Times New Roman"/>
                        </a:rPr>
                        <a:t>9,9</a:t>
                      </a:r>
                    </a:p>
                  </a:txBody>
                  <a:tcPr marL="9525" marR="9525" marT="9525" marB="0" anchor="ctr"/>
                </a:tc>
                <a:tc>
                  <a:txBody>
                    <a:bodyPr/>
                    <a:lstStyle/>
                    <a:p>
                      <a:pPr algn="ctr" fontAlgn="ctr"/>
                      <a:r>
                        <a:rPr lang="ru-RU" sz="900" b="0" i="0" u="none" strike="noStrike">
                          <a:effectLst/>
                          <a:latin typeface="Times New Roman"/>
                        </a:rPr>
                        <a:t>9,8</a:t>
                      </a:r>
                    </a:p>
                  </a:txBody>
                  <a:tcPr marL="9525" marR="9525" marT="9525" marB="0" anchor="ctr"/>
                </a:tc>
                <a:tc>
                  <a:txBody>
                    <a:bodyPr/>
                    <a:lstStyle/>
                    <a:p>
                      <a:pPr algn="ctr" fontAlgn="ctr"/>
                      <a:r>
                        <a:rPr lang="ru-RU" sz="900" b="0" i="0" u="none" strike="noStrike">
                          <a:effectLst/>
                          <a:latin typeface="Times New Roman"/>
                        </a:rPr>
                        <a:t>9,9</a:t>
                      </a:r>
                    </a:p>
                  </a:txBody>
                  <a:tcPr marL="9525" marR="9525" marT="9525" marB="0" anchor="ctr"/>
                </a:tc>
                <a:tc>
                  <a:txBody>
                    <a:bodyPr/>
                    <a:lstStyle/>
                    <a:p>
                      <a:pPr algn="ctr" fontAlgn="ctr"/>
                      <a:r>
                        <a:rPr lang="ru-RU" sz="900" b="0" i="0" u="none" strike="noStrike">
                          <a:effectLst/>
                          <a:latin typeface="Times New Roman"/>
                        </a:rPr>
                        <a:t>9,8</a:t>
                      </a:r>
                    </a:p>
                  </a:txBody>
                  <a:tcPr marL="9525" marR="9525" marT="9525" marB="0" anchor="ctr"/>
                </a:tc>
                <a:tc>
                  <a:txBody>
                    <a:bodyPr/>
                    <a:lstStyle/>
                    <a:p>
                      <a:pPr algn="ctr" fontAlgn="ctr"/>
                      <a:r>
                        <a:rPr lang="ru-RU" sz="900" b="0" i="0" u="none" strike="noStrike">
                          <a:effectLst/>
                          <a:latin typeface="Times New Roman"/>
                        </a:rPr>
                        <a:t>9,8</a:t>
                      </a:r>
                    </a:p>
                  </a:txBody>
                  <a:tcPr marL="9525" marR="9525" marT="9525" marB="0" anchor="ctr"/>
                </a:tc>
                <a:tc>
                  <a:txBody>
                    <a:bodyPr/>
                    <a:lstStyle/>
                    <a:p>
                      <a:pPr algn="ctr" fontAlgn="ctr"/>
                      <a:r>
                        <a:rPr lang="ru-RU" sz="900" b="0" i="0" u="none" strike="noStrike">
                          <a:effectLst/>
                          <a:latin typeface="Times New Roman"/>
                        </a:rPr>
                        <a:t>9,7</a:t>
                      </a:r>
                    </a:p>
                  </a:txBody>
                  <a:tcPr marL="9525" marR="9525" marT="9525" marB="0" anchor="ctr"/>
                </a:tc>
                <a:tc>
                  <a:txBody>
                    <a:bodyPr/>
                    <a:lstStyle/>
                    <a:p>
                      <a:pPr algn="ctr" fontAlgn="ctr"/>
                      <a:r>
                        <a:rPr lang="ru-RU" sz="900" b="0" i="0" u="none" strike="noStrike" dirty="0">
                          <a:effectLst/>
                          <a:latin typeface="Times New Roman"/>
                        </a:rPr>
                        <a:t>9,6</a:t>
                      </a:r>
                    </a:p>
                  </a:txBody>
                  <a:tcPr marL="9525" marR="9525" marT="9525" marB="0" anchor="ctr"/>
                </a:tc>
              </a:tr>
              <a:tr h="252513">
                <a:tc>
                  <a:txBody>
                    <a:bodyPr/>
                    <a:lstStyle/>
                    <a:p>
                      <a:pPr algn="l" fontAlgn="ctr"/>
                      <a:r>
                        <a:rPr lang="ru-RU" sz="900" b="0" i="0" u="none" strike="noStrike">
                          <a:solidFill>
                            <a:srgbClr val="000000"/>
                          </a:solidFill>
                          <a:effectLst/>
                          <a:latin typeface="Times New Roman"/>
                        </a:rPr>
                        <a:t>Индекс производства по виду деятельности "Строительство"</a:t>
                      </a:r>
                    </a:p>
                  </a:txBody>
                  <a:tcPr marL="0" marR="0" marT="0" marB="0" anchor="ctr"/>
                </a:tc>
                <a:tc>
                  <a:txBody>
                    <a:bodyPr/>
                    <a:lstStyle/>
                    <a:p>
                      <a:pPr algn="ctr" fontAlgn="ctr"/>
                      <a:r>
                        <a:rPr lang="ru-RU" sz="900" b="0" i="0" u="none" strike="noStrike">
                          <a:solidFill>
                            <a:srgbClr val="000000"/>
                          </a:solidFill>
                          <a:effectLst/>
                          <a:latin typeface="Times New Roman"/>
                        </a:rPr>
                        <a:t>% к предыдущему году в сопоставимых ценах</a:t>
                      </a:r>
                    </a:p>
                  </a:txBody>
                  <a:tcPr marL="0" marR="0" marT="0" marB="0" anchor="ctr"/>
                </a:tc>
                <a:tc>
                  <a:txBody>
                    <a:bodyPr/>
                    <a:lstStyle/>
                    <a:p>
                      <a:pPr algn="ctr" fontAlgn="ctr"/>
                      <a:r>
                        <a:rPr lang="ru-RU" sz="900" b="0" i="0" u="none" strike="noStrike">
                          <a:effectLst/>
                          <a:latin typeface="Times New Roman"/>
                        </a:rPr>
                        <a:t>101,1</a:t>
                      </a:r>
                    </a:p>
                  </a:txBody>
                  <a:tcPr marL="9525" marR="9525" marT="9525" marB="0" anchor="ctr"/>
                </a:tc>
                <a:tc>
                  <a:txBody>
                    <a:bodyPr/>
                    <a:lstStyle/>
                    <a:p>
                      <a:pPr algn="ctr" fontAlgn="ctr"/>
                      <a:r>
                        <a:rPr lang="ru-RU" sz="900" b="0" i="0" u="none" strike="noStrike">
                          <a:effectLst/>
                          <a:latin typeface="Times New Roman"/>
                        </a:rPr>
                        <a:t>81,4</a:t>
                      </a:r>
                    </a:p>
                  </a:txBody>
                  <a:tcPr marL="9525" marR="9525" marT="9525" marB="0" anchor="ctr"/>
                </a:tc>
                <a:tc>
                  <a:txBody>
                    <a:bodyPr/>
                    <a:lstStyle/>
                    <a:p>
                      <a:pPr algn="ctr" fontAlgn="ctr"/>
                      <a:r>
                        <a:rPr lang="ru-RU" sz="900" b="0" i="0" u="none" strike="noStrike">
                          <a:effectLst/>
                          <a:latin typeface="Times New Roman"/>
                        </a:rPr>
                        <a:t>101,5</a:t>
                      </a:r>
                    </a:p>
                  </a:txBody>
                  <a:tcPr marL="9525" marR="9525" marT="9525" marB="0" anchor="ctr"/>
                </a:tc>
                <a:tc>
                  <a:txBody>
                    <a:bodyPr/>
                    <a:lstStyle/>
                    <a:p>
                      <a:pPr algn="ctr" fontAlgn="ctr"/>
                      <a:r>
                        <a:rPr lang="ru-RU" sz="900" b="0" i="0" u="none" strike="noStrike">
                          <a:effectLst/>
                          <a:latin typeface="Times New Roman"/>
                        </a:rPr>
                        <a:t>101,7</a:t>
                      </a:r>
                    </a:p>
                  </a:txBody>
                  <a:tcPr marL="9525" marR="9525" marT="9525" marB="0" anchor="ctr"/>
                </a:tc>
                <a:tc>
                  <a:txBody>
                    <a:bodyPr/>
                    <a:lstStyle/>
                    <a:p>
                      <a:pPr algn="ctr" fontAlgn="ctr"/>
                      <a:r>
                        <a:rPr lang="ru-RU" sz="900" b="0" i="0" u="none" strike="noStrike">
                          <a:effectLst/>
                          <a:latin typeface="Times New Roman"/>
                        </a:rPr>
                        <a:t>95,7</a:t>
                      </a:r>
                    </a:p>
                  </a:txBody>
                  <a:tcPr marL="9525" marR="9525" marT="9525" marB="0" anchor="ctr"/>
                </a:tc>
                <a:tc>
                  <a:txBody>
                    <a:bodyPr/>
                    <a:lstStyle/>
                    <a:p>
                      <a:pPr algn="ctr" fontAlgn="ctr"/>
                      <a:r>
                        <a:rPr lang="ru-RU" sz="900" b="0" i="0" u="none" strike="noStrike">
                          <a:effectLst/>
                          <a:latin typeface="Times New Roman"/>
                        </a:rPr>
                        <a:t>101,8</a:t>
                      </a:r>
                    </a:p>
                  </a:txBody>
                  <a:tcPr marL="9525" marR="9525" marT="9525" marB="0" anchor="ctr"/>
                </a:tc>
                <a:tc>
                  <a:txBody>
                    <a:bodyPr/>
                    <a:lstStyle/>
                    <a:p>
                      <a:pPr algn="ctr" fontAlgn="ctr"/>
                      <a:r>
                        <a:rPr lang="ru-RU" sz="900" b="0" i="0" u="none" strike="noStrike">
                          <a:effectLst/>
                          <a:latin typeface="Times New Roman"/>
                        </a:rPr>
                        <a:t>102,0</a:t>
                      </a:r>
                    </a:p>
                  </a:txBody>
                  <a:tcPr marL="9525" marR="9525" marT="9525" marB="0" anchor="ctr"/>
                </a:tc>
                <a:tc>
                  <a:txBody>
                    <a:bodyPr/>
                    <a:lstStyle/>
                    <a:p>
                      <a:pPr algn="ctr" fontAlgn="ctr"/>
                      <a:r>
                        <a:rPr lang="ru-RU" sz="900" b="0" i="0" u="none" strike="noStrike">
                          <a:effectLst/>
                          <a:latin typeface="Times New Roman"/>
                        </a:rPr>
                        <a:t>98,3</a:t>
                      </a:r>
                    </a:p>
                  </a:txBody>
                  <a:tcPr marL="9525" marR="9525" marT="9525" marB="0" anchor="ctr"/>
                </a:tc>
                <a:tc>
                  <a:txBody>
                    <a:bodyPr/>
                    <a:lstStyle/>
                    <a:p>
                      <a:pPr algn="ctr" fontAlgn="ctr"/>
                      <a:r>
                        <a:rPr lang="ru-RU" sz="900" b="0" i="0" u="none" strike="noStrike">
                          <a:effectLst/>
                          <a:latin typeface="Times New Roman"/>
                        </a:rPr>
                        <a:t>102,3</a:t>
                      </a:r>
                    </a:p>
                  </a:txBody>
                  <a:tcPr marL="9525" marR="9525" marT="9525" marB="0" anchor="ctr"/>
                </a:tc>
                <a:tc>
                  <a:txBody>
                    <a:bodyPr/>
                    <a:lstStyle/>
                    <a:p>
                      <a:pPr algn="ctr" fontAlgn="ctr"/>
                      <a:r>
                        <a:rPr lang="ru-RU" sz="900" b="0" i="0" u="none" strike="noStrike" dirty="0">
                          <a:effectLst/>
                          <a:latin typeface="Times New Roman"/>
                        </a:rPr>
                        <a:t>102,7</a:t>
                      </a:r>
                    </a:p>
                  </a:txBody>
                  <a:tcPr marL="9525" marR="9525" marT="9525" marB="0" anchor="ctr"/>
                </a:tc>
              </a:tr>
              <a:tr h="252513">
                <a:tc>
                  <a:txBody>
                    <a:bodyPr/>
                    <a:lstStyle/>
                    <a:p>
                      <a:pPr algn="l" fontAlgn="ctr"/>
                      <a:r>
                        <a:rPr lang="ru-RU" sz="900" b="0" i="0" u="none" strike="noStrike">
                          <a:solidFill>
                            <a:srgbClr val="000000"/>
                          </a:solidFill>
                          <a:effectLst/>
                          <a:latin typeface="Times New Roman"/>
                        </a:rPr>
                        <a:t>Ввод в действие жилых домов</a:t>
                      </a:r>
                    </a:p>
                  </a:txBody>
                  <a:tcPr marL="0" marR="0" marT="0" marB="0" anchor="ctr"/>
                </a:tc>
                <a:tc>
                  <a:txBody>
                    <a:bodyPr/>
                    <a:lstStyle/>
                    <a:p>
                      <a:pPr algn="ctr" fontAlgn="ctr"/>
                      <a:r>
                        <a:rPr lang="ru-RU" sz="900" b="0" i="0" u="none" strike="noStrike">
                          <a:solidFill>
                            <a:srgbClr val="000000"/>
                          </a:solidFill>
                          <a:effectLst/>
                          <a:latin typeface="Times New Roman"/>
                        </a:rPr>
                        <a:t>тыс. кв. м. в общей площади</a:t>
                      </a:r>
                    </a:p>
                  </a:txBody>
                  <a:tcPr marL="0" marR="0" marT="0" marB="0" anchor="ctr"/>
                </a:tc>
                <a:tc>
                  <a:txBody>
                    <a:bodyPr/>
                    <a:lstStyle/>
                    <a:p>
                      <a:pPr algn="ctr" fontAlgn="ctr"/>
                      <a:r>
                        <a:rPr lang="ru-RU" sz="900" b="0" i="0" u="none" strike="noStrike">
                          <a:effectLst/>
                          <a:latin typeface="Times New Roman"/>
                        </a:rPr>
                        <a:t>62,0</a:t>
                      </a:r>
                    </a:p>
                  </a:txBody>
                  <a:tcPr marL="9525" marR="9525" marT="9525" marB="0" anchor="ctr"/>
                </a:tc>
                <a:tc>
                  <a:txBody>
                    <a:bodyPr/>
                    <a:lstStyle/>
                    <a:p>
                      <a:pPr algn="ctr" fontAlgn="ctr"/>
                      <a:r>
                        <a:rPr lang="ru-RU" sz="900" b="0" i="0" u="none" strike="noStrike">
                          <a:effectLst/>
                          <a:latin typeface="Times New Roman"/>
                        </a:rPr>
                        <a:t>62,0</a:t>
                      </a:r>
                    </a:p>
                  </a:txBody>
                  <a:tcPr marL="9525" marR="9525" marT="9525" marB="0" anchor="ctr"/>
                </a:tc>
                <a:tc>
                  <a:txBody>
                    <a:bodyPr/>
                    <a:lstStyle/>
                    <a:p>
                      <a:pPr algn="ctr" fontAlgn="ctr"/>
                      <a:r>
                        <a:rPr lang="ru-RU" sz="900" b="0" i="0" u="none" strike="noStrike">
                          <a:effectLst/>
                          <a:latin typeface="Times New Roman"/>
                        </a:rPr>
                        <a:t>62,5</a:t>
                      </a:r>
                    </a:p>
                  </a:txBody>
                  <a:tcPr marL="9525" marR="9525" marT="9525" marB="0" anchor="ctr"/>
                </a:tc>
                <a:tc>
                  <a:txBody>
                    <a:bodyPr/>
                    <a:lstStyle/>
                    <a:p>
                      <a:pPr algn="ctr" fontAlgn="ctr"/>
                      <a:r>
                        <a:rPr lang="ru-RU" sz="900" b="0" i="0" u="none" strike="noStrike">
                          <a:effectLst/>
                          <a:latin typeface="Times New Roman"/>
                        </a:rPr>
                        <a:t>62,8</a:t>
                      </a:r>
                    </a:p>
                  </a:txBody>
                  <a:tcPr marL="9525" marR="9525" marT="9525" marB="0" anchor="ctr"/>
                </a:tc>
                <a:tc>
                  <a:txBody>
                    <a:bodyPr/>
                    <a:lstStyle/>
                    <a:p>
                      <a:pPr algn="ctr" fontAlgn="ctr"/>
                      <a:r>
                        <a:rPr lang="ru-RU" sz="900" b="0" i="0" u="none" strike="noStrike">
                          <a:effectLst/>
                          <a:latin typeface="Times New Roman"/>
                        </a:rPr>
                        <a:t>62,3</a:t>
                      </a:r>
                    </a:p>
                  </a:txBody>
                  <a:tcPr marL="9525" marR="9525" marT="9525" marB="0" anchor="ctr"/>
                </a:tc>
                <a:tc>
                  <a:txBody>
                    <a:bodyPr/>
                    <a:lstStyle/>
                    <a:p>
                      <a:pPr algn="ctr" fontAlgn="ctr"/>
                      <a:r>
                        <a:rPr lang="ru-RU" sz="900" b="0" i="0" u="none" strike="noStrike">
                          <a:effectLst/>
                          <a:latin typeface="Times New Roman"/>
                        </a:rPr>
                        <a:t>63,0</a:t>
                      </a:r>
                    </a:p>
                  </a:txBody>
                  <a:tcPr marL="9525" marR="9525" marT="9525" marB="0" anchor="ctr"/>
                </a:tc>
                <a:tc>
                  <a:txBody>
                    <a:bodyPr/>
                    <a:lstStyle/>
                    <a:p>
                      <a:pPr algn="ctr" fontAlgn="ctr"/>
                      <a:r>
                        <a:rPr lang="ru-RU" sz="900" b="0" i="0" u="none" strike="noStrike">
                          <a:effectLst/>
                          <a:latin typeface="Times New Roman"/>
                        </a:rPr>
                        <a:t>63,3</a:t>
                      </a:r>
                    </a:p>
                  </a:txBody>
                  <a:tcPr marL="9525" marR="9525" marT="9525" marB="0" anchor="ctr"/>
                </a:tc>
                <a:tc>
                  <a:txBody>
                    <a:bodyPr/>
                    <a:lstStyle/>
                    <a:p>
                      <a:pPr algn="ctr" fontAlgn="ctr"/>
                      <a:r>
                        <a:rPr lang="ru-RU" sz="900" b="0" i="0" u="none" strike="noStrike">
                          <a:effectLst/>
                          <a:latin typeface="Times New Roman"/>
                        </a:rPr>
                        <a:t>62,8</a:t>
                      </a:r>
                    </a:p>
                  </a:txBody>
                  <a:tcPr marL="9525" marR="9525" marT="9525" marB="0" anchor="ctr"/>
                </a:tc>
                <a:tc>
                  <a:txBody>
                    <a:bodyPr/>
                    <a:lstStyle/>
                    <a:p>
                      <a:pPr algn="ctr" fontAlgn="ctr"/>
                      <a:r>
                        <a:rPr lang="ru-RU" sz="900" b="0" i="0" u="none" strike="noStrike">
                          <a:effectLst/>
                          <a:latin typeface="Times New Roman"/>
                        </a:rPr>
                        <a:t>63,7</a:t>
                      </a:r>
                    </a:p>
                  </a:txBody>
                  <a:tcPr marL="9525" marR="9525" marT="9525" marB="0" anchor="ctr"/>
                </a:tc>
                <a:tc>
                  <a:txBody>
                    <a:bodyPr/>
                    <a:lstStyle/>
                    <a:p>
                      <a:pPr algn="ctr" fontAlgn="ctr"/>
                      <a:r>
                        <a:rPr lang="ru-RU" sz="900" b="0" i="0" u="none" strike="noStrike" dirty="0">
                          <a:effectLst/>
                          <a:latin typeface="Times New Roman"/>
                        </a:rPr>
                        <a:t>64,0</a:t>
                      </a:r>
                    </a:p>
                  </a:txBody>
                  <a:tcPr marL="9525" marR="9525" marT="9525" marB="0" anchor="ctr"/>
                </a:tc>
              </a:tr>
              <a:tr h="442180">
                <a:tc>
                  <a:txBody>
                    <a:bodyPr/>
                    <a:lstStyle/>
                    <a:p>
                      <a:pPr algn="l" fontAlgn="ctr"/>
                      <a:r>
                        <a:rPr lang="ru-RU" sz="900" b="0" i="0" u="none" strike="noStrike">
                          <a:solidFill>
                            <a:srgbClr val="000000"/>
                          </a:solidFill>
                          <a:effectLst/>
                          <a:latin typeface="Times New Roman"/>
                        </a:rPr>
                        <a:t>Оборот розничной торговли</a:t>
                      </a:r>
                    </a:p>
                  </a:txBody>
                  <a:tcPr marL="0" marR="0" marT="0" marB="0" anchor="ctr"/>
                </a:tc>
                <a:tc>
                  <a:txBody>
                    <a:bodyPr/>
                    <a:lstStyle/>
                    <a:p>
                      <a:pPr algn="ctr" fontAlgn="ctr"/>
                      <a:r>
                        <a:rPr lang="ru-RU" sz="900" b="0" i="0" u="none" strike="noStrike">
                          <a:solidFill>
                            <a:srgbClr val="000000"/>
                          </a:solidFill>
                          <a:effectLst/>
                          <a:latin typeface="Times New Roman"/>
                        </a:rPr>
                        <a:t>в ценах соответствующих лет; </a:t>
                      </a:r>
                      <a:br>
                        <a:rPr lang="ru-RU" sz="900" b="0" i="0" u="none" strike="noStrike">
                          <a:solidFill>
                            <a:srgbClr val="000000"/>
                          </a:solidFill>
                          <a:effectLst/>
                          <a:latin typeface="Times New Roman"/>
                        </a:rPr>
                      </a:br>
                      <a:r>
                        <a:rPr lang="ru-RU" sz="900" b="0" i="0" u="none" strike="noStrike">
                          <a:solidFill>
                            <a:srgbClr val="000000"/>
                          </a:solidFill>
                          <a:effectLst/>
                          <a:latin typeface="Times New Roman"/>
                        </a:rPr>
                        <a:t>млн. руб.</a:t>
                      </a:r>
                    </a:p>
                  </a:txBody>
                  <a:tcPr marL="0" marR="0" marT="0" marB="0" anchor="ctr"/>
                </a:tc>
                <a:tc>
                  <a:txBody>
                    <a:bodyPr/>
                    <a:lstStyle/>
                    <a:p>
                      <a:pPr algn="ctr" fontAlgn="ctr"/>
                      <a:r>
                        <a:rPr lang="ru-RU" sz="900" b="0" i="0" u="none" strike="noStrike">
                          <a:effectLst/>
                          <a:latin typeface="Times New Roman"/>
                        </a:rPr>
                        <a:t>102 899,2</a:t>
                      </a:r>
                    </a:p>
                  </a:txBody>
                  <a:tcPr marL="9525" marR="9525" marT="9525" marB="0" anchor="ctr"/>
                </a:tc>
                <a:tc>
                  <a:txBody>
                    <a:bodyPr/>
                    <a:lstStyle/>
                    <a:p>
                      <a:pPr algn="ctr" fontAlgn="ctr"/>
                      <a:r>
                        <a:rPr lang="ru-RU" sz="900" b="0" i="0" u="none" strike="noStrike">
                          <a:effectLst/>
                          <a:latin typeface="Times New Roman"/>
                        </a:rPr>
                        <a:t>103 736,9</a:t>
                      </a:r>
                    </a:p>
                  </a:txBody>
                  <a:tcPr marL="9525" marR="9525" marT="9525" marB="0" anchor="ctr"/>
                </a:tc>
                <a:tc>
                  <a:txBody>
                    <a:bodyPr/>
                    <a:lstStyle/>
                    <a:p>
                      <a:pPr algn="ctr" fontAlgn="ctr"/>
                      <a:r>
                        <a:rPr lang="ru-RU" sz="900" b="0" i="0" u="none" strike="noStrike">
                          <a:effectLst/>
                          <a:latin typeface="Times New Roman"/>
                        </a:rPr>
                        <a:t>105 524,9</a:t>
                      </a:r>
                    </a:p>
                  </a:txBody>
                  <a:tcPr marL="9525" marR="9525" marT="9525" marB="0" anchor="ctr"/>
                </a:tc>
                <a:tc>
                  <a:txBody>
                    <a:bodyPr/>
                    <a:lstStyle/>
                    <a:p>
                      <a:pPr algn="ctr" fontAlgn="ctr"/>
                      <a:r>
                        <a:rPr lang="ru-RU" sz="900" b="0" i="0" u="none" strike="noStrike">
                          <a:solidFill>
                            <a:srgbClr val="000000"/>
                          </a:solidFill>
                          <a:effectLst/>
                          <a:latin typeface="Times New Roman"/>
                        </a:rPr>
                        <a:t>106 912,3</a:t>
                      </a:r>
                    </a:p>
                  </a:txBody>
                  <a:tcPr marL="9525" marR="9525" marT="9525" marB="0" anchor="ctr"/>
                </a:tc>
                <a:tc>
                  <a:txBody>
                    <a:bodyPr/>
                    <a:lstStyle/>
                    <a:p>
                      <a:pPr algn="ctr" fontAlgn="ctr"/>
                      <a:r>
                        <a:rPr lang="ru-RU" sz="900" b="0" i="0" u="none" strike="noStrike">
                          <a:solidFill>
                            <a:srgbClr val="000000"/>
                          </a:solidFill>
                          <a:effectLst/>
                          <a:latin typeface="Times New Roman"/>
                        </a:rPr>
                        <a:t>108 001,9</a:t>
                      </a:r>
                    </a:p>
                  </a:txBody>
                  <a:tcPr marL="9525" marR="9525" marT="9525" marB="0" anchor="ctr"/>
                </a:tc>
                <a:tc>
                  <a:txBody>
                    <a:bodyPr/>
                    <a:lstStyle/>
                    <a:p>
                      <a:pPr algn="ctr" fontAlgn="ctr"/>
                      <a:r>
                        <a:rPr lang="ru-RU" sz="900" b="0" i="0" u="none" strike="noStrike">
                          <a:solidFill>
                            <a:srgbClr val="000000"/>
                          </a:solidFill>
                          <a:effectLst/>
                          <a:latin typeface="Times New Roman"/>
                        </a:rPr>
                        <a:t>110 849,3</a:t>
                      </a:r>
                    </a:p>
                  </a:txBody>
                  <a:tcPr marL="9525" marR="9525" marT="9525" marB="0" anchor="ctr"/>
                </a:tc>
                <a:tc>
                  <a:txBody>
                    <a:bodyPr/>
                    <a:lstStyle/>
                    <a:p>
                      <a:pPr algn="ctr" fontAlgn="ctr"/>
                      <a:r>
                        <a:rPr lang="ru-RU" sz="900" b="0" i="0" u="none" strike="noStrike">
                          <a:solidFill>
                            <a:srgbClr val="000000"/>
                          </a:solidFill>
                          <a:effectLst/>
                          <a:latin typeface="Times New Roman"/>
                        </a:rPr>
                        <a:t>113 303,5</a:t>
                      </a:r>
                    </a:p>
                  </a:txBody>
                  <a:tcPr marL="9525" marR="9525" marT="9525" marB="0" anchor="ctr"/>
                </a:tc>
                <a:tc>
                  <a:txBody>
                    <a:bodyPr/>
                    <a:lstStyle/>
                    <a:p>
                      <a:pPr algn="ctr" fontAlgn="ctr"/>
                      <a:r>
                        <a:rPr lang="ru-RU" sz="900" b="0" i="0" u="none" strike="noStrike">
                          <a:effectLst/>
                          <a:latin typeface="Times New Roman"/>
                        </a:rPr>
                        <a:t>114 309,2</a:t>
                      </a:r>
                    </a:p>
                  </a:txBody>
                  <a:tcPr marL="9525" marR="9525" marT="9525" marB="0" anchor="ctr"/>
                </a:tc>
                <a:tc>
                  <a:txBody>
                    <a:bodyPr/>
                    <a:lstStyle/>
                    <a:p>
                      <a:pPr algn="ctr" fontAlgn="ctr"/>
                      <a:r>
                        <a:rPr lang="ru-RU" sz="900" b="0" i="0" u="none" strike="noStrike">
                          <a:effectLst/>
                          <a:latin typeface="Times New Roman"/>
                        </a:rPr>
                        <a:t>117 477,9</a:t>
                      </a:r>
                    </a:p>
                  </a:txBody>
                  <a:tcPr marL="9525" marR="9525" marT="9525" marB="0" anchor="ctr"/>
                </a:tc>
                <a:tc>
                  <a:txBody>
                    <a:bodyPr/>
                    <a:lstStyle/>
                    <a:p>
                      <a:pPr algn="ctr" fontAlgn="ctr"/>
                      <a:r>
                        <a:rPr lang="ru-RU" sz="900" b="0" i="0" u="none" strike="noStrike" dirty="0">
                          <a:effectLst/>
                          <a:latin typeface="Times New Roman"/>
                        </a:rPr>
                        <a:t>120 902,1</a:t>
                      </a:r>
                    </a:p>
                  </a:txBody>
                  <a:tcPr marL="9525" marR="9525" marT="9525" marB="0" anchor="ctr"/>
                </a:tc>
              </a:tr>
              <a:tr h="151579">
                <a:tc>
                  <a:txBody>
                    <a:bodyPr/>
                    <a:lstStyle/>
                    <a:p>
                      <a:pPr algn="l" fontAlgn="ctr"/>
                      <a:r>
                        <a:rPr lang="ru-RU" sz="900" b="0" i="0" u="none" strike="noStrike">
                          <a:solidFill>
                            <a:srgbClr val="000000"/>
                          </a:solidFill>
                          <a:effectLst/>
                          <a:latin typeface="Times New Roman"/>
                        </a:rPr>
                        <a:t>Оборот общественного питания</a:t>
                      </a:r>
                    </a:p>
                  </a:txBody>
                  <a:tcPr marL="0" marR="0" marT="0" marB="0" anchor="ctr"/>
                </a:tc>
                <a:tc>
                  <a:txBody>
                    <a:bodyPr/>
                    <a:lstStyle/>
                    <a:p>
                      <a:pPr algn="ctr" fontAlgn="ctr"/>
                      <a:r>
                        <a:rPr lang="ru-RU" sz="900" b="0" i="0" u="none" strike="noStrike">
                          <a:solidFill>
                            <a:srgbClr val="000000"/>
                          </a:solidFill>
                          <a:effectLst/>
                          <a:latin typeface="Times New Roman"/>
                        </a:rPr>
                        <a:t>млн. руб. </a:t>
                      </a:r>
                    </a:p>
                  </a:txBody>
                  <a:tcPr marL="0" marR="0" marT="0" marB="0" anchor="ctr"/>
                </a:tc>
                <a:tc>
                  <a:txBody>
                    <a:bodyPr/>
                    <a:lstStyle/>
                    <a:p>
                      <a:pPr algn="ctr" fontAlgn="ctr"/>
                      <a:r>
                        <a:rPr lang="ru-RU" sz="900" b="0" i="0" u="none" strike="noStrike">
                          <a:solidFill>
                            <a:srgbClr val="000000"/>
                          </a:solidFill>
                          <a:effectLst/>
                          <a:latin typeface="Times New Roman"/>
                        </a:rPr>
                        <a:t>3 600,7</a:t>
                      </a:r>
                    </a:p>
                  </a:txBody>
                  <a:tcPr marL="9525" marR="9525" marT="9525" marB="0" anchor="ctr"/>
                </a:tc>
                <a:tc>
                  <a:txBody>
                    <a:bodyPr/>
                    <a:lstStyle/>
                    <a:p>
                      <a:pPr algn="ctr" fontAlgn="ctr"/>
                      <a:r>
                        <a:rPr lang="ru-RU" sz="900" b="0" i="0" u="none" strike="noStrike">
                          <a:solidFill>
                            <a:srgbClr val="000000"/>
                          </a:solidFill>
                          <a:effectLst/>
                          <a:latin typeface="Times New Roman"/>
                        </a:rPr>
                        <a:t>3 396,4</a:t>
                      </a:r>
                    </a:p>
                  </a:txBody>
                  <a:tcPr marL="9525" marR="9525" marT="9525" marB="0" anchor="ctr"/>
                </a:tc>
                <a:tc>
                  <a:txBody>
                    <a:bodyPr/>
                    <a:lstStyle/>
                    <a:p>
                      <a:pPr algn="ctr" fontAlgn="ctr"/>
                      <a:r>
                        <a:rPr lang="ru-RU" sz="900" b="0" i="0" u="none" strike="noStrike">
                          <a:solidFill>
                            <a:srgbClr val="000000"/>
                          </a:solidFill>
                          <a:effectLst/>
                          <a:latin typeface="Times New Roman"/>
                        </a:rPr>
                        <a:t>3 511,9</a:t>
                      </a:r>
                    </a:p>
                  </a:txBody>
                  <a:tcPr marL="9525" marR="9525" marT="9525" marB="0" anchor="ctr"/>
                </a:tc>
                <a:tc>
                  <a:txBody>
                    <a:bodyPr/>
                    <a:lstStyle/>
                    <a:p>
                      <a:pPr algn="ctr" fontAlgn="ctr"/>
                      <a:r>
                        <a:rPr lang="ru-RU" sz="900" b="0" i="0" u="none" strike="noStrike">
                          <a:solidFill>
                            <a:srgbClr val="000000"/>
                          </a:solidFill>
                          <a:effectLst/>
                          <a:latin typeface="Times New Roman"/>
                        </a:rPr>
                        <a:t>3 566,2</a:t>
                      </a:r>
                    </a:p>
                  </a:txBody>
                  <a:tcPr marL="9525" marR="9525" marT="9525" marB="0" anchor="ctr"/>
                </a:tc>
                <a:tc>
                  <a:txBody>
                    <a:bodyPr/>
                    <a:lstStyle/>
                    <a:p>
                      <a:pPr algn="ctr" fontAlgn="ctr"/>
                      <a:r>
                        <a:rPr lang="ru-RU" sz="900" b="0" i="0" u="none" strike="noStrike">
                          <a:solidFill>
                            <a:srgbClr val="000000"/>
                          </a:solidFill>
                          <a:effectLst/>
                          <a:latin typeface="Times New Roman"/>
                        </a:rPr>
                        <a:t>3 286,2</a:t>
                      </a:r>
                    </a:p>
                  </a:txBody>
                  <a:tcPr marL="9525" marR="9525" marT="9525" marB="0" anchor="ctr"/>
                </a:tc>
                <a:tc>
                  <a:txBody>
                    <a:bodyPr/>
                    <a:lstStyle/>
                    <a:p>
                      <a:pPr algn="ctr" fontAlgn="ctr"/>
                      <a:r>
                        <a:rPr lang="ru-RU" sz="900" b="0" i="0" u="none" strike="noStrike">
                          <a:solidFill>
                            <a:srgbClr val="000000"/>
                          </a:solidFill>
                          <a:effectLst/>
                          <a:latin typeface="Times New Roman"/>
                        </a:rPr>
                        <a:t>3 488,4</a:t>
                      </a:r>
                    </a:p>
                  </a:txBody>
                  <a:tcPr marL="9525" marR="9525" marT="9525" marB="0" anchor="ctr"/>
                </a:tc>
                <a:tc>
                  <a:txBody>
                    <a:bodyPr/>
                    <a:lstStyle/>
                    <a:p>
                      <a:pPr algn="ctr" fontAlgn="ctr"/>
                      <a:r>
                        <a:rPr lang="ru-RU" sz="900" b="0" i="0" u="none" strike="noStrike">
                          <a:solidFill>
                            <a:srgbClr val="000000"/>
                          </a:solidFill>
                          <a:effectLst/>
                          <a:latin typeface="Times New Roman"/>
                        </a:rPr>
                        <a:t>3 596,1</a:t>
                      </a:r>
                    </a:p>
                  </a:txBody>
                  <a:tcPr marL="9525" marR="9525" marT="9525" marB="0" anchor="ctr"/>
                </a:tc>
                <a:tc>
                  <a:txBody>
                    <a:bodyPr/>
                    <a:lstStyle/>
                    <a:p>
                      <a:pPr algn="ctr" fontAlgn="ctr"/>
                      <a:r>
                        <a:rPr lang="ru-RU" sz="900" b="0" i="0" u="none" strike="noStrike">
                          <a:solidFill>
                            <a:srgbClr val="000000"/>
                          </a:solidFill>
                          <a:effectLst/>
                          <a:latin typeface="Times New Roman"/>
                        </a:rPr>
                        <a:t>3 330,4</a:t>
                      </a:r>
                    </a:p>
                  </a:txBody>
                  <a:tcPr marL="9525" marR="9525" marT="9525" marB="0" anchor="ctr"/>
                </a:tc>
                <a:tc>
                  <a:txBody>
                    <a:bodyPr/>
                    <a:lstStyle/>
                    <a:p>
                      <a:pPr algn="ctr" fontAlgn="ctr"/>
                      <a:r>
                        <a:rPr lang="ru-RU" sz="900" b="0" i="0" u="none" strike="noStrike">
                          <a:solidFill>
                            <a:srgbClr val="000000"/>
                          </a:solidFill>
                          <a:effectLst/>
                          <a:latin typeface="Times New Roman"/>
                        </a:rPr>
                        <a:t>3 686,3</a:t>
                      </a:r>
                    </a:p>
                  </a:txBody>
                  <a:tcPr marL="9525" marR="9525" marT="9525" marB="0" anchor="ctr"/>
                </a:tc>
                <a:tc>
                  <a:txBody>
                    <a:bodyPr/>
                    <a:lstStyle/>
                    <a:p>
                      <a:pPr algn="ctr" fontAlgn="ctr"/>
                      <a:r>
                        <a:rPr lang="ru-RU" sz="900" b="0" i="0" u="none" strike="noStrike">
                          <a:solidFill>
                            <a:srgbClr val="000000"/>
                          </a:solidFill>
                          <a:effectLst/>
                          <a:latin typeface="Times New Roman"/>
                        </a:rPr>
                        <a:t>3 901,2</a:t>
                      </a:r>
                    </a:p>
                  </a:txBody>
                  <a:tcPr marL="9525" marR="9525" marT="9525" marB="0" anchor="ctr"/>
                </a:tc>
              </a:tr>
              <a:tr h="252513">
                <a:tc>
                  <a:txBody>
                    <a:bodyPr/>
                    <a:lstStyle/>
                    <a:p>
                      <a:pPr algn="l" fontAlgn="ctr"/>
                      <a:r>
                        <a:rPr lang="ru-RU" sz="900" b="0" i="0" u="none" strike="noStrike">
                          <a:solidFill>
                            <a:srgbClr val="000000"/>
                          </a:solidFill>
                          <a:effectLst/>
                          <a:latin typeface="Times New Roman"/>
                        </a:rPr>
                        <a:t>Объем платных услуг населению</a:t>
                      </a:r>
                    </a:p>
                  </a:txBody>
                  <a:tcPr marL="0" marR="0" marT="0" marB="0" anchor="ctr"/>
                </a:tc>
                <a:tc>
                  <a:txBody>
                    <a:bodyPr/>
                    <a:lstStyle/>
                    <a:p>
                      <a:pPr algn="ctr" fontAlgn="ctr"/>
                      <a:r>
                        <a:rPr lang="ru-RU" sz="900" b="0" i="0" u="none" strike="noStrike">
                          <a:solidFill>
                            <a:srgbClr val="000000"/>
                          </a:solidFill>
                          <a:effectLst/>
                          <a:latin typeface="Times New Roman"/>
                        </a:rPr>
                        <a:t>млн. руб.</a:t>
                      </a:r>
                    </a:p>
                  </a:txBody>
                  <a:tcPr marL="0" marR="0" marT="0" marB="0" anchor="ctr"/>
                </a:tc>
                <a:tc>
                  <a:txBody>
                    <a:bodyPr/>
                    <a:lstStyle/>
                    <a:p>
                      <a:pPr algn="ctr" fontAlgn="ctr"/>
                      <a:r>
                        <a:rPr lang="ru-RU" sz="900" b="0" i="0" u="none" strike="noStrike">
                          <a:effectLst/>
                          <a:latin typeface="Times New Roman"/>
                        </a:rPr>
                        <a:t>17 581,0</a:t>
                      </a:r>
                    </a:p>
                  </a:txBody>
                  <a:tcPr marL="9525" marR="9525" marT="9525" marB="0" anchor="ctr"/>
                </a:tc>
                <a:tc>
                  <a:txBody>
                    <a:bodyPr/>
                    <a:lstStyle/>
                    <a:p>
                      <a:pPr algn="ctr" fontAlgn="ctr"/>
                      <a:r>
                        <a:rPr lang="ru-RU" sz="900" b="0" i="0" u="none" strike="noStrike">
                          <a:effectLst/>
                          <a:latin typeface="Times New Roman"/>
                        </a:rPr>
                        <a:t>17 119,3</a:t>
                      </a:r>
                    </a:p>
                  </a:txBody>
                  <a:tcPr marL="9525" marR="9525" marT="9525" marB="0" anchor="ctr"/>
                </a:tc>
                <a:tc>
                  <a:txBody>
                    <a:bodyPr/>
                    <a:lstStyle/>
                    <a:p>
                      <a:pPr algn="ctr" fontAlgn="ctr"/>
                      <a:r>
                        <a:rPr lang="ru-RU" sz="900" b="0" i="0" u="none" strike="noStrike">
                          <a:effectLst/>
                          <a:latin typeface="Times New Roman"/>
                        </a:rPr>
                        <a:t>17 592,1</a:t>
                      </a:r>
                    </a:p>
                  </a:txBody>
                  <a:tcPr marL="9525" marR="9525" marT="9525" marB="0" anchor="ctr"/>
                </a:tc>
                <a:tc>
                  <a:txBody>
                    <a:bodyPr/>
                    <a:lstStyle/>
                    <a:p>
                      <a:pPr algn="ctr" fontAlgn="ctr"/>
                      <a:r>
                        <a:rPr lang="ru-RU" sz="900" b="0" i="0" u="none" strike="noStrike">
                          <a:solidFill>
                            <a:srgbClr val="000000"/>
                          </a:solidFill>
                          <a:effectLst/>
                          <a:latin typeface="Times New Roman"/>
                        </a:rPr>
                        <a:t>18 345,2</a:t>
                      </a:r>
                    </a:p>
                  </a:txBody>
                  <a:tcPr marL="9525" marR="9525" marT="9525" marB="0" anchor="ctr"/>
                </a:tc>
                <a:tc>
                  <a:txBody>
                    <a:bodyPr/>
                    <a:lstStyle/>
                    <a:p>
                      <a:pPr algn="ctr" fontAlgn="ctr"/>
                      <a:r>
                        <a:rPr lang="ru-RU" sz="900" b="0" i="0" u="none" strike="noStrike">
                          <a:effectLst/>
                          <a:latin typeface="Times New Roman"/>
                        </a:rPr>
                        <a:t>17 089,2</a:t>
                      </a:r>
                    </a:p>
                  </a:txBody>
                  <a:tcPr marL="9525" marR="9525" marT="9525" marB="0" anchor="ctr"/>
                </a:tc>
                <a:tc>
                  <a:txBody>
                    <a:bodyPr/>
                    <a:lstStyle/>
                    <a:p>
                      <a:pPr algn="ctr" fontAlgn="ctr"/>
                      <a:r>
                        <a:rPr lang="ru-RU" sz="900" b="0" i="0" u="none" strike="noStrike">
                          <a:effectLst/>
                          <a:latin typeface="Times New Roman"/>
                        </a:rPr>
                        <a:t>18 256,8</a:t>
                      </a:r>
                    </a:p>
                  </a:txBody>
                  <a:tcPr marL="9525" marR="9525" marT="9525" marB="0" anchor="ctr"/>
                </a:tc>
                <a:tc>
                  <a:txBody>
                    <a:bodyPr/>
                    <a:lstStyle/>
                    <a:p>
                      <a:pPr algn="ctr" fontAlgn="ctr"/>
                      <a:r>
                        <a:rPr lang="ru-RU" sz="900" b="0" i="0" u="none" strike="noStrike">
                          <a:solidFill>
                            <a:srgbClr val="000000"/>
                          </a:solidFill>
                          <a:effectLst/>
                          <a:latin typeface="Times New Roman"/>
                        </a:rPr>
                        <a:t>18 859,4</a:t>
                      </a:r>
                    </a:p>
                  </a:txBody>
                  <a:tcPr marL="9525" marR="9525" marT="9525" marB="0" anchor="ctr"/>
                </a:tc>
                <a:tc>
                  <a:txBody>
                    <a:bodyPr/>
                    <a:lstStyle/>
                    <a:p>
                      <a:pPr algn="ctr" fontAlgn="ctr"/>
                      <a:r>
                        <a:rPr lang="ru-RU" sz="900" b="0" i="0" u="none" strike="noStrike">
                          <a:effectLst/>
                          <a:latin typeface="Times New Roman"/>
                        </a:rPr>
                        <a:t>17 575,5</a:t>
                      </a:r>
                    </a:p>
                  </a:txBody>
                  <a:tcPr marL="9525" marR="9525" marT="9525" marB="0" anchor="ctr"/>
                </a:tc>
                <a:tc>
                  <a:txBody>
                    <a:bodyPr/>
                    <a:lstStyle/>
                    <a:p>
                      <a:pPr algn="ctr" fontAlgn="ctr"/>
                      <a:r>
                        <a:rPr lang="ru-RU" sz="900" b="0" i="0" u="none" strike="noStrike">
                          <a:effectLst/>
                          <a:latin typeface="Times New Roman"/>
                        </a:rPr>
                        <a:t>19 517,9</a:t>
                      </a:r>
                    </a:p>
                  </a:txBody>
                  <a:tcPr marL="9525" marR="9525" marT="9525" marB="0" anchor="ctr"/>
                </a:tc>
                <a:tc>
                  <a:txBody>
                    <a:bodyPr/>
                    <a:lstStyle/>
                    <a:p>
                      <a:pPr algn="ctr" fontAlgn="ctr"/>
                      <a:r>
                        <a:rPr lang="ru-RU" sz="900" b="0" i="0" u="none" strike="noStrike">
                          <a:solidFill>
                            <a:srgbClr val="000000"/>
                          </a:solidFill>
                          <a:effectLst/>
                          <a:latin typeface="Times New Roman"/>
                        </a:rPr>
                        <a:t>21 546,5</a:t>
                      </a:r>
                    </a:p>
                  </a:txBody>
                  <a:tcPr marL="9525" marR="9525" marT="9525" marB="0" anchor="ctr"/>
                </a:tc>
              </a:tr>
              <a:tr h="136698">
                <a:tc>
                  <a:txBody>
                    <a:bodyPr/>
                    <a:lstStyle/>
                    <a:p>
                      <a:pPr algn="l" fontAlgn="ctr"/>
                      <a:r>
                        <a:rPr lang="ru-RU" sz="900" b="0" i="0" u="none" strike="noStrike">
                          <a:effectLst/>
                          <a:latin typeface="Times New Roman"/>
                        </a:rPr>
                        <a:t>Количество малых и средних предприятий, включая микропредприятия (на конец года)</a:t>
                      </a:r>
                    </a:p>
                  </a:txBody>
                  <a:tcPr marL="0" marR="0" marT="0" marB="0" anchor="ctr"/>
                </a:tc>
                <a:tc>
                  <a:txBody>
                    <a:bodyPr/>
                    <a:lstStyle/>
                    <a:p>
                      <a:pPr algn="ctr" fontAlgn="ctr"/>
                      <a:r>
                        <a:rPr lang="ru-RU" sz="900" b="0" i="0" u="none" strike="noStrike">
                          <a:effectLst/>
                          <a:latin typeface="Times New Roman"/>
                        </a:rPr>
                        <a:t>единиц</a:t>
                      </a:r>
                    </a:p>
                  </a:txBody>
                  <a:tcPr marL="0" marR="0" marT="0" marB="0" anchor="ctr"/>
                </a:tc>
                <a:tc>
                  <a:txBody>
                    <a:bodyPr/>
                    <a:lstStyle/>
                    <a:p>
                      <a:pPr algn="ctr" fontAlgn="ctr"/>
                      <a:r>
                        <a:rPr lang="ru-RU" sz="900" b="0" i="0" u="none" strike="noStrike">
                          <a:effectLst/>
                          <a:latin typeface="Times New Roman"/>
                        </a:rPr>
                        <a:t>2 892</a:t>
                      </a:r>
                    </a:p>
                  </a:txBody>
                  <a:tcPr marL="9525" marR="9525" marT="9525" marB="0" anchor="ctr"/>
                </a:tc>
                <a:tc>
                  <a:txBody>
                    <a:bodyPr/>
                    <a:lstStyle/>
                    <a:p>
                      <a:pPr algn="ctr" fontAlgn="ctr"/>
                      <a:r>
                        <a:rPr lang="ru-RU" sz="900" b="0" i="0" u="none" strike="noStrike">
                          <a:effectLst/>
                          <a:latin typeface="Times New Roman"/>
                        </a:rPr>
                        <a:t>2 879</a:t>
                      </a:r>
                    </a:p>
                  </a:txBody>
                  <a:tcPr marL="9525" marR="9525" marT="9525" marB="0" anchor="ctr"/>
                </a:tc>
                <a:tc>
                  <a:txBody>
                    <a:bodyPr/>
                    <a:lstStyle/>
                    <a:p>
                      <a:pPr algn="ctr" fontAlgn="ctr"/>
                      <a:r>
                        <a:rPr lang="ru-RU" sz="900" b="0" i="0" u="none" strike="noStrike">
                          <a:effectLst/>
                          <a:latin typeface="Times New Roman"/>
                        </a:rPr>
                        <a:t>2 898</a:t>
                      </a:r>
                    </a:p>
                  </a:txBody>
                  <a:tcPr marL="9525" marR="9525" marT="9525" marB="0" anchor="ctr"/>
                </a:tc>
                <a:tc>
                  <a:txBody>
                    <a:bodyPr/>
                    <a:lstStyle/>
                    <a:p>
                      <a:pPr algn="ctr" fontAlgn="ctr"/>
                      <a:r>
                        <a:rPr lang="ru-RU" sz="900" b="0" i="0" u="none" strike="noStrike">
                          <a:effectLst/>
                          <a:latin typeface="Times New Roman"/>
                        </a:rPr>
                        <a:t>2 915</a:t>
                      </a:r>
                    </a:p>
                  </a:txBody>
                  <a:tcPr marL="9525" marR="9525" marT="9525" marB="0" anchor="ctr"/>
                </a:tc>
                <a:tc>
                  <a:txBody>
                    <a:bodyPr/>
                    <a:lstStyle/>
                    <a:p>
                      <a:pPr algn="ctr" fontAlgn="ctr"/>
                      <a:r>
                        <a:rPr lang="ru-RU" sz="900" b="0" i="0" u="none" strike="noStrike">
                          <a:effectLst/>
                          <a:latin typeface="Times New Roman"/>
                        </a:rPr>
                        <a:t>2 902</a:t>
                      </a:r>
                    </a:p>
                  </a:txBody>
                  <a:tcPr marL="9525" marR="9525" marT="9525" marB="0" anchor="ctr"/>
                </a:tc>
                <a:tc>
                  <a:txBody>
                    <a:bodyPr/>
                    <a:lstStyle/>
                    <a:p>
                      <a:pPr algn="ctr" fontAlgn="ctr"/>
                      <a:r>
                        <a:rPr lang="ru-RU" sz="900" b="0" i="0" u="none" strike="noStrike">
                          <a:effectLst/>
                          <a:latin typeface="Times New Roman"/>
                        </a:rPr>
                        <a:t>2 915</a:t>
                      </a:r>
                    </a:p>
                  </a:txBody>
                  <a:tcPr marL="9525" marR="9525" marT="9525" marB="0" anchor="ctr"/>
                </a:tc>
                <a:tc>
                  <a:txBody>
                    <a:bodyPr/>
                    <a:lstStyle/>
                    <a:p>
                      <a:pPr algn="ctr" fontAlgn="ctr"/>
                      <a:r>
                        <a:rPr lang="ru-RU" sz="900" b="0" i="0" u="none" strike="noStrike">
                          <a:effectLst/>
                          <a:latin typeface="Times New Roman"/>
                        </a:rPr>
                        <a:t>2 926</a:t>
                      </a:r>
                    </a:p>
                  </a:txBody>
                  <a:tcPr marL="9525" marR="9525" marT="9525" marB="0" anchor="ctr"/>
                </a:tc>
                <a:tc>
                  <a:txBody>
                    <a:bodyPr/>
                    <a:lstStyle/>
                    <a:p>
                      <a:pPr algn="ctr" fontAlgn="ctr"/>
                      <a:r>
                        <a:rPr lang="ru-RU" sz="900" b="0" i="0" u="none" strike="noStrike">
                          <a:effectLst/>
                          <a:latin typeface="Times New Roman"/>
                        </a:rPr>
                        <a:t>2 918</a:t>
                      </a:r>
                    </a:p>
                  </a:txBody>
                  <a:tcPr marL="9525" marR="9525" marT="9525" marB="0" anchor="ctr"/>
                </a:tc>
                <a:tc>
                  <a:txBody>
                    <a:bodyPr/>
                    <a:lstStyle/>
                    <a:p>
                      <a:pPr algn="ctr" fontAlgn="ctr"/>
                      <a:r>
                        <a:rPr lang="ru-RU" sz="900" b="0" i="0" u="none" strike="noStrike">
                          <a:effectLst/>
                          <a:latin typeface="Times New Roman"/>
                        </a:rPr>
                        <a:t>2 935</a:t>
                      </a:r>
                    </a:p>
                  </a:txBody>
                  <a:tcPr marL="9525" marR="9525" marT="9525" marB="0" anchor="ctr"/>
                </a:tc>
                <a:tc>
                  <a:txBody>
                    <a:bodyPr/>
                    <a:lstStyle/>
                    <a:p>
                      <a:pPr algn="ctr" fontAlgn="ctr"/>
                      <a:r>
                        <a:rPr lang="ru-RU" sz="900" b="0" i="0" u="none" strike="noStrike">
                          <a:effectLst/>
                          <a:latin typeface="Times New Roman"/>
                        </a:rPr>
                        <a:t>2 940</a:t>
                      </a:r>
                    </a:p>
                  </a:txBody>
                  <a:tcPr marL="9525" marR="9525" marT="9525" marB="0" anchor="ctr"/>
                </a:tc>
              </a:tr>
              <a:tr h="190163">
                <a:tc>
                  <a:txBody>
                    <a:bodyPr/>
                    <a:lstStyle/>
                    <a:p>
                      <a:pPr algn="l" fontAlgn="ctr"/>
                      <a:r>
                        <a:rPr lang="ru-RU" sz="900" b="0" i="0" u="none" strike="noStrike">
                          <a:effectLst/>
                          <a:latin typeface="Times New Roman"/>
                        </a:rPr>
                        <a:t>Номинальная начисленная среднемесячная заработная плата работников организаций*</a:t>
                      </a:r>
                    </a:p>
                  </a:txBody>
                  <a:tcPr marL="0" marR="0" marT="0" marB="0" anchor="ctr"/>
                </a:tc>
                <a:tc>
                  <a:txBody>
                    <a:bodyPr/>
                    <a:lstStyle/>
                    <a:p>
                      <a:pPr algn="ctr" fontAlgn="ctr"/>
                      <a:r>
                        <a:rPr lang="ru-RU" sz="900" b="0" i="0" u="none" strike="noStrike">
                          <a:effectLst/>
                          <a:latin typeface="Times New Roman"/>
                        </a:rPr>
                        <a:t>руб/мес</a:t>
                      </a:r>
                    </a:p>
                  </a:txBody>
                  <a:tcPr marL="0" marR="0" marT="0" marB="0" anchor="ctr"/>
                </a:tc>
                <a:tc>
                  <a:txBody>
                    <a:bodyPr/>
                    <a:lstStyle/>
                    <a:p>
                      <a:pPr algn="ctr" fontAlgn="ctr"/>
                      <a:r>
                        <a:rPr lang="ru-RU" sz="900" b="0" i="0" u="none" strike="noStrike">
                          <a:effectLst/>
                          <a:latin typeface="Times New Roman"/>
                        </a:rPr>
                        <a:t>37 290,5</a:t>
                      </a:r>
                    </a:p>
                  </a:txBody>
                  <a:tcPr marL="9525" marR="9525" marT="9525" marB="0" anchor="ctr"/>
                </a:tc>
                <a:tc>
                  <a:txBody>
                    <a:bodyPr/>
                    <a:lstStyle/>
                    <a:p>
                      <a:pPr algn="ctr" fontAlgn="ctr"/>
                      <a:r>
                        <a:rPr lang="ru-RU" sz="900" b="0" i="0" u="none" strike="noStrike">
                          <a:effectLst/>
                          <a:latin typeface="Times New Roman"/>
                        </a:rPr>
                        <a:t>38 521,1</a:t>
                      </a:r>
                    </a:p>
                  </a:txBody>
                  <a:tcPr marL="9525" marR="9525" marT="9525" marB="0" anchor="ctr"/>
                </a:tc>
                <a:tc>
                  <a:txBody>
                    <a:bodyPr/>
                    <a:lstStyle/>
                    <a:p>
                      <a:pPr algn="ctr" fontAlgn="ctr"/>
                      <a:r>
                        <a:rPr lang="ru-RU" sz="900" b="0" i="0" u="none" strike="noStrike" dirty="0">
                          <a:effectLst/>
                          <a:latin typeface="Times New Roman"/>
                        </a:rPr>
                        <a:t>38 819,4</a:t>
                      </a:r>
                    </a:p>
                  </a:txBody>
                  <a:tcPr marL="9525" marR="9525" marT="9525" marB="0" anchor="ctr"/>
                </a:tc>
                <a:tc>
                  <a:txBody>
                    <a:bodyPr/>
                    <a:lstStyle/>
                    <a:p>
                      <a:pPr algn="ctr" fontAlgn="ctr"/>
                      <a:r>
                        <a:rPr lang="ru-RU" sz="900" b="0" i="0" u="none" strike="noStrike">
                          <a:effectLst/>
                          <a:latin typeface="Times New Roman"/>
                        </a:rPr>
                        <a:t>39 229,6</a:t>
                      </a:r>
                    </a:p>
                  </a:txBody>
                  <a:tcPr marL="9525" marR="9525" marT="9525" marB="0" anchor="ctr"/>
                </a:tc>
                <a:tc>
                  <a:txBody>
                    <a:bodyPr/>
                    <a:lstStyle/>
                    <a:p>
                      <a:pPr algn="ctr" fontAlgn="ctr"/>
                      <a:r>
                        <a:rPr lang="ru-RU" sz="900" b="0" i="0" u="none" strike="noStrike">
                          <a:effectLst/>
                          <a:latin typeface="Times New Roman"/>
                        </a:rPr>
                        <a:t>39 984,9</a:t>
                      </a:r>
                    </a:p>
                  </a:txBody>
                  <a:tcPr marL="9525" marR="9525" marT="9525" marB="0" anchor="ctr"/>
                </a:tc>
                <a:tc>
                  <a:txBody>
                    <a:bodyPr/>
                    <a:lstStyle/>
                    <a:p>
                      <a:pPr algn="ctr" fontAlgn="ctr"/>
                      <a:r>
                        <a:rPr lang="ru-RU" sz="900" b="0" i="0" u="none" strike="noStrike">
                          <a:effectLst/>
                          <a:latin typeface="Times New Roman"/>
                        </a:rPr>
                        <a:t>40 449,8</a:t>
                      </a:r>
                    </a:p>
                  </a:txBody>
                  <a:tcPr marL="9525" marR="9525" marT="9525" marB="0" anchor="ctr"/>
                </a:tc>
                <a:tc>
                  <a:txBody>
                    <a:bodyPr/>
                    <a:lstStyle/>
                    <a:p>
                      <a:pPr algn="ctr" fontAlgn="ctr"/>
                      <a:r>
                        <a:rPr lang="ru-RU" sz="900" b="0" i="0" u="none" strike="noStrike">
                          <a:effectLst/>
                          <a:latin typeface="Times New Roman"/>
                        </a:rPr>
                        <a:t>40 955,6</a:t>
                      </a:r>
                    </a:p>
                  </a:txBody>
                  <a:tcPr marL="9525" marR="9525" marT="9525" marB="0" anchor="ctr"/>
                </a:tc>
                <a:tc>
                  <a:txBody>
                    <a:bodyPr/>
                    <a:lstStyle/>
                    <a:p>
                      <a:pPr algn="ctr" fontAlgn="ctr"/>
                      <a:r>
                        <a:rPr lang="ru-RU" sz="900" b="0" i="0" u="none" strike="noStrike">
                          <a:effectLst/>
                          <a:latin typeface="Times New Roman"/>
                        </a:rPr>
                        <a:t>41 664,3</a:t>
                      </a:r>
                    </a:p>
                  </a:txBody>
                  <a:tcPr marL="9525" marR="9525" marT="9525" marB="0" anchor="ctr"/>
                </a:tc>
                <a:tc>
                  <a:txBody>
                    <a:bodyPr/>
                    <a:lstStyle/>
                    <a:p>
                      <a:pPr algn="ctr" fontAlgn="ctr"/>
                      <a:r>
                        <a:rPr lang="ru-RU" sz="900" b="0" i="0" u="none" strike="noStrike">
                          <a:effectLst/>
                          <a:latin typeface="Times New Roman"/>
                        </a:rPr>
                        <a:t>42 391,4</a:t>
                      </a:r>
                    </a:p>
                  </a:txBody>
                  <a:tcPr marL="9525" marR="9525" marT="9525" marB="0" anchor="ctr"/>
                </a:tc>
                <a:tc>
                  <a:txBody>
                    <a:bodyPr/>
                    <a:lstStyle/>
                    <a:p>
                      <a:pPr algn="ctr" fontAlgn="ctr"/>
                      <a:r>
                        <a:rPr lang="ru-RU" sz="900" b="0" i="0" u="none" strike="noStrike">
                          <a:effectLst/>
                          <a:latin typeface="Times New Roman"/>
                        </a:rPr>
                        <a:t>43 085,3</a:t>
                      </a:r>
                    </a:p>
                  </a:txBody>
                  <a:tcPr marL="9525" marR="9525" marT="9525" marB="0" anchor="ctr"/>
                </a:tc>
              </a:tr>
              <a:tr h="312638">
                <a:tc>
                  <a:txBody>
                    <a:bodyPr/>
                    <a:lstStyle/>
                    <a:p>
                      <a:pPr algn="l" fontAlgn="ctr"/>
                      <a:r>
                        <a:rPr lang="ru-RU" sz="900" b="0" i="0" u="none" strike="noStrike">
                          <a:effectLst/>
                          <a:latin typeface="Times New Roman"/>
                        </a:rPr>
                        <a:t>Уровень зарегистрированной безработицы (на конец года)</a:t>
                      </a:r>
                    </a:p>
                  </a:txBody>
                  <a:tcPr marL="0" marR="0" marT="0" marB="0" anchor="ctr"/>
                </a:tc>
                <a:tc>
                  <a:txBody>
                    <a:bodyPr/>
                    <a:lstStyle/>
                    <a:p>
                      <a:pPr algn="ctr" fontAlgn="ctr"/>
                      <a:r>
                        <a:rPr lang="ru-RU" sz="900" b="0" i="0" u="none" strike="noStrike">
                          <a:effectLst/>
                          <a:latin typeface="Times New Roman"/>
                        </a:rPr>
                        <a:t>%</a:t>
                      </a:r>
                    </a:p>
                  </a:txBody>
                  <a:tcPr marL="0" marR="0" marT="0" marB="0" anchor="ctr"/>
                </a:tc>
                <a:tc>
                  <a:txBody>
                    <a:bodyPr/>
                    <a:lstStyle/>
                    <a:p>
                      <a:pPr algn="ctr" fontAlgn="ctr"/>
                      <a:r>
                        <a:rPr lang="ru-RU" sz="900" b="0" i="0" u="none" strike="noStrike">
                          <a:effectLst/>
                          <a:latin typeface="Times New Roman"/>
                        </a:rPr>
                        <a:t>3,6</a:t>
                      </a:r>
                    </a:p>
                  </a:txBody>
                  <a:tcPr marL="9525" marR="9525" marT="9525" marB="0" anchor="ctr"/>
                </a:tc>
                <a:tc>
                  <a:txBody>
                    <a:bodyPr/>
                    <a:lstStyle/>
                    <a:p>
                      <a:pPr algn="ctr" fontAlgn="ctr"/>
                      <a:r>
                        <a:rPr lang="ru-RU" sz="900" b="0" i="0" u="none" strike="noStrike">
                          <a:effectLst/>
                          <a:latin typeface="Times New Roman"/>
                        </a:rPr>
                        <a:t>0,5</a:t>
                      </a:r>
                    </a:p>
                  </a:txBody>
                  <a:tcPr marL="9525" marR="9525" marT="9525" marB="0" anchor="ctr"/>
                </a:tc>
                <a:tc>
                  <a:txBody>
                    <a:bodyPr/>
                    <a:lstStyle/>
                    <a:p>
                      <a:pPr algn="ctr" fontAlgn="ctr"/>
                      <a:r>
                        <a:rPr lang="ru-RU" sz="900" b="0" i="0" u="none" strike="noStrike">
                          <a:effectLst/>
                          <a:latin typeface="Times New Roman"/>
                        </a:rPr>
                        <a:t>0,4</a:t>
                      </a:r>
                    </a:p>
                  </a:txBody>
                  <a:tcPr marL="9525" marR="9525" marT="9525" marB="0" anchor="ctr"/>
                </a:tc>
                <a:tc>
                  <a:txBody>
                    <a:bodyPr/>
                    <a:lstStyle/>
                    <a:p>
                      <a:pPr algn="ctr" fontAlgn="ctr"/>
                      <a:r>
                        <a:rPr lang="ru-RU" sz="900" b="0" i="0" u="none" strike="noStrike">
                          <a:effectLst/>
                          <a:latin typeface="Times New Roman"/>
                        </a:rPr>
                        <a:t>0,3</a:t>
                      </a:r>
                    </a:p>
                  </a:txBody>
                  <a:tcPr marL="9525" marR="9525" marT="9525" marB="0" anchor="ctr"/>
                </a:tc>
                <a:tc>
                  <a:txBody>
                    <a:bodyPr/>
                    <a:lstStyle/>
                    <a:p>
                      <a:pPr algn="ctr" fontAlgn="ctr"/>
                      <a:r>
                        <a:rPr lang="ru-RU" sz="900" b="0" i="0" u="none" strike="noStrike">
                          <a:effectLst/>
                          <a:latin typeface="Times New Roman"/>
                        </a:rPr>
                        <a:t>0,5</a:t>
                      </a:r>
                    </a:p>
                  </a:txBody>
                  <a:tcPr marL="9525" marR="9525" marT="9525" marB="0" anchor="ctr"/>
                </a:tc>
                <a:tc>
                  <a:txBody>
                    <a:bodyPr/>
                    <a:lstStyle/>
                    <a:p>
                      <a:pPr algn="ctr" fontAlgn="ctr"/>
                      <a:r>
                        <a:rPr lang="ru-RU" sz="900" b="0" i="0" u="none" strike="noStrike">
                          <a:effectLst/>
                          <a:latin typeface="Times New Roman"/>
                        </a:rPr>
                        <a:t>0,4</a:t>
                      </a:r>
                    </a:p>
                  </a:txBody>
                  <a:tcPr marL="9525" marR="9525" marT="9525" marB="0" anchor="ctr"/>
                </a:tc>
                <a:tc>
                  <a:txBody>
                    <a:bodyPr/>
                    <a:lstStyle/>
                    <a:p>
                      <a:pPr algn="ctr" fontAlgn="ctr"/>
                      <a:r>
                        <a:rPr lang="ru-RU" sz="900" b="0" i="0" u="none" strike="noStrike">
                          <a:effectLst/>
                          <a:latin typeface="Times New Roman"/>
                        </a:rPr>
                        <a:t>0,3</a:t>
                      </a:r>
                    </a:p>
                  </a:txBody>
                  <a:tcPr marL="9525" marR="9525" marT="9525" marB="0" anchor="ctr"/>
                </a:tc>
                <a:tc>
                  <a:txBody>
                    <a:bodyPr/>
                    <a:lstStyle/>
                    <a:p>
                      <a:pPr algn="ctr" fontAlgn="ctr"/>
                      <a:r>
                        <a:rPr lang="ru-RU" sz="900" b="0" i="0" u="none" strike="noStrike">
                          <a:effectLst/>
                          <a:latin typeface="Times New Roman"/>
                        </a:rPr>
                        <a:t>0,5</a:t>
                      </a:r>
                    </a:p>
                  </a:txBody>
                  <a:tcPr marL="9525" marR="9525" marT="9525" marB="0" anchor="ctr"/>
                </a:tc>
                <a:tc>
                  <a:txBody>
                    <a:bodyPr/>
                    <a:lstStyle/>
                    <a:p>
                      <a:pPr algn="ctr" fontAlgn="ctr"/>
                      <a:r>
                        <a:rPr lang="ru-RU" sz="900" b="0" i="0" u="none" strike="noStrike">
                          <a:effectLst/>
                          <a:latin typeface="Times New Roman"/>
                        </a:rPr>
                        <a:t>0,4</a:t>
                      </a:r>
                    </a:p>
                  </a:txBody>
                  <a:tcPr marL="9525" marR="9525" marT="9525" marB="0" anchor="ctr"/>
                </a:tc>
                <a:tc>
                  <a:txBody>
                    <a:bodyPr/>
                    <a:lstStyle/>
                    <a:p>
                      <a:pPr algn="ctr" fontAlgn="ctr"/>
                      <a:r>
                        <a:rPr lang="ru-RU" sz="900" b="0" i="0" u="none" strike="noStrike">
                          <a:effectLst/>
                          <a:latin typeface="Times New Roman"/>
                        </a:rPr>
                        <a:t>0,3</a:t>
                      </a:r>
                    </a:p>
                  </a:txBody>
                  <a:tcPr marL="9525" marR="9525" marT="9525" marB="0" anchor="ctr"/>
                </a:tc>
              </a:tr>
              <a:tr h="378769">
                <a:tc>
                  <a:txBody>
                    <a:bodyPr/>
                    <a:lstStyle/>
                    <a:p>
                      <a:pPr algn="l" fontAlgn="ctr"/>
                      <a:r>
                        <a:rPr lang="ru-RU" sz="900" b="0" i="0" u="none" strike="noStrike">
                          <a:effectLst/>
                          <a:latin typeface="Times New Roman"/>
                        </a:rPr>
                        <a:t>Фонд заработной платы работников организаций</a:t>
                      </a:r>
                    </a:p>
                  </a:txBody>
                  <a:tcPr marL="0" marR="0" marT="0" marB="0" anchor="ctr"/>
                </a:tc>
                <a:tc>
                  <a:txBody>
                    <a:bodyPr/>
                    <a:lstStyle/>
                    <a:p>
                      <a:pPr algn="ctr" fontAlgn="ctr"/>
                      <a:r>
                        <a:rPr lang="ru-RU" sz="900" b="0" i="0" u="none" strike="noStrike">
                          <a:effectLst/>
                          <a:latin typeface="Times New Roman"/>
                        </a:rPr>
                        <a:t>млн.руб. </a:t>
                      </a:r>
                    </a:p>
                  </a:txBody>
                  <a:tcPr marL="0" marR="0" marT="0" marB="0" anchor="ctr"/>
                </a:tc>
                <a:tc>
                  <a:txBody>
                    <a:bodyPr/>
                    <a:lstStyle/>
                    <a:p>
                      <a:pPr algn="ctr" fontAlgn="ctr"/>
                      <a:r>
                        <a:rPr lang="ru-RU" sz="900" b="0" i="0" u="none" strike="noStrike">
                          <a:effectLst/>
                          <a:latin typeface="Times New Roman"/>
                        </a:rPr>
                        <a:t>16 651,0</a:t>
                      </a:r>
                    </a:p>
                  </a:txBody>
                  <a:tcPr marL="9525" marR="9525" marT="9525" marB="0" anchor="ctr"/>
                </a:tc>
                <a:tc>
                  <a:txBody>
                    <a:bodyPr/>
                    <a:lstStyle/>
                    <a:p>
                      <a:pPr algn="ctr" fontAlgn="ctr"/>
                      <a:r>
                        <a:rPr lang="ru-RU" sz="900" b="0" i="0" u="none" strike="noStrike">
                          <a:effectLst/>
                          <a:latin typeface="Times New Roman"/>
                        </a:rPr>
                        <a:t>17 205,1</a:t>
                      </a:r>
                    </a:p>
                  </a:txBody>
                  <a:tcPr marL="9525" marR="9525" marT="9525" marB="0" anchor="ctr"/>
                </a:tc>
                <a:tc>
                  <a:txBody>
                    <a:bodyPr/>
                    <a:lstStyle/>
                    <a:p>
                      <a:pPr algn="ctr" fontAlgn="ctr"/>
                      <a:r>
                        <a:rPr lang="ru-RU" sz="900" b="0" i="0" u="none" strike="noStrike">
                          <a:effectLst/>
                          <a:latin typeface="Times New Roman"/>
                        </a:rPr>
                        <a:t>17 347,6</a:t>
                      </a:r>
                    </a:p>
                  </a:txBody>
                  <a:tcPr marL="9525" marR="9525" marT="9525" marB="0" anchor="ctr"/>
                </a:tc>
                <a:tc>
                  <a:txBody>
                    <a:bodyPr/>
                    <a:lstStyle/>
                    <a:p>
                      <a:pPr algn="ctr" fontAlgn="ctr"/>
                      <a:r>
                        <a:rPr lang="ru-RU" sz="900" b="0" i="0" u="none" strike="noStrike">
                          <a:effectLst/>
                          <a:latin typeface="Times New Roman"/>
                        </a:rPr>
                        <a:t>17 545,0</a:t>
                      </a:r>
                    </a:p>
                  </a:txBody>
                  <a:tcPr marL="9525" marR="9525" marT="9525" marB="0" anchor="ctr"/>
                </a:tc>
                <a:tc>
                  <a:txBody>
                    <a:bodyPr/>
                    <a:lstStyle/>
                    <a:p>
                      <a:pPr algn="ctr" fontAlgn="ctr"/>
                      <a:r>
                        <a:rPr lang="ru-RU" sz="900" b="0" i="0" u="none" strike="noStrike">
                          <a:effectLst/>
                          <a:latin typeface="Times New Roman"/>
                        </a:rPr>
                        <a:t>17 868,4</a:t>
                      </a:r>
                    </a:p>
                  </a:txBody>
                  <a:tcPr marL="9525" marR="9525" marT="9525" marB="0" anchor="ctr"/>
                </a:tc>
                <a:tc>
                  <a:txBody>
                    <a:bodyPr/>
                    <a:lstStyle/>
                    <a:p>
                      <a:pPr algn="ctr" fontAlgn="ctr"/>
                      <a:r>
                        <a:rPr lang="ru-RU" sz="900" b="0" i="0" u="none" strike="noStrike">
                          <a:effectLst/>
                          <a:latin typeface="Times New Roman"/>
                        </a:rPr>
                        <a:t>18 085,9</a:t>
                      </a:r>
                    </a:p>
                  </a:txBody>
                  <a:tcPr marL="9525" marR="9525" marT="9525" marB="0" anchor="ctr"/>
                </a:tc>
                <a:tc>
                  <a:txBody>
                    <a:bodyPr/>
                    <a:lstStyle/>
                    <a:p>
                      <a:pPr algn="ctr" fontAlgn="ctr"/>
                      <a:r>
                        <a:rPr lang="ru-RU" sz="900" b="0" i="0" u="none" strike="noStrike">
                          <a:effectLst/>
                          <a:latin typeface="Times New Roman"/>
                        </a:rPr>
                        <a:t>18 331,7</a:t>
                      </a:r>
                    </a:p>
                  </a:txBody>
                  <a:tcPr marL="9525" marR="9525" marT="9525" marB="0" anchor="ctr"/>
                </a:tc>
                <a:tc>
                  <a:txBody>
                    <a:bodyPr/>
                    <a:lstStyle/>
                    <a:p>
                      <a:pPr algn="ctr" fontAlgn="ctr"/>
                      <a:r>
                        <a:rPr lang="ru-RU" sz="900" b="0" i="0" u="none" strike="noStrike">
                          <a:effectLst/>
                          <a:latin typeface="Times New Roman"/>
                        </a:rPr>
                        <a:t>18 623,9</a:t>
                      </a:r>
                    </a:p>
                  </a:txBody>
                  <a:tcPr marL="9525" marR="9525" marT="9525" marB="0" anchor="ctr"/>
                </a:tc>
                <a:tc>
                  <a:txBody>
                    <a:bodyPr/>
                    <a:lstStyle/>
                    <a:p>
                      <a:pPr algn="ctr" fontAlgn="ctr"/>
                      <a:r>
                        <a:rPr lang="ru-RU" sz="900" b="0" i="0" u="none" strike="noStrike">
                          <a:effectLst/>
                          <a:latin typeface="Times New Roman"/>
                        </a:rPr>
                        <a:t>18 969,3</a:t>
                      </a:r>
                    </a:p>
                  </a:txBody>
                  <a:tcPr marL="9525" marR="9525" marT="9525" marB="0" anchor="ctr"/>
                </a:tc>
                <a:tc>
                  <a:txBody>
                    <a:bodyPr/>
                    <a:lstStyle/>
                    <a:p>
                      <a:pPr algn="ctr" fontAlgn="ctr"/>
                      <a:r>
                        <a:rPr lang="ru-RU" sz="900" b="0" i="0" u="none" strike="noStrike">
                          <a:effectLst/>
                          <a:latin typeface="Times New Roman"/>
                        </a:rPr>
                        <a:t>19 290,1</a:t>
                      </a:r>
                    </a:p>
                  </a:txBody>
                  <a:tcPr marL="9525" marR="9525" marT="9525" marB="0" anchor="ctr"/>
                </a:tc>
              </a:tr>
              <a:tr h="252513">
                <a:tc>
                  <a:txBody>
                    <a:bodyPr/>
                    <a:lstStyle/>
                    <a:p>
                      <a:pPr algn="l" fontAlgn="ctr"/>
                      <a:r>
                        <a:rPr lang="ru-RU" sz="900" b="0" i="0" u="none" strike="noStrike">
                          <a:solidFill>
                            <a:srgbClr val="000000"/>
                          </a:solidFill>
                          <a:effectLst/>
                          <a:latin typeface="Times New Roman"/>
                        </a:rPr>
                        <a:t>Среднесписочная численность работников организаций (без внешних совместителей)</a:t>
                      </a:r>
                    </a:p>
                  </a:txBody>
                  <a:tcPr marL="0" marR="0" marT="0" marB="0" anchor="ctr"/>
                </a:tc>
                <a:tc>
                  <a:txBody>
                    <a:bodyPr/>
                    <a:lstStyle/>
                    <a:p>
                      <a:pPr algn="ctr" fontAlgn="ctr"/>
                      <a:r>
                        <a:rPr lang="ru-RU" sz="900" b="0" i="0" u="none" strike="noStrike">
                          <a:solidFill>
                            <a:srgbClr val="000000"/>
                          </a:solidFill>
                          <a:effectLst/>
                          <a:latin typeface="Times New Roman"/>
                        </a:rPr>
                        <a:t>тыс. чел.</a:t>
                      </a:r>
                    </a:p>
                  </a:txBody>
                  <a:tcPr marL="0" marR="0" marT="0" marB="0" anchor="ctr"/>
                </a:tc>
                <a:tc>
                  <a:txBody>
                    <a:bodyPr/>
                    <a:lstStyle/>
                    <a:p>
                      <a:pPr algn="ctr" fontAlgn="ctr"/>
                      <a:r>
                        <a:rPr lang="ru-RU" sz="900" b="0" i="0" u="none" strike="noStrike">
                          <a:effectLst/>
                          <a:latin typeface="Times New Roman"/>
                        </a:rPr>
                        <a:t>37,21</a:t>
                      </a:r>
                    </a:p>
                  </a:txBody>
                  <a:tcPr marL="9525" marR="9525" marT="9525" marB="0" anchor="ctr"/>
                </a:tc>
                <a:tc>
                  <a:txBody>
                    <a:bodyPr/>
                    <a:lstStyle/>
                    <a:p>
                      <a:pPr algn="ctr" fontAlgn="ctr"/>
                      <a:r>
                        <a:rPr lang="ru-RU" sz="900" b="0" i="0" u="none" strike="noStrike">
                          <a:effectLst/>
                          <a:latin typeface="Times New Roman"/>
                        </a:rPr>
                        <a:t>37,22</a:t>
                      </a:r>
                    </a:p>
                  </a:txBody>
                  <a:tcPr marL="9525" marR="9525" marT="9525" marB="0" anchor="ctr"/>
                </a:tc>
                <a:tc>
                  <a:txBody>
                    <a:bodyPr/>
                    <a:lstStyle/>
                    <a:p>
                      <a:pPr algn="ctr" fontAlgn="ctr"/>
                      <a:r>
                        <a:rPr lang="ru-RU" sz="900" b="0" i="0" u="none" strike="noStrike">
                          <a:effectLst/>
                          <a:latin typeface="Times New Roman"/>
                        </a:rPr>
                        <a:t>37,24</a:t>
                      </a:r>
                    </a:p>
                  </a:txBody>
                  <a:tcPr marL="9525" marR="9525" marT="9525" marB="0" anchor="ctr"/>
                </a:tc>
                <a:tc>
                  <a:txBody>
                    <a:bodyPr/>
                    <a:lstStyle/>
                    <a:p>
                      <a:pPr algn="ctr" fontAlgn="ctr"/>
                      <a:r>
                        <a:rPr lang="ru-RU" sz="900" b="0" i="0" u="none" strike="noStrike">
                          <a:effectLst/>
                          <a:latin typeface="Times New Roman"/>
                        </a:rPr>
                        <a:t>37,27</a:t>
                      </a:r>
                    </a:p>
                  </a:txBody>
                  <a:tcPr marL="9525" marR="9525" marT="9525" marB="0" anchor="ctr"/>
                </a:tc>
                <a:tc>
                  <a:txBody>
                    <a:bodyPr/>
                    <a:lstStyle/>
                    <a:p>
                      <a:pPr algn="ctr" fontAlgn="ctr"/>
                      <a:r>
                        <a:rPr lang="ru-RU" sz="900" b="0" i="0" u="none" strike="noStrike">
                          <a:effectLst/>
                          <a:latin typeface="Times New Roman"/>
                        </a:rPr>
                        <a:t>37,24</a:t>
                      </a:r>
                    </a:p>
                  </a:txBody>
                  <a:tcPr marL="9525" marR="9525" marT="9525" marB="0" anchor="ctr"/>
                </a:tc>
                <a:tc>
                  <a:txBody>
                    <a:bodyPr/>
                    <a:lstStyle/>
                    <a:p>
                      <a:pPr algn="ctr" fontAlgn="ctr"/>
                      <a:r>
                        <a:rPr lang="ru-RU" sz="900" b="0" i="0" u="none" strike="noStrike">
                          <a:effectLst/>
                          <a:latin typeface="Times New Roman"/>
                        </a:rPr>
                        <a:t>37,26</a:t>
                      </a:r>
                    </a:p>
                  </a:txBody>
                  <a:tcPr marL="9525" marR="9525" marT="9525" marB="0" anchor="ctr"/>
                </a:tc>
                <a:tc>
                  <a:txBody>
                    <a:bodyPr/>
                    <a:lstStyle/>
                    <a:p>
                      <a:pPr algn="ctr" fontAlgn="ctr"/>
                      <a:r>
                        <a:rPr lang="ru-RU" sz="900" b="0" i="0" u="none" strike="noStrike">
                          <a:effectLst/>
                          <a:latin typeface="Times New Roman"/>
                        </a:rPr>
                        <a:t>37,30</a:t>
                      </a:r>
                    </a:p>
                  </a:txBody>
                  <a:tcPr marL="9525" marR="9525" marT="9525" marB="0" anchor="ctr"/>
                </a:tc>
                <a:tc>
                  <a:txBody>
                    <a:bodyPr/>
                    <a:lstStyle/>
                    <a:p>
                      <a:pPr algn="ctr" fontAlgn="ctr"/>
                      <a:r>
                        <a:rPr lang="ru-RU" sz="900" b="0" i="0" u="none" strike="noStrike">
                          <a:effectLst/>
                          <a:latin typeface="Times New Roman"/>
                        </a:rPr>
                        <a:t>37,25</a:t>
                      </a:r>
                    </a:p>
                  </a:txBody>
                  <a:tcPr marL="9525" marR="9525" marT="9525" marB="0" anchor="ctr"/>
                </a:tc>
                <a:tc>
                  <a:txBody>
                    <a:bodyPr/>
                    <a:lstStyle/>
                    <a:p>
                      <a:pPr algn="ctr" fontAlgn="ctr"/>
                      <a:r>
                        <a:rPr lang="ru-RU" sz="900" b="0" i="0" u="none" strike="noStrike">
                          <a:effectLst/>
                          <a:latin typeface="Times New Roman"/>
                        </a:rPr>
                        <a:t>37,29</a:t>
                      </a:r>
                    </a:p>
                  </a:txBody>
                  <a:tcPr marL="9525" marR="9525" marT="9525" marB="0" anchor="ctr"/>
                </a:tc>
                <a:tc>
                  <a:txBody>
                    <a:bodyPr/>
                    <a:lstStyle/>
                    <a:p>
                      <a:pPr algn="ctr" fontAlgn="ctr"/>
                      <a:r>
                        <a:rPr lang="ru-RU" sz="900" b="0" i="0" u="none" strike="noStrike">
                          <a:effectLst/>
                          <a:latin typeface="Times New Roman"/>
                        </a:rPr>
                        <a:t>37,31</a:t>
                      </a:r>
                    </a:p>
                  </a:txBody>
                  <a:tcPr marL="9525" marR="9525" marT="9525" marB="0" anchor="ctr"/>
                </a:tc>
              </a:tr>
              <a:tr h="378769">
                <a:tc>
                  <a:txBody>
                    <a:bodyPr/>
                    <a:lstStyle/>
                    <a:p>
                      <a:pPr algn="l" fontAlgn="ctr"/>
                      <a:r>
                        <a:rPr lang="ru-RU" sz="900" b="0" i="0" u="none" strike="noStrike">
                          <a:solidFill>
                            <a:srgbClr val="000000"/>
                          </a:solidFill>
                          <a:effectLst/>
                          <a:latin typeface="Times New Roman"/>
                        </a:rPr>
                        <a:t>Количество российских посетителей из других регионов (резидентов)</a:t>
                      </a:r>
                    </a:p>
                  </a:txBody>
                  <a:tcPr marL="0" marR="0" marT="0" marB="0" anchor="ctr"/>
                </a:tc>
                <a:tc>
                  <a:txBody>
                    <a:bodyPr/>
                    <a:lstStyle/>
                    <a:p>
                      <a:pPr algn="ctr" fontAlgn="ctr"/>
                      <a:r>
                        <a:rPr lang="ru-RU" sz="900" b="0" i="0" u="none" strike="noStrike">
                          <a:solidFill>
                            <a:srgbClr val="000000"/>
                          </a:solidFill>
                          <a:effectLst/>
                          <a:latin typeface="Times New Roman"/>
                        </a:rPr>
                        <a:t>тыс. чел.</a:t>
                      </a:r>
                    </a:p>
                  </a:txBody>
                  <a:tcPr marL="0" marR="0" marT="0" marB="0" anchor="ctr"/>
                </a:tc>
                <a:tc>
                  <a:txBody>
                    <a:bodyPr/>
                    <a:lstStyle/>
                    <a:p>
                      <a:pPr algn="ctr" fontAlgn="ctr"/>
                      <a:r>
                        <a:rPr lang="ru-RU" sz="900" b="0" i="0" u="none" strike="noStrike">
                          <a:effectLst/>
                          <a:latin typeface="Times New Roman"/>
                        </a:rPr>
                        <a:t>110,30</a:t>
                      </a:r>
                    </a:p>
                  </a:txBody>
                  <a:tcPr marL="9525" marR="9525" marT="9525" marB="0" anchor="ctr"/>
                </a:tc>
                <a:tc>
                  <a:txBody>
                    <a:bodyPr/>
                    <a:lstStyle/>
                    <a:p>
                      <a:pPr algn="ctr" fontAlgn="ctr"/>
                      <a:r>
                        <a:rPr lang="ru-RU" sz="900" b="0" i="0" u="none" strike="noStrike">
                          <a:effectLst/>
                          <a:latin typeface="Times New Roman"/>
                        </a:rPr>
                        <a:t>186,7</a:t>
                      </a:r>
                    </a:p>
                  </a:txBody>
                  <a:tcPr marL="9525" marR="9525" marT="9525" marB="0" anchor="ctr"/>
                </a:tc>
                <a:tc>
                  <a:txBody>
                    <a:bodyPr/>
                    <a:lstStyle/>
                    <a:p>
                      <a:pPr algn="ctr" fontAlgn="ctr"/>
                      <a:r>
                        <a:rPr lang="ru-RU" sz="900" b="0" i="0" u="none" strike="noStrike">
                          <a:effectLst/>
                          <a:latin typeface="Times New Roman"/>
                        </a:rPr>
                        <a:t>188,94</a:t>
                      </a:r>
                    </a:p>
                  </a:txBody>
                  <a:tcPr marL="9525" marR="9525" marT="9525" marB="0" anchor="ctr"/>
                </a:tc>
                <a:tc>
                  <a:txBody>
                    <a:bodyPr/>
                    <a:lstStyle/>
                    <a:p>
                      <a:pPr algn="ctr" fontAlgn="ctr"/>
                      <a:r>
                        <a:rPr lang="ru-RU" sz="900" b="0" i="0" u="none" strike="noStrike">
                          <a:effectLst/>
                          <a:latin typeface="Times New Roman"/>
                        </a:rPr>
                        <a:t>191,97</a:t>
                      </a:r>
                    </a:p>
                  </a:txBody>
                  <a:tcPr marL="9525" marR="9525" marT="9525" marB="0" anchor="ctr"/>
                </a:tc>
                <a:tc>
                  <a:txBody>
                    <a:bodyPr/>
                    <a:lstStyle/>
                    <a:p>
                      <a:pPr algn="ctr" fontAlgn="ctr"/>
                      <a:r>
                        <a:rPr lang="ru-RU" sz="900" b="0" i="0" u="none" strike="noStrike">
                          <a:effectLst/>
                          <a:latin typeface="Times New Roman"/>
                        </a:rPr>
                        <a:t>189,89</a:t>
                      </a:r>
                    </a:p>
                  </a:txBody>
                  <a:tcPr marL="9525" marR="9525" marT="9525" marB="0" anchor="ctr"/>
                </a:tc>
                <a:tc>
                  <a:txBody>
                    <a:bodyPr/>
                    <a:lstStyle/>
                    <a:p>
                      <a:pPr algn="ctr" fontAlgn="ctr"/>
                      <a:r>
                        <a:rPr lang="ru-RU" sz="900" b="0" i="0" u="none" strike="noStrike">
                          <a:effectLst/>
                          <a:latin typeface="Times New Roman"/>
                        </a:rPr>
                        <a:t>192,70</a:t>
                      </a:r>
                    </a:p>
                  </a:txBody>
                  <a:tcPr marL="9525" marR="9525" marT="9525" marB="0" anchor="ctr"/>
                </a:tc>
                <a:tc>
                  <a:txBody>
                    <a:bodyPr/>
                    <a:lstStyle/>
                    <a:p>
                      <a:pPr algn="ctr" fontAlgn="ctr"/>
                      <a:r>
                        <a:rPr lang="ru-RU" sz="900" b="0" i="0" u="none" strike="noStrike">
                          <a:effectLst/>
                          <a:latin typeface="Times New Roman"/>
                        </a:rPr>
                        <a:t>195,70</a:t>
                      </a:r>
                    </a:p>
                  </a:txBody>
                  <a:tcPr marL="9525" marR="9525" marT="9525" marB="0" anchor="ctr"/>
                </a:tc>
                <a:tc>
                  <a:txBody>
                    <a:bodyPr/>
                    <a:lstStyle/>
                    <a:p>
                      <a:pPr algn="ctr" fontAlgn="ctr"/>
                      <a:r>
                        <a:rPr lang="ru-RU" sz="900" b="0" i="0" u="none" strike="noStrike">
                          <a:effectLst/>
                          <a:latin typeface="Times New Roman"/>
                        </a:rPr>
                        <a:t>194,60</a:t>
                      </a:r>
                    </a:p>
                  </a:txBody>
                  <a:tcPr marL="9525" marR="9525" marT="9525" marB="0" anchor="ctr"/>
                </a:tc>
                <a:tc>
                  <a:txBody>
                    <a:bodyPr/>
                    <a:lstStyle/>
                    <a:p>
                      <a:pPr algn="ctr" fontAlgn="ctr"/>
                      <a:r>
                        <a:rPr lang="ru-RU" sz="900" b="0" i="0" u="none" strike="noStrike">
                          <a:effectLst/>
                          <a:latin typeface="Times New Roman"/>
                        </a:rPr>
                        <a:t>198,49</a:t>
                      </a:r>
                    </a:p>
                  </a:txBody>
                  <a:tcPr marL="9525" marR="9525" marT="9525" marB="0" anchor="ctr"/>
                </a:tc>
                <a:tc>
                  <a:txBody>
                    <a:bodyPr/>
                    <a:lstStyle/>
                    <a:p>
                      <a:pPr algn="ctr" fontAlgn="ctr"/>
                      <a:r>
                        <a:rPr lang="ru-RU" sz="900" b="0" i="0" u="none" strike="noStrike" dirty="0">
                          <a:effectLst/>
                          <a:latin typeface="Times New Roman"/>
                        </a:rPr>
                        <a:t>201,70</a:t>
                      </a:r>
                    </a:p>
                  </a:txBody>
                  <a:tcPr marL="9525" marR="9525" marT="9525" marB="0" anchor="ctr"/>
                </a:tc>
              </a:tr>
            </a:tbl>
          </a:graphicData>
        </a:graphic>
      </p:graphicFrame>
      <p:sp>
        <p:nvSpPr>
          <p:cNvPr id="3" name="Прямоугольник 2"/>
          <p:cNvSpPr/>
          <p:nvPr/>
        </p:nvSpPr>
        <p:spPr>
          <a:xfrm>
            <a:off x="1259631" y="239104"/>
            <a:ext cx="5832649" cy="923330"/>
          </a:xfrm>
          <a:prstGeom prst="rect">
            <a:avLst/>
          </a:prstGeom>
        </p:spPr>
        <p:txBody>
          <a:bodyPr wrap="square">
            <a:spAutoFit/>
          </a:bodyPr>
          <a:lstStyle/>
          <a:p>
            <a:pPr algn="ctr"/>
            <a:r>
              <a:rPr lang="ru-RU" b="1" dirty="0" smtClean="0"/>
              <a:t>Основные показатели социально-экономического развития города Пятигорска на 2020 </a:t>
            </a:r>
            <a:r>
              <a:rPr lang="ru-RU" b="1" dirty="0"/>
              <a:t>год </a:t>
            </a:r>
            <a:endParaRPr lang="ru-RU" b="1" dirty="0" smtClean="0"/>
          </a:p>
          <a:p>
            <a:pPr algn="ctr"/>
            <a:r>
              <a:rPr lang="ru-RU" b="1" dirty="0" smtClean="0"/>
              <a:t>и </a:t>
            </a:r>
            <a:r>
              <a:rPr lang="ru-RU" b="1" dirty="0"/>
              <a:t>на </a:t>
            </a:r>
            <a:r>
              <a:rPr lang="ru-RU" b="1" dirty="0" smtClean="0"/>
              <a:t>плановый период 2021-2023 гг.</a:t>
            </a:r>
            <a:endParaRPr lang="ru-RU" b="1" dirty="0"/>
          </a:p>
        </p:txBody>
      </p:sp>
      <p:pic>
        <p:nvPicPr>
          <p:cNvPr id="1026" name="Picture 2" descr="C:\Users\superuser\Desktop\герб пятигорска.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84" y="71138"/>
            <a:ext cx="1187624" cy="137549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superuser\Desktop\СЛАЙДЫ!!!!!!!\Новая папка\Картинки для бюджета\kissclipart-economy-png-clipart-climate-change-economy-clip-ar-b3661520985c006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48264" y="44624"/>
            <a:ext cx="2088232" cy="122413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85708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77000">
              <a:schemeClr val="bg2">
                <a:lumMod val="50000"/>
                <a:lumOff val="50000"/>
                <a:alpha val="43000"/>
              </a:schemeClr>
            </a:gs>
            <a:gs pos="98000">
              <a:schemeClr val="bg1">
                <a:lumMod val="50000"/>
              </a:schemeClr>
            </a:gs>
          </a:gsLst>
          <a:lin ang="5400000" scaled="0"/>
          <a:tileRect/>
        </a:gradFill>
        <a:effectLst/>
      </p:bgPr>
    </p:bg>
    <p:spTree>
      <p:nvGrpSpPr>
        <p:cNvPr id="1" name=""/>
        <p:cNvGrpSpPr/>
        <p:nvPr/>
      </p:nvGrpSpPr>
      <p:grpSpPr>
        <a:xfrm>
          <a:off x="0" y="0"/>
          <a:ext cx="0" cy="0"/>
          <a:chOff x="0" y="0"/>
          <a:chExt cx="0" cy="0"/>
        </a:xfrm>
      </p:grpSpPr>
      <p:pic>
        <p:nvPicPr>
          <p:cNvPr id="48" name="Picture 2" descr="C:\Users\superuser\Desktop\герб пятигорска.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
            <a:ext cx="1124232" cy="1247779"/>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760895" y="19021"/>
            <a:ext cx="8640961" cy="677108"/>
          </a:xfrm>
          <a:prstGeom prst="rect">
            <a:avLst/>
          </a:prstGeom>
        </p:spPr>
        <p:txBody>
          <a:bodyPr wrap="square">
            <a:spAutoFit/>
          </a:bodyPr>
          <a:lstStyle/>
          <a:p>
            <a:pPr algn="ctr"/>
            <a:r>
              <a:rPr lang="ru-RU" sz="1900" b="1" dirty="0">
                <a:solidFill>
                  <a:prstClr val="black"/>
                </a:solidFill>
              </a:rPr>
              <a:t>Основные </a:t>
            </a:r>
            <a:r>
              <a:rPr lang="ru-RU" sz="1900" b="1" dirty="0" smtClean="0">
                <a:solidFill>
                  <a:prstClr val="black"/>
                </a:solidFill>
              </a:rPr>
              <a:t>характеристики </a:t>
            </a:r>
            <a:r>
              <a:rPr lang="ru-RU" sz="1900" b="1" dirty="0">
                <a:solidFill>
                  <a:prstClr val="black"/>
                </a:solidFill>
              </a:rPr>
              <a:t>бюджета города-курорта </a:t>
            </a:r>
            <a:br>
              <a:rPr lang="ru-RU" sz="1900" b="1" dirty="0">
                <a:solidFill>
                  <a:prstClr val="black"/>
                </a:solidFill>
              </a:rPr>
            </a:br>
            <a:r>
              <a:rPr lang="ru-RU" sz="1900" b="1" dirty="0">
                <a:solidFill>
                  <a:prstClr val="black"/>
                </a:solidFill>
              </a:rPr>
              <a:t>Пятигорска </a:t>
            </a:r>
            <a:r>
              <a:rPr lang="ru-RU" sz="1900" b="1" dirty="0" smtClean="0">
                <a:solidFill>
                  <a:prstClr val="black"/>
                </a:solidFill>
              </a:rPr>
              <a:t>по первоначальному плану на 2020,2021, 2022,2023гг.                                                                        </a:t>
            </a:r>
            <a:endParaRPr lang="ru-RU" sz="1900" b="1" dirty="0">
              <a:solidFill>
                <a:prstClr val="black"/>
              </a:solidFill>
            </a:endParaRPr>
          </a:p>
        </p:txBody>
      </p:sp>
      <p:grpSp>
        <p:nvGrpSpPr>
          <p:cNvPr id="99" name="Group 72">
            <a:extLst>
              <a:ext uri="{FF2B5EF4-FFF2-40B4-BE49-F238E27FC236}">
                <a16:creationId xmlns:a16="http://schemas.microsoft.com/office/drawing/2014/main" xmlns="" id="{10759EEA-4DAA-4F9A-AD29-01E6EADC95A5}"/>
              </a:ext>
            </a:extLst>
          </p:cNvPr>
          <p:cNvGrpSpPr/>
          <p:nvPr/>
        </p:nvGrpSpPr>
        <p:grpSpPr>
          <a:xfrm>
            <a:off x="3414959" y="3004788"/>
            <a:ext cx="292945" cy="339927"/>
            <a:chOff x="4590585" y="2282878"/>
            <a:chExt cx="3010830" cy="1205706"/>
          </a:xfrm>
        </p:grpSpPr>
        <p:sp>
          <p:nvSpPr>
            <p:cNvPr id="100" name="Rectangle 70">
              <a:extLst>
                <a:ext uri="{FF2B5EF4-FFF2-40B4-BE49-F238E27FC236}">
                  <a16:creationId xmlns:a16="http://schemas.microsoft.com/office/drawing/2014/main" xmlns="" id="{60EF2850-95AA-4AD3-B539-F5961CDD10C5}"/>
                </a:ext>
              </a:extLst>
            </p:cNvPr>
            <p:cNvSpPr/>
            <p:nvPr/>
          </p:nvSpPr>
          <p:spPr>
            <a:xfrm>
              <a:off x="4590585" y="2282878"/>
              <a:ext cx="3010830" cy="861775"/>
            </a:xfrm>
            <a:prstGeom prst="rect">
              <a:avLst/>
            </a:prstGeom>
          </p:spPr>
          <p:txBody>
            <a:bodyPr wrap="square" anchor="b">
              <a:spAutoFit/>
            </a:bodyPr>
            <a:lstStyle/>
            <a:p>
              <a:pPr algn="ctr"/>
              <a:endParaRPr lang="ru-RU" b="1" cap="all" dirty="0">
                <a:solidFill>
                  <a:prstClr val="black"/>
                </a:solidFill>
              </a:endParaRPr>
            </a:p>
            <a:p>
              <a:pPr algn="ctr"/>
              <a:endParaRPr lang="en-US" b="1" cap="all" dirty="0">
                <a:solidFill>
                  <a:prstClr val="black"/>
                </a:solidFill>
              </a:endParaRPr>
            </a:p>
          </p:txBody>
        </p:sp>
        <p:sp>
          <p:nvSpPr>
            <p:cNvPr id="101" name="Rectangle 71">
              <a:extLst>
                <a:ext uri="{FF2B5EF4-FFF2-40B4-BE49-F238E27FC236}">
                  <a16:creationId xmlns:a16="http://schemas.microsoft.com/office/drawing/2014/main" xmlns="" id="{57F5BF76-D84B-4A2C-B123-341815B81F8D}"/>
                </a:ext>
              </a:extLst>
            </p:cNvPr>
            <p:cNvSpPr/>
            <p:nvPr/>
          </p:nvSpPr>
          <p:spPr>
            <a:xfrm>
              <a:off x="4590585" y="3088473"/>
              <a:ext cx="2248110" cy="400111"/>
            </a:xfrm>
            <a:prstGeom prst="rect">
              <a:avLst/>
            </a:prstGeom>
          </p:spPr>
          <p:txBody>
            <a:bodyPr wrap="square">
              <a:spAutoFit/>
            </a:bodyPr>
            <a:lstStyle/>
            <a:p>
              <a:pPr algn="ctr"/>
              <a:endParaRPr lang="en-US" sz="1350" dirty="0">
                <a:solidFill>
                  <a:prstClr val="black"/>
                </a:solidFill>
              </a:endParaRPr>
            </a:p>
          </p:txBody>
        </p:sp>
      </p:grpSp>
      <p:grpSp>
        <p:nvGrpSpPr>
          <p:cNvPr id="8" name="Группа 7"/>
          <p:cNvGrpSpPr/>
          <p:nvPr/>
        </p:nvGrpSpPr>
        <p:grpSpPr>
          <a:xfrm>
            <a:off x="395536" y="799809"/>
            <a:ext cx="8712968" cy="4418003"/>
            <a:chOff x="-499591" y="1511253"/>
            <a:chExt cx="8514890" cy="4710487"/>
          </a:xfrm>
        </p:grpSpPr>
        <p:grpSp>
          <p:nvGrpSpPr>
            <p:cNvPr id="7" name="Группа 6"/>
            <p:cNvGrpSpPr/>
            <p:nvPr/>
          </p:nvGrpSpPr>
          <p:grpSpPr>
            <a:xfrm>
              <a:off x="323761" y="1511253"/>
              <a:ext cx="6604842" cy="3553482"/>
              <a:chOff x="487437" y="1210863"/>
              <a:chExt cx="8437429" cy="4339679"/>
            </a:xfrm>
          </p:grpSpPr>
          <p:grpSp>
            <p:nvGrpSpPr>
              <p:cNvPr id="119" name="Group 61">
                <a:extLst>
                  <a:ext uri="{FF2B5EF4-FFF2-40B4-BE49-F238E27FC236}">
                    <a16:creationId xmlns:a16="http://schemas.microsoft.com/office/drawing/2014/main" xmlns="" id="{41DAAF18-CBD4-4F15-B976-24E928A33B66}"/>
                  </a:ext>
                </a:extLst>
              </p:cNvPr>
              <p:cNvGrpSpPr/>
              <p:nvPr/>
            </p:nvGrpSpPr>
            <p:grpSpPr>
              <a:xfrm>
                <a:off x="4470801" y="1247781"/>
                <a:ext cx="2114550" cy="4216277"/>
                <a:chOff x="4674393" y="1204913"/>
                <a:chExt cx="2819400" cy="4801699"/>
              </a:xfrm>
            </p:grpSpPr>
            <p:sp>
              <p:nvSpPr>
                <p:cNvPr id="120" name="Oval 11">
                  <a:extLst>
                    <a:ext uri="{FF2B5EF4-FFF2-40B4-BE49-F238E27FC236}">
                      <a16:creationId xmlns:a16="http://schemas.microsoft.com/office/drawing/2014/main" xmlns="" id="{03ACD799-08ED-46A6-91C1-2AB5674C3270}"/>
                    </a:ext>
                  </a:extLst>
                </p:cNvPr>
                <p:cNvSpPr/>
                <p:nvPr/>
              </p:nvSpPr>
              <p:spPr>
                <a:xfrm>
                  <a:off x="4674393" y="2101363"/>
                  <a:ext cx="2819400" cy="3905249"/>
                </a:xfrm>
                <a:prstGeom prst="ellipse">
                  <a:avLst/>
                </a:prstGeom>
                <a:gradFill flip="none" rotWithShape="1">
                  <a:gsLst>
                    <a:gs pos="0">
                      <a:schemeClr val="accent3">
                        <a:lumMod val="5000"/>
                        <a:lumOff val="95000"/>
                        <a:alpha val="0"/>
                      </a:schemeClr>
                    </a:gs>
                    <a:gs pos="44000">
                      <a:schemeClr val="bg1">
                        <a:alpha val="25000"/>
                      </a:schemeClr>
                    </a:gs>
                    <a:gs pos="62000">
                      <a:schemeClr val="bg1">
                        <a:alpha val="25000"/>
                      </a:schemeClr>
                    </a:gs>
                    <a:gs pos="100000">
                      <a:schemeClr val="accent3">
                        <a:lumMod val="30000"/>
                        <a:lumOff val="70000"/>
                        <a:alpha val="0"/>
                      </a:schemeClr>
                    </a:gs>
                  </a:gsLst>
                  <a:lin ang="0" scaled="1"/>
                  <a:tileRect/>
                </a:gradFill>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endParaRPr lang="en-US" sz="1400" dirty="0">
                    <a:ln w="12700">
                      <a:solidFill>
                        <a:srgbClr val="212745">
                          <a:satMod val="155000"/>
                        </a:srgbClr>
                      </a:solidFill>
                      <a:prstDash val="solid"/>
                    </a:ln>
                    <a:solidFill>
                      <a:prstClr val="black"/>
                    </a:solidFill>
                    <a:effectLst>
                      <a:outerShdw blurRad="41275" dist="20320" dir="1800000" algn="tl" rotWithShape="0">
                        <a:srgbClr val="000000">
                          <a:alpha val="40000"/>
                        </a:srgbClr>
                      </a:outerShdw>
                    </a:effectLst>
                  </a:endParaRPr>
                </a:p>
              </p:txBody>
            </p:sp>
            <p:grpSp>
              <p:nvGrpSpPr>
                <p:cNvPr id="121" name="Group 15">
                  <a:extLst>
                    <a:ext uri="{FF2B5EF4-FFF2-40B4-BE49-F238E27FC236}">
                      <a16:creationId xmlns:a16="http://schemas.microsoft.com/office/drawing/2014/main" xmlns="" id="{82D5EF44-1C50-41A1-BA8F-7DE0228BD9B2}"/>
                    </a:ext>
                  </a:extLst>
                </p:cNvPr>
                <p:cNvGrpSpPr/>
                <p:nvPr/>
              </p:nvGrpSpPr>
              <p:grpSpPr>
                <a:xfrm>
                  <a:off x="5914231" y="1204913"/>
                  <a:ext cx="363538" cy="885825"/>
                  <a:chOff x="5915025" y="1204913"/>
                  <a:chExt cx="363538" cy="885825"/>
                </a:xfrm>
              </p:grpSpPr>
              <p:sp>
                <p:nvSpPr>
                  <p:cNvPr id="123" name="Rectangle 41">
                    <a:extLst>
                      <a:ext uri="{FF2B5EF4-FFF2-40B4-BE49-F238E27FC236}">
                        <a16:creationId xmlns:a16="http://schemas.microsoft.com/office/drawing/2014/main" xmlns="" id="{D24D3A9B-015E-42CE-A333-AE22E131C94D}"/>
                      </a:ext>
                    </a:extLst>
                  </p:cNvPr>
                  <p:cNvSpPr>
                    <a:spLocks noChangeArrowheads="1"/>
                  </p:cNvSpPr>
                  <p:nvPr/>
                </p:nvSpPr>
                <p:spPr bwMode="auto">
                  <a:xfrm>
                    <a:off x="5994400" y="1652588"/>
                    <a:ext cx="11113" cy="68263"/>
                  </a:xfrm>
                  <a:prstGeom prst="rect">
                    <a:avLst/>
                  </a:prstGeom>
                  <a:solidFill>
                    <a:srgbClr val="10101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400">
                      <a:ln w="12700">
                        <a:solidFill>
                          <a:srgbClr val="212745">
                            <a:satMod val="155000"/>
                          </a:srgbClr>
                        </a:solidFill>
                        <a:prstDash val="solid"/>
                      </a:ln>
                      <a:solidFill>
                        <a:srgbClr val="B4DCFA">
                          <a:tint val="85000"/>
                          <a:satMod val="155000"/>
                        </a:srgbClr>
                      </a:solidFill>
                      <a:effectLst>
                        <a:outerShdw blurRad="41275" dist="20320" dir="1800000" algn="tl" rotWithShape="0">
                          <a:srgbClr val="000000">
                            <a:alpha val="40000"/>
                          </a:srgbClr>
                        </a:outerShdw>
                      </a:effectLst>
                    </a:endParaRPr>
                  </a:p>
                </p:txBody>
              </p:sp>
              <p:sp>
                <p:nvSpPr>
                  <p:cNvPr id="124" name="Rectangle 42">
                    <a:extLst>
                      <a:ext uri="{FF2B5EF4-FFF2-40B4-BE49-F238E27FC236}">
                        <a16:creationId xmlns:a16="http://schemas.microsoft.com/office/drawing/2014/main" xmlns="" id="{20B0294D-603E-4E28-BAE3-330F59FDA6C7}"/>
                      </a:ext>
                    </a:extLst>
                  </p:cNvPr>
                  <p:cNvSpPr>
                    <a:spLocks noChangeArrowheads="1"/>
                  </p:cNvSpPr>
                  <p:nvPr/>
                </p:nvSpPr>
                <p:spPr bwMode="auto">
                  <a:xfrm>
                    <a:off x="6086475" y="1236663"/>
                    <a:ext cx="20638" cy="495300"/>
                  </a:xfrm>
                  <a:prstGeom prst="rect">
                    <a:avLst/>
                  </a:prstGeom>
                  <a:solidFill>
                    <a:srgbClr val="3333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400">
                      <a:ln w="12700">
                        <a:solidFill>
                          <a:srgbClr val="212745">
                            <a:satMod val="155000"/>
                          </a:srgbClr>
                        </a:solidFill>
                        <a:prstDash val="solid"/>
                      </a:ln>
                      <a:solidFill>
                        <a:srgbClr val="B4DCFA">
                          <a:tint val="85000"/>
                          <a:satMod val="155000"/>
                        </a:srgbClr>
                      </a:solidFill>
                      <a:effectLst>
                        <a:outerShdw blurRad="41275" dist="20320" dir="1800000" algn="tl" rotWithShape="0">
                          <a:srgbClr val="000000">
                            <a:alpha val="40000"/>
                          </a:srgbClr>
                        </a:outerShdw>
                      </a:effectLst>
                    </a:endParaRPr>
                  </a:p>
                </p:txBody>
              </p:sp>
              <p:sp>
                <p:nvSpPr>
                  <p:cNvPr id="125" name="Freeform 49">
                    <a:extLst>
                      <a:ext uri="{FF2B5EF4-FFF2-40B4-BE49-F238E27FC236}">
                        <a16:creationId xmlns:a16="http://schemas.microsoft.com/office/drawing/2014/main" xmlns="" id="{BAF39EF7-97EC-410A-B6BC-7C753ADF23DC}"/>
                      </a:ext>
                    </a:extLst>
                  </p:cNvPr>
                  <p:cNvSpPr>
                    <a:spLocks/>
                  </p:cNvSpPr>
                  <p:nvPr/>
                </p:nvSpPr>
                <p:spPr bwMode="auto">
                  <a:xfrm>
                    <a:off x="6043527" y="1365663"/>
                    <a:ext cx="77872" cy="388524"/>
                  </a:xfrm>
                  <a:custGeom>
                    <a:avLst/>
                    <a:gdLst>
                      <a:gd name="T0" fmla="*/ 122 w 186"/>
                      <a:gd name="T1" fmla="*/ 0 h 1293"/>
                      <a:gd name="T2" fmla="*/ 127 w 186"/>
                      <a:gd name="T3" fmla="*/ 12 h 1293"/>
                      <a:gd name="T4" fmla="*/ 153 w 186"/>
                      <a:gd name="T5" fmla="*/ 92 h 1293"/>
                      <a:gd name="T6" fmla="*/ 173 w 186"/>
                      <a:gd name="T7" fmla="*/ 167 h 1293"/>
                      <a:gd name="T8" fmla="*/ 185 w 186"/>
                      <a:gd name="T9" fmla="*/ 257 h 1293"/>
                      <a:gd name="T10" fmla="*/ 186 w 186"/>
                      <a:gd name="T11" fmla="*/ 352 h 1293"/>
                      <a:gd name="T12" fmla="*/ 174 w 186"/>
                      <a:gd name="T13" fmla="*/ 424 h 1293"/>
                      <a:gd name="T14" fmla="*/ 160 w 186"/>
                      <a:gd name="T15" fmla="*/ 471 h 1293"/>
                      <a:gd name="T16" fmla="*/ 139 w 186"/>
                      <a:gd name="T17" fmla="*/ 516 h 1293"/>
                      <a:gd name="T18" fmla="*/ 112 w 186"/>
                      <a:gd name="T19" fmla="*/ 558 h 1293"/>
                      <a:gd name="T20" fmla="*/ 95 w 186"/>
                      <a:gd name="T21" fmla="*/ 577 h 1293"/>
                      <a:gd name="T22" fmla="*/ 78 w 186"/>
                      <a:gd name="T23" fmla="*/ 598 h 1293"/>
                      <a:gd name="T24" fmla="*/ 50 w 186"/>
                      <a:gd name="T25" fmla="*/ 641 h 1293"/>
                      <a:gd name="T26" fmla="*/ 29 w 186"/>
                      <a:gd name="T27" fmla="*/ 689 h 1293"/>
                      <a:gd name="T28" fmla="*/ 13 w 186"/>
                      <a:gd name="T29" fmla="*/ 739 h 1293"/>
                      <a:gd name="T30" fmla="*/ 0 w 186"/>
                      <a:gd name="T31" fmla="*/ 819 h 1293"/>
                      <a:gd name="T32" fmla="*/ 2 w 186"/>
                      <a:gd name="T33" fmla="*/ 930 h 1293"/>
                      <a:gd name="T34" fmla="*/ 17 w 186"/>
                      <a:gd name="T35" fmla="*/ 1037 h 1293"/>
                      <a:gd name="T36" fmla="*/ 43 w 186"/>
                      <a:gd name="T37" fmla="*/ 1136 h 1293"/>
                      <a:gd name="T38" fmla="*/ 74 w 186"/>
                      <a:gd name="T39" fmla="*/ 1217 h 1293"/>
                      <a:gd name="T40" fmla="*/ 107 w 186"/>
                      <a:gd name="T41" fmla="*/ 1276 h 1293"/>
                      <a:gd name="T42" fmla="*/ 122 w 186"/>
                      <a:gd name="T43" fmla="*/ 1293 h 1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6" h="1293">
                        <a:moveTo>
                          <a:pt x="122" y="0"/>
                        </a:moveTo>
                        <a:lnTo>
                          <a:pt x="127" y="12"/>
                        </a:lnTo>
                        <a:lnTo>
                          <a:pt x="153" y="92"/>
                        </a:lnTo>
                        <a:lnTo>
                          <a:pt x="173" y="167"/>
                        </a:lnTo>
                        <a:lnTo>
                          <a:pt x="185" y="257"/>
                        </a:lnTo>
                        <a:lnTo>
                          <a:pt x="186" y="352"/>
                        </a:lnTo>
                        <a:lnTo>
                          <a:pt x="174" y="424"/>
                        </a:lnTo>
                        <a:lnTo>
                          <a:pt x="160" y="471"/>
                        </a:lnTo>
                        <a:lnTo>
                          <a:pt x="139" y="516"/>
                        </a:lnTo>
                        <a:lnTo>
                          <a:pt x="112" y="558"/>
                        </a:lnTo>
                        <a:lnTo>
                          <a:pt x="95" y="577"/>
                        </a:lnTo>
                        <a:lnTo>
                          <a:pt x="78" y="598"/>
                        </a:lnTo>
                        <a:lnTo>
                          <a:pt x="50" y="641"/>
                        </a:lnTo>
                        <a:lnTo>
                          <a:pt x="29" y="689"/>
                        </a:lnTo>
                        <a:lnTo>
                          <a:pt x="13" y="739"/>
                        </a:lnTo>
                        <a:lnTo>
                          <a:pt x="0" y="819"/>
                        </a:lnTo>
                        <a:lnTo>
                          <a:pt x="2" y="930"/>
                        </a:lnTo>
                        <a:lnTo>
                          <a:pt x="17" y="1037"/>
                        </a:lnTo>
                        <a:lnTo>
                          <a:pt x="43" y="1136"/>
                        </a:lnTo>
                        <a:lnTo>
                          <a:pt x="74" y="1217"/>
                        </a:lnTo>
                        <a:lnTo>
                          <a:pt x="107" y="1276"/>
                        </a:lnTo>
                        <a:lnTo>
                          <a:pt x="122" y="1293"/>
                        </a:lnTo>
                      </a:path>
                    </a:pathLst>
                  </a:custGeom>
                  <a:noFill/>
                  <a:ln w="142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400">
                      <a:ln w="12700">
                        <a:solidFill>
                          <a:srgbClr val="212745">
                            <a:satMod val="155000"/>
                          </a:srgbClr>
                        </a:solidFill>
                        <a:prstDash val="solid"/>
                      </a:ln>
                      <a:solidFill>
                        <a:srgbClr val="B4DCFA">
                          <a:tint val="85000"/>
                          <a:satMod val="155000"/>
                        </a:srgbClr>
                      </a:solidFill>
                      <a:effectLst>
                        <a:outerShdw blurRad="41275" dist="20320" dir="1800000" algn="tl" rotWithShape="0">
                          <a:srgbClr val="000000">
                            <a:alpha val="40000"/>
                          </a:srgbClr>
                        </a:outerShdw>
                      </a:effectLst>
                    </a:endParaRPr>
                  </a:p>
                </p:txBody>
              </p:sp>
              <p:sp>
                <p:nvSpPr>
                  <p:cNvPr id="126" name="Freeform 50">
                    <a:extLst>
                      <a:ext uri="{FF2B5EF4-FFF2-40B4-BE49-F238E27FC236}">
                        <a16:creationId xmlns:a16="http://schemas.microsoft.com/office/drawing/2014/main" xmlns="" id="{F25206E8-108A-4D58-B3A9-BEB694D8B1EF}"/>
                      </a:ext>
                    </a:extLst>
                  </p:cNvPr>
                  <p:cNvSpPr>
                    <a:spLocks/>
                  </p:cNvSpPr>
                  <p:nvPr/>
                </p:nvSpPr>
                <p:spPr bwMode="auto">
                  <a:xfrm>
                    <a:off x="6059488" y="1204913"/>
                    <a:ext cx="73025" cy="73025"/>
                  </a:xfrm>
                  <a:custGeom>
                    <a:avLst/>
                    <a:gdLst>
                      <a:gd name="T0" fmla="*/ 0 w 184"/>
                      <a:gd name="T1" fmla="*/ 92 h 184"/>
                      <a:gd name="T2" fmla="*/ 2 w 184"/>
                      <a:gd name="T3" fmla="*/ 112 h 184"/>
                      <a:gd name="T4" fmla="*/ 15 w 184"/>
                      <a:gd name="T5" fmla="*/ 144 h 184"/>
                      <a:gd name="T6" fmla="*/ 40 w 184"/>
                      <a:gd name="T7" fmla="*/ 170 h 184"/>
                      <a:gd name="T8" fmla="*/ 73 w 184"/>
                      <a:gd name="T9" fmla="*/ 183 h 184"/>
                      <a:gd name="T10" fmla="*/ 92 w 184"/>
                      <a:gd name="T11" fmla="*/ 184 h 184"/>
                      <a:gd name="T12" fmla="*/ 92 w 184"/>
                      <a:gd name="T13" fmla="*/ 184 h 184"/>
                      <a:gd name="T14" fmla="*/ 110 w 184"/>
                      <a:gd name="T15" fmla="*/ 183 h 184"/>
                      <a:gd name="T16" fmla="*/ 144 w 184"/>
                      <a:gd name="T17" fmla="*/ 170 h 184"/>
                      <a:gd name="T18" fmla="*/ 169 w 184"/>
                      <a:gd name="T19" fmla="*/ 144 h 184"/>
                      <a:gd name="T20" fmla="*/ 183 w 184"/>
                      <a:gd name="T21" fmla="*/ 112 h 184"/>
                      <a:gd name="T22" fmla="*/ 184 w 184"/>
                      <a:gd name="T23" fmla="*/ 92 h 184"/>
                      <a:gd name="T24" fmla="*/ 184 w 184"/>
                      <a:gd name="T25" fmla="*/ 92 h 184"/>
                      <a:gd name="T26" fmla="*/ 183 w 184"/>
                      <a:gd name="T27" fmla="*/ 74 h 184"/>
                      <a:gd name="T28" fmla="*/ 169 w 184"/>
                      <a:gd name="T29" fmla="*/ 42 h 184"/>
                      <a:gd name="T30" fmla="*/ 144 w 184"/>
                      <a:gd name="T31" fmla="*/ 16 h 184"/>
                      <a:gd name="T32" fmla="*/ 110 w 184"/>
                      <a:gd name="T33" fmla="*/ 2 h 184"/>
                      <a:gd name="T34" fmla="*/ 92 w 184"/>
                      <a:gd name="T35" fmla="*/ 0 h 184"/>
                      <a:gd name="T36" fmla="*/ 92 w 184"/>
                      <a:gd name="T37" fmla="*/ 0 h 184"/>
                      <a:gd name="T38" fmla="*/ 73 w 184"/>
                      <a:gd name="T39" fmla="*/ 2 h 184"/>
                      <a:gd name="T40" fmla="*/ 40 w 184"/>
                      <a:gd name="T41" fmla="*/ 16 h 184"/>
                      <a:gd name="T42" fmla="*/ 15 w 184"/>
                      <a:gd name="T43" fmla="*/ 42 h 184"/>
                      <a:gd name="T44" fmla="*/ 2 w 184"/>
                      <a:gd name="T45" fmla="*/ 74 h 184"/>
                      <a:gd name="T46" fmla="*/ 0 w 184"/>
                      <a:gd name="T47" fmla="*/ 92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4" h="184">
                        <a:moveTo>
                          <a:pt x="0" y="92"/>
                        </a:moveTo>
                        <a:lnTo>
                          <a:pt x="2" y="112"/>
                        </a:lnTo>
                        <a:lnTo>
                          <a:pt x="15" y="144"/>
                        </a:lnTo>
                        <a:lnTo>
                          <a:pt x="40" y="170"/>
                        </a:lnTo>
                        <a:lnTo>
                          <a:pt x="73" y="183"/>
                        </a:lnTo>
                        <a:lnTo>
                          <a:pt x="92" y="184"/>
                        </a:lnTo>
                        <a:lnTo>
                          <a:pt x="92" y="184"/>
                        </a:lnTo>
                        <a:lnTo>
                          <a:pt x="110" y="183"/>
                        </a:lnTo>
                        <a:lnTo>
                          <a:pt x="144" y="170"/>
                        </a:lnTo>
                        <a:lnTo>
                          <a:pt x="169" y="144"/>
                        </a:lnTo>
                        <a:lnTo>
                          <a:pt x="183" y="112"/>
                        </a:lnTo>
                        <a:lnTo>
                          <a:pt x="184" y="92"/>
                        </a:lnTo>
                        <a:lnTo>
                          <a:pt x="184" y="92"/>
                        </a:lnTo>
                        <a:lnTo>
                          <a:pt x="183" y="74"/>
                        </a:lnTo>
                        <a:lnTo>
                          <a:pt x="169" y="42"/>
                        </a:lnTo>
                        <a:lnTo>
                          <a:pt x="144" y="16"/>
                        </a:lnTo>
                        <a:lnTo>
                          <a:pt x="110" y="2"/>
                        </a:lnTo>
                        <a:lnTo>
                          <a:pt x="92" y="0"/>
                        </a:lnTo>
                        <a:lnTo>
                          <a:pt x="92" y="0"/>
                        </a:lnTo>
                        <a:lnTo>
                          <a:pt x="73" y="2"/>
                        </a:lnTo>
                        <a:lnTo>
                          <a:pt x="40" y="16"/>
                        </a:lnTo>
                        <a:lnTo>
                          <a:pt x="15" y="42"/>
                        </a:lnTo>
                        <a:lnTo>
                          <a:pt x="2" y="74"/>
                        </a:lnTo>
                        <a:lnTo>
                          <a:pt x="0" y="92"/>
                        </a:lnTo>
                        <a:close/>
                      </a:path>
                    </a:pathLst>
                  </a:custGeom>
                  <a:solidFill>
                    <a:srgbClr val="101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400">
                      <a:ln w="12700">
                        <a:solidFill>
                          <a:srgbClr val="212745">
                            <a:satMod val="155000"/>
                          </a:srgbClr>
                        </a:solidFill>
                        <a:prstDash val="solid"/>
                      </a:ln>
                      <a:solidFill>
                        <a:srgbClr val="B4DCFA">
                          <a:tint val="85000"/>
                          <a:satMod val="155000"/>
                        </a:srgbClr>
                      </a:solidFill>
                      <a:effectLst>
                        <a:outerShdw blurRad="41275" dist="20320" dir="1800000" algn="tl" rotWithShape="0">
                          <a:srgbClr val="000000">
                            <a:alpha val="40000"/>
                          </a:srgbClr>
                        </a:outerShdw>
                      </a:effectLst>
                    </a:endParaRPr>
                  </a:p>
                </p:txBody>
              </p:sp>
              <p:sp>
                <p:nvSpPr>
                  <p:cNvPr id="127" name="Rectangle 45">
                    <a:extLst>
                      <a:ext uri="{FF2B5EF4-FFF2-40B4-BE49-F238E27FC236}">
                        <a16:creationId xmlns:a16="http://schemas.microsoft.com/office/drawing/2014/main" xmlns="" id="{42BE41FA-42DF-45D0-9ED7-E7D9DC412549}"/>
                      </a:ext>
                    </a:extLst>
                  </p:cNvPr>
                  <p:cNvSpPr>
                    <a:spLocks noChangeArrowheads="1"/>
                  </p:cNvSpPr>
                  <p:nvPr/>
                </p:nvSpPr>
                <p:spPr bwMode="auto">
                  <a:xfrm>
                    <a:off x="5994400" y="1720850"/>
                    <a:ext cx="203200" cy="131763"/>
                  </a:xfrm>
                  <a:prstGeom prst="rect">
                    <a:avLst/>
                  </a:prstGeom>
                  <a:solidFill>
                    <a:srgbClr val="10101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400">
                      <a:ln w="12700">
                        <a:solidFill>
                          <a:srgbClr val="212745">
                            <a:satMod val="155000"/>
                          </a:srgbClr>
                        </a:solidFill>
                        <a:prstDash val="solid"/>
                      </a:ln>
                      <a:solidFill>
                        <a:srgbClr val="B4DCFA">
                          <a:tint val="85000"/>
                          <a:satMod val="155000"/>
                        </a:srgbClr>
                      </a:solidFill>
                      <a:effectLst>
                        <a:outerShdw blurRad="41275" dist="20320" dir="1800000" algn="tl" rotWithShape="0">
                          <a:srgbClr val="000000">
                            <a:alpha val="40000"/>
                          </a:srgbClr>
                        </a:outerShdw>
                      </a:effectLst>
                    </a:endParaRPr>
                  </a:p>
                </p:txBody>
              </p:sp>
              <p:sp>
                <p:nvSpPr>
                  <p:cNvPr id="128" name="Freeform 55">
                    <a:extLst>
                      <a:ext uri="{FF2B5EF4-FFF2-40B4-BE49-F238E27FC236}">
                        <a16:creationId xmlns:a16="http://schemas.microsoft.com/office/drawing/2014/main" xmlns="" id="{56B1473F-5677-4B17-9312-C4E91700B07D}"/>
                      </a:ext>
                    </a:extLst>
                  </p:cNvPr>
                  <p:cNvSpPr>
                    <a:spLocks/>
                  </p:cNvSpPr>
                  <p:nvPr/>
                </p:nvSpPr>
                <p:spPr bwMode="auto">
                  <a:xfrm>
                    <a:off x="5915025" y="1822450"/>
                    <a:ext cx="363538" cy="258762"/>
                  </a:xfrm>
                  <a:custGeom>
                    <a:avLst/>
                    <a:gdLst>
                      <a:gd name="T0" fmla="*/ 459 w 918"/>
                      <a:gd name="T1" fmla="*/ 0 h 650"/>
                      <a:gd name="T2" fmla="*/ 209 w 918"/>
                      <a:gd name="T3" fmla="*/ 0 h 650"/>
                      <a:gd name="T4" fmla="*/ 208 w 918"/>
                      <a:gd name="T5" fmla="*/ 46 h 650"/>
                      <a:gd name="T6" fmla="*/ 194 w 918"/>
                      <a:gd name="T7" fmla="*/ 137 h 650"/>
                      <a:gd name="T8" fmla="*/ 169 w 918"/>
                      <a:gd name="T9" fmla="*/ 222 h 650"/>
                      <a:gd name="T10" fmla="*/ 137 w 918"/>
                      <a:gd name="T11" fmla="*/ 304 h 650"/>
                      <a:gd name="T12" fmla="*/ 83 w 918"/>
                      <a:gd name="T13" fmla="*/ 409 h 650"/>
                      <a:gd name="T14" fmla="*/ 25 w 918"/>
                      <a:gd name="T15" fmla="*/ 502 h 650"/>
                      <a:gd name="T16" fmla="*/ 11 w 918"/>
                      <a:gd name="T17" fmla="*/ 520 h 650"/>
                      <a:gd name="T18" fmla="*/ 11 w 918"/>
                      <a:gd name="T19" fmla="*/ 520 h 650"/>
                      <a:gd name="T20" fmla="*/ 3 w 918"/>
                      <a:gd name="T21" fmla="*/ 533 h 650"/>
                      <a:gd name="T22" fmla="*/ 0 w 918"/>
                      <a:gd name="T23" fmla="*/ 575 h 650"/>
                      <a:gd name="T24" fmla="*/ 8 w 918"/>
                      <a:gd name="T25" fmla="*/ 637 h 650"/>
                      <a:gd name="T26" fmla="*/ 11 w 918"/>
                      <a:gd name="T27" fmla="*/ 650 h 650"/>
                      <a:gd name="T28" fmla="*/ 11 w 918"/>
                      <a:gd name="T29" fmla="*/ 650 h 650"/>
                      <a:gd name="T30" fmla="*/ 459 w 918"/>
                      <a:gd name="T31" fmla="*/ 650 h 650"/>
                      <a:gd name="T32" fmla="*/ 906 w 918"/>
                      <a:gd name="T33" fmla="*/ 650 h 650"/>
                      <a:gd name="T34" fmla="*/ 910 w 918"/>
                      <a:gd name="T35" fmla="*/ 637 h 650"/>
                      <a:gd name="T36" fmla="*/ 918 w 918"/>
                      <a:gd name="T37" fmla="*/ 575 h 650"/>
                      <a:gd name="T38" fmla="*/ 914 w 918"/>
                      <a:gd name="T39" fmla="*/ 533 h 650"/>
                      <a:gd name="T40" fmla="*/ 906 w 918"/>
                      <a:gd name="T41" fmla="*/ 520 h 650"/>
                      <a:gd name="T42" fmla="*/ 906 w 918"/>
                      <a:gd name="T43" fmla="*/ 520 h 650"/>
                      <a:gd name="T44" fmla="*/ 893 w 918"/>
                      <a:gd name="T45" fmla="*/ 502 h 650"/>
                      <a:gd name="T46" fmla="*/ 834 w 918"/>
                      <a:gd name="T47" fmla="*/ 409 h 650"/>
                      <a:gd name="T48" fmla="*/ 781 w 918"/>
                      <a:gd name="T49" fmla="*/ 304 h 650"/>
                      <a:gd name="T50" fmla="*/ 750 w 918"/>
                      <a:gd name="T51" fmla="*/ 222 h 650"/>
                      <a:gd name="T52" fmla="*/ 724 w 918"/>
                      <a:gd name="T53" fmla="*/ 137 h 650"/>
                      <a:gd name="T54" fmla="*/ 709 w 918"/>
                      <a:gd name="T55" fmla="*/ 46 h 650"/>
                      <a:gd name="T56" fmla="*/ 708 w 918"/>
                      <a:gd name="T57" fmla="*/ 0 h 650"/>
                      <a:gd name="T58" fmla="*/ 708 w 918"/>
                      <a:gd name="T59" fmla="*/ 0 h 650"/>
                      <a:gd name="T60" fmla="*/ 459 w 918"/>
                      <a:gd name="T61" fmla="*/ 0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18" h="650">
                        <a:moveTo>
                          <a:pt x="459" y="0"/>
                        </a:moveTo>
                        <a:lnTo>
                          <a:pt x="209" y="0"/>
                        </a:lnTo>
                        <a:lnTo>
                          <a:pt x="208" y="46"/>
                        </a:lnTo>
                        <a:lnTo>
                          <a:pt x="194" y="137"/>
                        </a:lnTo>
                        <a:lnTo>
                          <a:pt x="169" y="222"/>
                        </a:lnTo>
                        <a:lnTo>
                          <a:pt x="137" y="304"/>
                        </a:lnTo>
                        <a:lnTo>
                          <a:pt x="83" y="409"/>
                        </a:lnTo>
                        <a:lnTo>
                          <a:pt x="25" y="502"/>
                        </a:lnTo>
                        <a:lnTo>
                          <a:pt x="11" y="520"/>
                        </a:lnTo>
                        <a:lnTo>
                          <a:pt x="11" y="520"/>
                        </a:lnTo>
                        <a:lnTo>
                          <a:pt x="3" y="533"/>
                        </a:lnTo>
                        <a:lnTo>
                          <a:pt x="0" y="575"/>
                        </a:lnTo>
                        <a:lnTo>
                          <a:pt x="8" y="637"/>
                        </a:lnTo>
                        <a:lnTo>
                          <a:pt x="11" y="650"/>
                        </a:lnTo>
                        <a:lnTo>
                          <a:pt x="11" y="650"/>
                        </a:lnTo>
                        <a:lnTo>
                          <a:pt x="459" y="650"/>
                        </a:lnTo>
                        <a:lnTo>
                          <a:pt x="906" y="650"/>
                        </a:lnTo>
                        <a:lnTo>
                          <a:pt x="910" y="637"/>
                        </a:lnTo>
                        <a:lnTo>
                          <a:pt x="918" y="575"/>
                        </a:lnTo>
                        <a:lnTo>
                          <a:pt x="914" y="533"/>
                        </a:lnTo>
                        <a:lnTo>
                          <a:pt x="906" y="520"/>
                        </a:lnTo>
                        <a:lnTo>
                          <a:pt x="906" y="520"/>
                        </a:lnTo>
                        <a:lnTo>
                          <a:pt x="893" y="502"/>
                        </a:lnTo>
                        <a:lnTo>
                          <a:pt x="834" y="409"/>
                        </a:lnTo>
                        <a:lnTo>
                          <a:pt x="781" y="304"/>
                        </a:lnTo>
                        <a:lnTo>
                          <a:pt x="750" y="222"/>
                        </a:lnTo>
                        <a:lnTo>
                          <a:pt x="724" y="137"/>
                        </a:lnTo>
                        <a:lnTo>
                          <a:pt x="709" y="46"/>
                        </a:lnTo>
                        <a:lnTo>
                          <a:pt x="708" y="0"/>
                        </a:lnTo>
                        <a:lnTo>
                          <a:pt x="708" y="0"/>
                        </a:lnTo>
                        <a:lnTo>
                          <a:pt x="459" y="0"/>
                        </a:lnTo>
                        <a:close/>
                      </a:path>
                    </a:pathLst>
                  </a:custGeom>
                  <a:solidFill>
                    <a:srgbClr val="101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400">
                      <a:ln w="12700">
                        <a:solidFill>
                          <a:srgbClr val="212745">
                            <a:satMod val="155000"/>
                          </a:srgbClr>
                        </a:solidFill>
                        <a:prstDash val="solid"/>
                      </a:ln>
                      <a:solidFill>
                        <a:srgbClr val="B4DCFA">
                          <a:tint val="85000"/>
                          <a:satMod val="155000"/>
                        </a:srgbClr>
                      </a:solidFill>
                      <a:effectLst>
                        <a:outerShdw blurRad="41275" dist="20320" dir="1800000" algn="tl" rotWithShape="0">
                          <a:srgbClr val="000000">
                            <a:alpha val="40000"/>
                          </a:srgbClr>
                        </a:outerShdw>
                      </a:effectLst>
                    </a:endParaRPr>
                  </a:p>
                </p:txBody>
              </p:sp>
              <p:sp>
                <p:nvSpPr>
                  <p:cNvPr id="129" name="Freeform 56">
                    <a:extLst>
                      <a:ext uri="{FF2B5EF4-FFF2-40B4-BE49-F238E27FC236}">
                        <a16:creationId xmlns:a16="http://schemas.microsoft.com/office/drawing/2014/main" xmlns="" id="{5178A3BE-771C-40C3-BD95-19BE4283072F}"/>
                      </a:ext>
                    </a:extLst>
                  </p:cNvPr>
                  <p:cNvSpPr>
                    <a:spLocks/>
                  </p:cNvSpPr>
                  <p:nvPr/>
                </p:nvSpPr>
                <p:spPr bwMode="auto">
                  <a:xfrm>
                    <a:off x="5973763" y="1809750"/>
                    <a:ext cx="244475" cy="42863"/>
                  </a:xfrm>
                  <a:custGeom>
                    <a:avLst/>
                    <a:gdLst>
                      <a:gd name="T0" fmla="*/ 53 w 618"/>
                      <a:gd name="T1" fmla="*/ 0 h 106"/>
                      <a:gd name="T2" fmla="*/ 41 w 618"/>
                      <a:gd name="T3" fmla="*/ 0 h 106"/>
                      <a:gd name="T4" fmla="*/ 23 w 618"/>
                      <a:gd name="T5" fmla="*/ 9 h 106"/>
                      <a:gd name="T6" fmla="*/ 9 w 618"/>
                      <a:gd name="T7" fmla="*/ 23 h 106"/>
                      <a:gd name="T8" fmla="*/ 1 w 618"/>
                      <a:gd name="T9" fmla="*/ 42 h 106"/>
                      <a:gd name="T10" fmla="*/ 0 w 618"/>
                      <a:gd name="T11" fmla="*/ 53 h 106"/>
                      <a:gd name="T12" fmla="*/ 0 w 618"/>
                      <a:gd name="T13" fmla="*/ 53 h 106"/>
                      <a:gd name="T14" fmla="*/ 1 w 618"/>
                      <a:gd name="T15" fmla="*/ 64 h 106"/>
                      <a:gd name="T16" fmla="*/ 9 w 618"/>
                      <a:gd name="T17" fmla="*/ 83 h 106"/>
                      <a:gd name="T18" fmla="*/ 23 w 618"/>
                      <a:gd name="T19" fmla="*/ 97 h 106"/>
                      <a:gd name="T20" fmla="*/ 41 w 618"/>
                      <a:gd name="T21" fmla="*/ 105 h 106"/>
                      <a:gd name="T22" fmla="*/ 53 w 618"/>
                      <a:gd name="T23" fmla="*/ 106 h 106"/>
                      <a:gd name="T24" fmla="*/ 53 w 618"/>
                      <a:gd name="T25" fmla="*/ 106 h 106"/>
                      <a:gd name="T26" fmla="*/ 565 w 618"/>
                      <a:gd name="T27" fmla="*/ 106 h 106"/>
                      <a:gd name="T28" fmla="*/ 576 w 618"/>
                      <a:gd name="T29" fmla="*/ 105 h 106"/>
                      <a:gd name="T30" fmla="*/ 594 w 618"/>
                      <a:gd name="T31" fmla="*/ 97 h 106"/>
                      <a:gd name="T32" fmla="*/ 610 w 618"/>
                      <a:gd name="T33" fmla="*/ 83 h 106"/>
                      <a:gd name="T34" fmla="*/ 618 w 618"/>
                      <a:gd name="T35" fmla="*/ 64 h 106"/>
                      <a:gd name="T36" fmla="*/ 618 w 618"/>
                      <a:gd name="T37" fmla="*/ 53 h 106"/>
                      <a:gd name="T38" fmla="*/ 618 w 618"/>
                      <a:gd name="T39" fmla="*/ 53 h 106"/>
                      <a:gd name="T40" fmla="*/ 618 w 618"/>
                      <a:gd name="T41" fmla="*/ 42 h 106"/>
                      <a:gd name="T42" fmla="*/ 610 w 618"/>
                      <a:gd name="T43" fmla="*/ 23 h 106"/>
                      <a:gd name="T44" fmla="*/ 594 w 618"/>
                      <a:gd name="T45" fmla="*/ 9 h 106"/>
                      <a:gd name="T46" fmla="*/ 576 w 618"/>
                      <a:gd name="T47" fmla="*/ 0 h 106"/>
                      <a:gd name="T48" fmla="*/ 565 w 618"/>
                      <a:gd name="T49" fmla="*/ 0 h 106"/>
                      <a:gd name="T50" fmla="*/ 565 w 618"/>
                      <a:gd name="T51" fmla="*/ 0 h 106"/>
                      <a:gd name="T52" fmla="*/ 53 w 618"/>
                      <a:gd name="T53"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8" h="106">
                        <a:moveTo>
                          <a:pt x="53" y="0"/>
                        </a:moveTo>
                        <a:lnTo>
                          <a:pt x="41" y="0"/>
                        </a:lnTo>
                        <a:lnTo>
                          <a:pt x="23" y="9"/>
                        </a:lnTo>
                        <a:lnTo>
                          <a:pt x="9" y="23"/>
                        </a:lnTo>
                        <a:lnTo>
                          <a:pt x="1" y="42"/>
                        </a:lnTo>
                        <a:lnTo>
                          <a:pt x="0" y="53"/>
                        </a:lnTo>
                        <a:lnTo>
                          <a:pt x="0" y="53"/>
                        </a:lnTo>
                        <a:lnTo>
                          <a:pt x="1" y="64"/>
                        </a:lnTo>
                        <a:lnTo>
                          <a:pt x="9" y="83"/>
                        </a:lnTo>
                        <a:lnTo>
                          <a:pt x="23" y="97"/>
                        </a:lnTo>
                        <a:lnTo>
                          <a:pt x="41" y="105"/>
                        </a:lnTo>
                        <a:lnTo>
                          <a:pt x="53" y="106"/>
                        </a:lnTo>
                        <a:lnTo>
                          <a:pt x="53" y="106"/>
                        </a:lnTo>
                        <a:lnTo>
                          <a:pt x="565" y="106"/>
                        </a:lnTo>
                        <a:lnTo>
                          <a:pt x="576" y="105"/>
                        </a:lnTo>
                        <a:lnTo>
                          <a:pt x="594" y="97"/>
                        </a:lnTo>
                        <a:lnTo>
                          <a:pt x="610" y="83"/>
                        </a:lnTo>
                        <a:lnTo>
                          <a:pt x="618" y="64"/>
                        </a:lnTo>
                        <a:lnTo>
                          <a:pt x="618" y="53"/>
                        </a:lnTo>
                        <a:lnTo>
                          <a:pt x="618" y="53"/>
                        </a:lnTo>
                        <a:lnTo>
                          <a:pt x="618" y="42"/>
                        </a:lnTo>
                        <a:lnTo>
                          <a:pt x="610" y="23"/>
                        </a:lnTo>
                        <a:lnTo>
                          <a:pt x="594" y="9"/>
                        </a:lnTo>
                        <a:lnTo>
                          <a:pt x="576" y="0"/>
                        </a:lnTo>
                        <a:lnTo>
                          <a:pt x="565" y="0"/>
                        </a:lnTo>
                        <a:lnTo>
                          <a:pt x="565" y="0"/>
                        </a:lnTo>
                        <a:lnTo>
                          <a:pt x="53" y="0"/>
                        </a:lnTo>
                        <a:close/>
                      </a:path>
                    </a:pathLst>
                  </a:custGeom>
                  <a:solidFill>
                    <a:srgbClr val="101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400">
                      <a:ln w="12700">
                        <a:solidFill>
                          <a:srgbClr val="212745">
                            <a:satMod val="155000"/>
                          </a:srgbClr>
                        </a:solidFill>
                        <a:prstDash val="solid"/>
                      </a:ln>
                      <a:solidFill>
                        <a:srgbClr val="B4DCFA">
                          <a:tint val="85000"/>
                          <a:satMod val="155000"/>
                        </a:srgbClr>
                      </a:solidFill>
                      <a:effectLst>
                        <a:outerShdw blurRad="41275" dist="20320" dir="1800000" algn="tl" rotWithShape="0">
                          <a:srgbClr val="000000">
                            <a:alpha val="40000"/>
                          </a:srgbClr>
                        </a:outerShdw>
                      </a:effectLst>
                    </a:endParaRPr>
                  </a:p>
                </p:txBody>
              </p:sp>
              <p:sp>
                <p:nvSpPr>
                  <p:cNvPr id="130" name="Freeform 57">
                    <a:extLst>
                      <a:ext uri="{FF2B5EF4-FFF2-40B4-BE49-F238E27FC236}">
                        <a16:creationId xmlns:a16="http://schemas.microsoft.com/office/drawing/2014/main" xmlns="" id="{FE6929AA-62E4-49E6-9980-D30A8E802489}"/>
                      </a:ext>
                    </a:extLst>
                  </p:cNvPr>
                  <p:cNvSpPr>
                    <a:spLocks/>
                  </p:cNvSpPr>
                  <p:nvPr/>
                </p:nvSpPr>
                <p:spPr bwMode="auto">
                  <a:xfrm>
                    <a:off x="5973763" y="1741488"/>
                    <a:ext cx="244475" cy="42863"/>
                  </a:xfrm>
                  <a:custGeom>
                    <a:avLst/>
                    <a:gdLst>
                      <a:gd name="T0" fmla="*/ 53 w 618"/>
                      <a:gd name="T1" fmla="*/ 0 h 106"/>
                      <a:gd name="T2" fmla="*/ 41 w 618"/>
                      <a:gd name="T3" fmla="*/ 1 h 106"/>
                      <a:gd name="T4" fmla="*/ 23 w 618"/>
                      <a:gd name="T5" fmla="*/ 9 h 106"/>
                      <a:gd name="T6" fmla="*/ 9 w 618"/>
                      <a:gd name="T7" fmla="*/ 23 h 106"/>
                      <a:gd name="T8" fmla="*/ 1 w 618"/>
                      <a:gd name="T9" fmla="*/ 42 h 106"/>
                      <a:gd name="T10" fmla="*/ 0 w 618"/>
                      <a:gd name="T11" fmla="*/ 53 h 106"/>
                      <a:gd name="T12" fmla="*/ 0 w 618"/>
                      <a:gd name="T13" fmla="*/ 53 h 106"/>
                      <a:gd name="T14" fmla="*/ 1 w 618"/>
                      <a:gd name="T15" fmla="*/ 63 h 106"/>
                      <a:gd name="T16" fmla="*/ 9 w 618"/>
                      <a:gd name="T17" fmla="*/ 83 h 106"/>
                      <a:gd name="T18" fmla="*/ 23 w 618"/>
                      <a:gd name="T19" fmla="*/ 97 h 106"/>
                      <a:gd name="T20" fmla="*/ 41 w 618"/>
                      <a:gd name="T21" fmla="*/ 105 h 106"/>
                      <a:gd name="T22" fmla="*/ 53 w 618"/>
                      <a:gd name="T23" fmla="*/ 106 h 106"/>
                      <a:gd name="T24" fmla="*/ 53 w 618"/>
                      <a:gd name="T25" fmla="*/ 106 h 106"/>
                      <a:gd name="T26" fmla="*/ 565 w 618"/>
                      <a:gd name="T27" fmla="*/ 106 h 106"/>
                      <a:gd name="T28" fmla="*/ 576 w 618"/>
                      <a:gd name="T29" fmla="*/ 105 h 106"/>
                      <a:gd name="T30" fmla="*/ 594 w 618"/>
                      <a:gd name="T31" fmla="*/ 97 h 106"/>
                      <a:gd name="T32" fmla="*/ 610 w 618"/>
                      <a:gd name="T33" fmla="*/ 83 h 106"/>
                      <a:gd name="T34" fmla="*/ 618 w 618"/>
                      <a:gd name="T35" fmla="*/ 63 h 106"/>
                      <a:gd name="T36" fmla="*/ 618 w 618"/>
                      <a:gd name="T37" fmla="*/ 53 h 106"/>
                      <a:gd name="T38" fmla="*/ 618 w 618"/>
                      <a:gd name="T39" fmla="*/ 53 h 106"/>
                      <a:gd name="T40" fmla="*/ 618 w 618"/>
                      <a:gd name="T41" fmla="*/ 42 h 106"/>
                      <a:gd name="T42" fmla="*/ 610 w 618"/>
                      <a:gd name="T43" fmla="*/ 23 h 106"/>
                      <a:gd name="T44" fmla="*/ 594 w 618"/>
                      <a:gd name="T45" fmla="*/ 9 h 106"/>
                      <a:gd name="T46" fmla="*/ 576 w 618"/>
                      <a:gd name="T47" fmla="*/ 1 h 106"/>
                      <a:gd name="T48" fmla="*/ 565 w 618"/>
                      <a:gd name="T49" fmla="*/ 0 h 106"/>
                      <a:gd name="T50" fmla="*/ 565 w 618"/>
                      <a:gd name="T51" fmla="*/ 0 h 106"/>
                      <a:gd name="T52" fmla="*/ 53 w 618"/>
                      <a:gd name="T53"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8" h="106">
                        <a:moveTo>
                          <a:pt x="53" y="0"/>
                        </a:moveTo>
                        <a:lnTo>
                          <a:pt x="41" y="1"/>
                        </a:lnTo>
                        <a:lnTo>
                          <a:pt x="23" y="9"/>
                        </a:lnTo>
                        <a:lnTo>
                          <a:pt x="9" y="23"/>
                        </a:lnTo>
                        <a:lnTo>
                          <a:pt x="1" y="42"/>
                        </a:lnTo>
                        <a:lnTo>
                          <a:pt x="0" y="53"/>
                        </a:lnTo>
                        <a:lnTo>
                          <a:pt x="0" y="53"/>
                        </a:lnTo>
                        <a:lnTo>
                          <a:pt x="1" y="63"/>
                        </a:lnTo>
                        <a:lnTo>
                          <a:pt x="9" y="83"/>
                        </a:lnTo>
                        <a:lnTo>
                          <a:pt x="23" y="97"/>
                        </a:lnTo>
                        <a:lnTo>
                          <a:pt x="41" y="105"/>
                        </a:lnTo>
                        <a:lnTo>
                          <a:pt x="53" y="106"/>
                        </a:lnTo>
                        <a:lnTo>
                          <a:pt x="53" y="106"/>
                        </a:lnTo>
                        <a:lnTo>
                          <a:pt x="565" y="106"/>
                        </a:lnTo>
                        <a:lnTo>
                          <a:pt x="576" y="105"/>
                        </a:lnTo>
                        <a:lnTo>
                          <a:pt x="594" y="97"/>
                        </a:lnTo>
                        <a:lnTo>
                          <a:pt x="610" y="83"/>
                        </a:lnTo>
                        <a:lnTo>
                          <a:pt x="618" y="63"/>
                        </a:lnTo>
                        <a:lnTo>
                          <a:pt x="618" y="53"/>
                        </a:lnTo>
                        <a:lnTo>
                          <a:pt x="618" y="53"/>
                        </a:lnTo>
                        <a:lnTo>
                          <a:pt x="618" y="42"/>
                        </a:lnTo>
                        <a:lnTo>
                          <a:pt x="610" y="23"/>
                        </a:lnTo>
                        <a:lnTo>
                          <a:pt x="594" y="9"/>
                        </a:lnTo>
                        <a:lnTo>
                          <a:pt x="576" y="1"/>
                        </a:lnTo>
                        <a:lnTo>
                          <a:pt x="565" y="0"/>
                        </a:lnTo>
                        <a:lnTo>
                          <a:pt x="565" y="0"/>
                        </a:lnTo>
                        <a:lnTo>
                          <a:pt x="53" y="0"/>
                        </a:lnTo>
                        <a:close/>
                      </a:path>
                    </a:pathLst>
                  </a:custGeom>
                  <a:solidFill>
                    <a:srgbClr val="101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400">
                      <a:ln w="12700">
                        <a:solidFill>
                          <a:srgbClr val="212745">
                            <a:satMod val="155000"/>
                          </a:srgbClr>
                        </a:solidFill>
                        <a:prstDash val="solid"/>
                      </a:ln>
                      <a:solidFill>
                        <a:srgbClr val="B4DCFA">
                          <a:tint val="85000"/>
                          <a:satMod val="155000"/>
                        </a:srgbClr>
                      </a:solidFill>
                      <a:effectLst>
                        <a:outerShdw blurRad="41275" dist="20320" dir="1800000" algn="tl" rotWithShape="0">
                          <a:srgbClr val="000000">
                            <a:alpha val="40000"/>
                          </a:srgbClr>
                        </a:outerShdw>
                      </a:effectLst>
                    </a:endParaRPr>
                  </a:p>
                </p:txBody>
              </p:sp>
              <p:sp>
                <p:nvSpPr>
                  <p:cNvPr id="131" name="Rectangle 49">
                    <a:extLst>
                      <a:ext uri="{FF2B5EF4-FFF2-40B4-BE49-F238E27FC236}">
                        <a16:creationId xmlns:a16="http://schemas.microsoft.com/office/drawing/2014/main" xmlns="" id="{C374B76B-0FCA-409C-96E1-C950A2000581}"/>
                      </a:ext>
                    </a:extLst>
                  </p:cNvPr>
                  <p:cNvSpPr>
                    <a:spLocks noChangeArrowheads="1"/>
                  </p:cNvSpPr>
                  <p:nvPr/>
                </p:nvSpPr>
                <p:spPr bwMode="auto">
                  <a:xfrm>
                    <a:off x="6005513" y="1633538"/>
                    <a:ext cx="182563" cy="53975"/>
                  </a:xfrm>
                  <a:prstGeom prst="rect">
                    <a:avLst/>
                  </a:prstGeom>
                  <a:solidFill>
                    <a:srgbClr val="10101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400">
                      <a:ln w="12700">
                        <a:solidFill>
                          <a:srgbClr val="212745">
                            <a:satMod val="155000"/>
                          </a:srgbClr>
                        </a:solidFill>
                        <a:prstDash val="solid"/>
                      </a:ln>
                      <a:solidFill>
                        <a:srgbClr val="B4DCFA">
                          <a:tint val="85000"/>
                          <a:satMod val="155000"/>
                        </a:srgbClr>
                      </a:solidFill>
                      <a:effectLst>
                        <a:outerShdw blurRad="41275" dist="20320" dir="1800000" algn="tl" rotWithShape="0">
                          <a:srgbClr val="000000">
                            <a:alpha val="40000"/>
                          </a:srgbClr>
                        </a:outerShdw>
                      </a:effectLst>
                    </a:endParaRPr>
                  </a:p>
                </p:txBody>
              </p:sp>
              <p:sp>
                <p:nvSpPr>
                  <p:cNvPr id="132" name="Rectangle 50">
                    <a:extLst>
                      <a:ext uri="{FF2B5EF4-FFF2-40B4-BE49-F238E27FC236}">
                        <a16:creationId xmlns:a16="http://schemas.microsoft.com/office/drawing/2014/main" xmlns="" id="{279ADCC8-2579-42EF-BA40-7EB3C185BAFB}"/>
                      </a:ext>
                    </a:extLst>
                  </p:cNvPr>
                  <p:cNvSpPr>
                    <a:spLocks noChangeArrowheads="1"/>
                  </p:cNvSpPr>
                  <p:nvPr/>
                </p:nvSpPr>
                <p:spPr bwMode="auto">
                  <a:xfrm>
                    <a:off x="6188075" y="1652588"/>
                    <a:ext cx="9525" cy="68263"/>
                  </a:xfrm>
                  <a:prstGeom prst="rect">
                    <a:avLst/>
                  </a:prstGeom>
                  <a:solidFill>
                    <a:srgbClr val="10101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400">
                      <a:ln w="12700">
                        <a:solidFill>
                          <a:srgbClr val="212745">
                            <a:satMod val="155000"/>
                          </a:srgbClr>
                        </a:solidFill>
                        <a:prstDash val="solid"/>
                      </a:ln>
                      <a:solidFill>
                        <a:srgbClr val="B4DCFA">
                          <a:tint val="85000"/>
                          <a:satMod val="155000"/>
                        </a:srgbClr>
                      </a:solidFill>
                      <a:effectLst>
                        <a:outerShdw blurRad="41275" dist="20320" dir="1800000" algn="tl" rotWithShape="0">
                          <a:srgbClr val="000000">
                            <a:alpha val="40000"/>
                          </a:srgbClr>
                        </a:outerShdw>
                      </a:effectLst>
                    </a:endParaRPr>
                  </a:p>
                </p:txBody>
              </p:sp>
              <p:sp>
                <p:nvSpPr>
                  <p:cNvPr id="133" name="Freeform 60">
                    <a:extLst>
                      <a:ext uri="{FF2B5EF4-FFF2-40B4-BE49-F238E27FC236}">
                        <a16:creationId xmlns:a16="http://schemas.microsoft.com/office/drawing/2014/main" xmlns="" id="{D6827C9A-271E-4E45-9E88-2ED607DF5F08}"/>
                      </a:ext>
                    </a:extLst>
                  </p:cNvPr>
                  <p:cNvSpPr>
                    <a:spLocks/>
                  </p:cNvSpPr>
                  <p:nvPr/>
                </p:nvSpPr>
                <p:spPr bwMode="auto">
                  <a:xfrm>
                    <a:off x="5918200" y="2070100"/>
                    <a:ext cx="355600" cy="20638"/>
                  </a:xfrm>
                  <a:custGeom>
                    <a:avLst/>
                    <a:gdLst>
                      <a:gd name="T0" fmla="*/ 895 w 895"/>
                      <a:gd name="T1" fmla="*/ 26 h 52"/>
                      <a:gd name="T2" fmla="*/ 889 w 895"/>
                      <a:gd name="T3" fmla="*/ 31 h 52"/>
                      <a:gd name="T4" fmla="*/ 822 w 895"/>
                      <a:gd name="T5" fmla="*/ 40 h 52"/>
                      <a:gd name="T6" fmla="*/ 627 w 895"/>
                      <a:gd name="T7" fmla="*/ 50 h 52"/>
                      <a:gd name="T8" fmla="*/ 448 w 895"/>
                      <a:gd name="T9" fmla="*/ 52 h 52"/>
                      <a:gd name="T10" fmla="*/ 268 w 895"/>
                      <a:gd name="T11" fmla="*/ 50 h 52"/>
                      <a:gd name="T12" fmla="*/ 74 w 895"/>
                      <a:gd name="T13" fmla="*/ 40 h 52"/>
                      <a:gd name="T14" fmla="*/ 6 w 895"/>
                      <a:gd name="T15" fmla="*/ 31 h 52"/>
                      <a:gd name="T16" fmla="*/ 0 w 895"/>
                      <a:gd name="T17" fmla="*/ 26 h 52"/>
                      <a:gd name="T18" fmla="*/ 6 w 895"/>
                      <a:gd name="T19" fmla="*/ 21 h 52"/>
                      <a:gd name="T20" fmla="*/ 74 w 895"/>
                      <a:gd name="T21" fmla="*/ 10 h 52"/>
                      <a:gd name="T22" fmla="*/ 268 w 895"/>
                      <a:gd name="T23" fmla="*/ 1 h 52"/>
                      <a:gd name="T24" fmla="*/ 448 w 895"/>
                      <a:gd name="T25" fmla="*/ 0 h 52"/>
                      <a:gd name="T26" fmla="*/ 627 w 895"/>
                      <a:gd name="T27" fmla="*/ 1 h 52"/>
                      <a:gd name="T28" fmla="*/ 822 w 895"/>
                      <a:gd name="T29" fmla="*/ 10 h 52"/>
                      <a:gd name="T30" fmla="*/ 889 w 895"/>
                      <a:gd name="T31" fmla="*/ 21 h 52"/>
                      <a:gd name="T32" fmla="*/ 895 w 895"/>
                      <a:gd name="T33" fmla="*/ 26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95" h="52">
                        <a:moveTo>
                          <a:pt x="895" y="26"/>
                        </a:moveTo>
                        <a:lnTo>
                          <a:pt x="889" y="31"/>
                        </a:lnTo>
                        <a:lnTo>
                          <a:pt x="822" y="40"/>
                        </a:lnTo>
                        <a:lnTo>
                          <a:pt x="627" y="50"/>
                        </a:lnTo>
                        <a:lnTo>
                          <a:pt x="448" y="52"/>
                        </a:lnTo>
                        <a:lnTo>
                          <a:pt x="268" y="50"/>
                        </a:lnTo>
                        <a:lnTo>
                          <a:pt x="74" y="40"/>
                        </a:lnTo>
                        <a:lnTo>
                          <a:pt x="6" y="31"/>
                        </a:lnTo>
                        <a:lnTo>
                          <a:pt x="0" y="26"/>
                        </a:lnTo>
                        <a:lnTo>
                          <a:pt x="6" y="21"/>
                        </a:lnTo>
                        <a:lnTo>
                          <a:pt x="74" y="10"/>
                        </a:lnTo>
                        <a:lnTo>
                          <a:pt x="268" y="1"/>
                        </a:lnTo>
                        <a:lnTo>
                          <a:pt x="448" y="0"/>
                        </a:lnTo>
                        <a:lnTo>
                          <a:pt x="627" y="1"/>
                        </a:lnTo>
                        <a:lnTo>
                          <a:pt x="822" y="10"/>
                        </a:lnTo>
                        <a:lnTo>
                          <a:pt x="889" y="21"/>
                        </a:lnTo>
                        <a:lnTo>
                          <a:pt x="895"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400">
                      <a:ln w="12700">
                        <a:solidFill>
                          <a:srgbClr val="212745">
                            <a:satMod val="155000"/>
                          </a:srgbClr>
                        </a:solidFill>
                        <a:prstDash val="solid"/>
                      </a:ln>
                      <a:solidFill>
                        <a:srgbClr val="B4DCFA">
                          <a:tint val="85000"/>
                          <a:satMod val="155000"/>
                        </a:srgbClr>
                      </a:solidFill>
                      <a:effectLst>
                        <a:outerShdw blurRad="41275" dist="20320" dir="1800000" algn="tl" rotWithShape="0">
                          <a:srgbClr val="000000">
                            <a:alpha val="40000"/>
                          </a:srgbClr>
                        </a:outerShdw>
                      </a:effectLst>
                    </a:endParaRPr>
                  </a:p>
                </p:txBody>
              </p:sp>
            </p:grpSp>
          </p:grpSp>
          <p:grpSp>
            <p:nvGrpSpPr>
              <p:cNvPr id="94" name="Group 61">
                <a:extLst>
                  <a:ext uri="{FF2B5EF4-FFF2-40B4-BE49-F238E27FC236}">
                    <a16:creationId xmlns:a16="http://schemas.microsoft.com/office/drawing/2014/main" xmlns="" id="{41DAAF18-CBD4-4F15-B976-24E928A33B66}"/>
                  </a:ext>
                </a:extLst>
              </p:cNvPr>
              <p:cNvGrpSpPr/>
              <p:nvPr/>
            </p:nvGrpSpPr>
            <p:grpSpPr>
              <a:xfrm>
                <a:off x="2332754" y="1236492"/>
                <a:ext cx="2076397" cy="4242915"/>
                <a:chOff x="4635601" y="1050925"/>
                <a:chExt cx="2819400" cy="5302215"/>
              </a:xfrm>
            </p:grpSpPr>
            <p:sp>
              <p:nvSpPr>
                <p:cNvPr id="95" name="Oval 11">
                  <a:extLst>
                    <a:ext uri="{FF2B5EF4-FFF2-40B4-BE49-F238E27FC236}">
                      <a16:creationId xmlns:a16="http://schemas.microsoft.com/office/drawing/2014/main" xmlns="" id="{03ACD799-08ED-46A6-91C1-2AB5674C3270}"/>
                    </a:ext>
                  </a:extLst>
                </p:cNvPr>
                <p:cNvSpPr/>
                <p:nvPr/>
              </p:nvSpPr>
              <p:spPr>
                <a:xfrm>
                  <a:off x="4635601" y="2212365"/>
                  <a:ext cx="2819400" cy="4140775"/>
                </a:xfrm>
                <a:prstGeom prst="ellipse">
                  <a:avLst/>
                </a:prstGeom>
                <a:gradFill flip="none" rotWithShape="1">
                  <a:gsLst>
                    <a:gs pos="0">
                      <a:schemeClr val="accent3">
                        <a:lumMod val="5000"/>
                        <a:lumOff val="95000"/>
                        <a:alpha val="0"/>
                      </a:schemeClr>
                    </a:gs>
                    <a:gs pos="44000">
                      <a:schemeClr val="bg1">
                        <a:alpha val="25000"/>
                      </a:schemeClr>
                    </a:gs>
                    <a:gs pos="62000">
                      <a:schemeClr val="bg1">
                        <a:alpha val="25000"/>
                      </a:schemeClr>
                    </a:gs>
                    <a:gs pos="100000">
                      <a:schemeClr val="accent3">
                        <a:lumMod val="30000"/>
                        <a:lumOff val="70000"/>
                        <a:alpha val="0"/>
                      </a:schemeClr>
                    </a:gs>
                  </a:gsLst>
                  <a:lin ang="0" scaled="1"/>
                  <a:tileRect/>
                </a:gradFill>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US" sz="1350">
                    <a:solidFill>
                      <a:prstClr val="black"/>
                    </a:solidFill>
                  </a:endParaRPr>
                </a:p>
              </p:txBody>
            </p:sp>
            <p:grpSp>
              <p:nvGrpSpPr>
                <p:cNvPr id="96" name="Group 15">
                  <a:extLst>
                    <a:ext uri="{FF2B5EF4-FFF2-40B4-BE49-F238E27FC236}">
                      <a16:creationId xmlns:a16="http://schemas.microsoft.com/office/drawing/2014/main" xmlns="" id="{82D5EF44-1C50-41A1-BA8F-7DE0228BD9B2}"/>
                    </a:ext>
                  </a:extLst>
                </p:cNvPr>
                <p:cNvGrpSpPr/>
                <p:nvPr/>
              </p:nvGrpSpPr>
              <p:grpSpPr>
                <a:xfrm>
                  <a:off x="5914231" y="1050925"/>
                  <a:ext cx="363538" cy="1039813"/>
                  <a:chOff x="5915025" y="1050925"/>
                  <a:chExt cx="363538" cy="1039813"/>
                </a:xfrm>
              </p:grpSpPr>
              <p:sp>
                <p:nvSpPr>
                  <p:cNvPr id="97" name="Line 41">
                    <a:extLst>
                      <a:ext uri="{FF2B5EF4-FFF2-40B4-BE49-F238E27FC236}">
                        <a16:creationId xmlns:a16="http://schemas.microsoft.com/office/drawing/2014/main" xmlns="" id="{CAF5A50F-CB6A-4716-8A5F-154761856E9B}"/>
                      </a:ext>
                    </a:extLst>
                  </p:cNvPr>
                  <p:cNvSpPr>
                    <a:spLocks noChangeShapeType="1"/>
                  </p:cNvSpPr>
                  <p:nvPr/>
                </p:nvSpPr>
                <p:spPr bwMode="auto">
                  <a:xfrm flipV="1">
                    <a:off x="6096000" y="1050925"/>
                    <a:ext cx="0" cy="190500"/>
                  </a:xfrm>
                  <a:prstGeom prst="line">
                    <a:avLst/>
                  </a:prstGeom>
                  <a:noFill/>
                  <a:ln w="26988">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98" name="Rectangle 41">
                    <a:extLst>
                      <a:ext uri="{FF2B5EF4-FFF2-40B4-BE49-F238E27FC236}">
                        <a16:creationId xmlns:a16="http://schemas.microsoft.com/office/drawing/2014/main" xmlns="" id="{D24D3A9B-015E-42CE-A333-AE22E131C94D}"/>
                      </a:ext>
                    </a:extLst>
                  </p:cNvPr>
                  <p:cNvSpPr>
                    <a:spLocks noChangeArrowheads="1"/>
                  </p:cNvSpPr>
                  <p:nvPr/>
                </p:nvSpPr>
                <p:spPr bwMode="auto">
                  <a:xfrm>
                    <a:off x="5994400" y="1652588"/>
                    <a:ext cx="11113" cy="68263"/>
                  </a:xfrm>
                  <a:prstGeom prst="rect">
                    <a:avLst/>
                  </a:prstGeom>
                  <a:solidFill>
                    <a:srgbClr val="10101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109" name="Rectangle 42">
                    <a:extLst>
                      <a:ext uri="{FF2B5EF4-FFF2-40B4-BE49-F238E27FC236}">
                        <a16:creationId xmlns:a16="http://schemas.microsoft.com/office/drawing/2014/main" xmlns="" id="{20B0294D-603E-4E28-BAE3-330F59FDA6C7}"/>
                      </a:ext>
                    </a:extLst>
                  </p:cNvPr>
                  <p:cNvSpPr>
                    <a:spLocks noChangeArrowheads="1"/>
                  </p:cNvSpPr>
                  <p:nvPr/>
                </p:nvSpPr>
                <p:spPr bwMode="auto">
                  <a:xfrm>
                    <a:off x="6086475" y="1236663"/>
                    <a:ext cx="20638" cy="495300"/>
                  </a:xfrm>
                  <a:prstGeom prst="rect">
                    <a:avLst/>
                  </a:prstGeom>
                  <a:solidFill>
                    <a:srgbClr val="3333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110" name="Freeform 49">
                    <a:extLst>
                      <a:ext uri="{FF2B5EF4-FFF2-40B4-BE49-F238E27FC236}">
                        <a16:creationId xmlns:a16="http://schemas.microsoft.com/office/drawing/2014/main" xmlns="" id="{BAF39EF7-97EC-410A-B6BC-7C753ADF23DC}"/>
                      </a:ext>
                    </a:extLst>
                  </p:cNvPr>
                  <p:cNvSpPr>
                    <a:spLocks/>
                  </p:cNvSpPr>
                  <p:nvPr/>
                </p:nvSpPr>
                <p:spPr bwMode="auto">
                  <a:xfrm>
                    <a:off x="6048375" y="1241425"/>
                    <a:ext cx="73025" cy="512763"/>
                  </a:xfrm>
                  <a:custGeom>
                    <a:avLst/>
                    <a:gdLst>
                      <a:gd name="T0" fmla="*/ 122 w 186"/>
                      <a:gd name="T1" fmla="*/ 0 h 1293"/>
                      <a:gd name="T2" fmla="*/ 127 w 186"/>
                      <a:gd name="T3" fmla="*/ 12 h 1293"/>
                      <a:gd name="T4" fmla="*/ 153 w 186"/>
                      <a:gd name="T5" fmla="*/ 92 h 1293"/>
                      <a:gd name="T6" fmla="*/ 173 w 186"/>
                      <a:gd name="T7" fmla="*/ 167 h 1293"/>
                      <a:gd name="T8" fmla="*/ 185 w 186"/>
                      <a:gd name="T9" fmla="*/ 257 h 1293"/>
                      <a:gd name="T10" fmla="*/ 186 w 186"/>
                      <a:gd name="T11" fmla="*/ 352 h 1293"/>
                      <a:gd name="T12" fmla="*/ 174 w 186"/>
                      <a:gd name="T13" fmla="*/ 424 h 1293"/>
                      <a:gd name="T14" fmla="*/ 160 w 186"/>
                      <a:gd name="T15" fmla="*/ 471 h 1293"/>
                      <a:gd name="T16" fmla="*/ 139 w 186"/>
                      <a:gd name="T17" fmla="*/ 516 h 1293"/>
                      <a:gd name="T18" fmla="*/ 112 w 186"/>
                      <a:gd name="T19" fmla="*/ 558 h 1293"/>
                      <a:gd name="T20" fmla="*/ 95 w 186"/>
                      <a:gd name="T21" fmla="*/ 577 h 1293"/>
                      <a:gd name="T22" fmla="*/ 78 w 186"/>
                      <a:gd name="T23" fmla="*/ 598 h 1293"/>
                      <a:gd name="T24" fmla="*/ 50 w 186"/>
                      <a:gd name="T25" fmla="*/ 641 h 1293"/>
                      <a:gd name="T26" fmla="*/ 29 w 186"/>
                      <a:gd name="T27" fmla="*/ 689 h 1293"/>
                      <a:gd name="T28" fmla="*/ 13 w 186"/>
                      <a:gd name="T29" fmla="*/ 739 h 1293"/>
                      <a:gd name="T30" fmla="*/ 0 w 186"/>
                      <a:gd name="T31" fmla="*/ 819 h 1293"/>
                      <a:gd name="T32" fmla="*/ 2 w 186"/>
                      <a:gd name="T33" fmla="*/ 930 h 1293"/>
                      <a:gd name="T34" fmla="*/ 17 w 186"/>
                      <a:gd name="T35" fmla="*/ 1037 h 1293"/>
                      <a:gd name="T36" fmla="*/ 43 w 186"/>
                      <a:gd name="T37" fmla="*/ 1136 h 1293"/>
                      <a:gd name="T38" fmla="*/ 74 w 186"/>
                      <a:gd name="T39" fmla="*/ 1217 h 1293"/>
                      <a:gd name="T40" fmla="*/ 107 w 186"/>
                      <a:gd name="T41" fmla="*/ 1276 h 1293"/>
                      <a:gd name="T42" fmla="*/ 122 w 186"/>
                      <a:gd name="T43" fmla="*/ 1293 h 1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6" h="1293">
                        <a:moveTo>
                          <a:pt x="122" y="0"/>
                        </a:moveTo>
                        <a:lnTo>
                          <a:pt x="127" y="12"/>
                        </a:lnTo>
                        <a:lnTo>
                          <a:pt x="153" y="92"/>
                        </a:lnTo>
                        <a:lnTo>
                          <a:pt x="173" y="167"/>
                        </a:lnTo>
                        <a:lnTo>
                          <a:pt x="185" y="257"/>
                        </a:lnTo>
                        <a:lnTo>
                          <a:pt x="186" y="352"/>
                        </a:lnTo>
                        <a:lnTo>
                          <a:pt x="174" y="424"/>
                        </a:lnTo>
                        <a:lnTo>
                          <a:pt x="160" y="471"/>
                        </a:lnTo>
                        <a:lnTo>
                          <a:pt x="139" y="516"/>
                        </a:lnTo>
                        <a:lnTo>
                          <a:pt x="112" y="558"/>
                        </a:lnTo>
                        <a:lnTo>
                          <a:pt x="95" y="577"/>
                        </a:lnTo>
                        <a:lnTo>
                          <a:pt x="78" y="598"/>
                        </a:lnTo>
                        <a:lnTo>
                          <a:pt x="50" y="641"/>
                        </a:lnTo>
                        <a:lnTo>
                          <a:pt x="29" y="689"/>
                        </a:lnTo>
                        <a:lnTo>
                          <a:pt x="13" y="739"/>
                        </a:lnTo>
                        <a:lnTo>
                          <a:pt x="0" y="819"/>
                        </a:lnTo>
                        <a:lnTo>
                          <a:pt x="2" y="930"/>
                        </a:lnTo>
                        <a:lnTo>
                          <a:pt x="17" y="1037"/>
                        </a:lnTo>
                        <a:lnTo>
                          <a:pt x="43" y="1136"/>
                        </a:lnTo>
                        <a:lnTo>
                          <a:pt x="74" y="1217"/>
                        </a:lnTo>
                        <a:lnTo>
                          <a:pt x="107" y="1276"/>
                        </a:lnTo>
                        <a:lnTo>
                          <a:pt x="122" y="1293"/>
                        </a:lnTo>
                      </a:path>
                    </a:pathLst>
                  </a:custGeom>
                  <a:noFill/>
                  <a:ln w="142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111" name="Freeform 50">
                    <a:extLst>
                      <a:ext uri="{FF2B5EF4-FFF2-40B4-BE49-F238E27FC236}">
                        <a16:creationId xmlns:a16="http://schemas.microsoft.com/office/drawing/2014/main" xmlns="" id="{F25206E8-108A-4D58-B3A9-BEB694D8B1EF}"/>
                      </a:ext>
                    </a:extLst>
                  </p:cNvPr>
                  <p:cNvSpPr>
                    <a:spLocks/>
                  </p:cNvSpPr>
                  <p:nvPr/>
                </p:nvSpPr>
                <p:spPr bwMode="auto">
                  <a:xfrm>
                    <a:off x="6059488" y="1204913"/>
                    <a:ext cx="73025" cy="73025"/>
                  </a:xfrm>
                  <a:custGeom>
                    <a:avLst/>
                    <a:gdLst>
                      <a:gd name="T0" fmla="*/ 0 w 184"/>
                      <a:gd name="T1" fmla="*/ 92 h 184"/>
                      <a:gd name="T2" fmla="*/ 2 w 184"/>
                      <a:gd name="T3" fmla="*/ 112 h 184"/>
                      <a:gd name="T4" fmla="*/ 15 w 184"/>
                      <a:gd name="T5" fmla="*/ 144 h 184"/>
                      <a:gd name="T6" fmla="*/ 40 w 184"/>
                      <a:gd name="T7" fmla="*/ 170 h 184"/>
                      <a:gd name="T8" fmla="*/ 73 w 184"/>
                      <a:gd name="T9" fmla="*/ 183 h 184"/>
                      <a:gd name="T10" fmla="*/ 92 w 184"/>
                      <a:gd name="T11" fmla="*/ 184 h 184"/>
                      <a:gd name="T12" fmla="*/ 92 w 184"/>
                      <a:gd name="T13" fmla="*/ 184 h 184"/>
                      <a:gd name="T14" fmla="*/ 110 w 184"/>
                      <a:gd name="T15" fmla="*/ 183 h 184"/>
                      <a:gd name="T16" fmla="*/ 144 w 184"/>
                      <a:gd name="T17" fmla="*/ 170 h 184"/>
                      <a:gd name="T18" fmla="*/ 169 w 184"/>
                      <a:gd name="T19" fmla="*/ 144 h 184"/>
                      <a:gd name="T20" fmla="*/ 183 w 184"/>
                      <a:gd name="T21" fmla="*/ 112 h 184"/>
                      <a:gd name="T22" fmla="*/ 184 w 184"/>
                      <a:gd name="T23" fmla="*/ 92 h 184"/>
                      <a:gd name="T24" fmla="*/ 184 w 184"/>
                      <a:gd name="T25" fmla="*/ 92 h 184"/>
                      <a:gd name="T26" fmla="*/ 183 w 184"/>
                      <a:gd name="T27" fmla="*/ 74 h 184"/>
                      <a:gd name="T28" fmla="*/ 169 w 184"/>
                      <a:gd name="T29" fmla="*/ 42 h 184"/>
                      <a:gd name="T30" fmla="*/ 144 w 184"/>
                      <a:gd name="T31" fmla="*/ 16 h 184"/>
                      <a:gd name="T32" fmla="*/ 110 w 184"/>
                      <a:gd name="T33" fmla="*/ 2 h 184"/>
                      <a:gd name="T34" fmla="*/ 92 w 184"/>
                      <a:gd name="T35" fmla="*/ 0 h 184"/>
                      <a:gd name="T36" fmla="*/ 92 w 184"/>
                      <a:gd name="T37" fmla="*/ 0 h 184"/>
                      <a:gd name="T38" fmla="*/ 73 w 184"/>
                      <a:gd name="T39" fmla="*/ 2 h 184"/>
                      <a:gd name="T40" fmla="*/ 40 w 184"/>
                      <a:gd name="T41" fmla="*/ 16 h 184"/>
                      <a:gd name="T42" fmla="*/ 15 w 184"/>
                      <a:gd name="T43" fmla="*/ 42 h 184"/>
                      <a:gd name="T44" fmla="*/ 2 w 184"/>
                      <a:gd name="T45" fmla="*/ 74 h 184"/>
                      <a:gd name="T46" fmla="*/ 0 w 184"/>
                      <a:gd name="T47" fmla="*/ 92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4" h="184">
                        <a:moveTo>
                          <a:pt x="0" y="92"/>
                        </a:moveTo>
                        <a:lnTo>
                          <a:pt x="2" y="112"/>
                        </a:lnTo>
                        <a:lnTo>
                          <a:pt x="15" y="144"/>
                        </a:lnTo>
                        <a:lnTo>
                          <a:pt x="40" y="170"/>
                        </a:lnTo>
                        <a:lnTo>
                          <a:pt x="73" y="183"/>
                        </a:lnTo>
                        <a:lnTo>
                          <a:pt x="92" y="184"/>
                        </a:lnTo>
                        <a:lnTo>
                          <a:pt x="92" y="184"/>
                        </a:lnTo>
                        <a:lnTo>
                          <a:pt x="110" y="183"/>
                        </a:lnTo>
                        <a:lnTo>
                          <a:pt x="144" y="170"/>
                        </a:lnTo>
                        <a:lnTo>
                          <a:pt x="169" y="144"/>
                        </a:lnTo>
                        <a:lnTo>
                          <a:pt x="183" y="112"/>
                        </a:lnTo>
                        <a:lnTo>
                          <a:pt x="184" y="92"/>
                        </a:lnTo>
                        <a:lnTo>
                          <a:pt x="184" y="92"/>
                        </a:lnTo>
                        <a:lnTo>
                          <a:pt x="183" y="74"/>
                        </a:lnTo>
                        <a:lnTo>
                          <a:pt x="169" y="42"/>
                        </a:lnTo>
                        <a:lnTo>
                          <a:pt x="144" y="16"/>
                        </a:lnTo>
                        <a:lnTo>
                          <a:pt x="110" y="2"/>
                        </a:lnTo>
                        <a:lnTo>
                          <a:pt x="92" y="0"/>
                        </a:lnTo>
                        <a:lnTo>
                          <a:pt x="92" y="0"/>
                        </a:lnTo>
                        <a:lnTo>
                          <a:pt x="73" y="2"/>
                        </a:lnTo>
                        <a:lnTo>
                          <a:pt x="40" y="16"/>
                        </a:lnTo>
                        <a:lnTo>
                          <a:pt x="15" y="42"/>
                        </a:lnTo>
                        <a:lnTo>
                          <a:pt x="2" y="74"/>
                        </a:lnTo>
                        <a:lnTo>
                          <a:pt x="0" y="92"/>
                        </a:lnTo>
                        <a:close/>
                      </a:path>
                    </a:pathLst>
                  </a:custGeom>
                  <a:solidFill>
                    <a:srgbClr val="101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112" name="Rectangle 45">
                    <a:extLst>
                      <a:ext uri="{FF2B5EF4-FFF2-40B4-BE49-F238E27FC236}">
                        <a16:creationId xmlns:a16="http://schemas.microsoft.com/office/drawing/2014/main" xmlns="" id="{42BE41FA-42DF-45D0-9ED7-E7D9DC412549}"/>
                      </a:ext>
                    </a:extLst>
                  </p:cNvPr>
                  <p:cNvSpPr>
                    <a:spLocks noChangeArrowheads="1"/>
                  </p:cNvSpPr>
                  <p:nvPr/>
                </p:nvSpPr>
                <p:spPr bwMode="auto">
                  <a:xfrm>
                    <a:off x="5994400" y="1720850"/>
                    <a:ext cx="203200" cy="131763"/>
                  </a:xfrm>
                  <a:prstGeom prst="rect">
                    <a:avLst/>
                  </a:prstGeom>
                  <a:solidFill>
                    <a:srgbClr val="10101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113" name="Freeform 55">
                    <a:extLst>
                      <a:ext uri="{FF2B5EF4-FFF2-40B4-BE49-F238E27FC236}">
                        <a16:creationId xmlns:a16="http://schemas.microsoft.com/office/drawing/2014/main" xmlns="" id="{56B1473F-5677-4B17-9312-C4E91700B07D}"/>
                      </a:ext>
                    </a:extLst>
                  </p:cNvPr>
                  <p:cNvSpPr>
                    <a:spLocks/>
                  </p:cNvSpPr>
                  <p:nvPr/>
                </p:nvSpPr>
                <p:spPr bwMode="auto">
                  <a:xfrm>
                    <a:off x="5915025" y="1822450"/>
                    <a:ext cx="363538" cy="258763"/>
                  </a:xfrm>
                  <a:custGeom>
                    <a:avLst/>
                    <a:gdLst>
                      <a:gd name="T0" fmla="*/ 459 w 918"/>
                      <a:gd name="T1" fmla="*/ 0 h 650"/>
                      <a:gd name="T2" fmla="*/ 209 w 918"/>
                      <a:gd name="T3" fmla="*/ 0 h 650"/>
                      <a:gd name="T4" fmla="*/ 208 w 918"/>
                      <a:gd name="T5" fmla="*/ 46 h 650"/>
                      <a:gd name="T6" fmla="*/ 194 w 918"/>
                      <a:gd name="T7" fmla="*/ 137 h 650"/>
                      <a:gd name="T8" fmla="*/ 169 w 918"/>
                      <a:gd name="T9" fmla="*/ 222 h 650"/>
                      <a:gd name="T10" fmla="*/ 137 w 918"/>
                      <a:gd name="T11" fmla="*/ 304 h 650"/>
                      <a:gd name="T12" fmla="*/ 83 w 918"/>
                      <a:gd name="T13" fmla="*/ 409 h 650"/>
                      <a:gd name="T14" fmla="*/ 25 w 918"/>
                      <a:gd name="T15" fmla="*/ 502 h 650"/>
                      <a:gd name="T16" fmla="*/ 11 w 918"/>
                      <a:gd name="T17" fmla="*/ 520 h 650"/>
                      <a:gd name="T18" fmla="*/ 11 w 918"/>
                      <a:gd name="T19" fmla="*/ 520 h 650"/>
                      <a:gd name="T20" fmla="*/ 3 w 918"/>
                      <a:gd name="T21" fmla="*/ 533 h 650"/>
                      <a:gd name="T22" fmla="*/ 0 w 918"/>
                      <a:gd name="T23" fmla="*/ 575 h 650"/>
                      <a:gd name="T24" fmla="*/ 8 w 918"/>
                      <a:gd name="T25" fmla="*/ 637 h 650"/>
                      <a:gd name="T26" fmla="*/ 11 w 918"/>
                      <a:gd name="T27" fmla="*/ 650 h 650"/>
                      <a:gd name="T28" fmla="*/ 11 w 918"/>
                      <a:gd name="T29" fmla="*/ 650 h 650"/>
                      <a:gd name="T30" fmla="*/ 459 w 918"/>
                      <a:gd name="T31" fmla="*/ 650 h 650"/>
                      <a:gd name="T32" fmla="*/ 906 w 918"/>
                      <a:gd name="T33" fmla="*/ 650 h 650"/>
                      <a:gd name="T34" fmla="*/ 910 w 918"/>
                      <a:gd name="T35" fmla="*/ 637 h 650"/>
                      <a:gd name="T36" fmla="*/ 918 w 918"/>
                      <a:gd name="T37" fmla="*/ 575 h 650"/>
                      <a:gd name="T38" fmla="*/ 914 w 918"/>
                      <a:gd name="T39" fmla="*/ 533 h 650"/>
                      <a:gd name="T40" fmla="*/ 906 w 918"/>
                      <a:gd name="T41" fmla="*/ 520 h 650"/>
                      <a:gd name="T42" fmla="*/ 906 w 918"/>
                      <a:gd name="T43" fmla="*/ 520 h 650"/>
                      <a:gd name="T44" fmla="*/ 893 w 918"/>
                      <a:gd name="T45" fmla="*/ 502 h 650"/>
                      <a:gd name="T46" fmla="*/ 834 w 918"/>
                      <a:gd name="T47" fmla="*/ 409 h 650"/>
                      <a:gd name="T48" fmla="*/ 781 w 918"/>
                      <a:gd name="T49" fmla="*/ 304 h 650"/>
                      <a:gd name="T50" fmla="*/ 750 w 918"/>
                      <a:gd name="T51" fmla="*/ 222 h 650"/>
                      <a:gd name="T52" fmla="*/ 724 w 918"/>
                      <a:gd name="T53" fmla="*/ 137 h 650"/>
                      <a:gd name="T54" fmla="*/ 709 w 918"/>
                      <a:gd name="T55" fmla="*/ 46 h 650"/>
                      <a:gd name="T56" fmla="*/ 708 w 918"/>
                      <a:gd name="T57" fmla="*/ 0 h 650"/>
                      <a:gd name="T58" fmla="*/ 708 w 918"/>
                      <a:gd name="T59" fmla="*/ 0 h 650"/>
                      <a:gd name="T60" fmla="*/ 459 w 918"/>
                      <a:gd name="T61" fmla="*/ 0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18" h="650">
                        <a:moveTo>
                          <a:pt x="459" y="0"/>
                        </a:moveTo>
                        <a:lnTo>
                          <a:pt x="209" y="0"/>
                        </a:lnTo>
                        <a:lnTo>
                          <a:pt x="208" y="46"/>
                        </a:lnTo>
                        <a:lnTo>
                          <a:pt x="194" y="137"/>
                        </a:lnTo>
                        <a:lnTo>
                          <a:pt x="169" y="222"/>
                        </a:lnTo>
                        <a:lnTo>
                          <a:pt x="137" y="304"/>
                        </a:lnTo>
                        <a:lnTo>
                          <a:pt x="83" y="409"/>
                        </a:lnTo>
                        <a:lnTo>
                          <a:pt x="25" y="502"/>
                        </a:lnTo>
                        <a:lnTo>
                          <a:pt x="11" y="520"/>
                        </a:lnTo>
                        <a:lnTo>
                          <a:pt x="11" y="520"/>
                        </a:lnTo>
                        <a:lnTo>
                          <a:pt x="3" y="533"/>
                        </a:lnTo>
                        <a:lnTo>
                          <a:pt x="0" y="575"/>
                        </a:lnTo>
                        <a:lnTo>
                          <a:pt x="8" y="637"/>
                        </a:lnTo>
                        <a:lnTo>
                          <a:pt x="11" y="650"/>
                        </a:lnTo>
                        <a:lnTo>
                          <a:pt x="11" y="650"/>
                        </a:lnTo>
                        <a:lnTo>
                          <a:pt x="459" y="650"/>
                        </a:lnTo>
                        <a:lnTo>
                          <a:pt x="906" y="650"/>
                        </a:lnTo>
                        <a:lnTo>
                          <a:pt x="910" y="637"/>
                        </a:lnTo>
                        <a:lnTo>
                          <a:pt x="918" y="575"/>
                        </a:lnTo>
                        <a:lnTo>
                          <a:pt x="914" y="533"/>
                        </a:lnTo>
                        <a:lnTo>
                          <a:pt x="906" y="520"/>
                        </a:lnTo>
                        <a:lnTo>
                          <a:pt x="906" y="520"/>
                        </a:lnTo>
                        <a:lnTo>
                          <a:pt x="893" y="502"/>
                        </a:lnTo>
                        <a:lnTo>
                          <a:pt x="834" y="409"/>
                        </a:lnTo>
                        <a:lnTo>
                          <a:pt x="781" y="304"/>
                        </a:lnTo>
                        <a:lnTo>
                          <a:pt x="750" y="222"/>
                        </a:lnTo>
                        <a:lnTo>
                          <a:pt x="724" y="137"/>
                        </a:lnTo>
                        <a:lnTo>
                          <a:pt x="709" y="46"/>
                        </a:lnTo>
                        <a:lnTo>
                          <a:pt x="708" y="0"/>
                        </a:lnTo>
                        <a:lnTo>
                          <a:pt x="708" y="0"/>
                        </a:lnTo>
                        <a:lnTo>
                          <a:pt x="459" y="0"/>
                        </a:lnTo>
                        <a:close/>
                      </a:path>
                    </a:pathLst>
                  </a:custGeom>
                  <a:solidFill>
                    <a:srgbClr val="101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114" name="Freeform 56">
                    <a:extLst>
                      <a:ext uri="{FF2B5EF4-FFF2-40B4-BE49-F238E27FC236}">
                        <a16:creationId xmlns:a16="http://schemas.microsoft.com/office/drawing/2014/main" xmlns="" id="{5178A3BE-771C-40C3-BD95-19BE4283072F}"/>
                      </a:ext>
                    </a:extLst>
                  </p:cNvPr>
                  <p:cNvSpPr>
                    <a:spLocks/>
                  </p:cNvSpPr>
                  <p:nvPr/>
                </p:nvSpPr>
                <p:spPr bwMode="auto">
                  <a:xfrm>
                    <a:off x="5973763" y="1809750"/>
                    <a:ext cx="244475" cy="42863"/>
                  </a:xfrm>
                  <a:custGeom>
                    <a:avLst/>
                    <a:gdLst>
                      <a:gd name="T0" fmla="*/ 53 w 618"/>
                      <a:gd name="T1" fmla="*/ 0 h 106"/>
                      <a:gd name="T2" fmla="*/ 41 w 618"/>
                      <a:gd name="T3" fmla="*/ 0 h 106"/>
                      <a:gd name="T4" fmla="*/ 23 w 618"/>
                      <a:gd name="T5" fmla="*/ 9 h 106"/>
                      <a:gd name="T6" fmla="*/ 9 w 618"/>
                      <a:gd name="T7" fmla="*/ 23 h 106"/>
                      <a:gd name="T8" fmla="*/ 1 w 618"/>
                      <a:gd name="T9" fmla="*/ 42 h 106"/>
                      <a:gd name="T10" fmla="*/ 0 w 618"/>
                      <a:gd name="T11" fmla="*/ 53 h 106"/>
                      <a:gd name="T12" fmla="*/ 0 w 618"/>
                      <a:gd name="T13" fmla="*/ 53 h 106"/>
                      <a:gd name="T14" fmla="*/ 1 w 618"/>
                      <a:gd name="T15" fmla="*/ 64 h 106"/>
                      <a:gd name="T16" fmla="*/ 9 w 618"/>
                      <a:gd name="T17" fmla="*/ 83 h 106"/>
                      <a:gd name="T18" fmla="*/ 23 w 618"/>
                      <a:gd name="T19" fmla="*/ 97 h 106"/>
                      <a:gd name="T20" fmla="*/ 41 w 618"/>
                      <a:gd name="T21" fmla="*/ 105 h 106"/>
                      <a:gd name="T22" fmla="*/ 53 w 618"/>
                      <a:gd name="T23" fmla="*/ 106 h 106"/>
                      <a:gd name="T24" fmla="*/ 53 w 618"/>
                      <a:gd name="T25" fmla="*/ 106 h 106"/>
                      <a:gd name="T26" fmla="*/ 565 w 618"/>
                      <a:gd name="T27" fmla="*/ 106 h 106"/>
                      <a:gd name="T28" fmla="*/ 576 w 618"/>
                      <a:gd name="T29" fmla="*/ 105 h 106"/>
                      <a:gd name="T30" fmla="*/ 594 w 618"/>
                      <a:gd name="T31" fmla="*/ 97 h 106"/>
                      <a:gd name="T32" fmla="*/ 610 w 618"/>
                      <a:gd name="T33" fmla="*/ 83 h 106"/>
                      <a:gd name="T34" fmla="*/ 618 w 618"/>
                      <a:gd name="T35" fmla="*/ 64 h 106"/>
                      <a:gd name="T36" fmla="*/ 618 w 618"/>
                      <a:gd name="T37" fmla="*/ 53 h 106"/>
                      <a:gd name="T38" fmla="*/ 618 w 618"/>
                      <a:gd name="T39" fmla="*/ 53 h 106"/>
                      <a:gd name="T40" fmla="*/ 618 w 618"/>
                      <a:gd name="T41" fmla="*/ 42 h 106"/>
                      <a:gd name="T42" fmla="*/ 610 w 618"/>
                      <a:gd name="T43" fmla="*/ 23 h 106"/>
                      <a:gd name="T44" fmla="*/ 594 w 618"/>
                      <a:gd name="T45" fmla="*/ 9 h 106"/>
                      <a:gd name="T46" fmla="*/ 576 w 618"/>
                      <a:gd name="T47" fmla="*/ 0 h 106"/>
                      <a:gd name="T48" fmla="*/ 565 w 618"/>
                      <a:gd name="T49" fmla="*/ 0 h 106"/>
                      <a:gd name="T50" fmla="*/ 565 w 618"/>
                      <a:gd name="T51" fmla="*/ 0 h 106"/>
                      <a:gd name="T52" fmla="*/ 53 w 618"/>
                      <a:gd name="T53"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8" h="106">
                        <a:moveTo>
                          <a:pt x="53" y="0"/>
                        </a:moveTo>
                        <a:lnTo>
                          <a:pt x="41" y="0"/>
                        </a:lnTo>
                        <a:lnTo>
                          <a:pt x="23" y="9"/>
                        </a:lnTo>
                        <a:lnTo>
                          <a:pt x="9" y="23"/>
                        </a:lnTo>
                        <a:lnTo>
                          <a:pt x="1" y="42"/>
                        </a:lnTo>
                        <a:lnTo>
                          <a:pt x="0" y="53"/>
                        </a:lnTo>
                        <a:lnTo>
                          <a:pt x="0" y="53"/>
                        </a:lnTo>
                        <a:lnTo>
                          <a:pt x="1" y="64"/>
                        </a:lnTo>
                        <a:lnTo>
                          <a:pt x="9" y="83"/>
                        </a:lnTo>
                        <a:lnTo>
                          <a:pt x="23" y="97"/>
                        </a:lnTo>
                        <a:lnTo>
                          <a:pt x="41" y="105"/>
                        </a:lnTo>
                        <a:lnTo>
                          <a:pt x="53" y="106"/>
                        </a:lnTo>
                        <a:lnTo>
                          <a:pt x="53" y="106"/>
                        </a:lnTo>
                        <a:lnTo>
                          <a:pt x="565" y="106"/>
                        </a:lnTo>
                        <a:lnTo>
                          <a:pt x="576" y="105"/>
                        </a:lnTo>
                        <a:lnTo>
                          <a:pt x="594" y="97"/>
                        </a:lnTo>
                        <a:lnTo>
                          <a:pt x="610" y="83"/>
                        </a:lnTo>
                        <a:lnTo>
                          <a:pt x="618" y="64"/>
                        </a:lnTo>
                        <a:lnTo>
                          <a:pt x="618" y="53"/>
                        </a:lnTo>
                        <a:lnTo>
                          <a:pt x="618" y="53"/>
                        </a:lnTo>
                        <a:lnTo>
                          <a:pt x="618" y="42"/>
                        </a:lnTo>
                        <a:lnTo>
                          <a:pt x="610" y="23"/>
                        </a:lnTo>
                        <a:lnTo>
                          <a:pt x="594" y="9"/>
                        </a:lnTo>
                        <a:lnTo>
                          <a:pt x="576" y="0"/>
                        </a:lnTo>
                        <a:lnTo>
                          <a:pt x="565" y="0"/>
                        </a:lnTo>
                        <a:lnTo>
                          <a:pt x="565" y="0"/>
                        </a:lnTo>
                        <a:lnTo>
                          <a:pt x="53" y="0"/>
                        </a:lnTo>
                        <a:close/>
                      </a:path>
                    </a:pathLst>
                  </a:custGeom>
                  <a:solidFill>
                    <a:srgbClr val="101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115" name="Freeform 57">
                    <a:extLst>
                      <a:ext uri="{FF2B5EF4-FFF2-40B4-BE49-F238E27FC236}">
                        <a16:creationId xmlns:a16="http://schemas.microsoft.com/office/drawing/2014/main" xmlns="" id="{FE6929AA-62E4-49E6-9980-D30A8E802489}"/>
                      </a:ext>
                    </a:extLst>
                  </p:cNvPr>
                  <p:cNvSpPr>
                    <a:spLocks/>
                  </p:cNvSpPr>
                  <p:nvPr/>
                </p:nvSpPr>
                <p:spPr bwMode="auto">
                  <a:xfrm>
                    <a:off x="5973763" y="1741488"/>
                    <a:ext cx="244475" cy="42863"/>
                  </a:xfrm>
                  <a:custGeom>
                    <a:avLst/>
                    <a:gdLst>
                      <a:gd name="T0" fmla="*/ 53 w 618"/>
                      <a:gd name="T1" fmla="*/ 0 h 106"/>
                      <a:gd name="T2" fmla="*/ 41 w 618"/>
                      <a:gd name="T3" fmla="*/ 1 h 106"/>
                      <a:gd name="T4" fmla="*/ 23 w 618"/>
                      <a:gd name="T5" fmla="*/ 9 h 106"/>
                      <a:gd name="T6" fmla="*/ 9 w 618"/>
                      <a:gd name="T7" fmla="*/ 23 h 106"/>
                      <a:gd name="T8" fmla="*/ 1 w 618"/>
                      <a:gd name="T9" fmla="*/ 42 h 106"/>
                      <a:gd name="T10" fmla="*/ 0 w 618"/>
                      <a:gd name="T11" fmla="*/ 53 h 106"/>
                      <a:gd name="T12" fmla="*/ 0 w 618"/>
                      <a:gd name="T13" fmla="*/ 53 h 106"/>
                      <a:gd name="T14" fmla="*/ 1 w 618"/>
                      <a:gd name="T15" fmla="*/ 63 h 106"/>
                      <a:gd name="T16" fmla="*/ 9 w 618"/>
                      <a:gd name="T17" fmla="*/ 83 h 106"/>
                      <a:gd name="T18" fmla="*/ 23 w 618"/>
                      <a:gd name="T19" fmla="*/ 97 h 106"/>
                      <a:gd name="T20" fmla="*/ 41 w 618"/>
                      <a:gd name="T21" fmla="*/ 105 h 106"/>
                      <a:gd name="T22" fmla="*/ 53 w 618"/>
                      <a:gd name="T23" fmla="*/ 106 h 106"/>
                      <a:gd name="T24" fmla="*/ 53 w 618"/>
                      <a:gd name="T25" fmla="*/ 106 h 106"/>
                      <a:gd name="T26" fmla="*/ 565 w 618"/>
                      <a:gd name="T27" fmla="*/ 106 h 106"/>
                      <a:gd name="T28" fmla="*/ 576 w 618"/>
                      <a:gd name="T29" fmla="*/ 105 h 106"/>
                      <a:gd name="T30" fmla="*/ 594 w 618"/>
                      <a:gd name="T31" fmla="*/ 97 h 106"/>
                      <a:gd name="T32" fmla="*/ 610 w 618"/>
                      <a:gd name="T33" fmla="*/ 83 h 106"/>
                      <a:gd name="T34" fmla="*/ 618 w 618"/>
                      <a:gd name="T35" fmla="*/ 63 h 106"/>
                      <a:gd name="T36" fmla="*/ 618 w 618"/>
                      <a:gd name="T37" fmla="*/ 53 h 106"/>
                      <a:gd name="T38" fmla="*/ 618 w 618"/>
                      <a:gd name="T39" fmla="*/ 53 h 106"/>
                      <a:gd name="T40" fmla="*/ 618 w 618"/>
                      <a:gd name="T41" fmla="*/ 42 h 106"/>
                      <a:gd name="T42" fmla="*/ 610 w 618"/>
                      <a:gd name="T43" fmla="*/ 23 h 106"/>
                      <a:gd name="T44" fmla="*/ 594 w 618"/>
                      <a:gd name="T45" fmla="*/ 9 h 106"/>
                      <a:gd name="T46" fmla="*/ 576 w 618"/>
                      <a:gd name="T47" fmla="*/ 1 h 106"/>
                      <a:gd name="T48" fmla="*/ 565 w 618"/>
                      <a:gd name="T49" fmla="*/ 0 h 106"/>
                      <a:gd name="T50" fmla="*/ 565 w 618"/>
                      <a:gd name="T51" fmla="*/ 0 h 106"/>
                      <a:gd name="T52" fmla="*/ 53 w 618"/>
                      <a:gd name="T53"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8" h="106">
                        <a:moveTo>
                          <a:pt x="53" y="0"/>
                        </a:moveTo>
                        <a:lnTo>
                          <a:pt x="41" y="1"/>
                        </a:lnTo>
                        <a:lnTo>
                          <a:pt x="23" y="9"/>
                        </a:lnTo>
                        <a:lnTo>
                          <a:pt x="9" y="23"/>
                        </a:lnTo>
                        <a:lnTo>
                          <a:pt x="1" y="42"/>
                        </a:lnTo>
                        <a:lnTo>
                          <a:pt x="0" y="53"/>
                        </a:lnTo>
                        <a:lnTo>
                          <a:pt x="0" y="53"/>
                        </a:lnTo>
                        <a:lnTo>
                          <a:pt x="1" y="63"/>
                        </a:lnTo>
                        <a:lnTo>
                          <a:pt x="9" y="83"/>
                        </a:lnTo>
                        <a:lnTo>
                          <a:pt x="23" y="97"/>
                        </a:lnTo>
                        <a:lnTo>
                          <a:pt x="41" y="105"/>
                        </a:lnTo>
                        <a:lnTo>
                          <a:pt x="53" y="106"/>
                        </a:lnTo>
                        <a:lnTo>
                          <a:pt x="53" y="106"/>
                        </a:lnTo>
                        <a:lnTo>
                          <a:pt x="565" y="106"/>
                        </a:lnTo>
                        <a:lnTo>
                          <a:pt x="576" y="105"/>
                        </a:lnTo>
                        <a:lnTo>
                          <a:pt x="594" y="97"/>
                        </a:lnTo>
                        <a:lnTo>
                          <a:pt x="610" y="83"/>
                        </a:lnTo>
                        <a:lnTo>
                          <a:pt x="618" y="63"/>
                        </a:lnTo>
                        <a:lnTo>
                          <a:pt x="618" y="53"/>
                        </a:lnTo>
                        <a:lnTo>
                          <a:pt x="618" y="53"/>
                        </a:lnTo>
                        <a:lnTo>
                          <a:pt x="618" y="42"/>
                        </a:lnTo>
                        <a:lnTo>
                          <a:pt x="610" y="23"/>
                        </a:lnTo>
                        <a:lnTo>
                          <a:pt x="594" y="9"/>
                        </a:lnTo>
                        <a:lnTo>
                          <a:pt x="576" y="1"/>
                        </a:lnTo>
                        <a:lnTo>
                          <a:pt x="565" y="0"/>
                        </a:lnTo>
                        <a:lnTo>
                          <a:pt x="565" y="0"/>
                        </a:lnTo>
                        <a:lnTo>
                          <a:pt x="53" y="0"/>
                        </a:lnTo>
                        <a:close/>
                      </a:path>
                    </a:pathLst>
                  </a:custGeom>
                  <a:solidFill>
                    <a:srgbClr val="101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116" name="Rectangle 49">
                    <a:extLst>
                      <a:ext uri="{FF2B5EF4-FFF2-40B4-BE49-F238E27FC236}">
                        <a16:creationId xmlns:a16="http://schemas.microsoft.com/office/drawing/2014/main" xmlns="" id="{C374B76B-0FCA-409C-96E1-C950A2000581}"/>
                      </a:ext>
                    </a:extLst>
                  </p:cNvPr>
                  <p:cNvSpPr>
                    <a:spLocks noChangeArrowheads="1"/>
                  </p:cNvSpPr>
                  <p:nvPr/>
                </p:nvSpPr>
                <p:spPr bwMode="auto">
                  <a:xfrm>
                    <a:off x="6005513" y="1633538"/>
                    <a:ext cx="182563" cy="53975"/>
                  </a:xfrm>
                  <a:prstGeom prst="rect">
                    <a:avLst/>
                  </a:prstGeom>
                  <a:solidFill>
                    <a:srgbClr val="10101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117" name="Rectangle 50">
                    <a:extLst>
                      <a:ext uri="{FF2B5EF4-FFF2-40B4-BE49-F238E27FC236}">
                        <a16:creationId xmlns:a16="http://schemas.microsoft.com/office/drawing/2014/main" xmlns="" id="{279ADCC8-2579-42EF-BA40-7EB3C185BAFB}"/>
                      </a:ext>
                    </a:extLst>
                  </p:cNvPr>
                  <p:cNvSpPr>
                    <a:spLocks noChangeArrowheads="1"/>
                  </p:cNvSpPr>
                  <p:nvPr/>
                </p:nvSpPr>
                <p:spPr bwMode="auto">
                  <a:xfrm>
                    <a:off x="6188075" y="1652588"/>
                    <a:ext cx="9525" cy="68263"/>
                  </a:xfrm>
                  <a:prstGeom prst="rect">
                    <a:avLst/>
                  </a:prstGeom>
                  <a:solidFill>
                    <a:srgbClr val="10101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118" name="Freeform 60">
                    <a:extLst>
                      <a:ext uri="{FF2B5EF4-FFF2-40B4-BE49-F238E27FC236}">
                        <a16:creationId xmlns:a16="http://schemas.microsoft.com/office/drawing/2014/main" xmlns="" id="{D6827C9A-271E-4E45-9E88-2ED607DF5F08}"/>
                      </a:ext>
                    </a:extLst>
                  </p:cNvPr>
                  <p:cNvSpPr>
                    <a:spLocks/>
                  </p:cNvSpPr>
                  <p:nvPr/>
                </p:nvSpPr>
                <p:spPr bwMode="auto">
                  <a:xfrm>
                    <a:off x="5918200" y="2070100"/>
                    <a:ext cx="355600" cy="20638"/>
                  </a:xfrm>
                  <a:custGeom>
                    <a:avLst/>
                    <a:gdLst>
                      <a:gd name="T0" fmla="*/ 895 w 895"/>
                      <a:gd name="T1" fmla="*/ 26 h 52"/>
                      <a:gd name="T2" fmla="*/ 889 w 895"/>
                      <a:gd name="T3" fmla="*/ 31 h 52"/>
                      <a:gd name="T4" fmla="*/ 822 w 895"/>
                      <a:gd name="T5" fmla="*/ 40 h 52"/>
                      <a:gd name="T6" fmla="*/ 627 w 895"/>
                      <a:gd name="T7" fmla="*/ 50 h 52"/>
                      <a:gd name="T8" fmla="*/ 448 w 895"/>
                      <a:gd name="T9" fmla="*/ 52 h 52"/>
                      <a:gd name="T10" fmla="*/ 268 w 895"/>
                      <a:gd name="T11" fmla="*/ 50 h 52"/>
                      <a:gd name="T12" fmla="*/ 74 w 895"/>
                      <a:gd name="T13" fmla="*/ 40 h 52"/>
                      <a:gd name="T14" fmla="*/ 6 w 895"/>
                      <a:gd name="T15" fmla="*/ 31 h 52"/>
                      <a:gd name="T16" fmla="*/ 0 w 895"/>
                      <a:gd name="T17" fmla="*/ 26 h 52"/>
                      <a:gd name="T18" fmla="*/ 6 w 895"/>
                      <a:gd name="T19" fmla="*/ 21 h 52"/>
                      <a:gd name="T20" fmla="*/ 74 w 895"/>
                      <a:gd name="T21" fmla="*/ 10 h 52"/>
                      <a:gd name="T22" fmla="*/ 268 w 895"/>
                      <a:gd name="T23" fmla="*/ 1 h 52"/>
                      <a:gd name="T24" fmla="*/ 448 w 895"/>
                      <a:gd name="T25" fmla="*/ 0 h 52"/>
                      <a:gd name="T26" fmla="*/ 627 w 895"/>
                      <a:gd name="T27" fmla="*/ 1 h 52"/>
                      <a:gd name="T28" fmla="*/ 822 w 895"/>
                      <a:gd name="T29" fmla="*/ 10 h 52"/>
                      <a:gd name="T30" fmla="*/ 889 w 895"/>
                      <a:gd name="T31" fmla="*/ 21 h 52"/>
                      <a:gd name="T32" fmla="*/ 895 w 895"/>
                      <a:gd name="T33" fmla="*/ 26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95" h="52">
                        <a:moveTo>
                          <a:pt x="895" y="26"/>
                        </a:moveTo>
                        <a:lnTo>
                          <a:pt x="889" y="31"/>
                        </a:lnTo>
                        <a:lnTo>
                          <a:pt x="822" y="40"/>
                        </a:lnTo>
                        <a:lnTo>
                          <a:pt x="627" y="50"/>
                        </a:lnTo>
                        <a:lnTo>
                          <a:pt x="448" y="52"/>
                        </a:lnTo>
                        <a:lnTo>
                          <a:pt x="268" y="50"/>
                        </a:lnTo>
                        <a:lnTo>
                          <a:pt x="74" y="40"/>
                        </a:lnTo>
                        <a:lnTo>
                          <a:pt x="6" y="31"/>
                        </a:lnTo>
                        <a:lnTo>
                          <a:pt x="0" y="26"/>
                        </a:lnTo>
                        <a:lnTo>
                          <a:pt x="6" y="21"/>
                        </a:lnTo>
                        <a:lnTo>
                          <a:pt x="74" y="10"/>
                        </a:lnTo>
                        <a:lnTo>
                          <a:pt x="268" y="1"/>
                        </a:lnTo>
                        <a:lnTo>
                          <a:pt x="448" y="0"/>
                        </a:lnTo>
                        <a:lnTo>
                          <a:pt x="627" y="1"/>
                        </a:lnTo>
                        <a:lnTo>
                          <a:pt x="822" y="10"/>
                        </a:lnTo>
                        <a:lnTo>
                          <a:pt x="889" y="21"/>
                        </a:lnTo>
                        <a:lnTo>
                          <a:pt x="895"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grpSp>
          </p:grpSp>
          <p:grpSp>
            <p:nvGrpSpPr>
              <p:cNvPr id="64" name="Group 59">
                <a:extLst>
                  <a:ext uri="{FF2B5EF4-FFF2-40B4-BE49-F238E27FC236}">
                    <a16:creationId xmlns:a16="http://schemas.microsoft.com/office/drawing/2014/main" xmlns="" id="{7C8E1436-B4C3-4B0A-9E1C-C26BE98AE688}"/>
                  </a:ext>
                </a:extLst>
              </p:cNvPr>
              <p:cNvGrpSpPr/>
              <p:nvPr/>
            </p:nvGrpSpPr>
            <p:grpSpPr>
              <a:xfrm>
                <a:off x="487437" y="1303262"/>
                <a:ext cx="2180191" cy="4247280"/>
                <a:chOff x="887585" y="1050925"/>
                <a:chExt cx="2835695" cy="4970976"/>
              </a:xfrm>
            </p:grpSpPr>
            <p:sp>
              <p:nvSpPr>
                <p:cNvPr id="65" name="Oval 12">
                  <a:extLst>
                    <a:ext uri="{FF2B5EF4-FFF2-40B4-BE49-F238E27FC236}">
                      <a16:creationId xmlns:a16="http://schemas.microsoft.com/office/drawing/2014/main" xmlns="" id="{3B198862-FECD-415D-8E0F-D4E7584A8A12}"/>
                    </a:ext>
                  </a:extLst>
                </p:cNvPr>
                <p:cNvSpPr/>
                <p:nvPr/>
              </p:nvSpPr>
              <p:spPr>
                <a:xfrm rot="19800000">
                  <a:off x="887585" y="2220150"/>
                  <a:ext cx="2835695" cy="3801751"/>
                </a:xfrm>
                <a:prstGeom prst="ellipse">
                  <a:avLst/>
                </a:prstGeom>
                <a:gradFill flip="none" rotWithShape="1">
                  <a:gsLst>
                    <a:gs pos="0">
                      <a:schemeClr val="accent3">
                        <a:lumMod val="5000"/>
                        <a:lumOff val="95000"/>
                        <a:alpha val="0"/>
                      </a:schemeClr>
                    </a:gs>
                    <a:gs pos="44000">
                      <a:schemeClr val="bg1">
                        <a:alpha val="25000"/>
                      </a:schemeClr>
                    </a:gs>
                    <a:gs pos="62000">
                      <a:schemeClr val="bg1">
                        <a:alpha val="25000"/>
                      </a:schemeClr>
                    </a:gs>
                    <a:gs pos="100000">
                      <a:schemeClr val="accent3">
                        <a:lumMod val="30000"/>
                        <a:lumOff val="70000"/>
                        <a:alpha val="0"/>
                      </a:schemeClr>
                    </a:gs>
                  </a:gsLst>
                  <a:lin ang="0" scaled="1"/>
                  <a:tileRect/>
                </a:gradFill>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US" sz="1350">
                    <a:solidFill>
                      <a:prstClr val="black"/>
                    </a:solidFill>
                  </a:endParaRPr>
                </a:p>
              </p:txBody>
            </p:sp>
            <p:grpSp>
              <p:nvGrpSpPr>
                <p:cNvPr id="66" name="Group 16">
                  <a:extLst>
                    <a:ext uri="{FF2B5EF4-FFF2-40B4-BE49-F238E27FC236}">
                      <a16:creationId xmlns:a16="http://schemas.microsoft.com/office/drawing/2014/main" xmlns="" id="{A7912DE8-4107-46B7-B2F3-0953460749BA}"/>
                    </a:ext>
                  </a:extLst>
                </p:cNvPr>
                <p:cNvGrpSpPr/>
                <p:nvPr/>
              </p:nvGrpSpPr>
              <p:grpSpPr>
                <a:xfrm>
                  <a:off x="1185554" y="1050925"/>
                  <a:ext cx="603250" cy="1420813"/>
                  <a:chOff x="3425825" y="1050925"/>
                  <a:chExt cx="603250" cy="1420813"/>
                </a:xfrm>
              </p:grpSpPr>
              <p:sp>
                <p:nvSpPr>
                  <p:cNvPr id="67" name="Line 46">
                    <a:extLst>
                      <a:ext uri="{FF2B5EF4-FFF2-40B4-BE49-F238E27FC236}">
                        <a16:creationId xmlns:a16="http://schemas.microsoft.com/office/drawing/2014/main" xmlns="" id="{78FB17C2-E087-457C-A57D-C743D02CFF3C}"/>
                      </a:ext>
                    </a:extLst>
                  </p:cNvPr>
                  <p:cNvSpPr>
                    <a:spLocks noChangeShapeType="1"/>
                  </p:cNvSpPr>
                  <p:nvPr/>
                </p:nvSpPr>
                <p:spPr bwMode="auto">
                  <a:xfrm flipV="1">
                    <a:off x="3540125" y="1050925"/>
                    <a:ext cx="488950" cy="546100"/>
                  </a:xfrm>
                  <a:prstGeom prst="line">
                    <a:avLst/>
                  </a:prstGeom>
                  <a:noFill/>
                  <a:ln w="26988">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68" name="Rectangle 30">
                    <a:extLst>
                      <a:ext uri="{FF2B5EF4-FFF2-40B4-BE49-F238E27FC236}">
                        <a16:creationId xmlns:a16="http://schemas.microsoft.com/office/drawing/2014/main" xmlns="" id="{4E423E3F-12FB-47FE-BF60-4F94442FEF90}"/>
                      </a:ext>
                    </a:extLst>
                  </p:cNvPr>
                  <p:cNvSpPr>
                    <a:spLocks noChangeArrowheads="1"/>
                  </p:cNvSpPr>
                  <p:nvPr/>
                </p:nvSpPr>
                <p:spPr bwMode="auto">
                  <a:xfrm>
                    <a:off x="3529013" y="1592263"/>
                    <a:ext cx="22225" cy="496888"/>
                  </a:xfrm>
                  <a:prstGeom prst="rect">
                    <a:avLst/>
                  </a:prstGeom>
                  <a:solidFill>
                    <a:srgbClr val="3333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69" name="Freeform 52">
                    <a:extLst>
                      <a:ext uri="{FF2B5EF4-FFF2-40B4-BE49-F238E27FC236}">
                        <a16:creationId xmlns:a16="http://schemas.microsoft.com/office/drawing/2014/main" xmlns="" id="{1174FE63-D640-4C07-AAB3-03774D752042}"/>
                      </a:ext>
                    </a:extLst>
                  </p:cNvPr>
                  <p:cNvSpPr>
                    <a:spLocks/>
                  </p:cNvSpPr>
                  <p:nvPr/>
                </p:nvSpPr>
                <p:spPr bwMode="auto">
                  <a:xfrm>
                    <a:off x="3492500" y="1597025"/>
                    <a:ext cx="73025" cy="512763"/>
                  </a:xfrm>
                  <a:custGeom>
                    <a:avLst/>
                    <a:gdLst>
                      <a:gd name="T0" fmla="*/ 122 w 185"/>
                      <a:gd name="T1" fmla="*/ 0 h 1291"/>
                      <a:gd name="T2" fmla="*/ 127 w 185"/>
                      <a:gd name="T3" fmla="*/ 12 h 1291"/>
                      <a:gd name="T4" fmla="*/ 153 w 185"/>
                      <a:gd name="T5" fmla="*/ 91 h 1291"/>
                      <a:gd name="T6" fmla="*/ 172 w 185"/>
                      <a:gd name="T7" fmla="*/ 168 h 1291"/>
                      <a:gd name="T8" fmla="*/ 184 w 185"/>
                      <a:gd name="T9" fmla="*/ 256 h 1291"/>
                      <a:gd name="T10" fmla="*/ 185 w 185"/>
                      <a:gd name="T11" fmla="*/ 352 h 1291"/>
                      <a:gd name="T12" fmla="*/ 174 w 185"/>
                      <a:gd name="T13" fmla="*/ 423 h 1291"/>
                      <a:gd name="T14" fmla="*/ 159 w 185"/>
                      <a:gd name="T15" fmla="*/ 470 h 1291"/>
                      <a:gd name="T16" fmla="*/ 139 w 185"/>
                      <a:gd name="T17" fmla="*/ 515 h 1291"/>
                      <a:gd name="T18" fmla="*/ 111 w 185"/>
                      <a:gd name="T19" fmla="*/ 558 h 1291"/>
                      <a:gd name="T20" fmla="*/ 95 w 185"/>
                      <a:gd name="T21" fmla="*/ 577 h 1291"/>
                      <a:gd name="T22" fmla="*/ 78 w 185"/>
                      <a:gd name="T23" fmla="*/ 597 h 1291"/>
                      <a:gd name="T24" fmla="*/ 49 w 185"/>
                      <a:gd name="T25" fmla="*/ 641 h 1291"/>
                      <a:gd name="T26" fmla="*/ 29 w 185"/>
                      <a:gd name="T27" fmla="*/ 689 h 1291"/>
                      <a:gd name="T28" fmla="*/ 13 w 185"/>
                      <a:gd name="T29" fmla="*/ 739 h 1291"/>
                      <a:gd name="T30" fmla="*/ 0 w 185"/>
                      <a:gd name="T31" fmla="*/ 820 h 1291"/>
                      <a:gd name="T32" fmla="*/ 1 w 185"/>
                      <a:gd name="T33" fmla="*/ 930 h 1291"/>
                      <a:gd name="T34" fmla="*/ 17 w 185"/>
                      <a:gd name="T35" fmla="*/ 1037 h 1291"/>
                      <a:gd name="T36" fmla="*/ 43 w 185"/>
                      <a:gd name="T37" fmla="*/ 1135 h 1291"/>
                      <a:gd name="T38" fmla="*/ 74 w 185"/>
                      <a:gd name="T39" fmla="*/ 1216 h 1291"/>
                      <a:gd name="T40" fmla="*/ 106 w 185"/>
                      <a:gd name="T41" fmla="*/ 1275 h 1291"/>
                      <a:gd name="T42" fmla="*/ 122 w 185"/>
                      <a:gd name="T43" fmla="*/ 1291 h 1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5" h="1291">
                        <a:moveTo>
                          <a:pt x="122" y="0"/>
                        </a:moveTo>
                        <a:lnTo>
                          <a:pt x="127" y="12"/>
                        </a:lnTo>
                        <a:lnTo>
                          <a:pt x="153" y="91"/>
                        </a:lnTo>
                        <a:lnTo>
                          <a:pt x="172" y="168"/>
                        </a:lnTo>
                        <a:lnTo>
                          <a:pt x="184" y="256"/>
                        </a:lnTo>
                        <a:lnTo>
                          <a:pt x="185" y="352"/>
                        </a:lnTo>
                        <a:lnTo>
                          <a:pt x="174" y="423"/>
                        </a:lnTo>
                        <a:lnTo>
                          <a:pt x="159" y="470"/>
                        </a:lnTo>
                        <a:lnTo>
                          <a:pt x="139" y="515"/>
                        </a:lnTo>
                        <a:lnTo>
                          <a:pt x="111" y="558"/>
                        </a:lnTo>
                        <a:lnTo>
                          <a:pt x="95" y="577"/>
                        </a:lnTo>
                        <a:lnTo>
                          <a:pt x="78" y="597"/>
                        </a:lnTo>
                        <a:lnTo>
                          <a:pt x="49" y="641"/>
                        </a:lnTo>
                        <a:lnTo>
                          <a:pt x="29" y="689"/>
                        </a:lnTo>
                        <a:lnTo>
                          <a:pt x="13" y="739"/>
                        </a:lnTo>
                        <a:lnTo>
                          <a:pt x="0" y="820"/>
                        </a:lnTo>
                        <a:lnTo>
                          <a:pt x="1" y="930"/>
                        </a:lnTo>
                        <a:lnTo>
                          <a:pt x="17" y="1037"/>
                        </a:lnTo>
                        <a:lnTo>
                          <a:pt x="43" y="1135"/>
                        </a:lnTo>
                        <a:lnTo>
                          <a:pt x="74" y="1216"/>
                        </a:lnTo>
                        <a:lnTo>
                          <a:pt x="106" y="1275"/>
                        </a:lnTo>
                        <a:lnTo>
                          <a:pt x="122" y="1291"/>
                        </a:lnTo>
                      </a:path>
                    </a:pathLst>
                  </a:custGeom>
                  <a:noFill/>
                  <a:ln w="142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70" name="Freeform 53">
                    <a:extLst>
                      <a:ext uri="{FF2B5EF4-FFF2-40B4-BE49-F238E27FC236}">
                        <a16:creationId xmlns:a16="http://schemas.microsoft.com/office/drawing/2014/main" xmlns="" id="{90083658-2910-4BFF-85B7-15C1D6FCBD85}"/>
                      </a:ext>
                    </a:extLst>
                  </p:cNvPr>
                  <p:cNvSpPr>
                    <a:spLocks/>
                  </p:cNvSpPr>
                  <p:nvPr/>
                </p:nvSpPr>
                <p:spPr bwMode="auto">
                  <a:xfrm>
                    <a:off x="3503613" y="1560513"/>
                    <a:ext cx="73025" cy="73025"/>
                  </a:xfrm>
                  <a:custGeom>
                    <a:avLst/>
                    <a:gdLst>
                      <a:gd name="T0" fmla="*/ 0 w 184"/>
                      <a:gd name="T1" fmla="*/ 92 h 185"/>
                      <a:gd name="T2" fmla="*/ 1 w 184"/>
                      <a:gd name="T3" fmla="*/ 111 h 185"/>
                      <a:gd name="T4" fmla="*/ 14 w 184"/>
                      <a:gd name="T5" fmla="*/ 144 h 185"/>
                      <a:gd name="T6" fmla="*/ 40 w 184"/>
                      <a:gd name="T7" fmla="*/ 169 h 185"/>
                      <a:gd name="T8" fmla="*/ 72 w 184"/>
                      <a:gd name="T9" fmla="*/ 183 h 185"/>
                      <a:gd name="T10" fmla="*/ 92 w 184"/>
                      <a:gd name="T11" fmla="*/ 185 h 185"/>
                      <a:gd name="T12" fmla="*/ 92 w 184"/>
                      <a:gd name="T13" fmla="*/ 185 h 185"/>
                      <a:gd name="T14" fmla="*/ 110 w 184"/>
                      <a:gd name="T15" fmla="*/ 183 h 185"/>
                      <a:gd name="T16" fmla="*/ 144 w 184"/>
                      <a:gd name="T17" fmla="*/ 169 h 185"/>
                      <a:gd name="T18" fmla="*/ 168 w 184"/>
                      <a:gd name="T19" fmla="*/ 144 h 185"/>
                      <a:gd name="T20" fmla="*/ 183 w 184"/>
                      <a:gd name="T21" fmla="*/ 111 h 185"/>
                      <a:gd name="T22" fmla="*/ 184 w 184"/>
                      <a:gd name="T23" fmla="*/ 92 h 185"/>
                      <a:gd name="T24" fmla="*/ 184 w 184"/>
                      <a:gd name="T25" fmla="*/ 92 h 185"/>
                      <a:gd name="T26" fmla="*/ 183 w 184"/>
                      <a:gd name="T27" fmla="*/ 73 h 185"/>
                      <a:gd name="T28" fmla="*/ 168 w 184"/>
                      <a:gd name="T29" fmla="*/ 41 h 185"/>
                      <a:gd name="T30" fmla="*/ 144 w 184"/>
                      <a:gd name="T31" fmla="*/ 16 h 185"/>
                      <a:gd name="T32" fmla="*/ 110 w 184"/>
                      <a:gd name="T33" fmla="*/ 2 h 185"/>
                      <a:gd name="T34" fmla="*/ 92 w 184"/>
                      <a:gd name="T35" fmla="*/ 0 h 185"/>
                      <a:gd name="T36" fmla="*/ 92 w 184"/>
                      <a:gd name="T37" fmla="*/ 0 h 185"/>
                      <a:gd name="T38" fmla="*/ 72 w 184"/>
                      <a:gd name="T39" fmla="*/ 2 h 185"/>
                      <a:gd name="T40" fmla="*/ 40 w 184"/>
                      <a:gd name="T41" fmla="*/ 16 h 185"/>
                      <a:gd name="T42" fmla="*/ 14 w 184"/>
                      <a:gd name="T43" fmla="*/ 41 h 185"/>
                      <a:gd name="T44" fmla="*/ 1 w 184"/>
                      <a:gd name="T45" fmla="*/ 73 h 185"/>
                      <a:gd name="T46" fmla="*/ 0 w 184"/>
                      <a:gd name="T47" fmla="*/ 9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4" h="185">
                        <a:moveTo>
                          <a:pt x="0" y="92"/>
                        </a:moveTo>
                        <a:lnTo>
                          <a:pt x="1" y="111"/>
                        </a:lnTo>
                        <a:lnTo>
                          <a:pt x="14" y="144"/>
                        </a:lnTo>
                        <a:lnTo>
                          <a:pt x="40" y="169"/>
                        </a:lnTo>
                        <a:lnTo>
                          <a:pt x="72" y="183"/>
                        </a:lnTo>
                        <a:lnTo>
                          <a:pt x="92" y="185"/>
                        </a:lnTo>
                        <a:lnTo>
                          <a:pt x="92" y="185"/>
                        </a:lnTo>
                        <a:lnTo>
                          <a:pt x="110" y="183"/>
                        </a:lnTo>
                        <a:lnTo>
                          <a:pt x="144" y="169"/>
                        </a:lnTo>
                        <a:lnTo>
                          <a:pt x="168" y="144"/>
                        </a:lnTo>
                        <a:lnTo>
                          <a:pt x="183" y="111"/>
                        </a:lnTo>
                        <a:lnTo>
                          <a:pt x="184" y="92"/>
                        </a:lnTo>
                        <a:lnTo>
                          <a:pt x="184" y="92"/>
                        </a:lnTo>
                        <a:lnTo>
                          <a:pt x="183" y="73"/>
                        </a:lnTo>
                        <a:lnTo>
                          <a:pt x="168" y="41"/>
                        </a:lnTo>
                        <a:lnTo>
                          <a:pt x="144" y="16"/>
                        </a:lnTo>
                        <a:lnTo>
                          <a:pt x="110" y="2"/>
                        </a:lnTo>
                        <a:lnTo>
                          <a:pt x="92" y="0"/>
                        </a:lnTo>
                        <a:lnTo>
                          <a:pt x="92" y="0"/>
                        </a:lnTo>
                        <a:lnTo>
                          <a:pt x="72" y="2"/>
                        </a:lnTo>
                        <a:lnTo>
                          <a:pt x="40" y="16"/>
                        </a:lnTo>
                        <a:lnTo>
                          <a:pt x="14" y="41"/>
                        </a:lnTo>
                        <a:lnTo>
                          <a:pt x="1" y="73"/>
                        </a:lnTo>
                        <a:lnTo>
                          <a:pt x="0" y="92"/>
                        </a:lnTo>
                        <a:close/>
                      </a:path>
                    </a:pathLst>
                  </a:custGeom>
                  <a:solidFill>
                    <a:srgbClr val="101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71" name="Freeform 62">
                    <a:extLst>
                      <a:ext uri="{FF2B5EF4-FFF2-40B4-BE49-F238E27FC236}">
                        <a16:creationId xmlns:a16="http://schemas.microsoft.com/office/drawing/2014/main" xmlns="" id="{8748FFBD-B8A7-4DEF-B8E5-EF58555CC696}"/>
                      </a:ext>
                    </a:extLst>
                  </p:cNvPr>
                  <p:cNvSpPr>
                    <a:spLocks/>
                  </p:cNvSpPr>
                  <p:nvPr/>
                </p:nvSpPr>
                <p:spPr bwMode="auto">
                  <a:xfrm>
                    <a:off x="3459163" y="2019300"/>
                    <a:ext cx="242888" cy="215900"/>
                  </a:xfrm>
                  <a:custGeom>
                    <a:avLst/>
                    <a:gdLst>
                      <a:gd name="T0" fmla="*/ 0 w 611"/>
                      <a:gd name="T1" fmla="*/ 258 h 544"/>
                      <a:gd name="T2" fmla="*/ 166 w 611"/>
                      <a:gd name="T3" fmla="*/ 544 h 544"/>
                      <a:gd name="T4" fmla="*/ 611 w 611"/>
                      <a:gd name="T5" fmla="*/ 286 h 544"/>
                      <a:gd name="T6" fmla="*/ 445 w 611"/>
                      <a:gd name="T7" fmla="*/ 0 h 544"/>
                      <a:gd name="T8" fmla="*/ 0 w 611"/>
                      <a:gd name="T9" fmla="*/ 258 h 544"/>
                    </a:gdLst>
                    <a:ahLst/>
                    <a:cxnLst>
                      <a:cxn ang="0">
                        <a:pos x="T0" y="T1"/>
                      </a:cxn>
                      <a:cxn ang="0">
                        <a:pos x="T2" y="T3"/>
                      </a:cxn>
                      <a:cxn ang="0">
                        <a:pos x="T4" y="T5"/>
                      </a:cxn>
                      <a:cxn ang="0">
                        <a:pos x="T6" y="T7"/>
                      </a:cxn>
                      <a:cxn ang="0">
                        <a:pos x="T8" y="T9"/>
                      </a:cxn>
                    </a:cxnLst>
                    <a:rect l="0" t="0" r="r" b="b"/>
                    <a:pathLst>
                      <a:path w="611" h="544">
                        <a:moveTo>
                          <a:pt x="0" y="258"/>
                        </a:moveTo>
                        <a:lnTo>
                          <a:pt x="166" y="544"/>
                        </a:lnTo>
                        <a:lnTo>
                          <a:pt x="611" y="286"/>
                        </a:lnTo>
                        <a:lnTo>
                          <a:pt x="445" y="0"/>
                        </a:lnTo>
                        <a:lnTo>
                          <a:pt x="0" y="258"/>
                        </a:lnTo>
                        <a:close/>
                      </a:path>
                    </a:pathLst>
                  </a:custGeom>
                  <a:solidFill>
                    <a:srgbClr val="101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72" name="Freeform 63">
                    <a:extLst>
                      <a:ext uri="{FF2B5EF4-FFF2-40B4-BE49-F238E27FC236}">
                        <a16:creationId xmlns:a16="http://schemas.microsoft.com/office/drawing/2014/main" xmlns="" id="{5E3A1055-0502-447F-9752-C8C15A3CCDDB}"/>
                      </a:ext>
                    </a:extLst>
                  </p:cNvPr>
                  <p:cNvSpPr>
                    <a:spLocks/>
                  </p:cNvSpPr>
                  <p:nvPr/>
                </p:nvSpPr>
                <p:spPr bwMode="auto">
                  <a:xfrm>
                    <a:off x="3513138" y="2109788"/>
                    <a:ext cx="368300" cy="361950"/>
                  </a:xfrm>
                  <a:custGeom>
                    <a:avLst/>
                    <a:gdLst>
                      <a:gd name="T0" fmla="*/ 216 w 928"/>
                      <a:gd name="T1" fmla="*/ 126 h 912"/>
                      <a:gd name="T2" fmla="*/ 0 w 928"/>
                      <a:gd name="T3" fmla="*/ 251 h 912"/>
                      <a:gd name="T4" fmla="*/ 21 w 928"/>
                      <a:gd name="T5" fmla="*/ 291 h 912"/>
                      <a:gd name="T6" fmla="*/ 54 w 928"/>
                      <a:gd name="T7" fmla="*/ 376 h 912"/>
                      <a:gd name="T8" fmla="*/ 76 w 928"/>
                      <a:gd name="T9" fmla="*/ 463 h 912"/>
                      <a:gd name="T10" fmla="*/ 89 w 928"/>
                      <a:gd name="T11" fmla="*/ 549 h 912"/>
                      <a:gd name="T12" fmla="*/ 95 w 928"/>
                      <a:gd name="T13" fmla="*/ 667 h 912"/>
                      <a:gd name="T14" fmla="*/ 91 w 928"/>
                      <a:gd name="T15" fmla="*/ 778 h 912"/>
                      <a:gd name="T16" fmla="*/ 89 w 928"/>
                      <a:gd name="T17" fmla="*/ 800 h 912"/>
                      <a:gd name="T18" fmla="*/ 89 w 928"/>
                      <a:gd name="T19" fmla="*/ 800 h 912"/>
                      <a:gd name="T20" fmla="*/ 89 w 928"/>
                      <a:gd name="T21" fmla="*/ 816 h 912"/>
                      <a:gd name="T22" fmla="*/ 105 w 928"/>
                      <a:gd name="T23" fmla="*/ 852 h 912"/>
                      <a:gd name="T24" fmla="*/ 144 w 928"/>
                      <a:gd name="T25" fmla="*/ 903 h 912"/>
                      <a:gd name="T26" fmla="*/ 153 w 928"/>
                      <a:gd name="T27" fmla="*/ 912 h 912"/>
                      <a:gd name="T28" fmla="*/ 153 w 928"/>
                      <a:gd name="T29" fmla="*/ 912 h 912"/>
                      <a:gd name="T30" fmla="*/ 541 w 928"/>
                      <a:gd name="T31" fmla="*/ 687 h 912"/>
                      <a:gd name="T32" fmla="*/ 928 w 928"/>
                      <a:gd name="T33" fmla="*/ 463 h 912"/>
                      <a:gd name="T34" fmla="*/ 925 w 928"/>
                      <a:gd name="T35" fmla="*/ 450 h 912"/>
                      <a:gd name="T36" fmla="*/ 900 w 928"/>
                      <a:gd name="T37" fmla="*/ 392 h 912"/>
                      <a:gd name="T38" fmla="*/ 877 w 928"/>
                      <a:gd name="T39" fmla="*/ 359 h 912"/>
                      <a:gd name="T40" fmla="*/ 864 w 928"/>
                      <a:gd name="T41" fmla="*/ 352 h 912"/>
                      <a:gd name="T42" fmla="*/ 864 w 928"/>
                      <a:gd name="T43" fmla="*/ 352 h 912"/>
                      <a:gd name="T44" fmla="*/ 843 w 928"/>
                      <a:gd name="T45" fmla="*/ 343 h 912"/>
                      <a:gd name="T46" fmla="*/ 744 w 928"/>
                      <a:gd name="T47" fmla="*/ 291 h 912"/>
                      <a:gd name="T48" fmla="*/ 647 w 928"/>
                      <a:gd name="T49" fmla="*/ 226 h 912"/>
                      <a:gd name="T50" fmla="*/ 579 w 928"/>
                      <a:gd name="T51" fmla="*/ 173 h 912"/>
                      <a:gd name="T52" fmla="*/ 514 w 928"/>
                      <a:gd name="T53" fmla="*/ 111 h 912"/>
                      <a:gd name="T54" fmla="*/ 455 w 928"/>
                      <a:gd name="T55" fmla="*/ 39 h 912"/>
                      <a:gd name="T56" fmla="*/ 432 w 928"/>
                      <a:gd name="T57" fmla="*/ 0 h 912"/>
                      <a:gd name="T58" fmla="*/ 432 w 928"/>
                      <a:gd name="T59" fmla="*/ 0 h 912"/>
                      <a:gd name="T60" fmla="*/ 216 w 928"/>
                      <a:gd name="T61" fmla="*/ 126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28" h="912">
                        <a:moveTo>
                          <a:pt x="216" y="126"/>
                        </a:moveTo>
                        <a:lnTo>
                          <a:pt x="0" y="251"/>
                        </a:lnTo>
                        <a:lnTo>
                          <a:pt x="21" y="291"/>
                        </a:lnTo>
                        <a:lnTo>
                          <a:pt x="54" y="376"/>
                        </a:lnTo>
                        <a:lnTo>
                          <a:pt x="76" y="463"/>
                        </a:lnTo>
                        <a:lnTo>
                          <a:pt x="89" y="549"/>
                        </a:lnTo>
                        <a:lnTo>
                          <a:pt x="95" y="667"/>
                        </a:lnTo>
                        <a:lnTo>
                          <a:pt x="91" y="778"/>
                        </a:lnTo>
                        <a:lnTo>
                          <a:pt x="89" y="800"/>
                        </a:lnTo>
                        <a:lnTo>
                          <a:pt x="89" y="800"/>
                        </a:lnTo>
                        <a:lnTo>
                          <a:pt x="89" y="816"/>
                        </a:lnTo>
                        <a:lnTo>
                          <a:pt x="105" y="852"/>
                        </a:lnTo>
                        <a:lnTo>
                          <a:pt x="144" y="903"/>
                        </a:lnTo>
                        <a:lnTo>
                          <a:pt x="153" y="912"/>
                        </a:lnTo>
                        <a:lnTo>
                          <a:pt x="153" y="912"/>
                        </a:lnTo>
                        <a:lnTo>
                          <a:pt x="541" y="687"/>
                        </a:lnTo>
                        <a:lnTo>
                          <a:pt x="928" y="463"/>
                        </a:lnTo>
                        <a:lnTo>
                          <a:pt x="925" y="450"/>
                        </a:lnTo>
                        <a:lnTo>
                          <a:pt x="900" y="392"/>
                        </a:lnTo>
                        <a:lnTo>
                          <a:pt x="877" y="359"/>
                        </a:lnTo>
                        <a:lnTo>
                          <a:pt x="864" y="352"/>
                        </a:lnTo>
                        <a:lnTo>
                          <a:pt x="864" y="352"/>
                        </a:lnTo>
                        <a:lnTo>
                          <a:pt x="843" y="343"/>
                        </a:lnTo>
                        <a:lnTo>
                          <a:pt x="744" y="291"/>
                        </a:lnTo>
                        <a:lnTo>
                          <a:pt x="647" y="226"/>
                        </a:lnTo>
                        <a:lnTo>
                          <a:pt x="579" y="173"/>
                        </a:lnTo>
                        <a:lnTo>
                          <a:pt x="514" y="111"/>
                        </a:lnTo>
                        <a:lnTo>
                          <a:pt x="455" y="39"/>
                        </a:lnTo>
                        <a:lnTo>
                          <a:pt x="432" y="0"/>
                        </a:lnTo>
                        <a:lnTo>
                          <a:pt x="432" y="0"/>
                        </a:lnTo>
                        <a:lnTo>
                          <a:pt x="216" y="126"/>
                        </a:lnTo>
                        <a:close/>
                      </a:path>
                    </a:pathLst>
                  </a:custGeom>
                  <a:solidFill>
                    <a:srgbClr val="101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73" name="Freeform 64">
                    <a:extLst>
                      <a:ext uri="{FF2B5EF4-FFF2-40B4-BE49-F238E27FC236}">
                        <a16:creationId xmlns:a16="http://schemas.microsoft.com/office/drawing/2014/main" xmlns="" id="{E0D43BFD-C5CC-4E0A-9BCA-F88139A732E4}"/>
                      </a:ext>
                    </a:extLst>
                  </p:cNvPr>
                  <p:cNvSpPr>
                    <a:spLocks/>
                  </p:cNvSpPr>
                  <p:nvPr/>
                </p:nvSpPr>
                <p:spPr bwMode="auto">
                  <a:xfrm>
                    <a:off x="3494088" y="2093913"/>
                    <a:ext cx="217488" cy="144463"/>
                  </a:xfrm>
                  <a:custGeom>
                    <a:avLst/>
                    <a:gdLst>
                      <a:gd name="T0" fmla="*/ 471 w 550"/>
                      <a:gd name="T1" fmla="*/ 7 h 362"/>
                      <a:gd name="T2" fmla="*/ 26 w 550"/>
                      <a:gd name="T3" fmla="*/ 264 h 362"/>
                      <a:gd name="T4" fmla="*/ 17 w 550"/>
                      <a:gd name="T5" fmla="*/ 269 h 362"/>
                      <a:gd name="T6" fmla="*/ 5 w 550"/>
                      <a:gd name="T7" fmla="*/ 286 h 362"/>
                      <a:gd name="T8" fmla="*/ 0 w 550"/>
                      <a:gd name="T9" fmla="*/ 305 h 362"/>
                      <a:gd name="T10" fmla="*/ 3 w 550"/>
                      <a:gd name="T11" fmla="*/ 326 h 362"/>
                      <a:gd name="T12" fmla="*/ 7 w 550"/>
                      <a:gd name="T13" fmla="*/ 337 h 362"/>
                      <a:gd name="T14" fmla="*/ 7 w 550"/>
                      <a:gd name="T15" fmla="*/ 337 h 362"/>
                      <a:gd name="T16" fmla="*/ 13 w 550"/>
                      <a:gd name="T17" fmla="*/ 346 h 362"/>
                      <a:gd name="T18" fmla="*/ 30 w 550"/>
                      <a:gd name="T19" fmla="*/ 357 h 362"/>
                      <a:gd name="T20" fmla="*/ 49 w 550"/>
                      <a:gd name="T21" fmla="*/ 362 h 362"/>
                      <a:gd name="T22" fmla="*/ 70 w 550"/>
                      <a:gd name="T23" fmla="*/ 360 h 362"/>
                      <a:gd name="T24" fmla="*/ 79 w 550"/>
                      <a:gd name="T25" fmla="*/ 356 h 362"/>
                      <a:gd name="T26" fmla="*/ 79 w 550"/>
                      <a:gd name="T27" fmla="*/ 356 h 362"/>
                      <a:gd name="T28" fmla="*/ 524 w 550"/>
                      <a:gd name="T29" fmla="*/ 98 h 362"/>
                      <a:gd name="T30" fmla="*/ 533 w 550"/>
                      <a:gd name="T31" fmla="*/ 93 h 362"/>
                      <a:gd name="T32" fmla="*/ 545 w 550"/>
                      <a:gd name="T33" fmla="*/ 76 h 362"/>
                      <a:gd name="T34" fmla="*/ 550 w 550"/>
                      <a:gd name="T35" fmla="*/ 57 h 362"/>
                      <a:gd name="T36" fmla="*/ 547 w 550"/>
                      <a:gd name="T37" fmla="*/ 36 h 362"/>
                      <a:gd name="T38" fmla="*/ 543 w 550"/>
                      <a:gd name="T39" fmla="*/ 27 h 362"/>
                      <a:gd name="T40" fmla="*/ 543 w 550"/>
                      <a:gd name="T41" fmla="*/ 27 h 362"/>
                      <a:gd name="T42" fmla="*/ 534 w 550"/>
                      <a:gd name="T43" fmla="*/ 14 h 362"/>
                      <a:gd name="T44" fmla="*/ 511 w 550"/>
                      <a:gd name="T45" fmla="*/ 1 h 362"/>
                      <a:gd name="T46" fmla="*/ 497 w 550"/>
                      <a:gd name="T47" fmla="*/ 0 h 362"/>
                      <a:gd name="T48" fmla="*/ 497 w 550"/>
                      <a:gd name="T49" fmla="*/ 0 h 362"/>
                      <a:gd name="T50" fmla="*/ 484 w 550"/>
                      <a:gd name="T51" fmla="*/ 1 h 362"/>
                      <a:gd name="T52" fmla="*/ 471 w 550"/>
                      <a:gd name="T53" fmla="*/ 7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0" h="362">
                        <a:moveTo>
                          <a:pt x="471" y="7"/>
                        </a:moveTo>
                        <a:lnTo>
                          <a:pt x="26" y="264"/>
                        </a:lnTo>
                        <a:lnTo>
                          <a:pt x="17" y="269"/>
                        </a:lnTo>
                        <a:lnTo>
                          <a:pt x="5" y="286"/>
                        </a:lnTo>
                        <a:lnTo>
                          <a:pt x="0" y="305"/>
                        </a:lnTo>
                        <a:lnTo>
                          <a:pt x="3" y="326"/>
                        </a:lnTo>
                        <a:lnTo>
                          <a:pt x="7" y="337"/>
                        </a:lnTo>
                        <a:lnTo>
                          <a:pt x="7" y="337"/>
                        </a:lnTo>
                        <a:lnTo>
                          <a:pt x="13" y="346"/>
                        </a:lnTo>
                        <a:lnTo>
                          <a:pt x="30" y="357"/>
                        </a:lnTo>
                        <a:lnTo>
                          <a:pt x="49" y="362"/>
                        </a:lnTo>
                        <a:lnTo>
                          <a:pt x="70" y="360"/>
                        </a:lnTo>
                        <a:lnTo>
                          <a:pt x="79" y="356"/>
                        </a:lnTo>
                        <a:lnTo>
                          <a:pt x="79" y="356"/>
                        </a:lnTo>
                        <a:lnTo>
                          <a:pt x="524" y="98"/>
                        </a:lnTo>
                        <a:lnTo>
                          <a:pt x="533" y="93"/>
                        </a:lnTo>
                        <a:lnTo>
                          <a:pt x="545" y="76"/>
                        </a:lnTo>
                        <a:lnTo>
                          <a:pt x="550" y="57"/>
                        </a:lnTo>
                        <a:lnTo>
                          <a:pt x="547" y="36"/>
                        </a:lnTo>
                        <a:lnTo>
                          <a:pt x="543" y="27"/>
                        </a:lnTo>
                        <a:lnTo>
                          <a:pt x="543" y="27"/>
                        </a:lnTo>
                        <a:lnTo>
                          <a:pt x="534" y="14"/>
                        </a:lnTo>
                        <a:lnTo>
                          <a:pt x="511" y="1"/>
                        </a:lnTo>
                        <a:lnTo>
                          <a:pt x="497" y="0"/>
                        </a:lnTo>
                        <a:lnTo>
                          <a:pt x="497" y="0"/>
                        </a:lnTo>
                        <a:lnTo>
                          <a:pt x="484" y="1"/>
                        </a:lnTo>
                        <a:lnTo>
                          <a:pt x="471" y="7"/>
                        </a:lnTo>
                        <a:close/>
                      </a:path>
                    </a:pathLst>
                  </a:custGeom>
                  <a:solidFill>
                    <a:srgbClr val="101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74" name="Freeform 65">
                    <a:extLst>
                      <a:ext uri="{FF2B5EF4-FFF2-40B4-BE49-F238E27FC236}">
                        <a16:creationId xmlns:a16="http://schemas.microsoft.com/office/drawing/2014/main" xmlns="" id="{9203CBC4-6817-4CAD-BD74-7D3E7812A24E}"/>
                      </a:ext>
                    </a:extLst>
                  </p:cNvPr>
                  <p:cNvSpPr>
                    <a:spLocks/>
                  </p:cNvSpPr>
                  <p:nvPr/>
                </p:nvSpPr>
                <p:spPr bwMode="auto">
                  <a:xfrm>
                    <a:off x="3459163" y="2035175"/>
                    <a:ext cx="219075" cy="144463"/>
                  </a:xfrm>
                  <a:custGeom>
                    <a:avLst/>
                    <a:gdLst>
                      <a:gd name="T0" fmla="*/ 471 w 551"/>
                      <a:gd name="T1" fmla="*/ 8 h 363"/>
                      <a:gd name="T2" fmla="*/ 28 w 551"/>
                      <a:gd name="T3" fmla="*/ 265 h 363"/>
                      <a:gd name="T4" fmla="*/ 18 w 551"/>
                      <a:gd name="T5" fmla="*/ 271 h 363"/>
                      <a:gd name="T6" fmla="*/ 6 w 551"/>
                      <a:gd name="T7" fmla="*/ 287 h 363"/>
                      <a:gd name="T8" fmla="*/ 0 w 551"/>
                      <a:gd name="T9" fmla="*/ 306 h 363"/>
                      <a:gd name="T10" fmla="*/ 3 w 551"/>
                      <a:gd name="T11" fmla="*/ 327 h 363"/>
                      <a:gd name="T12" fmla="*/ 8 w 551"/>
                      <a:gd name="T13" fmla="*/ 337 h 363"/>
                      <a:gd name="T14" fmla="*/ 8 w 551"/>
                      <a:gd name="T15" fmla="*/ 337 h 363"/>
                      <a:gd name="T16" fmla="*/ 15 w 551"/>
                      <a:gd name="T17" fmla="*/ 347 h 363"/>
                      <a:gd name="T18" fmla="*/ 30 w 551"/>
                      <a:gd name="T19" fmla="*/ 358 h 363"/>
                      <a:gd name="T20" fmla="*/ 51 w 551"/>
                      <a:gd name="T21" fmla="*/ 363 h 363"/>
                      <a:gd name="T22" fmla="*/ 70 w 551"/>
                      <a:gd name="T23" fmla="*/ 361 h 363"/>
                      <a:gd name="T24" fmla="*/ 81 w 551"/>
                      <a:gd name="T25" fmla="*/ 357 h 363"/>
                      <a:gd name="T26" fmla="*/ 81 w 551"/>
                      <a:gd name="T27" fmla="*/ 357 h 363"/>
                      <a:gd name="T28" fmla="*/ 524 w 551"/>
                      <a:gd name="T29" fmla="*/ 99 h 363"/>
                      <a:gd name="T30" fmla="*/ 533 w 551"/>
                      <a:gd name="T31" fmla="*/ 94 h 363"/>
                      <a:gd name="T32" fmla="*/ 546 w 551"/>
                      <a:gd name="T33" fmla="*/ 77 h 363"/>
                      <a:gd name="T34" fmla="*/ 551 w 551"/>
                      <a:gd name="T35" fmla="*/ 58 h 363"/>
                      <a:gd name="T36" fmla="*/ 549 w 551"/>
                      <a:gd name="T37" fmla="*/ 37 h 363"/>
                      <a:gd name="T38" fmla="*/ 543 w 551"/>
                      <a:gd name="T39" fmla="*/ 28 h 363"/>
                      <a:gd name="T40" fmla="*/ 543 w 551"/>
                      <a:gd name="T41" fmla="*/ 28 h 363"/>
                      <a:gd name="T42" fmla="*/ 536 w 551"/>
                      <a:gd name="T43" fmla="*/ 16 h 363"/>
                      <a:gd name="T44" fmla="*/ 511 w 551"/>
                      <a:gd name="T45" fmla="*/ 2 h 363"/>
                      <a:gd name="T46" fmla="*/ 498 w 551"/>
                      <a:gd name="T47" fmla="*/ 0 h 363"/>
                      <a:gd name="T48" fmla="*/ 498 w 551"/>
                      <a:gd name="T49" fmla="*/ 0 h 363"/>
                      <a:gd name="T50" fmla="*/ 484 w 551"/>
                      <a:gd name="T51" fmla="*/ 2 h 363"/>
                      <a:gd name="T52" fmla="*/ 471 w 551"/>
                      <a:gd name="T53" fmla="*/ 8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1" h="363">
                        <a:moveTo>
                          <a:pt x="471" y="8"/>
                        </a:moveTo>
                        <a:lnTo>
                          <a:pt x="28" y="265"/>
                        </a:lnTo>
                        <a:lnTo>
                          <a:pt x="18" y="271"/>
                        </a:lnTo>
                        <a:lnTo>
                          <a:pt x="6" y="287"/>
                        </a:lnTo>
                        <a:lnTo>
                          <a:pt x="0" y="306"/>
                        </a:lnTo>
                        <a:lnTo>
                          <a:pt x="3" y="327"/>
                        </a:lnTo>
                        <a:lnTo>
                          <a:pt x="8" y="337"/>
                        </a:lnTo>
                        <a:lnTo>
                          <a:pt x="8" y="337"/>
                        </a:lnTo>
                        <a:lnTo>
                          <a:pt x="15" y="347"/>
                        </a:lnTo>
                        <a:lnTo>
                          <a:pt x="30" y="358"/>
                        </a:lnTo>
                        <a:lnTo>
                          <a:pt x="51" y="363"/>
                        </a:lnTo>
                        <a:lnTo>
                          <a:pt x="70" y="361"/>
                        </a:lnTo>
                        <a:lnTo>
                          <a:pt x="81" y="357"/>
                        </a:lnTo>
                        <a:lnTo>
                          <a:pt x="81" y="357"/>
                        </a:lnTo>
                        <a:lnTo>
                          <a:pt x="524" y="99"/>
                        </a:lnTo>
                        <a:lnTo>
                          <a:pt x="533" y="94"/>
                        </a:lnTo>
                        <a:lnTo>
                          <a:pt x="546" y="77"/>
                        </a:lnTo>
                        <a:lnTo>
                          <a:pt x="551" y="58"/>
                        </a:lnTo>
                        <a:lnTo>
                          <a:pt x="549" y="37"/>
                        </a:lnTo>
                        <a:lnTo>
                          <a:pt x="543" y="28"/>
                        </a:lnTo>
                        <a:lnTo>
                          <a:pt x="543" y="28"/>
                        </a:lnTo>
                        <a:lnTo>
                          <a:pt x="536" y="16"/>
                        </a:lnTo>
                        <a:lnTo>
                          <a:pt x="511" y="2"/>
                        </a:lnTo>
                        <a:lnTo>
                          <a:pt x="498" y="0"/>
                        </a:lnTo>
                        <a:lnTo>
                          <a:pt x="498" y="0"/>
                        </a:lnTo>
                        <a:lnTo>
                          <a:pt x="484" y="2"/>
                        </a:lnTo>
                        <a:lnTo>
                          <a:pt x="471" y="8"/>
                        </a:lnTo>
                        <a:close/>
                      </a:path>
                    </a:pathLst>
                  </a:custGeom>
                  <a:solidFill>
                    <a:srgbClr val="101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75" name="Freeform 66">
                    <a:extLst>
                      <a:ext uri="{FF2B5EF4-FFF2-40B4-BE49-F238E27FC236}">
                        <a16:creationId xmlns:a16="http://schemas.microsoft.com/office/drawing/2014/main" xmlns="" id="{5050DBAF-467D-44CD-B505-007F145A520E}"/>
                      </a:ext>
                    </a:extLst>
                  </p:cNvPr>
                  <p:cNvSpPr>
                    <a:spLocks/>
                  </p:cNvSpPr>
                  <p:nvPr/>
                </p:nvSpPr>
                <p:spPr bwMode="auto">
                  <a:xfrm>
                    <a:off x="3425825" y="1949450"/>
                    <a:ext cx="184150" cy="138113"/>
                  </a:xfrm>
                  <a:custGeom>
                    <a:avLst/>
                    <a:gdLst>
                      <a:gd name="T0" fmla="*/ 0 w 464"/>
                      <a:gd name="T1" fmla="*/ 229 h 344"/>
                      <a:gd name="T2" fmla="*/ 66 w 464"/>
                      <a:gd name="T3" fmla="*/ 344 h 344"/>
                      <a:gd name="T4" fmla="*/ 464 w 464"/>
                      <a:gd name="T5" fmla="*/ 114 h 344"/>
                      <a:gd name="T6" fmla="*/ 396 w 464"/>
                      <a:gd name="T7" fmla="*/ 0 h 344"/>
                      <a:gd name="T8" fmla="*/ 0 w 464"/>
                      <a:gd name="T9" fmla="*/ 229 h 344"/>
                    </a:gdLst>
                    <a:ahLst/>
                    <a:cxnLst>
                      <a:cxn ang="0">
                        <a:pos x="T0" y="T1"/>
                      </a:cxn>
                      <a:cxn ang="0">
                        <a:pos x="T2" y="T3"/>
                      </a:cxn>
                      <a:cxn ang="0">
                        <a:pos x="T4" y="T5"/>
                      </a:cxn>
                      <a:cxn ang="0">
                        <a:pos x="T6" y="T7"/>
                      </a:cxn>
                      <a:cxn ang="0">
                        <a:pos x="T8" y="T9"/>
                      </a:cxn>
                    </a:cxnLst>
                    <a:rect l="0" t="0" r="r" b="b"/>
                    <a:pathLst>
                      <a:path w="464" h="344">
                        <a:moveTo>
                          <a:pt x="0" y="229"/>
                        </a:moveTo>
                        <a:lnTo>
                          <a:pt x="66" y="344"/>
                        </a:lnTo>
                        <a:lnTo>
                          <a:pt x="464" y="114"/>
                        </a:lnTo>
                        <a:lnTo>
                          <a:pt x="396" y="0"/>
                        </a:lnTo>
                        <a:lnTo>
                          <a:pt x="0" y="229"/>
                        </a:lnTo>
                        <a:close/>
                      </a:path>
                    </a:pathLst>
                  </a:custGeom>
                  <a:solidFill>
                    <a:srgbClr val="101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76" name="Freeform 67">
                    <a:extLst>
                      <a:ext uri="{FF2B5EF4-FFF2-40B4-BE49-F238E27FC236}">
                        <a16:creationId xmlns:a16="http://schemas.microsoft.com/office/drawing/2014/main" xmlns="" id="{BA8C4E6F-E84A-4B48-90F4-74F3E05EDB2E}"/>
                      </a:ext>
                    </a:extLst>
                  </p:cNvPr>
                  <p:cNvSpPr>
                    <a:spLocks/>
                  </p:cNvSpPr>
                  <p:nvPr/>
                </p:nvSpPr>
                <p:spPr bwMode="auto">
                  <a:xfrm>
                    <a:off x="3592513" y="1960563"/>
                    <a:ext cx="42863" cy="65088"/>
                  </a:xfrm>
                  <a:custGeom>
                    <a:avLst/>
                    <a:gdLst>
                      <a:gd name="T0" fmla="*/ 0 w 110"/>
                      <a:gd name="T1" fmla="*/ 14 h 163"/>
                      <a:gd name="T2" fmla="*/ 87 w 110"/>
                      <a:gd name="T3" fmla="*/ 163 h 163"/>
                      <a:gd name="T4" fmla="*/ 110 w 110"/>
                      <a:gd name="T5" fmla="*/ 149 h 163"/>
                      <a:gd name="T6" fmla="*/ 23 w 110"/>
                      <a:gd name="T7" fmla="*/ 0 h 163"/>
                      <a:gd name="T8" fmla="*/ 0 w 110"/>
                      <a:gd name="T9" fmla="*/ 14 h 163"/>
                    </a:gdLst>
                    <a:ahLst/>
                    <a:cxnLst>
                      <a:cxn ang="0">
                        <a:pos x="T0" y="T1"/>
                      </a:cxn>
                      <a:cxn ang="0">
                        <a:pos x="T2" y="T3"/>
                      </a:cxn>
                      <a:cxn ang="0">
                        <a:pos x="T4" y="T5"/>
                      </a:cxn>
                      <a:cxn ang="0">
                        <a:pos x="T6" y="T7"/>
                      </a:cxn>
                      <a:cxn ang="0">
                        <a:pos x="T8" y="T9"/>
                      </a:cxn>
                    </a:cxnLst>
                    <a:rect l="0" t="0" r="r" b="b"/>
                    <a:pathLst>
                      <a:path w="110" h="163">
                        <a:moveTo>
                          <a:pt x="0" y="14"/>
                        </a:moveTo>
                        <a:lnTo>
                          <a:pt x="87" y="163"/>
                        </a:lnTo>
                        <a:lnTo>
                          <a:pt x="110" y="149"/>
                        </a:lnTo>
                        <a:lnTo>
                          <a:pt x="23" y="0"/>
                        </a:lnTo>
                        <a:lnTo>
                          <a:pt x="0" y="14"/>
                        </a:lnTo>
                        <a:close/>
                      </a:path>
                    </a:pathLst>
                  </a:custGeom>
                  <a:solidFill>
                    <a:srgbClr val="101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77" name="Freeform 68">
                    <a:extLst>
                      <a:ext uri="{FF2B5EF4-FFF2-40B4-BE49-F238E27FC236}">
                        <a16:creationId xmlns:a16="http://schemas.microsoft.com/office/drawing/2014/main" xmlns="" id="{DE822A71-4AE2-4F5E-A69B-F1F72FD82AE1}"/>
                      </a:ext>
                    </a:extLst>
                  </p:cNvPr>
                  <p:cNvSpPr>
                    <a:spLocks/>
                  </p:cNvSpPr>
                  <p:nvPr/>
                </p:nvSpPr>
                <p:spPr bwMode="auto">
                  <a:xfrm>
                    <a:off x="3575050" y="2292350"/>
                    <a:ext cx="306388" cy="179388"/>
                  </a:xfrm>
                  <a:custGeom>
                    <a:avLst/>
                    <a:gdLst>
                      <a:gd name="T0" fmla="*/ 775 w 775"/>
                      <a:gd name="T1" fmla="*/ 1 h 451"/>
                      <a:gd name="T2" fmla="*/ 773 w 775"/>
                      <a:gd name="T3" fmla="*/ 9 h 451"/>
                      <a:gd name="T4" fmla="*/ 718 w 775"/>
                      <a:gd name="T5" fmla="*/ 50 h 451"/>
                      <a:gd name="T6" fmla="*/ 555 w 775"/>
                      <a:gd name="T7" fmla="*/ 157 h 451"/>
                      <a:gd name="T8" fmla="*/ 401 w 775"/>
                      <a:gd name="T9" fmla="*/ 247 h 451"/>
                      <a:gd name="T10" fmla="*/ 244 w 775"/>
                      <a:gd name="T11" fmla="*/ 337 h 451"/>
                      <a:gd name="T12" fmla="*/ 72 w 775"/>
                      <a:gd name="T13" fmla="*/ 425 h 451"/>
                      <a:gd name="T14" fmla="*/ 8 w 775"/>
                      <a:gd name="T15" fmla="*/ 451 h 451"/>
                      <a:gd name="T16" fmla="*/ 0 w 775"/>
                      <a:gd name="T17" fmla="*/ 450 h 451"/>
                      <a:gd name="T18" fmla="*/ 3 w 775"/>
                      <a:gd name="T19" fmla="*/ 442 h 451"/>
                      <a:gd name="T20" fmla="*/ 57 w 775"/>
                      <a:gd name="T21" fmla="*/ 399 h 451"/>
                      <a:gd name="T22" fmla="*/ 219 w 775"/>
                      <a:gd name="T23" fmla="*/ 294 h 451"/>
                      <a:gd name="T24" fmla="*/ 375 w 775"/>
                      <a:gd name="T25" fmla="*/ 202 h 451"/>
                      <a:gd name="T26" fmla="*/ 530 w 775"/>
                      <a:gd name="T27" fmla="*/ 114 h 451"/>
                      <a:gd name="T28" fmla="*/ 704 w 775"/>
                      <a:gd name="T29" fmla="*/ 26 h 451"/>
                      <a:gd name="T30" fmla="*/ 768 w 775"/>
                      <a:gd name="T31" fmla="*/ 0 h 451"/>
                      <a:gd name="T32" fmla="*/ 775 w 775"/>
                      <a:gd name="T33" fmla="*/ 1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75" h="451">
                        <a:moveTo>
                          <a:pt x="775" y="1"/>
                        </a:moveTo>
                        <a:lnTo>
                          <a:pt x="773" y="9"/>
                        </a:lnTo>
                        <a:lnTo>
                          <a:pt x="718" y="50"/>
                        </a:lnTo>
                        <a:lnTo>
                          <a:pt x="555" y="157"/>
                        </a:lnTo>
                        <a:lnTo>
                          <a:pt x="401" y="247"/>
                        </a:lnTo>
                        <a:lnTo>
                          <a:pt x="244" y="337"/>
                        </a:lnTo>
                        <a:lnTo>
                          <a:pt x="72" y="425"/>
                        </a:lnTo>
                        <a:lnTo>
                          <a:pt x="8" y="451"/>
                        </a:lnTo>
                        <a:lnTo>
                          <a:pt x="0" y="450"/>
                        </a:lnTo>
                        <a:lnTo>
                          <a:pt x="3" y="442"/>
                        </a:lnTo>
                        <a:lnTo>
                          <a:pt x="57" y="399"/>
                        </a:lnTo>
                        <a:lnTo>
                          <a:pt x="219" y="294"/>
                        </a:lnTo>
                        <a:lnTo>
                          <a:pt x="375" y="202"/>
                        </a:lnTo>
                        <a:lnTo>
                          <a:pt x="530" y="114"/>
                        </a:lnTo>
                        <a:lnTo>
                          <a:pt x="704" y="26"/>
                        </a:lnTo>
                        <a:lnTo>
                          <a:pt x="768" y="0"/>
                        </a:lnTo>
                        <a:lnTo>
                          <a:pt x="775"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grpSp>
          </p:grpSp>
          <p:grpSp>
            <p:nvGrpSpPr>
              <p:cNvPr id="78" name="Group 60">
                <a:extLst>
                  <a:ext uri="{FF2B5EF4-FFF2-40B4-BE49-F238E27FC236}">
                    <a16:creationId xmlns:a16="http://schemas.microsoft.com/office/drawing/2014/main" xmlns="" id="{C17D1516-0276-468F-8BF9-5E01F5085E75}"/>
                  </a:ext>
                </a:extLst>
              </p:cNvPr>
              <p:cNvGrpSpPr/>
              <p:nvPr/>
            </p:nvGrpSpPr>
            <p:grpSpPr>
              <a:xfrm>
                <a:off x="6842877" y="1229825"/>
                <a:ext cx="2081989" cy="4070394"/>
                <a:chOff x="8400512" y="1050925"/>
                <a:chExt cx="2203194" cy="4617641"/>
              </a:xfrm>
            </p:grpSpPr>
            <p:sp>
              <p:nvSpPr>
                <p:cNvPr id="79" name="Oval 13">
                  <a:extLst>
                    <a:ext uri="{FF2B5EF4-FFF2-40B4-BE49-F238E27FC236}">
                      <a16:creationId xmlns:a16="http://schemas.microsoft.com/office/drawing/2014/main" xmlns="" id="{9A6CF4B4-6312-4BB0-A3D3-B857AE62FD22}"/>
                    </a:ext>
                  </a:extLst>
                </p:cNvPr>
                <p:cNvSpPr/>
                <p:nvPr/>
              </p:nvSpPr>
              <p:spPr>
                <a:xfrm rot="1800000">
                  <a:off x="8400512" y="2114064"/>
                  <a:ext cx="1966699" cy="3554502"/>
                </a:xfrm>
                <a:prstGeom prst="ellipse">
                  <a:avLst/>
                </a:prstGeom>
                <a:gradFill flip="none" rotWithShape="1">
                  <a:gsLst>
                    <a:gs pos="0">
                      <a:schemeClr val="accent3">
                        <a:lumMod val="5000"/>
                        <a:lumOff val="95000"/>
                        <a:alpha val="0"/>
                      </a:schemeClr>
                    </a:gs>
                    <a:gs pos="44000">
                      <a:schemeClr val="bg1">
                        <a:alpha val="25000"/>
                      </a:schemeClr>
                    </a:gs>
                    <a:gs pos="62000">
                      <a:schemeClr val="bg1">
                        <a:alpha val="25000"/>
                      </a:schemeClr>
                    </a:gs>
                    <a:gs pos="100000">
                      <a:schemeClr val="accent3">
                        <a:lumMod val="30000"/>
                        <a:lumOff val="70000"/>
                        <a:alpha val="0"/>
                      </a:schemeClr>
                    </a:gs>
                  </a:gsLst>
                  <a:lin ang="0" scaled="1"/>
                  <a:tileRect/>
                </a:gradFill>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US" sz="1350" dirty="0">
                    <a:solidFill>
                      <a:prstClr val="black"/>
                    </a:solidFill>
                  </a:endParaRPr>
                </a:p>
              </p:txBody>
            </p:sp>
            <p:grpSp>
              <p:nvGrpSpPr>
                <p:cNvPr id="80" name="Group 17">
                  <a:extLst>
                    <a:ext uri="{FF2B5EF4-FFF2-40B4-BE49-F238E27FC236}">
                      <a16:creationId xmlns:a16="http://schemas.microsoft.com/office/drawing/2014/main" xmlns="" id="{83C9F7D1-BDC0-4BFE-AEB2-F6017342A03C}"/>
                    </a:ext>
                  </a:extLst>
                </p:cNvPr>
                <p:cNvGrpSpPr/>
                <p:nvPr/>
              </p:nvGrpSpPr>
              <p:grpSpPr>
                <a:xfrm>
                  <a:off x="10000455" y="1050925"/>
                  <a:ext cx="603251" cy="1420813"/>
                  <a:chOff x="8162925" y="1050925"/>
                  <a:chExt cx="603251" cy="1420813"/>
                </a:xfrm>
              </p:grpSpPr>
              <p:sp>
                <p:nvSpPr>
                  <p:cNvPr id="81" name="Line 42">
                    <a:extLst>
                      <a:ext uri="{FF2B5EF4-FFF2-40B4-BE49-F238E27FC236}">
                        <a16:creationId xmlns:a16="http://schemas.microsoft.com/office/drawing/2014/main" xmlns="" id="{5358435F-BA8C-4DD1-AEE9-03FCB2D41609}"/>
                      </a:ext>
                    </a:extLst>
                  </p:cNvPr>
                  <p:cNvSpPr>
                    <a:spLocks noChangeShapeType="1"/>
                  </p:cNvSpPr>
                  <p:nvPr/>
                </p:nvSpPr>
                <p:spPr bwMode="auto">
                  <a:xfrm flipH="1" flipV="1">
                    <a:off x="8162925" y="1050925"/>
                    <a:ext cx="488950" cy="546100"/>
                  </a:xfrm>
                  <a:prstGeom prst="line">
                    <a:avLst/>
                  </a:prstGeom>
                  <a:noFill/>
                  <a:ln w="26988">
                    <a:solidFill>
                      <a:srgbClr val="333333"/>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82" name="Rectangle 19">
                    <a:extLst>
                      <a:ext uri="{FF2B5EF4-FFF2-40B4-BE49-F238E27FC236}">
                        <a16:creationId xmlns:a16="http://schemas.microsoft.com/office/drawing/2014/main" xmlns="" id="{5271AE3D-E69B-4A0F-B137-0F230B265ECC}"/>
                      </a:ext>
                    </a:extLst>
                  </p:cNvPr>
                  <p:cNvSpPr>
                    <a:spLocks noChangeArrowheads="1"/>
                  </p:cNvSpPr>
                  <p:nvPr/>
                </p:nvSpPr>
                <p:spPr bwMode="auto">
                  <a:xfrm>
                    <a:off x="8642350" y="1592263"/>
                    <a:ext cx="20638" cy="496888"/>
                  </a:xfrm>
                  <a:prstGeom prst="rect">
                    <a:avLst/>
                  </a:prstGeom>
                  <a:solidFill>
                    <a:srgbClr val="3333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83" name="Freeform 44">
                    <a:extLst>
                      <a:ext uri="{FF2B5EF4-FFF2-40B4-BE49-F238E27FC236}">
                        <a16:creationId xmlns:a16="http://schemas.microsoft.com/office/drawing/2014/main" xmlns="" id="{6AAC17FD-9668-4BCE-BFEB-674B08E43A7F}"/>
                      </a:ext>
                    </a:extLst>
                  </p:cNvPr>
                  <p:cNvSpPr>
                    <a:spLocks/>
                  </p:cNvSpPr>
                  <p:nvPr/>
                </p:nvSpPr>
                <p:spPr bwMode="auto">
                  <a:xfrm>
                    <a:off x="8626475" y="1597025"/>
                    <a:ext cx="74613" cy="512763"/>
                  </a:xfrm>
                  <a:custGeom>
                    <a:avLst/>
                    <a:gdLst>
                      <a:gd name="T0" fmla="*/ 65 w 185"/>
                      <a:gd name="T1" fmla="*/ 0 h 1291"/>
                      <a:gd name="T2" fmla="*/ 60 w 185"/>
                      <a:gd name="T3" fmla="*/ 12 h 1291"/>
                      <a:gd name="T4" fmla="*/ 32 w 185"/>
                      <a:gd name="T5" fmla="*/ 91 h 1291"/>
                      <a:gd name="T6" fmla="*/ 14 w 185"/>
                      <a:gd name="T7" fmla="*/ 168 h 1291"/>
                      <a:gd name="T8" fmla="*/ 1 w 185"/>
                      <a:gd name="T9" fmla="*/ 256 h 1291"/>
                      <a:gd name="T10" fmla="*/ 0 w 185"/>
                      <a:gd name="T11" fmla="*/ 352 h 1291"/>
                      <a:gd name="T12" fmla="*/ 12 w 185"/>
                      <a:gd name="T13" fmla="*/ 423 h 1291"/>
                      <a:gd name="T14" fmla="*/ 26 w 185"/>
                      <a:gd name="T15" fmla="*/ 470 h 1291"/>
                      <a:gd name="T16" fmla="*/ 47 w 185"/>
                      <a:gd name="T17" fmla="*/ 515 h 1291"/>
                      <a:gd name="T18" fmla="*/ 74 w 185"/>
                      <a:gd name="T19" fmla="*/ 558 h 1291"/>
                      <a:gd name="T20" fmla="*/ 92 w 185"/>
                      <a:gd name="T21" fmla="*/ 577 h 1291"/>
                      <a:gd name="T22" fmla="*/ 109 w 185"/>
                      <a:gd name="T23" fmla="*/ 597 h 1291"/>
                      <a:gd name="T24" fmla="*/ 136 w 185"/>
                      <a:gd name="T25" fmla="*/ 641 h 1291"/>
                      <a:gd name="T26" fmla="*/ 158 w 185"/>
                      <a:gd name="T27" fmla="*/ 689 h 1291"/>
                      <a:gd name="T28" fmla="*/ 172 w 185"/>
                      <a:gd name="T29" fmla="*/ 739 h 1291"/>
                      <a:gd name="T30" fmla="*/ 185 w 185"/>
                      <a:gd name="T31" fmla="*/ 820 h 1291"/>
                      <a:gd name="T32" fmla="*/ 184 w 185"/>
                      <a:gd name="T33" fmla="*/ 930 h 1291"/>
                      <a:gd name="T34" fmla="*/ 168 w 185"/>
                      <a:gd name="T35" fmla="*/ 1037 h 1291"/>
                      <a:gd name="T36" fmla="*/ 143 w 185"/>
                      <a:gd name="T37" fmla="*/ 1135 h 1291"/>
                      <a:gd name="T38" fmla="*/ 111 w 185"/>
                      <a:gd name="T39" fmla="*/ 1216 h 1291"/>
                      <a:gd name="T40" fmla="*/ 79 w 185"/>
                      <a:gd name="T41" fmla="*/ 1275 h 1291"/>
                      <a:gd name="T42" fmla="*/ 65 w 185"/>
                      <a:gd name="T43" fmla="*/ 1291 h 1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5" h="1291">
                        <a:moveTo>
                          <a:pt x="65" y="0"/>
                        </a:moveTo>
                        <a:lnTo>
                          <a:pt x="60" y="12"/>
                        </a:lnTo>
                        <a:lnTo>
                          <a:pt x="32" y="91"/>
                        </a:lnTo>
                        <a:lnTo>
                          <a:pt x="14" y="168"/>
                        </a:lnTo>
                        <a:lnTo>
                          <a:pt x="1" y="256"/>
                        </a:lnTo>
                        <a:lnTo>
                          <a:pt x="0" y="352"/>
                        </a:lnTo>
                        <a:lnTo>
                          <a:pt x="12" y="423"/>
                        </a:lnTo>
                        <a:lnTo>
                          <a:pt x="26" y="470"/>
                        </a:lnTo>
                        <a:lnTo>
                          <a:pt x="47" y="515"/>
                        </a:lnTo>
                        <a:lnTo>
                          <a:pt x="74" y="558"/>
                        </a:lnTo>
                        <a:lnTo>
                          <a:pt x="92" y="577"/>
                        </a:lnTo>
                        <a:lnTo>
                          <a:pt x="109" y="597"/>
                        </a:lnTo>
                        <a:lnTo>
                          <a:pt x="136" y="641"/>
                        </a:lnTo>
                        <a:lnTo>
                          <a:pt x="158" y="689"/>
                        </a:lnTo>
                        <a:lnTo>
                          <a:pt x="172" y="739"/>
                        </a:lnTo>
                        <a:lnTo>
                          <a:pt x="185" y="820"/>
                        </a:lnTo>
                        <a:lnTo>
                          <a:pt x="184" y="930"/>
                        </a:lnTo>
                        <a:lnTo>
                          <a:pt x="168" y="1037"/>
                        </a:lnTo>
                        <a:lnTo>
                          <a:pt x="143" y="1135"/>
                        </a:lnTo>
                        <a:lnTo>
                          <a:pt x="111" y="1216"/>
                        </a:lnTo>
                        <a:lnTo>
                          <a:pt x="79" y="1275"/>
                        </a:lnTo>
                        <a:lnTo>
                          <a:pt x="65" y="1291"/>
                        </a:lnTo>
                      </a:path>
                    </a:pathLst>
                  </a:custGeom>
                  <a:noFill/>
                  <a:ln w="142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84" name="Freeform 45">
                    <a:extLst>
                      <a:ext uri="{FF2B5EF4-FFF2-40B4-BE49-F238E27FC236}">
                        <a16:creationId xmlns:a16="http://schemas.microsoft.com/office/drawing/2014/main" xmlns="" id="{0C7D2550-491C-437A-A4A6-5575192CEE9F}"/>
                      </a:ext>
                    </a:extLst>
                  </p:cNvPr>
                  <p:cNvSpPr>
                    <a:spLocks/>
                  </p:cNvSpPr>
                  <p:nvPr/>
                </p:nvSpPr>
                <p:spPr bwMode="auto">
                  <a:xfrm>
                    <a:off x="8615363" y="1560513"/>
                    <a:ext cx="73025" cy="73025"/>
                  </a:xfrm>
                  <a:custGeom>
                    <a:avLst/>
                    <a:gdLst>
                      <a:gd name="T0" fmla="*/ 0 w 184"/>
                      <a:gd name="T1" fmla="*/ 92 h 185"/>
                      <a:gd name="T2" fmla="*/ 1 w 184"/>
                      <a:gd name="T3" fmla="*/ 111 h 185"/>
                      <a:gd name="T4" fmla="*/ 14 w 184"/>
                      <a:gd name="T5" fmla="*/ 144 h 185"/>
                      <a:gd name="T6" fmla="*/ 40 w 184"/>
                      <a:gd name="T7" fmla="*/ 169 h 185"/>
                      <a:gd name="T8" fmla="*/ 72 w 184"/>
                      <a:gd name="T9" fmla="*/ 183 h 185"/>
                      <a:gd name="T10" fmla="*/ 92 w 184"/>
                      <a:gd name="T11" fmla="*/ 185 h 185"/>
                      <a:gd name="T12" fmla="*/ 92 w 184"/>
                      <a:gd name="T13" fmla="*/ 185 h 185"/>
                      <a:gd name="T14" fmla="*/ 110 w 184"/>
                      <a:gd name="T15" fmla="*/ 183 h 185"/>
                      <a:gd name="T16" fmla="*/ 144 w 184"/>
                      <a:gd name="T17" fmla="*/ 169 h 185"/>
                      <a:gd name="T18" fmla="*/ 168 w 184"/>
                      <a:gd name="T19" fmla="*/ 144 h 185"/>
                      <a:gd name="T20" fmla="*/ 182 w 184"/>
                      <a:gd name="T21" fmla="*/ 111 h 185"/>
                      <a:gd name="T22" fmla="*/ 184 w 184"/>
                      <a:gd name="T23" fmla="*/ 92 h 185"/>
                      <a:gd name="T24" fmla="*/ 184 w 184"/>
                      <a:gd name="T25" fmla="*/ 92 h 185"/>
                      <a:gd name="T26" fmla="*/ 182 w 184"/>
                      <a:gd name="T27" fmla="*/ 73 h 185"/>
                      <a:gd name="T28" fmla="*/ 168 w 184"/>
                      <a:gd name="T29" fmla="*/ 41 h 185"/>
                      <a:gd name="T30" fmla="*/ 144 w 184"/>
                      <a:gd name="T31" fmla="*/ 16 h 185"/>
                      <a:gd name="T32" fmla="*/ 110 w 184"/>
                      <a:gd name="T33" fmla="*/ 2 h 185"/>
                      <a:gd name="T34" fmla="*/ 92 w 184"/>
                      <a:gd name="T35" fmla="*/ 0 h 185"/>
                      <a:gd name="T36" fmla="*/ 92 w 184"/>
                      <a:gd name="T37" fmla="*/ 0 h 185"/>
                      <a:gd name="T38" fmla="*/ 72 w 184"/>
                      <a:gd name="T39" fmla="*/ 2 h 185"/>
                      <a:gd name="T40" fmla="*/ 40 w 184"/>
                      <a:gd name="T41" fmla="*/ 16 h 185"/>
                      <a:gd name="T42" fmla="*/ 14 w 184"/>
                      <a:gd name="T43" fmla="*/ 41 h 185"/>
                      <a:gd name="T44" fmla="*/ 1 w 184"/>
                      <a:gd name="T45" fmla="*/ 73 h 185"/>
                      <a:gd name="T46" fmla="*/ 0 w 184"/>
                      <a:gd name="T47" fmla="*/ 9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4" h="185">
                        <a:moveTo>
                          <a:pt x="0" y="92"/>
                        </a:moveTo>
                        <a:lnTo>
                          <a:pt x="1" y="111"/>
                        </a:lnTo>
                        <a:lnTo>
                          <a:pt x="14" y="144"/>
                        </a:lnTo>
                        <a:lnTo>
                          <a:pt x="40" y="169"/>
                        </a:lnTo>
                        <a:lnTo>
                          <a:pt x="72" y="183"/>
                        </a:lnTo>
                        <a:lnTo>
                          <a:pt x="92" y="185"/>
                        </a:lnTo>
                        <a:lnTo>
                          <a:pt x="92" y="185"/>
                        </a:lnTo>
                        <a:lnTo>
                          <a:pt x="110" y="183"/>
                        </a:lnTo>
                        <a:lnTo>
                          <a:pt x="144" y="169"/>
                        </a:lnTo>
                        <a:lnTo>
                          <a:pt x="168" y="144"/>
                        </a:lnTo>
                        <a:lnTo>
                          <a:pt x="182" y="111"/>
                        </a:lnTo>
                        <a:lnTo>
                          <a:pt x="184" y="92"/>
                        </a:lnTo>
                        <a:lnTo>
                          <a:pt x="184" y="92"/>
                        </a:lnTo>
                        <a:lnTo>
                          <a:pt x="182" y="73"/>
                        </a:lnTo>
                        <a:lnTo>
                          <a:pt x="168" y="41"/>
                        </a:lnTo>
                        <a:lnTo>
                          <a:pt x="144" y="16"/>
                        </a:lnTo>
                        <a:lnTo>
                          <a:pt x="110" y="2"/>
                        </a:lnTo>
                        <a:lnTo>
                          <a:pt x="92" y="0"/>
                        </a:lnTo>
                        <a:lnTo>
                          <a:pt x="92" y="0"/>
                        </a:lnTo>
                        <a:lnTo>
                          <a:pt x="72" y="2"/>
                        </a:lnTo>
                        <a:lnTo>
                          <a:pt x="40" y="16"/>
                        </a:lnTo>
                        <a:lnTo>
                          <a:pt x="14" y="41"/>
                        </a:lnTo>
                        <a:lnTo>
                          <a:pt x="1" y="73"/>
                        </a:lnTo>
                        <a:lnTo>
                          <a:pt x="0" y="92"/>
                        </a:lnTo>
                        <a:close/>
                      </a:path>
                    </a:pathLst>
                  </a:custGeom>
                  <a:solidFill>
                    <a:srgbClr val="101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85" name="Freeform 70">
                    <a:extLst>
                      <a:ext uri="{FF2B5EF4-FFF2-40B4-BE49-F238E27FC236}">
                        <a16:creationId xmlns:a16="http://schemas.microsoft.com/office/drawing/2014/main" xmlns="" id="{1CB5CB48-3B41-4B88-AEC8-837611D11B0C}"/>
                      </a:ext>
                    </a:extLst>
                  </p:cNvPr>
                  <p:cNvSpPr>
                    <a:spLocks/>
                  </p:cNvSpPr>
                  <p:nvPr/>
                </p:nvSpPr>
                <p:spPr bwMode="auto">
                  <a:xfrm>
                    <a:off x="8491538" y="2019300"/>
                    <a:ext cx="241300" cy="215900"/>
                  </a:xfrm>
                  <a:custGeom>
                    <a:avLst/>
                    <a:gdLst>
                      <a:gd name="T0" fmla="*/ 0 w 609"/>
                      <a:gd name="T1" fmla="*/ 286 h 544"/>
                      <a:gd name="T2" fmla="*/ 443 w 609"/>
                      <a:gd name="T3" fmla="*/ 544 h 544"/>
                      <a:gd name="T4" fmla="*/ 609 w 609"/>
                      <a:gd name="T5" fmla="*/ 258 h 544"/>
                      <a:gd name="T6" fmla="*/ 164 w 609"/>
                      <a:gd name="T7" fmla="*/ 0 h 544"/>
                      <a:gd name="T8" fmla="*/ 0 w 609"/>
                      <a:gd name="T9" fmla="*/ 286 h 544"/>
                    </a:gdLst>
                    <a:ahLst/>
                    <a:cxnLst>
                      <a:cxn ang="0">
                        <a:pos x="T0" y="T1"/>
                      </a:cxn>
                      <a:cxn ang="0">
                        <a:pos x="T2" y="T3"/>
                      </a:cxn>
                      <a:cxn ang="0">
                        <a:pos x="T4" y="T5"/>
                      </a:cxn>
                      <a:cxn ang="0">
                        <a:pos x="T6" y="T7"/>
                      </a:cxn>
                      <a:cxn ang="0">
                        <a:pos x="T8" y="T9"/>
                      </a:cxn>
                    </a:cxnLst>
                    <a:rect l="0" t="0" r="r" b="b"/>
                    <a:pathLst>
                      <a:path w="609" h="544">
                        <a:moveTo>
                          <a:pt x="0" y="286"/>
                        </a:moveTo>
                        <a:lnTo>
                          <a:pt x="443" y="544"/>
                        </a:lnTo>
                        <a:lnTo>
                          <a:pt x="609" y="258"/>
                        </a:lnTo>
                        <a:lnTo>
                          <a:pt x="164" y="0"/>
                        </a:lnTo>
                        <a:lnTo>
                          <a:pt x="0" y="286"/>
                        </a:lnTo>
                        <a:close/>
                      </a:path>
                    </a:pathLst>
                  </a:custGeom>
                  <a:solidFill>
                    <a:srgbClr val="101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86" name="Freeform 71">
                    <a:extLst>
                      <a:ext uri="{FF2B5EF4-FFF2-40B4-BE49-F238E27FC236}">
                        <a16:creationId xmlns:a16="http://schemas.microsoft.com/office/drawing/2014/main" xmlns="" id="{63A17384-5D7F-41DD-9C2E-2C5FB2D6A704}"/>
                      </a:ext>
                    </a:extLst>
                  </p:cNvPr>
                  <p:cNvSpPr>
                    <a:spLocks/>
                  </p:cNvSpPr>
                  <p:nvPr/>
                </p:nvSpPr>
                <p:spPr bwMode="auto">
                  <a:xfrm>
                    <a:off x="8310563" y="2109788"/>
                    <a:ext cx="368300" cy="361950"/>
                  </a:xfrm>
                  <a:custGeom>
                    <a:avLst/>
                    <a:gdLst>
                      <a:gd name="T0" fmla="*/ 65 w 929"/>
                      <a:gd name="T1" fmla="*/ 352 h 912"/>
                      <a:gd name="T2" fmla="*/ 52 w 929"/>
                      <a:gd name="T3" fmla="*/ 359 h 912"/>
                      <a:gd name="T4" fmla="*/ 28 w 929"/>
                      <a:gd name="T5" fmla="*/ 392 h 912"/>
                      <a:gd name="T6" fmla="*/ 4 w 929"/>
                      <a:gd name="T7" fmla="*/ 450 h 912"/>
                      <a:gd name="T8" fmla="*/ 0 w 929"/>
                      <a:gd name="T9" fmla="*/ 463 h 912"/>
                      <a:gd name="T10" fmla="*/ 0 w 929"/>
                      <a:gd name="T11" fmla="*/ 463 h 912"/>
                      <a:gd name="T12" fmla="*/ 387 w 929"/>
                      <a:gd name="T13" fmla="*/ 687 h 912"/>
                      <a:gd name="T14" fmla="*/ 776 w 929"/>
                      <a:gd name="T15" fmla="*/ 912 h 912"/>
                      <a:gd name="T16" fmla="*/ 784 w 929"/>
                      <a:gd name="T17" fmla="*/ 903 h 912"/>
                      <a:gd name="T18" fmla="*/ 823 w 929"/>
                      <a:gd name="T19" fmla="*/ 852 h 912"/>
                      <a:gd name="T20" fmla="*/ 840 w 929"/>
                      <a:gd name="T21" fmla="*/ 816 h 912"/>
                      <a:gd name="T22" fmla="*/ 840 w 929"/>
                      <a:gd name="T23" fmla="*/ 800 h 912"/>
                      <a:gd name="T24" fmla="*/ 840 w 929"/>
                      <a:gd name="T25" fmla="*/ 800 h 912"/>
                      <a:gd name="T26" fmla="*/ 837 w 929"/>
                      <a:gd name="T27" fmla="*/ 778 h 912"/>
                      <a:gd name="T28" fmla="*/ 833 w 929"/>
                      <a:gd name="T29" fmla="*/ 667 h 912"/>
                      <a:gd name="T30" fmla="*/ 840 w 929"/>
                      <a:gd name="T31" fmla="*/ 549 h 912"/>
                      <a:gd name="T32" fmla="*/ 853 w 929"/>
                      <a:gd name="T33" fmla="*/ 463 h 912"/>
                      <a:gd name="T34" fmla="*/ 875 w 929"/>
                      <a:gd name="T35" fmla="*/ 376 h 912"/>
                      <a:gd name="T36" fmla="*/ 907 w 929"/>
                      <a:gd name="T37" fmla="*/ 291 h 912"/>
                      <a:gd name="T38" fmla="*/ 929 w 929"/>
                      <a:gd name="T39" fmla="*/ 251 h 912"/>
                      <a:gd name="T40" fmla="*/ 929 w 929"/>
                      <a:gd name="T41" fmla="*/ 251 h 912"/>
                      <a:gd name="T42" fmla="*/ 713 w 929"/>
                      <a:gd name="T43" fmla="*/ 126 h 912"/>
                      <a:gd name="T44" fmla="*/ 496 w 929"/>
                      <a:gd name="T45" fmla="*/ 0 h 912"/>
                      <a:gd name="T46" fmla="*/ 473 w 929"/>
                      <a:gd name="T47" fmla="*/ 39 h 912"/>
                      <a:gd name="T48" fmla="*/ 415 w 929"/>
                      <a:gd name="T49" fmla="*/ 111 h 912"/>
                      <a:gd name="T50" fmla="*/ 350 w 929"/>
                      <a:gd name="T51" fmla="*/ 173 h 912"/>
                      <a:gd name="T52" fmla="*/ 282 w 929"/>
                      <a:gd name="T53" fmla="*/ 226 h 912"/>
                      <a:gd name="T54" fmla="*/ 184 w 929"/>
                      <a:gd name="T55" fmla="*/ 291 h 912"/>
                      <a:gd name="T56" fmla="*/ 85 w 929"/>
                      <a:gd name="T57" fmla="*/ 343 h 912"/>
                      <a:gd name="T58" fmla="*/ 65 w 929"/>
                      <a:gd name="T59" fmla="*/ 352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29" h="912">
                        <a:moveTo>
                          <a:pt x="65" y="352"/>
                        </a:moveTo>
                        <a:lnTo>
                          <a:pt x="52" y="359"/>
                        </a:lnTo>
                        <a:lnTo>
                          <a:pt x="28" y="392"/>
                        </a:lnTo>
                        <a:lnTo>
                          <a:pt x="4" y="450"/>
                        </a:lnTo>
                        <a:lnTo>
                          <a:pt x="0" y="463"/>
                        </a:lnTo>
                        <a:lnTo>
                          <a:pt x="0" y="463"/>
                        </a:lnTo>
                        <a:lnTo>
                          <a:pt x="387" y="687"/>
                        </a:lnTo>
                        <a:lnTo>
                          <a:pt x="776" y="912"/>
                        </a:lnTo>
                        <a:lnTo>
                          <a:pt x="784" y="903"/>
                        </a:lnTo>
                        <a:lnTo>
                          <a:pt x="823" y="852"/>
                        </a:lnTo>
                        <a:lnTo>
                          <a:pt x="840" y="816"/>
                        </a:lnTo>
                        <a:lnTo>
                          <a:pt x="840" y="800"/>
                        </a:lnTo>
                        <a:lnTo>
                          <a:pt x="840" y="800"/>
                        </a:lnTo>
                        <a:lnTo>
                          <a:pt x="837" y="778"/>
                        </a:lnTo>
                        <a:lnTo>
                          <a:pt x="833" y="667"/>
                        </a:lnTo>
                        <a:lnTo>
                          <a:pt x="840" y="549"/>
                        </a:lnTo>
                        <a:lnTo>
                          <a:pt x="853" y="463"/>
                        </a:lnTo>
                        <a:lnTo>
                          <a:pt x="875" y="376"/>
                        </a:lnTo>
                        <a:lnTo>
                          <a:pt x="907" y="291"/>
                        </a:lnTo>
                        <a:lnTo>
                          <a:pt x="929" y="251"/>
                        </a:lnTo>
                        <a:lnTo>
                          <a:pt x="929" y="251"/>
                        </a:lnTo>
                        <a:lnTo>
                          <a:pt x="713" y="126"/>
                        </a:lnTo>
                        <a:lnTo>
                          <a:pt x="496" y="0"/>
                        </a:lnTo>
                        <a:lnTo>
                          <a:pt x="473" y="39"/>
                        </a:lnTo>
                        <a:lnTo>
                          <a:pt x="415" y="111"/>
                        </a:lnTo>
                        <a:lnTo>
                          <a:pt x="350" y="173"/>
                        </a:lnTo>
                        <a:lnTo>
                          <a:pt x="282" y="226"/>
                        </a:lnTo>
                        <a:lnTo>
                          <a:pt x="184" y="291"/>
                        </a:lnTo>
                        <a:lnTo>
                          <a:pt x="85" y="343"/>
                        </a:lnTo>
                        <a:lnTo>
                          <a:pt x="65" y="352"/>
                        </a:lnTo>
                        <a:close/>
                      </a:path>
                    </a:pathLst>
                  </a:custGeom>
                  <a:solidFill>
                    <a:srgbClr val="101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87" name="Freeform 72">
                    <a:extLst>
                      <a:ext uri="{FF2B5EF4-FFF2-40B4-BE49-F238E27FC236}">
                        <a16:creationId xmlns:a16="http://schemas.microsoft.com/office/drawing/2014/main" xmlns="" id="{040B3419-EE99-4DCA-A149-B5E7BC582451}"/>
                      </a:ext>
                    </a:extLst>
                  </p:cNvPr>
                  <p:cNvSpPr>
                    <a:spLocks/>
                  </p:cNvSpPr>
                  <p:nvPr/>
                </p:nvSpPr>
                <p:spPr bwMode="auto">
                  <a:xfrm>
                    <a:off x="8480425" y="2093913"/>
                    <a:ext cx="219075" cy="144463"/>
                  </a:xfrm>
                  <a:custGeom>
                    <a:avLst/>
                    <a:gdLst>
                      <a:gd name="T0" fmla="*/ 7 w 550"/>
                      <a:gd name="T1" fmla="*/ 27 h 362"/>
                      <a:gd name="T2" fmla="*/ 2 w 550"/>
                      <a:gd name="T3" fmla="*/ 36 h 362"/>
                      <a:gd name="T4" fmla="*/ 0 w 550"/>
                      <a:gd name="T5" fmla="*/ 57 h 362"/>
                      <a:gd name="T6" fmla="*/ 5 w 550"/>
                      <a:gd name="T7" fmla="*/ 76 h 362"/>
                      <a:gd name="T8" fmla="*/ 18 w 550"/>
                      <a:gd name="T9" fmla="*/ 93 h 362"/>
                      <a:gd name="T10" fmla="*/ 27 w 550"/>
                      <a:gd name="T11" fmla="*/ 98 h 362"/>
                      <a:gd name="T12" fmla="*/ 27 w 550"/>
                      <a:gd name="T13" fmla="*/ 98 h 362"/>
                      <a:gd name="T14" fmla="*/ 470 w 550"/>
                      <a:gd name="T15" fmla="*/ 356 h 362"/>
                      <a:gd name="T16" fmla="*/ 480 w 550"/>
                      <a:gd name="T17" fmla="*/ 360 h 362"/>
                      <a:gd name="T18" fmla="*/ 500 w 550"/>
                      <a:gd name="T19" fmla="*/ 362 h 362"/>
                      <a:gd name="T20" fmla="*/ 521 w 550"/>
                      <a:gd name="T21" fmla="*/ 357 h 362"/>
                      <a:gd name="T22" fmla="*/ 536 w 550"/>
                      <a:gd name="T23" fmla="*/ 346 h 362"/>
                      <a:gd name="T24" fmla="*/ 543 w 550"/>
                      <a:gd name="T25" fmla="*/ 337 h 362"/>
                      <a:gd name="T26" fmla="*/ 543 w 550"/>
                      <a:gd name="T27" fmla="*/ 337 h 362"/>
                      <a:gd name="T28" fmla="*/ 548 w 550"/>
                      <a:gd name="T29" fmla="*/ 326 h 362"/>
                      <a:gd name="T30" fmla="*/ 550 w 550"/>
                      <a:gd name="T31" fmla="*/ 305 h 362"/>
                      <a:gd name="T32" fmla="*/ 544 w 550"/>
                      <a:gd name="T33" fmla="*/ 286 h 362"/>
                      <a:gd name="T34" fmla="*/ 532 w 550"/>
                      <a:gd name="T35" fmla="*/ 269 h 362"/>
                      <a:gd name="T36" fmla="*/ 523 w 550"/>
                      <a:gd name="T37" fmla="*/ 264 h 362"/>
                      <a:gd name="T38" fmla="*/ 523 w 550"/>
                      <a:gd name="T39" fmla="*/ 264 h 362"/>
                      <a:gd name="T40" fmla="*/ 79 w 550"/>
                      <a:gd name="T41" fmla="*/ 7 h 362"/>
                      <a:gd name="T42" fmla="*/ 67 w 550"/>
                      <a:gd name="T43" fmla="*/ 1 h 362"/>
                      <a:gd name="T44" fmla="*/ 53 w 550"/>
                      <a:gd name="T45" fmla="*/ 0 h 362"/>
                      <a:gd name="T46" fmla="*/ 53 w 550"/>
                      <a:gd name="T47" fmla="*/ 0 h 362"/>
                      <a:gd name="T48" fmla="*/ 40 w 550"/>
                      <a:gd name="T49" fmla="*/ 1 h 362"/>
                      <a:gd name="T50" fmla="*/ 15 w 550"/>
                      <a:gd name="T51" fmla="*/ 14 h 362"/>
                      <a:gd name="T52" fmla="*/ 7 w 550"/>
                      <a:gd name="T53" fmla="*/ 27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0" h="362">
                        <a:moveTo>
                          <a:pt x="7" y="27"/>
                        </a:moveTo>
                        <a:lnTo>
                          <a:pt x="2" y="36"/>
                        </a:lnTo>
                        <a:lnTo>
                          <a:pt x="0" y="57"/>
                        </a:lnTo>
                        <a:lnTo>
                          <a:pt x="5" y="76"/>
                        </a:lnTo>
                        <a:lnTo>
                          <a:pt x="18" y="93"/>
                        </a:lnTo>
                        <a:lnTo>
                          <a:pt x="27" y="98"/>
                        </a:lnTo>
                        <a:lnTo>
                          <a:pt x="27" y="98"/>
                        </a:lnTo>
                        <a:lnTo>
                          <a:pt x="470" y="356"/>
                        </a:lnTo>
                        <a:lnTo>
                          <a:pt x="480" y="360"/>
                        </a:lnTo>
                        <a:lnTo>
                          <a:pt x="500" y="362"/>
                        </a:lnTo>
                        <a:lnTo>
                          <a:pt x="521" y="357"/>
                        </a:lnTo>
                        <a:lnTo>
                          <a:pt x="536" y="346"/>
                        </a:lnTo>
                        <a:lnTo>
                          <a:pt x="543" y="337"/>
                        </a:lnTo>
                        <a:lnTo>
                          <a:pt x="543" y="337"/>
                        </a:lnTo>
                        <a:lnTo>
                          <a:pt x="548" y="326"/>
                        </a:lnTo>
                        <a:lnTo>
                          <a:pt x="550" y="305"/>
                        </a:lnTo>
                        <a:lnTo>
                          <a:pt x="544" y="286"/>
                        </a:lnTo>
                        <a:lnTo>
                          <a:pt x="532" y="269"/>
                        </a:lnTo>
                        <a:lnTo>
                          <a:pt x="523" y="264"/>
                        </a:lnTo>
                        <a:lnTo>
                          <a:pt x="523" y="264"/>
                        </a:lnTo>
                        <a:lnTo>
                          <a:pt x="79" y="7"/>
                        </a:lnTo>
                        <a:lnTo>
                          <a:pt x="67" y="1"/>
                        </a:lnTo>
                        <a:lnTo>
                          <a:pt x="53" y="0"/>
                        </a:lnTo>
                        <a:lnTo>
                          <a:pt x="53" y="0"/>
                        </a:lnTo>
                        <a:lnTo>
                          <a:pt x="40" y="1"/>
                        </a:lnTo>
                        <a:lnTo>
                          <a:pt x="15" y="14"/>
                        </a:lnTo>
                        <a:lnTo>
                          <a:pt x="7" y="27"/>
                        </a:lnTo>
                        <a:close/>
                      </a:path>
                    </a:pathLst>
                  </a:custGeom>
                  <a:solidFill>
                    <a:srgbClr val="101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88" name="Freeform 73">
                    <a:extLst>
                      <a:ext uri="{FF2B5EF4-FFF2-40B4-BE49-F238E27FC236}">
                        <a16:creationId xmlns:a16="http://schemas.microsoft.com/office/drawing/2014/main" xmlns="" id="{D96A2B84-6C36-4C9B-A842-FCB6863176AF}"/>
                      </a:ext>
                    </a:extLst>
                  </p:cNvPr>
                  <p:cNvSpPr>
                    <a:spLocks/>
                  </p:cNvSpPr>
                  <p:nvPr/>
                </p:nvSpPr>
                <p:spPr bwMode="auto">
                  <a:xfrm>
                    <a:off x="8515350" y="2035175"/>
                    <a:ext cx="217488" cy="144463"/>
                  </a:xfrm>
                  <a:custGeom>
                    <a:avLst/>
                    <a:gdLst>
                      <a:gd name="T0" fmla="*/ 7 w 550"/>
                      <a:gd name="T1" fmla="*/ 28 h 363"/>
                      <a:gd name="T2" fmla="*/ 3 w 550"/>
                      <a:gd name="T3" fmla="*/ 37 h 363"/>
                      <a:gd name="T4" fmla="*/ 0 w 550"/>
                      <a:gd name="T5" fmla="*/ 58 h 363"/>
                      <a:gd name="T6" fmla="*/ 6 w 550"/>
                      <a:gd name="T7" fmla="*/ 77 h 363"/>
                      <a:gd name="T8" fmla="*/ 17 w 550"/>
                      <a:gd name="T9" fmla="*/ 94 h 363"/>
                      <a:gd name="T10" fmla="*/ 26 w 550"/>
                      <a:gd name="T11" fmla="*/ 99 h 363"/>
                      <a:gd name="T12" fmla="*/ 26 w 550"/>
                      <a:gd name="T13" fmla="*/ 99 h 363"/>
                      <a:gd name="T14" fmla="*/ 471 w 550"/>
                      <a:gd name="T15" fmla="*/ 357 h 363"/>
                      <a:gd name="T16" fmla="*/ 480 w 550"/>
                      <a:gd name="T17" fmla="*/ 361 h 363"/>
                      <a:gd name="T18" fmla="*/ 501 w 550"/>
                      <a:gd name="T19" fmla="*/ 363 h 363"/>
                      <a:gd name="T20" fmla="*/ 520 w 550"/>
                      <a:gd name="T21" fmla="*/ 358 h 363"/>
                      <a:gd name="T22" fmla="*/ 537 w 550"/>
                      <a:gd name="T23" fmla="*/ 347 h 363"/>
                      <a:gd name="T24" fmla="*/ 542 w 550"/>
                      <a:gd name="T25" fmla="*/ 337 h 363"/>
                      <a:gd name="T26" fmla="*/ 542 w 550"/>
                      <a:gd name="T27" fmla="*/ 337 h 363"/>
                      <a:gd name="T28" fmla="*/ 547 w 550"/>
                      <a:gd name="T29" fmla="*/ 327 h 363"/>
                      <a:gd name="T30" fmla="*/ 550 w 550"/>
                      <a:gd name="T31" fmla="*/ 306 h 363"/>
                      <a:gd name="T32" fmla="*/ 545 w 550"/>
                      <a:gd name="T33" fmla="*/ 287 h 363"/>
                      <a:gd name="T34" fmla="*/ 532 w 550"/>
                      <a:gd name="T35" fmla="*/ 271 h 363"/>
                      <a:gd name="T36" fmla="*/ 523 w 550"/>
                      <a:gd name="T37" fmla="*/ 265 h 363"/>
                      <a:gd name="T38" fmla="*/ 523 w 550"/>
                      <a:gd name="T39" fmla="*/ 265 h 363"/>
                      <a:gd name="T40" fmla="*/ 79 w 550"/>
                      <a:gd name="T41" fmla="*/ 8 h 363"/>
                      <a:gd name="T42" fmla="*/ 67 w 550"/>
                      <a:gd name="T43" fmla="*/ 2 h 363"/>
                      <a:gd name="T44" fmla="*/ 54 w 550"/>
                      <a:gd name="T45" fmla="*/ 0 h 363"/>
                      <a:gd name="T46" fmla="*/ 54 w 550"/>
                      <a:gd name="T47" fmla="*/ 0 h 363"/>
                      <a:gd name="T48" fmla="*/ 39 w 550"/>
                      <a:gd name="T49" fmla="*/ 2 h 363"/>
                      <a:gd name="T50" fmla="*/ 16 w 550"/>
                      <a:gd name="T51" fmla="*/ 16 h 363"/>
                      <a:gd name="T52" fmla="*/ 7 w 550"/>
                      <a:gd name="T53" fmla="*/ 28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0" h="363">
                        <a:moveTo>
                          <a:pt x="7" y="28"/>
                        </a:moveTo>
                        <a:lnTo>
                          <a:pt x="3" y="37"/>
                        </a:lnTo>
                        <a:lnTo>
                          <a:pt x="0" y="58"/>
                        </a:lnTo>
                        <a:lnTo>
                          <a:pt x="6" y="77"/>
                        </a:lnTo>
                        <a:lnTo>
                          <a:pt x="17" y="94"/>
                        </a:lnTo>
                        <a:lnTo>
                          <a:pt x="26" y="99"/>
                        </a:lnTo>
                        <a:lnTo>
                          <a:pt x="26" y="99"/>
                        </a:lnTo>
                        <a:lnTo>
                          <a:pt x="471" y="357"/>
                        </a:lnTo>
                        <a:lnTo>
                          <a:pt x="480" y="361"/>
                        </a:lnTo>
                        <a:lnTo>
                          <a:pt x="501" y="363"/>
                        </a:lnTo>
                        <a:lnTo>
                          <a:pt x="520" y="358"/>
                        </a:lnTo>
                        <a:lnTo>
                          <a:pt x="537" y="347"/>
                        </a:lnTo>
                        <a:lnTo>
                          <a:pt x="542" y="337"/>
                        </a:lnTo>
                        <a:lnTo>
                          <a:pt x="542" y="337"/>
                        </a:lnTo>
                        <a:lnTo>
                          <a:pt x="547" y="327"/>
                        </a:lnTo>
                        <a:lnTo>
                          <a:pt x="550" y="306"/>
                        </a:lnTo>
                        <a:lnTo>
                          <a:pt x="545" y="287"/>
                        </a:lnTo>
                        <a:lnTo>
                          <a:pt x="532" y="271"/>
                        </a:lnTo>
                        <a:lnTo>
                          <a:pt x="523" y="265"/>
                        </a:lnTo>
                        <a:lnTo>
                          <a:pt x="523" y="265"/>
                        </a:lnTo>
                        <a:lnTo>
                          <a:pt x="79" y="8"/>
                        </a:lnTo>
                        <a:lnTo>
                          <a:pt x="67" y="2"/>
                        </a:lnTo>
                        <a:lnTo>
                          <a:pt x="54" y="0"/>
                        </a:lnTo>
                        <a:lnTo>
                          <a:pt x="54" y="0"/>
                        </a:lnTo>
                        <a:lnTo>
                          <a:pt x="39" y="2"/>
                        </a:lnTo>
                        <a:lnTo>
                          <a:pt x="16" y="16"/>
                        </a:lnTo>
                        <a:lnTo>
                          <a:pt x="7" y="28"/>
                        </a:lnTo>
                        <a:close/>
                      </a:path>
                    </a:pathLst>
                  </a:custGeom>
                  <a:solidFill>
                    <a:srgbClr val="101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89" name="Freeform 74">
                    <a:extLst>
                      <a:ext uri="{FF2B5EF4-FFF2-40B4-BE49-F238E27FC236}">
                        <a16:creationId xmlns:a16="http://schemas.microsoft.com/office/drawing/2014/main" xmlns="" id="{5F60B8E3-95D3-4F33-983F-EF5051BD53F4}"/>
                      </a:ext>
                    </a:extLst>
                  </p:cNvPr>
                  <p:cNvSpPr>
                    <a:spLocks/>
                  </p:cNvSpPr>
                  <p:nvPr/>
                </p:nvSpPr>
                <p:spPr bwMode="auto">
                  <a:xfrm>
                    <a:off x="8583613" y="1949450"/>
                    <a:ext cx="182563" cy="138113"/>
                  </a:xfrm>
                  <a:custGeom>
                    <a:avLst/>
                    <a:gdLst>
                      <a:gd name="T0" fmla="*/ 0 w 463"/>
                      <a:gd name="T1" fmla="*/ 114 h 344"/>
                      <a:gd name="T2" fmla="*/ 396 w 463"/>
                      <a:gd name="T3" fmla="*/ 344 h 344"/>
                      <a:gd name="T4" fmla="*/ 463 w 463"/>
                      <a:gd name="T5" fmla="*/ 229 h 344"/>
                      <a:gd name="T6" fmla="*/ 66 w 463"/>
                      <a:gd name="T7" fmla="*/ 0 h 344"/>
                      <a:gd name="T8" fmla="*/ 0 w 463"/>
                      <a:gd name="T9" fmla="*/ 114 h 344"/>
                    </a:gdLst>
                    <a:ahLst/>
                    <a:cxnLst>
                      <a:cxn ang="0">
                        <a:pos x="T0" y="T1"/>
                      </a:cxn>
                      <a:cxn ang="0">
                        <a:pos x="T2" y="T3"/>
                      </a:cxn>
                      <a:cxn ang="0">
                        <a:pos x="T4" y="T5"/>
                      </a:cxn>
                      <a:cxn ang="0">
                        <a:pos x="T6" y="T7"/>
                      </a:cxn>
                      <a:cxn ang="0">
                        <a:pos x="T8" y="T9"/>
                      </a:cxn>
                    </a:cxnLst>
                    <a:rect l="0" t="0" r="r" b="b"/>
                    <a:pathLst>
                      <a:path w="463" h="344">
                        <a:moveTo>
                          <a:pt x="0" y="114"/>
                        </a:moveTo>
                        <a:lnTo>
                          <a:pt x="396" y="344"/>
                        </a:lnTo>
                        <a:lnTo>
                          <a:pt x="463" y="229"/>
                        </a:lnTo>
                        <a:lnTo>
                          <a:pt x="66" y="0"/>
                        </a:lnTo>
                        <a:lnTo>
                          <a:pt x="0" y="114"/>
                        </a:lnTo>
                        <a:close/>
                      </a:path>
                    </a:pathLst>
                  </a:custGeom>
                  <a:solidFill>
                    <a:srgbClr val="101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90" name="Freeform 75">
                    <a:extLst>
                      <a:ext uri="{FF2B5EF4-FFF2-40B4-BE49-F238E27FC236}">
                        <a16:creationId xmlns:a16="http://schemas.microsoft.com/office/drawing/2014/main" xmlns="" id="{6309CD9D-1466-47E7-B5DC-512C17F8B995}"/>
                      </a:ext>
                    </a:extLst>
                  </p:cNvPr>
                  <p:cNvSpPr>
                    <a:spLocks/>
                  </p:cNvSpPr>
                  <p:nvPr/>
                </p:nvSpPr>
                <p:spPr bwMode="auto">
                  <a:xfrm>
                    <a:off x="8556625" y="1960563"/>
                    <a:ext cx="42863" cy="65088"/>
                  </a:xfrm>
                  <a:custGeom>
                    <a:avLst/>
                    <a:gdLst>
                      <a:gd name="T0" fmla="*/ 0 w 111"/>
                      <a:gd name="T1" fmla="*/ 149 h 163"/>
                      <a:gd name="T2" fmla="*/ 25 w 111"/>
                      <a:gd name="T3" fmla="*/ 163 h 163"/>
                      <a:gd name="T4" fmla="*/ 111 w 111"/>
                      <a:gd name="T5" fmla="*/ 14 h 163"/>
                      <a:gd name="T6" fmla="*/ 87 w 111"/>
                      <a:gd name="T7" fmla="*/ 0 h 163"/>
                      <a:gd name="T8" fmla="*/ 0 w 111"/>
                      <a:gd name="T9" fmla="*/ 149 h 163"/>
                    </a:gdLst>
                    <a:ahLst/>
                    <a:cxnLst>
                      <a:cxn ang="0">
                        <a:pos x="T0" y="T1"/>
                      </a:cxn>
                      <a:cxn ang="0">
                        <a:pos x="T2" y="T3"/>
                      </a:cxn>
                      <a:cxn ang="0">
                        <a:pos x="T4" y="T5"/>
                      </a:cxn>
                      <a:cxn ang="0">
                        <a:pos x="T6" y="T7"/>
                      </a:cxn>
                      <a:cxn ang="0">
                        <a:pos x="T8" y="T9"/>
                      </a:cxn>
                    </a:cxnLst>
                    <a:rect l="0" t="0" r="r" b="b"/>
                    <a:pathLst>
                      <a:path w="111" h="163">
                        <a:moveTo>
                          <a:pt x="0" y="149"/>
                        </a:moveTo>
                        <a:lnTo>
                          <a:pt x="25" y="163"/>
                        </a:lnTo>
                        <a:lnTo>
                          <a:pt x="111" y="14"/>
                        </a:lnTo>
                        <a:lnTo>
                          <a:pt x="87" y="0"/>
                        </a:lnTo>
                        <a:lnTo>
                          <a:pt x="0" y="149"/>
                        </a:lnTo>
                        <a:close/>
                      </a:path>
                    </a:pathLst>
                  </a:custGeom>
                  <a:solidFill>
                    <a:srgbClr val="101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91" name="Freeform 76">
                    <a:extLst>
                      <a:ext uri="{FF2B5EF4-FFF2-40B4-BE49-F238E27FC236}">
                        <a16:creationId xmlns:a16="http://schemas.microsoft.com/office/drawing/2014/main" xmlns="" id="{0F9A191F-FF9D-48CA-86BB-41001123F628}"/>
                      </a:ext>
                    </a:extLst>
                  </p:cNvPr>
                  <p:cNvSpPr>
                    <a:spLocks/>
                  </p:cNvSpPr>
                  <p:nvPr/>
                </p:nvSpPr>
                <p:spPr bwMode="auto">
                  <a:xfrm>
                    <a:off x="8310563" y="2292350"/>
                    <a:ext cx="307975" cy="179388"/>
                  </a:xfrm>
                  <a:custGeom>
                    <a:avLst/>
                    <a:gdLst>
                      <a:gd name="T0" fmla="*/ 0 w 776"/>
                      <a:gd name="T1" fmla="*/ 1 h 451"/>
                      <a:gd name="T2" fmla="*/ 2 w 776"/>
                      <a:gd name="T3" fmla="*/ 9 h 451"/>
                      <a:gd name="T4" fmla="*/ 57 w 776"/>
                      <a:gd name="T5" fmla="*/ 50 h 451"/>
                      <a:gd name="T6" fmla="*/ 220 w 776"/>
                      <a:gd name="T7" fmla="*/ 157 h 451"/>
                      <a:gd name="T8" fmla="*/ 374 w 776"/>
                      <a:gd name="T9" fmla="*/ 247 h 451"/>
                      <a:gd name="T10" fmla="*/ 531 w 776"/>
                      <a:gd name="T11" fmla="*/ 337 h 451"/>
                      <a:gd name="T12" fmla="*/ 704 w 776"/>
                      <a:gd name="T13" fmla="*/ 425 h 451"/>
                      <a:gd name="T14" fmla="*/ 767 w 776"/>
                      <a:gd name="T15" fmla="*/ 451 h 451"/>
                      <a:gd name="T16" fmla="*/ 776 w 776"/>
                      <a:gd name="T17" fmla="*/ 450 h 451"/>
                      <a:gd name="T18" fmla="*/ 772 w 776"/>
                      <a:gd name="T19" fmla="*/ 442 h 451"/>
                      <a:gd name="T20" fmla="*/ 719 w 776"/>
                      <a:gd name="T21" fmla="*/ 399 h 451"/>
                      <a:gd name="T22" fmla="*/ 556 w 776"/>
                      <a:gd name="T23" fmla="*/ 294 h 451"/>
                      <a:gd name="T24" fmla="*/ 400 w 776"/>
                      <a:gd name="T25" fmla="*/ 202 h 451"/>
                      <a:gd name="T26" fmla="*/ 245 w 776"/>
                      <a:gd name="T27" fmla="*/ 114 h 451"/>
                      <a:gd name="T28" fmla="*/ 72 w 776"/>
                      <a:gd name="T29" fmla="*/ 26 h 451"/>
                      <a:gd name="T30" fmla="*/ 8 w 776"/>
                      <a:gd name="T31" fmla="*/ 0 h 451"/>
                      <a:gd name="T32" fmla="*/ 0 w 776"/>
                      <a:gd name="T33" fmla="*/ 1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76" h="451">
                        <a:moveTo>
                          <a:pt x="0" y="1"/>
                        </a:moveTo>
                        <a:lnTo>
                          <a:pt x="2" y="9"/>
                        </a:lnTo>
                        <a:lnTo>
                          <a:pt x="57" y="50"/>
                        </a:lnTo>
                        <a:lnTo>
                          <a:pt x="220" y="157"/>
                        </a:lnTo>
                        <a:lnTo>
                          <a:pt x="374" y="247"/>
                        </a:lnTo>
                        <a:lnTo>
                          <a:pt x="531" y="337"/>
                        </a:lnTo>
                        <a:lnTo>
                          <a:pt x="704" y="425"/>
                        </a:lnTo>
                        <a:lnTo>
                          <a:pt x="767" y="451"/>
                        </a:lnTo>
                        <a:lnTo>
                          <a:pt x="776" y="450"/>
                        </a:lnTo>
                        <a:lnTo>
                          <a:pt x="772" y="442"/>
                        </a:lnTo>
                        <a:lnTo>
                          <a:pt x="719" y="399"/>
                        </a:lnTo>
                        <a:lnTo>
                          <a:pt x="556" y="294"/>
                        </a:lnTo>
                        <a:lnTo>
                          <a:pt x="400" y="202"/>
                        </a:lnTo>
                        <a:lnTo>
                          <a:pt x="245" y="114"/>
                        </a:lnTo>
                        <a:lnTo>
                          <a:pt x="72" y="26"/>
                        </a:lnTo>
                        <a:lnTo>
                          <a:pt x="8" y="0"/>
                        </a:lnTo>
                        <a:lnTo>
                          <a:pt x="0"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grpSp>
          </p:grpSp>
          <p:sp>
            <p:nvSpPr>
              <p:cNvPr id="92" name="Freeform 78">
                <a:extLst>
                  <a:ext uri="{FF2B5EF4-FFF2-40B4-BE49-F238E27FC236}">
                    <a16:creationId xmlns:a16="http://schemas.microsoft.com/office/drawing/2014/main" xmlns="" id="{DA4E8A46-C765-4B8B-9307-FFD5D353A5A0}"/>
                  </a:ext>
                </a:extLst>
              </p:cNvPr>
              <p:cNvSpPr>
                <a:spLocks/>
              </p:cNvSpPr>
              <p:nvPr/>
            </p:nvSpPr>
            <p:spPr bwMode="auto">
              <a:xfrm>
                <a:off x="1088428" y="1210863"/>
                <a:ext cx="7326693" cy="101040"/>
              </a:xfrm>
              <a:custGeom>
                <a:avLst/>
                <a:gdLst>
                  <a:gd name="T0" fmla="*/ 88 w 14360"/>
                  <a:gd name="T1" fmla="*/ 0 h 175"/>
                  <a:gd name="T2" fmla="*/ 70 w 14360"/>
                  <a:gd name="T3" fmla="*/ 1 h 175"/>
                  <a:gd name="T4" fmla="*/ 39 w 14360"/>
                  <a:gd name="T5" fmla="*/ 14 h 175"/>
                  <a:gd name="T6" fmla="*/ 14 w 14360"/>
                  <a:gd name="T7" fmla="*/ 37 h 175"/>
                  <a:gd name="T8" fmla="*/ 1 w 14360"/>
                  <a:gd name="T9" fmla="*/ 69 h 175"/>
                  <a:gd name="T10" fmla="*/ 0 w 14360"/>
                  <a:gd name="T11" fmla="*/ 87 h 175"/>
                  <a:gd name="T12" fmla="*/ 0 w 14360"/>
                  <a:gd name="T13" fmla="*/ 87 h 175"/>
                  <a:gd name="T14" fmla="*/ 1 w 14360"/>
                  <a:gd name="T15" fmla="*/ 105 h 175"/>
                  <a:gd name="T16" fmla="*/ 14 w 14360"/>
                  <a:gd name="T17" fmla="*/ 136 h 175"/>
                  <a:gd name="T18" fmla="*/ 39 w 14360"/>
                  <a:gd name="T19" fmla="*/ 159 h 175"/>
                  <a:gd name="T20" fmla="*/ 70 w 14360"/>
                  <a:gd name="T21" fmla="*/ 174 h 175"/>
                  <a:gd name="T22" fmla="*/ 88 w 14360"/>
                  <a:gd name="T23" fmla="*/ 175 h 175"/>
                  <a:gd name="T24" fmla="*/ 88 w 14360"/>
                  <a:gd name="T25" fmla="*/ 175 h 175"/>
                  <a:gd name="T26" fmla="*/ 14273 w 14360"/>
                  <a:gd name="T27" fmla="*/ 175 h 175"/>
                  <a:gd name="T28" fmla="*/ 14290 w 14360"/>
                  <a:gd name="T29" fmla="*/ 174 h 175"/>
                  <a:gd name="T30" fmla="*/ 14322 w 14360"/>
                  <a:gd name="T31" fmla="*/ 159 h 175"/>
                  <a:gd name="T32" fmla="*/ 14345 w 14360"/>
                  <a:gd name="T33" fmla="*/ 136 h 175"/>
                  <a:gd name="T34" fmla="*/ 14358 w 14360"/>
                  <a:gd name="T35" fmla="*/ 105 h 175"/>
                  <a:gd name="T36" fmla="*/ 14360 w 14360"/>
                  <a:gd name="T37" fmla="*/ 87 h 175"/>
                  <a:gd name="T38" fmla="*/ 14360 w 14360"/>
                  <a:gd name="T39" fmla="*/ 87 h 175"/>
                  <a:gd name="T40" fmla="*/ 14358 w 14360"/>
                  <a:gd name="T41" fmla="*/ 69 h 175"/>
                  <a:gd name="T42" fmla="*/ 14345 w 14360"/>
                  <a:gd name="T43" fmla="*/ 37 h 175"/>
                  <a:gd name="T44" fmla="*/ 14322 w 14360"/>
                  <a:gd name="T45" fmla="*/ 14 h 175"/>
                  <a:gd name="T46" fmla="*/ 14290 w 14360"/>
                  <a:gd name="T47" fmla="*/ 1 h 175"/>
                  <a:gd name="T48" fmla="*/ 14273 w 14360"/>
                  <a:gd name="T49" fmla="*/ 0 h 175"/>
                  <a:gd name="T50" fmla="*/ 14273 w 14360"/>
                  <a:gd name="T51" fmla="*/ 0 h 175"/>
                  <a:gd name="T52" fmla="*/ 88 w 14360"/>
                  <a:gd name="T53"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360" h="175">
                    <a:moveTo>
                      <a:pt x="88" y="0"/>
                    </a:moveTo>
                    <a:lnTo>
                      <a:pt x="70" y="1"/>
                    </a:lnTo>
                    <a:lnTo>
                      <a:pt x="39" y="14"/>
                    </a:lnTo>
                    <a:lnTo>
                      <a:pt x="14" y="37"/>
                    </a:lnTo>
                    <a:lnTo>
                      <a:pt x="1" y="69"/>
                    </a:lnTo>
                    <a:lnTo>
                      <a:pt x="0" y="87"/>
                    </a:lnTo>
                    <a:lnTo>
                      <a:pt x="0" y="87"/>
                    </a:lnTo>
                    <a:lnTo>
                      <a:pt x="1" y="105"/>
                    </a:lnTo>
                    <a:lnTo>
                      <a:pt x="14" y="136"/>
                    </a:lnTo>
                    <a:lnTo>
                      <a:pt x="39" y="159"/>
                    </a:lnTo>
                    <a:lnTo>
                      <a:pt x="70" y="174"/>
                    </a:lnTo>
                    <a:lnTo>
                      <a:pt x="88" y="175"/>
                    </a:lnTo>
                    <a:lnTo>
                      <a:pt x="88" y="175"/>
                    </a:lnTo>
                    <a:lnTo>
                      <a:pt x="14273" y="175"/>
                    </a:lnTo>
                    <a:lnTo>
                      <a:pt x="14290" y="174"/>
                    </a:lnTo>
                    <a:lnTo>
                      <a:pt x="14322" y="159"/>
                    </a:lnTo>
                    <a:lnTo>
                      <a:pt x="14345" y="136"/>
                    </a:lnTo>
                    <a:lnTo>
                      <a:pt x="14358" y="105"/>
                    </a:lnTo>
                    <a:lnTo>
                      <a:pt x="14360" y="87"/>
                    </a:lnTo>
                    <a:lnTo>
                      <a:pt x="14360" y="87"/>
                    </a:lnTo>
                    <a:lnTo>
                      <a:pt x="14358" y="69"/>
                    </a:lnTo>
                    <a:lnTo>
                      <a:pt x="14345" y="37"/>
                    </a:lnTo>
                    <a:lnTo>
                      <a:pt x="14322" y="14"/>
                    </a:lnTo>
                    <a:lnTo>
                      <a:pt x="14290" y="1"/>
                    </a:lnTo>
                    <a:lnTo>
                      <a:pt x="14273" y="0"/>
                    </a:lnTo>
                    <a:lnTo>
                      <a:pt x="14273" y="0"/>
                    </a:lnTo>
                    <a:lnTo>
                      <a:pt x="88" y="0"/>
                    </a:lnTo>
                    <a:close/>
                  </a:path>
                </a:pathLst>
              </a:custGeom>
              <a:solidFill>
                <a:srgbClr val="101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grpSp>
        <p:graphicFrame>
          <p:nvGraphicFramePr>
            <p:cNvPr id="93" name="Диаграмма 92"/>
            <p:cNvGraphicFramePr>
              <a:graphicFrameLocks/>
            </p:cNvGraphicFramePr>
            <p:nvPr>
              <p:extLst>
                <p:ext uri="{D42A27DB-BD31-4B8C-83A1-F6EECF244321}">
                  <p14:modId xmlns:p14="http://schemas.microsoft.com/office/powerpoint/2010/main" val="2401683821"/>
                </p:ext>
              </p:extLst>
            </p:nvPr>
          </p:nvGraphicFramePr>
          <p:xfrm>
            <a:off x="-499591" y="2600290"/>
            <a:ext cx="8514890" cy="3621450"/>
          </p:xfrm>
          <a:graphic>
            <a:graphicData uri="http://schemas.openxmlformats.org/drawingml/2006/chart">
              <c:chart xmlns:c="http://schemas.openxmlformats.org/drawingml/2006/chart" xmlns:r="http://schemas.openxmlformats.org/officeDocument/2006/relationships" r:id="rId4"/>
            </a:graphicData>
          </a:graphic>
        </p:graphicFrame>
      </p:grpSp>
      <p:sp>
        <p:nvSpPr>
          <p:cNvPr id="2" name="Прямоугольник 1"/>
          <p:cNvSpPr/>
          <p:nvPr/>
        </p:nvSpPr>
        <p:spPr>
          <a:xfrm>
            <a:off x="4457371" y="1289101"/>
            <a:ext cx="1760551" cy="5321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smtClean="0">
                <a:solidFill>
                  <a:prstClr val="black"/>
                </a:solidFill>
              </a:rPr>
              <a:t>2022 год</a:t>
            </a:r>
            <a:endParaRPr lang="ru-RU" sz="1400" dirty="0">
              <a:solidFill>
                <a:prstClr val="black"/>
              </a:solidFill>
            </a:endParaRPr>
          </a:p>
        </p:txBody>
      </p:sp>
      <p:sp>
        <p:nvSpPr>
          <p:cNvPr id="3" name="Прямоугольник 2"/>
          <p:cNvSpPr/>
          <p:nvPr/>
        </p:nvSpPr>
        <p:spPr>
          <a:xfrm>
            <a:off x="6841131" y="1636378"/>
            <a:ext cx="1494167" cy="4847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smtClean="0">
                <a:solidFill>
                  <a:prstClr val="black"/>
                </a:solidFill>
              </a:rPr>
              <a:t>2023 год</a:t>
            </a:r>
            <a:endParaRPr lang="ru-RU" sz="1400" dirty="0">
              <a:solidFill>
                <a:prstClr val="black"/>
              </a:solidFill>
            </a:endParaRPr>
          </a:p>
        </p:txBody>
      </p:sp>
      <p:sp>
        <p:nvSpPr>
          <p:cNvPr id="5" name="Прямоугольник 4"/>
          <p:cNvSpPr/>
          <p:nvPr/>
        </p:nvSpPr>
        <p:spPr>
          <a:xfrm>
            <a:off x="959998" y="1649957"/>
            <a:ext cx="1564283" cy="5316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smtClean="0">
                <a:solidFill>
                  <a:prstClr val="black"/>
                </a:solidFill>
              </a:rPr>
              <a:t>2020 год</a:t>
            </a:r>
            <a:endParaRPr lang="ru-RU" sz="1400" dirty="0">
              <a:solidFill>
                <a:prstClr val="black"/>
              </a:solidFill>
            </a:endParaRPr>
          </a:p>
        </p:txBody>
      </p:sp>
      <p:sp>
        <p:nvSpPr>
          <p:cNvPr id="6" name="Прямоугольник 5"/>
          <p:cNvSpPr/>
          <p:nvPr/>
        </p:nvSpPr>
        <p:spPr>
          <a:xfrm>
            <a:off x="2549985" y="1312177"/>
            <a:ext cx="2022892" cy="479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smtClean="0">
                <a:solidFill>
                  <a:prstClr val="black"/>
                </a:solidFill>
              </a:rPr>
              <a:t>2021 год</a:t>
            </a:r>
            <a:endParaRPr lang="ru-RU" sz="1400" dirty="0">
              <a:solidFill>
                <a:prstClr val="black"/>
              </a:solidFill>
            </a:endParaRPr>
          </a:p>
        </p:txBody>
      </p:sp>
      <p:sp>
        <p:nvSpPr>
          <p:cNvPr id="10" name="Прямоугольник 9"/>
          <p:cNvSpPr/>
          <p:nvPr/>
        </p:nvSpPr>
        <p:spPr>
          <a:xfrm>
            <a:off x="206444" y="4725144"/>
            <a:ext cx="8894768" cy="203132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ru-RU" sz="1400" dirty="0"/>
              <a:t>Основные характеристики бюджета города на 2021 год и плановый период 2022 и 2023 годов сформированы на основе прогноза социально-экономического развития города-курорта Пятигорска на 2021 год и на плановый период 2022 и 2023 годов с учетом безвозмездных поступлений из бюджетов других уровней в виде дотаций, субсидий, субвенций и иных межбюджетных трансфертов, распределенных проектом закона Ставропольского края «О бюджете Ставропольского края на 2021 год и плановый период 2022 и 2023 годов». </a:t>
            </a:r>
            <a:endParaRPr lang="ru-RU" sz="1400" dirty="0" smtClean="0"/>
          </a:p>
          <a:p>
            <a:pPr algn="ctr"/>
            <a:r>
              <a:rPr lang="ru-RU" sz="1400" dirty="0" smtClean="0"/>
              <a:t>Применение </a:t>
            </a:r>
            <a:r>
              <a:rPr lang="ru-RU" sz="1400" dirty="0"/>
              <a:t>«базового» варианта прогноза социально-экономического развития города-курорта Пятигорска на 2021 год и на плановый период 2022 и 2023 годов позволит снизить риски неисполнения расходных обязательств при снижении поступления доходов в бюджет города по сравнению с планом.</a:t>
            </a:r>
          </a:p>
        </p:txBody>
      </p:sp>
    </p:spTree>
    <p:extLst>
      <p:ext uri="{BB962C8B-B14F-4D97-AF65-F5344CB8AC3E}">
        <p14:creationId xmlns:p14="http://schemas.microsoft.com/office/powerpoint/2010/main" val="389377202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7t21r.g5Mkq9kl_TrNT8Wg"/>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njf8qJ5f0USiPj7ky6tXl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vOjqlzlyJkqZJdfg_XUXW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vOjqlzlyJkqZJdfg_XUXWg"/>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7t21r.g5Mkq9kl_TrNT8Wg"/>
</p:tagLst>
</file>

<file path=ppt/theme/theme1.xml><?xml version="1.0" encoding="utf-8"?>
<a:theme xmlns:a="http://schemas.openxmlformats.org/drawingml/2006/main" name="Воздушный поток">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1_Воздушный поток">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3.xml><?xml version="1.0" encoding="utf-8"?>
<a:theme xmlns:a="http://schemas.openxmlformats.org/drawingml/2006/main" name="2_Воздушный поток">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4.xml><?xml version="1.0" encoding="utf-8"?>
<a:theme xmlns:a="http://schemas.openxmlformats.org/drawingml/2006/main" name="4_Воздушный поток">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5.xml><?xml version="1.0" encoding="utf-8"?>
<a:theme xmlns:a="http://schemas.openxmlformats.org/drawingml/2006/main" name="7_Воздушный поток">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6.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807</TotalTime>
  <Words>11526</Words>
  <Application>Microsoft Office PowerPoint</Application>
  <PresentationFormat>Экран (4:3)</PresentationFormat>
  <Paragraphs>1975</Paragraphs>
  <Slides>58</Slides>
  <Notes>8</Notes>
  <HiddenSlides>0</HiddenSlides>
  <MMClips>0</MMClips>
  <ScaleCrop>false</ScaleCrop>
  <HeadingPairs>
    <vt:vector size="4" baseType="variant">
      <vt:variant>
        <vt:lpstr>Тема</vt:lpstr>
      </vt:variant>
      <vt:variant>
        <vt:i4>5</vt:i4>
      </vt:variant>
      <vt:variant>
        <vt:lpstr>Заголовки слайдов</vt:lpstr>
      </vt:variant>
      <vt:variant>
        <vt:i4>58</vt:i4>
      </vt:variant>
    </vt:vector>
  </HeadingPairs>
  <TitlesOfParts>
    <vt:vector size="63" baseType="lpstr">
      <vt:lpstr>Воздушный поток</vt:lpstr>
      <vt:lpstr>1_Воздушный поток</vt:lpstr>
      <vt:lpstr>2_Воздушный поток</vt:lpstr>
      <vt:lpstr>4_Воздушный поток</vt:lpstr>
      <vt:lpstr>7_Воздушный поток</vt:lpstr>
      <vt:lpstr>БЮДЖЕТ  ДЛЯ ГРАЖДАН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Информация о доходах бюджета города-курорта Пятигорска по первоначальному плану на 2020-2023гг.(тыс.руб.)</vt:lpstr>
      <vt:lpstr>Доходы бюджета города-курорта Пятигорска</vt:lpstr>
      <vt:lpstr>Динамика поступлений доходов бюджета города–курорта Пятигорска за 2019-2021 гг. (млн.руб.)  </vt:lpstr>
      <vt:lpstr>Причины изменения объема доходов бюджета города–курорта Пятигорска от НДФЛ за 2019-2021 гг. (млн.руб.)  </vt:lpstr>
      <vt:lpstr>Структура собственных (налоговых и неналоговых) доходов бюджета города-курорта Пятигорска по результатам исполнения за 2019 год (%)</vt:lpstr>
      <vt:lpstr>Структура собственных (налоговых и неналоговых) доходов бюджета города-курорта Пятигорска по первоначальному плану на 2020 год (%)</vt:lpstr>
      <vt:lpstr>Структура собственных (налоговых и неналоговых) доходов бюджета города-курорта Пятигорска по первоначальному плану за 2021 год (%)</vt:lpstr>
      <vt:lpstr>Информация об объеме и структуре налоговых и неналоговых доходов бюджета города-курорта Пятигорска по первоначальному плану на 2020-2023 гг. (тыс.руб.)                                                                           </vt:lpstr>
      <vt:lpstr>Динамика поступлений налоговых доходов города-курорта Пятигорска по первоначальному плану на 2020-2021 гг.                                                                                           (в тыс.руб.)</vt:lpstr>
      <vt:lpstr>Динамика поступлений неналоговых доходов бюджета города–курорта Пятигорска по первоначальному плану на  2020-2021 гг. (в тыс. руб.)                                                              </vt:lpstr>
      <vt:lpstr>Презентация PowerPoint</vt:lpstr>
      <vt:lpstr>Презентация PowerPoint</vt:lpstr>
      <vt:lpstr>Основные сведения о межбюджетных отношениях</vt:lpstr>
      <vt:lpstr>Объем и структура межбюджетных трансфертов в динамике                 (факт в 2019 году, первоначальный план и факт в 2020 году, прогноз на 2021год и плановый период 2022-2023 годов) (тыс.руб.)</vt:lpstr>
      <vt:lpstr>Прогноз поступления межбюджетных трансфертов в бюджет города – курорта Пятигорска на 2021 год и плановый период 2022-2023 годов (тыс.руб.)</vt:lpstr>
      <vt:lpstr>Презентация PowerPoint</vt:lpstr>
      <vt:lpstr>Информация о расходах бюджета с учетом интересов целевых групп (социальная поддержка семей с детьми) по первоначальному плану в 2020 г., 2021 г.,2022г., 2023 гг.  </vt:lpstr>
      <vt:lpstr>Информация о расходах бюджета с учетом интересов целевых групп (защита детей-сирот) по первоначальному плану   в 2020 г., 2021 г.,2022г., 2023 гг.</vt:lpstr>
      <vt:lpstr>Информация о расходах бюджета с учетом интересов целевых групп (социальное обеспечение ветеранов, инвалидов, пожилых граждан)  по первоначальному плану в 2020 г., 2021 г.,2022г., 2023 гг. .  </vt:lpstr>
      <vt:lpstr>Информация о расходах бюджета с учетом интересов целевых групп (предоставление мер социальной поддержки прочим категориям граждан) по первоначальному плану                                в 2020 г., 2021 г.,2022г., 2023 гг. </vt:lpstr>
      <vt:lpstr>Презентация PowerPoint</vt:lpstr>
      <vt:lpstr>Источники расходов дорожного фонда города-курорта Пятигорска по первоначальному плану  на 2020-2023гг. (млн.руб.)</vt:lpstr>
      <vt:lpstr>Презентация PowerPoint</vt:lpstr>
      <vt:lpstr>Презентация PowerPoint</vt:lpstr>
      <vt:lpstr>Информация о расходной части бюджета в разрезе социальнозначимых муниципальных программ города-курорта Пятигорска  по первоначальному плану на  2020,2021,2022, 2023 гг.</vt:lpstr>
      <vt:lpstr>Информация о расходной части бюджета в разрезе иных муниципальных программ города-курорта Пятигорска  по первоначальному плану на 2020, 2021,2022,2023 гг.</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Информация о расходной части бюджета в разрезе непрограммных расходов бюджета города-курорта Пятигорска  по первоначальному плану на 2020, 2021,2022,2023 гг.</vt:lpstr>
      <vt:lpstr>Презентация PowerPoint</vt:lpstr>
      <vt:lpstr>Презентация PowerPoint</vt:lpstr>
      <vt:lpstr>Презентация PowerPoint</vt:lpstr>
      <vt:lpstr>Участие в конкурсе по проектам «Бюджет для граждан»</vt:lpstr>
      <vt:lpstr>Результаты оценки качества управления бюджетным процессом и стратегического планирования  в муниципальных районах и городских округах Ставропольского края за 2019 год (%) </vt:lpstr>
      <vt:lpstr>Презентация PowerPoint</vt:lpstr>
      <vt:lpstr>Контактная информация МУ «Финансовое управление администрации г.Пятигорска»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superuser</dc:creator>
  <cp:lastModifiedBy>superuser</cp:lastModifiedBy>
  <cp:revision>91</cp:revision>
  <cp:lastPrinted>2021-04-21T11:17:45Z</cp:lastPrinted>
  <dcterms:created xsi:type="dcterms:W3CDTF">2018-03-21T10:47:45Z</dcterms:created>
  <dcterms:modified xsi:type="dcterms:W3CDTF">2021-04-26T08:30:53Z</dcterms:modified>
</cp:coreProperties>
</file>