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ppt/drawings/drawing5.xml" ContentType="application/vnd.openxmlformats-officedocument.drawingml.chartshapes+xml"/>
  <Override PartName="/ppt/charts/chart6.xml" ContentType="application/vnd.openxmlformats-officedocument.drawingml.chart+xml"/>
  <Override PartName="/ppt/drawings/drawing6.xml" ContentType="application/vnd.openxmlformats-officedocument.drawingml.chartshapes+xml"/>
  <Override PartName="/ppt/charts/chart7.xml" ContentType="application/vnd.openxmlformats-officedocument.drawingml.chart+xml"/>
  <Override PartName="/ppt/drawings/drawing7.xml" ContentType="application/vnd.openxmlformats-officedocument.drawingml.chartshapes+xml"/>
  <Override PartName="/ppt/charts/chart8.xml" ContentType="application/vnd.openxmlformats-officedocument.drawingml.chart+xml"/>
  <Override PartName="/ppt/drawings/drawing8.xml" ContentType="application/vnd.openxmlformats-officedocument.drawingml.chartshapes+xml"/>
  <Override PartName="/ppt/notesSlides/notesSlide1.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drawings/drawing9.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1.xml" ContentType="application/vnd.openxmlformats-officedocument.drawingml.chart+xml"/>
  <Override PartName="/ppt/drawings/drawing10.xml" ContentType="application/vnd.openxmlformats-officedocument.drawingml.chartshapes+xml"/>
  <Override PartName="/ppt/charts/chart12.xml" ContentType="application/vnd.openxmlformats-officedocument.drawingml.chart+xml"/>
  <Override PartName="/ppt/drawings/drawing11.xml" ContentType="application/vnd.openxmlformats-officedocument.drawingml.chartshapes+xml"/>
  <Override PartName="/ppt/charts/chart13.xml" ContentType="application/vnd.openxmlformats-officedocument.drawingml.chart+xml"/>
  <Override PartName="/ppt/notesSlides/notesSlide2.xml" ContentType="application/vnd.openxmlformats-officedocument.presentationml.notesSlide+xml"/>
  <Override PartName="/ppt/charts/chart14.xml" ContentType="application/vnd.openxmlformats-officedocument.drawingml.chart+xml"/>
  <Override PartName="/ppt/drawings/drawing12.xml" ContentType="application/vnd.openxmlformats-officedocument.drawingml.chartshapes+xml"/>
  <Override PartName="/ppt/charts/chart15.xml" ContentType="application/vnd.openxmlformats-officedocument.drawingml.chart+xml"/>
  <Override PartName="/ppt/charts/chart16.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23.xml" ContentType="application/vnd.openxmlformats-officedocument.drawingml.chart+xml"/>
  <Override PartName="/ppt/charts/chart24.xml" ContentType="application/vnd.openxmlformats-officedocument.drawingml.chart+xml"/>
  <Override PartName="/ppt/drawings/drawing13.xml" ContentType="application/vnd.openxmlformats-officedocument.drawingml.chartshapes+xml"/>
  <Override PartName="/ppt/charts/chart25.xml" ContentType="application/vnd.openxmlformats-officedocument.drawingml.chart+xml"/>
  <Override PartName="/ppt/charts/chart26.xml" ContentType="application/vnd.openxmlformats-officedocument.drawingml.chart+xml"/>
  <Override PartName="/ppt/notesSlides/notesSlide3.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drawings/drawing14.xml" ContentType="application/vnd.openxmlformats-officedocument.drawingml.chartshapes+xml"/>
  <Override PartName="/ppt/notesSlides/notesSlide4.xml" ContentType="application/vnd.openxmlformats-officedocument.presentationml.notesSlide+xml"/>
  <Override PartName="/ppt/charts/chart29.xml" ContentType="application/vnd.openxmlformats-officedocument.drawingml.chart+xml"/>
  <Override PartName="/ppt/notesSlides/notesSlide5.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drawings/drawing15.xml" ContentType="application/vnd.openxmlformats-officedocument.drawingml.chartshapes+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63"/>
  </p:notesMasterIdLst>
  <p:sldIdLst>
    <p:sldId id="288" r:id="rId2"/>
    <p:sldId id="309" r:id="rId3"/>
    <p:sldId id="310" r:id="rId4"/>
    <p:sldId id="290" r:id="rId5"/>
    <p:sldId id="291" r:id="rId6"/>
    <p:sldId id="257" r:id="rId7"/>
    <p:sldId id="382" r:id="rId8"/>
    <p:sldId id="381" r:id="rId9"/>
    <p:sldId id="266" r:id="rId10"/>
    <p:sldId id="344" r:id="rId11"/>
    <p:sldId id="345" r:id="rId12"/>
    <p:sldId id="346" r:id="rId13"/>
    <p:sldId id="347" r:id="rId14"/>
    <p:sldId id="348" r:id="rId15"/>
    <p:sldId id="349" r:id="rId16"/>
    <p:sldId id="350" r:id="rId17"/>
    <p:sldId id="351" r:id="rId18"/>
    <p:sldId id="352" r:id="rId19"/>
    <p:sldId id="353" r:id="rId20"/>
    <p:sldId id="354" r:id="rId21"/>
    <p:sldId id="377" r:id="rId22"/>
    <p:sldId id="378" r:id="rId23"/>
    <p:sldId id="379" r:id="rId24"/>
    <p:sldId id="375" r:id="rId25"/>
    <p:sldId id="376" r:id="rId26"/>
    <p:sldId id="307" r:id="rId27"/>
    <p:sldId id="358" r:id="rId28"/>
    <p:sldId id="301" r:id="rId29"/>
    <p:sldId id="302" r:id="rId30"/>
    <p:sldId id="303" r:id="rId31"/>
    <p:sldId id="304" r:id="rId32"/>
    <p:sldId id="359" r:id="rId33"/>
    <p:sldId id="360" r:id="rId34"/>
    <p:sldId id="361" r:id="rId35"/>
    <p:sldId id="362" r:id="rId36"/>
    <p:sldId id="363" r:id="rId37"/>
    <p:sldId id="364" r:id="rId38"/>
    <p:sldId id="365" r:id="rId39"/>
    <p:sldId id="366" r:id="rId40"/>
    <p:sldId id="367" r:id="rId41"/>
    <p:sldId id="368" r:id="rId42"/>
    <p:sldId id="369" r:id="rId43"/>
    <p:sldId id="370" r:id="rId44"/>
    <p:sldId id="371" r:id="rId45"/>
    <p:sldId id="372" r:id="rId46"/>
    <p:sldId id="373" r:id="rId47"/>
    <p:sldId id="374" r:id="rId48"/>
    <p:sldId id="273" r:id="rId49"/>
    <p:sldId id="297" r:id="rId50"/>
    <p:sldId id="355" r:id="rId51"/>
    <p:sldId id="356" r:id="rId52"/>
    <p:sldId id="357" r:id="rId53"/>
    <p:sldId id="274" r:id="rId54"/>
    <p:sldId id="328" r:id="rId55"/>
    <p:sldId id="380" r:id="rId56"/>
    <p:sldId id="268" r:id="rId57"/>
    <p:sldId id="300" r:id="rId58"/>
    <p:sldId id="341" r:id="rId59"/>
    <p:sldId id="342" r:id="rId60"/>
    <p:sldId id="343" r:id="rId61"/>
    <p:sldId id="298" r:id="rId62"/>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ACA9"/>
    <a:srgbClr val="99FFCC"/>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39" autoAdjust="0"/>
  </p:normalViewPr>
  <p:slideViewPr>
    <p:cSldViewPr>
      <p:cViewPr>
        <p:scale>
          <a:sx n="90" d="100"/>
          <a:sy n="90" d="100"/>
        </p:scale>
        <p:origin x="-2244" y="-4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oleObject" Target="file:///D:\&#1056;&#1072;&#1073;&#1086;&#1095;&#1080;&#1077;&#1076;&#1086;&#1082;&#1091;&#1084;&#1077;&#1085;&#1090;&#1099;\&#1041;&#1102;&#1076;&#1078;&#1077;&#1090;%202019\&#1054;&#1090;&#1095;&#1077;&#1090;%202019\&#1089;&#1074;&#1086;&#1076;%20&#1088;&#1072;&#1089;&#1096;&#1080;&#1092;&#1088;&#1086;&#1074;&#1086;&#1082;%20&#1079;&#1072;%202019.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D:\&#1056;&#1072;&#1073;&#1086;&#1095;&#1080;&#1077;&#1076;&#1086;&#1082;&#1091;&#1084;&#1077;&#1085;&#1090;&#1099;\&#1041;&#1102;&#1076;&#1078;&#1077;&#1090;%202019\&#1054;&#1090;&#1095;&#1077;&#1090;%202019\&#1089;&#1074;&#1086;&#1076;%20&#1088;&#1072;&#1089;&#1096;&#1080;&#1092;&#1088;&#1086;&#1074;&#1086;&#1082;%20&#1079;&#1072;%202019.xlsx" TargetMode="Externa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1" Type="http://schemas.openxmlformats.org/officeDocument/2006/relationships/oleObject" Target="file:///D:\&#1056;&#1072;&#1073;&#1086;&#1095;&#1080;&#1077;&#1076;&#1086;&#1082;&#1091;&#1084;&#1077;&#1085;&#1090;&#1099;\&#1041;&#1102;&#1076;&#1078;&#1077;&#1090;%202019\&#1054;&#1090;&#1095;&#1077;&#1090;%202019\&#1089;&#1074;&#1086;&#1076;%20&#1088;&#1072;&#1089;&#1096;&#1080;&#1092;&#1088;&#1086;&#1074;&#1086;&#1082;%20&#1079;&#1072;%202019.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oleObject" Target="file:///D:\&#1056;&#1072;&#1073;&#1086;&#1095;&#1080;&#1077;&#1076;&#1086;&#1082;&#1091;&#1084;&#1077;&#1085;&#1090;&#1099;\&#1041;&#1102;&#1076;&#1078;&#1077;&#1090;%202019\&#1054;&#1090;&#1095;&#1077;&#1090;%202019\&#1089;&#1074;&#1086;&#1076;%20&#1088;&#1072;&#1089;&#1096;&#1080;&#1092;&#1088;&#1086;&#1074;&#1086;&#1082;%20&#1079;&#1072;%202019.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D:\&#1056;&#1072;&#1073;&#1086;&#1095;&#1080;&#1077;&#1076;&#1086;&#1082;&#1091;&#1084;&#1077;&#1085;&#1090;&#1099;\&#1041;&#1102;&#1076;&#1078;&#1077;&#1090;%202020\&#1055;&#1088;&#1086;&#1077;&#1082;&#1090;%20&#1073;&#1102;&#1076;&#1078;&#1077;&#1090;&#1072;%202020\&#1056;&#1072;&#1089;&#1096;&#1080;&#1092;&#1088;&#1086;&#1074;&#1082;&#1080;%20&#1087;&#1088;&#1086;&#1077;&#1082;&#1090;&#1072;%20&#1073;&#1102;&#1076;&#1078;&#1077;&#1090;&#1072;%202020-2022%20&#1089;&#1074;&#1086;&#1076;.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D:\&#1056;&#1072;&#1073;&#1086;&#1095;&#1080;&#1077;&#1076;&#1086;&#1082;&#1091;&#1084;&#1077;&#1085;&#1090;&#1099;\&#1041;&#1102;&#1076;&#1078;&#1077;&#1090;%202019\&#1054;&#1090;&#1095;&#1077;&#1090;%202019\&#1089;&#1074;&#1086;&#1076;%20&#1088;&#1072;&#1089;&#1096;&#1080;&#1092;&#1088;&#1086;&#1074;&#1086;&#1082;%20&#1079;&#1072;%202019.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D:\&#1056;&#1072;&#1073;&#1086;&#1095;&#1080;&#1077;&#1076;&#1086;&#1082;&#1091;&#1084;&#1077;&#1085;&#1090;&#1099;\&#1041;&#1102;&#1076;&#1078;&#1077;&#1090;%202019\&#1054;&#1090;&#1095;&#1077;&#1090;%202019\&#1089;&#1074;&#1086;&#1076;%20&#1088;&#1072;&#1089;&#1096;&#1080;&#1092;&#1088;&#1086;&#1074;&#1086;&#1082;%20&#1079;&#1072;%202019.xlsx" TargetMode="External"/></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oleObject" Target="file:///C:\Users\user\AppData\Roaming\Microsoft\Excel\&#1089;&#1074;&#1086;&#1076;%20&#1088;&#1072;&#1089;&#1096;&#1080;&#1092;&#1088;&#1086;&#1074;&#1086;&#1082;%20&#1079;&#1072;%202019%20(version%202).xlsb" TargetMode="Externa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6.xml.rels><?xml version="1.0" encoding="UTF-8" standalone="yes"?>
<Relationships xmlns="http://schemas.openxmlformats.org/package/2006/relationships"><Relationship Id="rId1" Type="http://schemas.openxmlformats.org/officeDocument/2006/relationships/oleObject" Target="file:///C:\Users\user\Downloads\&#1057;&#1042;&#1054;&#1044;%20&#1088;&#1072;&#1089;&#1096;&#1080;&#1092;&#1088;&#1086;&#1074;&#1082;&#1080;%20&#1087;&#1088;&#1086;&#1077;&#1082;&#1090;&#1072;%20&#1073;&#1102;&#1076;&#1078;&#1077;&#1090;&#1072;%202020-2022.xlsx" TargetMode="Externa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Worksheet19.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33.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Worksheet24.xlsx"/></Relationships>
</file>

<file path=ppt/charts/_rels/chart34.xml.rels><?xml version="1.0" encoding="UTF-8" standalone="yes"?>
<Relationships xmlns="http://schemas.openxmlformats.org/package/2006/relationships"><Relationship Id="rId1" Type="http://schemas.openxmlformats.org/officeDocument/2006/relationships/oleObject" Target="&#1044;&#1080;&#1072;&#1075;&#1088;&#1072;&#1084;&#1084;&#1072;%20&#1074;%20Microsoft%20Office%20PowerPoint" TargetMode="External"/></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30"/>
      <c:depthPercent val="100"/>
      <c:rAngAx val="1"/>
    </c:view3D>
    <c:floor>
      <c:thickness val="0"/>
      <c:spPr>
        <a:scene3d>
          <a:camera prst="orthographicFront"/>
          <a:lightRig rig="threePt" dir="t"/>
        </a:scene3d>
        <a:sp3d>
          <a:contourClr>
            <a:srgbClr val="000000"/>
          </a:contourClr>
        </a:sp3d>
      </c:spPr>
    </c:floor>
    <c:sideWall>
      <c:thickness val="0"/>
      <c:spPr>
        <a:noFill/>
        <a:ln w="25400">
          <a:noFill/>
        </a:ln>
      </c:spPr>
    </c:sideWall>
    <c:backWall>
      <c:thickness val="0"/>
      <c:spPr>
        <a:noFill/>
        <a:ln w="25400">
          <a:noFill/>
        </a:ln>
      </c:spPr>
    </c:backWall>
    <c:plotArea>
      <c:layout>
        <c:manualLayout>
          <c:layoutTarget val="inner"/>
          <c:xMode val="edge"/>
          <c:yMode val="edge"/>
          <c:x val="0.13038181453158365"/>
          <c:y val="0.14195577185190816"/>
          <c:w val="0.81816014491431044"/>
          <c:h val="0.76327088318100222"/>
        </c:manualLayout>
      </c:layout>
      <c:bar3DChart>
        <c:barDir val="col"/>
        <c:grouping val="standard"/>
        <c:varyColors val="0"/>
        <c:ser>
          <c:idx val="0"/>
          <c:order val="0"/>
          <c:tx>
            <c:strRef>
              <c:f>Лист1!$B$1</c:f>
              <c:strCache>
                <c:ptCount val="1"/>
                <c:pt idx="0">
                  <c:v>Доходы</c:v>
                </c:pt>
              </c:strCache>
            </c:strRef>
          </c:tx>
          <c:spPr>
            <a:solidFill>
              <a:schemeClr val="accent5">
                <a:lumMod val="40000"/>
                <a:lumOff val="60000"/>
              </a:schemeClr>
            </a:solidFill>
            <a:scene3d>
              <a:camera prst="orthographicFront"/>
              <a:lightRig rig="threePt" dir="t"/>
            </a:scene3d>
            <a:sp3d>
              <a:bevelT prst="angle"/>
            </a:sp3d>
          </c:spPr>
          <c:invertIfNegative val="0"/>
          <c:dLbls>
            <c:dLbl>
              <c:idx val="0"/>
              <c:layout>
                <c:manualLayout>
                  <c:x val="2.6076362906316732E-2"/>
                  <c:y val="0.3914537951067767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373B-4224-BE87-6A9B96E14E65}"/>
                </c:ext>
              </c:extLst>
            </c:dLbl>
            <c:dLbl>
              <c:idx val="1"/>
              <c:layout>
                <c:manualLayout>
                  <c:x val="2.6076362906316732E-2"/>
                  <c:y val="0.4172639354434873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373B-4224-BE87-6A9B96E14E65}"/>
                </c:ext>
              </c:extLst>
            </c:dLbl>
            <c:spPr>
              <a:noFill/>
              <a:ln>
                <a:noFill/>
              </a:ln>
              <a:effectLst/>
            </c:spPr>
            <c:txPr>
              <a:bodyPr/>
              <a:lstStyle/>
              <a:p>
                <a:pPr>
                  <a:defRPr sz="16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план</c:v>
                </c:pt>
                <c:pt idx="1">
                  <c:v>касса</c:v>
                </c:pt>
              </c:strCache>
            </c:strRef>
          </c:cat>
          <c:val>
            <c:numRef>
              <c:f>Лист1!$B$2:$B$3</c:f>
              <c:numCache>
                <c:formatCode>#,##0.00</c:formatCode>
                <c:ptCount val="2"/>
                <c:pt idx="0">
                  <c:v>4725.58</c:v>
                </c:pt>
                <c:pt idx="1">
                  <c:v>5020.93</c:v>
                </c:pt>
              </c:numCache>
            </c:numRef>
          </c:val>
          <c:extLst xmlns:c16r2="http://schemas.microsoft.com/office/drawing/2015/06/chart">
            <c:ext xmlns:c16="http://schemas.microsoft.com/office/drawing/2014/chart" uri="{C3380CC4-5D6E-409C-BE32-E72D297353CC}">
              <c16:uniqueId val="{00000002-373B-4224-BE87-6A9B96E14E65}"/>
            </c:ext>
          </c:extLst>
        </c:ser>
        <c:ser>
          <c:idx val="1"/>
          <c:order val="1"/>
          <c:tx>
            <c:strRef>
              <c:f>Лист1!$C$1</c:f>
              <c:strCache>
                <c:ptCount val="1"/>
                <c:pt idx="0">
                  <c:v>Расходы</c:v>
                </c:pt>
              </c:strCache>
            </c:strRef>
          </c:tx>
          <c:spPr>
            <a:solidFill>
              <a:schemeClr val="accent3">
                <a:lumMod val="40000"/>
                <a:lumOff val="60000"/>
              </a:schemeClr>
            </a:solidFill>
            <a:effectLst/>
            <a:scene3d>
              <a:camera prst="orthographicFront"/>
              <a:lightRig rig="threePt" dir="t"/>
            </a:scene3d>
            <a:sp3d>
              <a:bevelT/>
            </a:sp3d>
          </c:spPr>
          <c:invertIfNegative val="0"/>
          <c:dLbls>
            <c:dLbl>
              <c:idx val="0"/>
              <c:layout>
                <c:manualLayout>
                  <c:x val="2.7525049734445438E-2"/>
                  <c:y val="0.423716301169788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373B-4224-BE87-6A9B96E14E65}"/>
                </c:ext>
              </c:extLst>
            </c:dLbl>
            <c:dLbl>
              <c:idx val="1"/>
              <c:layout>
                <c:manualLayout>
                  <c:x val="3.0422423390702853E-2"/>
                  <c:y val="0.3484367251877162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373B-4224-BE87-6A9B96E14E65}"/>
                </c:ext>
              </c:extLst>
            </c:dLbl>
            <c:spPr>
              <a:noFill/>
              <a:ln>
                <a:noFill/>
              </a:ln>
              <a:effectLst/>
            </c:spPr>
            <c:txPr>
              <a:bodyPr/>
              <a:lstStyle/>
              <a:p>
                <a:pPr>
                  <a:defRPr sz="16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план</c:v>
                </c:pt>
                <c:pt idx="1">
                  <c:v>касса</c:v>
                </c:pt>
              </c:strCache>
            </c:strRef>
          </c:cat>
          <c:val>
            <c:numRef>
              <c:f>Лист1!$C$2:$C$3</c:f>
              <c:numCache>
                <c:formatCode>#,##0.00</c:formatCode>
                <c:ptCount val="2"/>
                <c:pt idx="0">
                  <c:v>5071.08</c:v>
                </c:pt>
                <c:pt idx="1">
                  <c:v>4179.08</c:v>
                </c:pt>
              </c:numCache>
            </c:numRef>
          </c:val>
          <c:extLst xmlns:c16r2="http://schemas.microsoft.com/office/drawing/2015/06/chart">
            <c:ext xmlns:c16="http://schemas.microsoft.com/office/drawing/2014/chart" uri="{C3380CC4-5D6E-409C-BE32-E72D297353CC}">
              <c16:uniqueId val="{00000006-373B-4224-BE87-6A9B96E14E65}"/>
            </c:ext>
          </c:extLst>
        </c:ser>
        <c:dLbls>
          <c:showLegendKey val="0"/>
          <c:showVal val="0"/>
          <c:showCatName val="0"/>
          <c:showSerName val="0"/>
          <c:showPercent val="0"/>
          <c:showBubbleSize val="0"/>
        </c:dLbls>
        <c:gapWidth val="150"/>
        <c:shape val="cone"/>
        <c:axId val="162304768"/>
        <c:axId val="162306688"/>
        <c:axId val="159669760"/>
      </c:bar3DChart>
      <c:catAx>
        <c:axId val="162304768"/>
        <c:scaling>
          <c:orientation val="minMax"/>
        </c:scaling>
        <c:delete val="0"/>
        <c:axPos val="b"/>
        <c:numFmt formatCode="General" sourceLinked="0"/>
        <c:majorTickMark val="out"/>
        <c:minorTickMark val="none"/>
        <c:tickLblPos val="nextTo"/>
        <c:crossAx val="162306688"/>
        <c:crosses val="autoZero"/>
        <c:auto val="1"/>
        <c:lblAlgn val="ctr"/>
        <c:lblOffset val="100"/>
        <c:noMultiLvlLbl val="0"/>
      </c:catAx>
      <c:valAx>
        <c:axId val="162306688"/>
        <c:scaling>
          <c:orientation val="minMax"/>
        </c:scaling>
        <c:delete val="1"/>
        <c:axPos val="l"/>
        <c:numFmt formatCode="#,##0.00" sourceLinked="1"/>
        <c:majorTickMark val="out"/>
        <c:minorTickMark val="none"/>
        <c:tickLblPos val="nextTo"/>
        <c:crossAx val="162304768"/>
        <c:crosses val="autoZero"/>
        <c:crossBetween val="between"/>
      </c:valAx>
      <c:serAx>
        <c:axId val="159669760"/>
        <c:scaling>
          <c:orientation val="minMax"/>
        </c:scaling>
        <c:delete val="1"/>
        <c:axPos val="b"/>
        <c:majorTickMark val="out"/>
        <c:minorTickMark val="none"/>
        <c:tickLblPos val="nextTo"/>
        <c:crossAx val="162306688"/>
        <c:crosses val="autoZero"/>
      </c:serAx>
    </c:plotArea>
    <c:legend>
      <c:legendPos val="r"/>
      <c:layout>
        <c:manualLayout>
          <c:xMode val="edge"/>
          <c:yMode val="edge"/>
          <c:x val="0.71809444069281514"/>
          <c:y val="0.84799385434138819"/>
          <c:w val="0.24537001971126646"/>
          <c:h val="0.10930120230543496"/>
        </c:manualLayout>
      </c:layout>
      <c:overlay val="0"/>
      <c:txPr>
        <a:bodyPr/>
        <a:lstStyle/>
        <a:p>
          <a:pPr>
            <a:defRPr sz="1800" b="1"/>
          </a:pPr>
          <a:endParaRPr lang="ru-RU"/>
        </a:p>
      </c:txPr>
    </c:legend>
    <c:plotVisOnly val="1"/>
    <c:dispBlanksAs val="gap"/>
    <c:showDLblsOverMax val="0"/>
  </c:chart>
  <c:spPr>
    <a:scene3d>
      <a:camera prst="orthographicFront"/>
      <a:lightRig rig="threePt" dir="t"/>
    </a:scene3d>
    <a:sp3d>
      <a:bevelT prst="relaxedInset"/>
    </a:sp3d>
  </c:spPr>
  <c:txPr>
    <a:bodyPr/>
    <a:lstStyle/>
    <a:p>
      <a:pPr>
        <a:defRPr sz="1800"/>
      </a:pPr>
      <a:endParaRPr lang="ru-RU"/>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5.0094862533661369E-2"/>
          <c:y val="0.10858700227152233"/>
          <c:w val="0.69059478400107221"/>
          <c:h val="0.72277547547989329"/>
        </c:manualLayout>
      </c:layout>
      <c:bar3DChart>
        <c:barDir val="col"/>
        <c:grouping val="stacked"/>
        <c:varyColors val="0"/>
        <c:ser>
          <c:idx val="0"/>
          <c:order val="0"/>
          <c:tx>
            <c:strRef>
              <c:f>Лист1!$B$1</c:f>
              <c:strCache>
                <c:ptCount val="1"/>
                <c:pt idx="0">
                  <c:v>Налоговые и неналоговые доходы</c:v>
                </c:pt>
              </c:strCache>
            </c:strRef>
          </c:tx>
          <c:spPr>
            <a:solidFill>
              <a:srgbClr val="92D050"/>
            </a:solidFill>
            <a:ln>
              <a:solidFill>
                <a:schemeClr val="tx1"/>
              </a:solidFill>
            </a:ln>
          </c:spPr>
          <c:invertIfNegative val="0"/>
          <c:cat>
            <c:strRef>
              <c:f>Лист1!$A$2:$A$3</c:f>
              <c:strCache>
                <c:ptCount val="2"/>
                <c:pt idx="0">
                  <c:v>2018 год</c:v>
                </c:pt>
                <c:pt idx="1">
                  <c:v>2019 год</c:v>
                </c:pt>
              </c:strCache>
            </c:strRef>
          </c:cat>
          <c:val>
            <c:numRef>
              <c:f>Лист1!$B$2:$B$3</c:f>
              <c:numCache>
                <c:formatCode>General</c:formatCode>
                <c:ptCount val="2"/>
                <c:pt idx="0">
                  <c:v>1375</c:v>
                </c:pt>
                <c:pt idx="1">
                  <c:v>1510</c:v>
                </c:pt>
              </c:numCache>
            </c:numRef>
          </c:val>
          <c:extLst xmlns:c16r2="http://schemas.microsoft.com/office/drawing/2015/06/chart">
            <c:ext xmlns:c16="http://schemas.microsoft.com/office/drawing/2014/chart" uri="{C3380CC4-5D6E-409C-BE32-E72D297353CC}">
              <c16:uniqueId val="{00000000-AACD-40FE-BF0E-875E138EB9D8}"/>
            </c:ext>
          </c:extLst>
        </c:ser>
        <c:ser>
          <c:idx val="1"/>
          <c:order val="1"/>
          <c:tx>
            <c:strRef>
              <c:f>Лист1!$C$1</c:f>
              <c:strCache>
                <c:ptCount val="1"/>
                <c:pt idx="0">
                  <c:v>Безвозмездные поступления</c:v>
                </c:pt>
              </c:strCache>
            </c:strRef>
          </c:tx>
          <c:spPr>
            <a:solidFill>
              <a:srgbClr val="FFFF00"/>
            </a:solidFill>
            <a:ln>
              <a:solidFill>
                <a:schemeClr val="tx1"/>
              </a:solidFill>
            </a:ln>
          </c:spPr>
          <c:invertIfNegative val="0"/>
          <c:dPt>
            <c:idx val="0"/>
            <c:invertIfNegative val="0"/>
            <c:bubble3D val="0"/>
            <c:extLst xmlns:c16r2="http://schemas.microsoft.com/office/drawing/2015/06/chart">
              <c:ext xmlns:c16="http://schemas.microsoft.com/office/drawing/2014/chart" uri="{C3380CC4-5D6E-409C-BE32-E72D297353CC}">
                <c16:uniqueId val="{00000002-AACD-40FE-BF0E-875E138EB9D8}"/>
              </c:ext>
            </c:extLst>
          </c:dPt>
          <c:dPt>
            <c:idx val="1"/>
            <c:invertIfNegative val="0"/>
            <c:bubble3D val="0"/>
            <c:extLst xmlns:c16r2="http://schemas.microsoft.com/office/drawing/2015/06/chart">
              <c:ext xmlns:c16="http://schemas.microsoft.com/office/drawing/2014/chart" uri="{C3380CC4-5D6E-409C-BE32-E72D297353CC}">
                <c16:uniqueId val="{00000004-AACD-40FE-BF0E-875E138EB9D8}"/>
              </c:ext>
            </c:extLst>
          </c:dPt>
          <c:cat>
            <c:strRef>
              <c:f>Лист1!$A$2:$A$3</c:f>
              <c:strCache>
                <c:ptCount val="2"/>
                <c:pt idx="0">
                  <c:v>2018 год</c:v>
                </c:pt>
                <c:pt idx="1">
                  <c:v>2019 год</c:v>
                </c:pt>
              </c:strCache>
            </c:strRef>
          </c:cat>
          <c:val>
            <c:numRef>
              <c:f>Лист1!$C$2:$C$3</c:f>
              <c:numCache>
                <c:formatCode>General</c:formatCode>
                <c:ptCount val="2"/>
                <c:pt idx="0">
                  <c:v>2452</c:v>
                </c:pt>
                <c:pt idx="1">
                  <c:v>3511</c:v>
                </c:pt>
              </c:numCache>
            </c:numRef>
          </c:val>
          <c:extLst xmlns:c16r2="http://schemas.microsoft.com/office/drawing/2015/06/chart">
            <c:ext xmlns:c16="http://schemas.microsoft.com/office/drawing/2014/chart" uri="{C3380CC4-5D6E-409C-BE32-E72D297353CC}">
              <c16:uniqueId val="{00000005-AACD-40FE-BF0E-875E138EB9D8}"/>
            </c:ext>
          </c:extLst>
        </c:ser>
        <c:dLbls>
          <c:showLegendKey val="0"/>
          <c:showVal val="0"/>
          <c:showCatName val="0"/>
          <c:showSerName val="0"/>
          <c:showPercent val="0"/>
          <c:showBubbleSize val="0"/>
        </c:dLbls>
        <c:gapWidth val="150"/>
        <c:shape val="box"/>
        <c:axId val="198487424"/>
        <c:axId val="198517888"/>
        <c:axId val="0"/>
      </c:bar3DChart>
      <c:catAx>
        <c:axId val="198487424"/>
        <c:scaling>
          <c:orientation val="minMax"/>
        </c:scaling>
        <c:delete val="0"/>
        <c:axPos val="b"/>
        <c:numFmt formatCode="General" sourceLinked="0"/>
        <c:majorTickMark val="out"/>
        <c:minorTickMark val="none"/>
        <c:tickLblPos val="nextTo"/>
        <c:crossAx val="198517888"/>
        <c:crosses val="autoZero"/>
        <c:auto val="1"/>
        <c:lblAlgn val="ctr"/>
        <c:lblOffset val="100"/>
        <c:noMultiLvlLbl val="0"/>
      </c:catAx>
      <c:valAx>
        <c:axId val="198517888"/>
        <c:scaling>
          <c:orientation val="minMax"/>
        </c:scaling>
        <c:delete val="1"/>
        <c:axPos val="l"/>
        <c:numFmt formatCode="General" sourceLinked="1"/>
        <c:majorTickMark val="out"/>
        <c:minorTickMark val="none"/>
        <c:tickLblPos val="nextTo"/>
        <c:crossAx val="198487424"/>
        <c:crosses val="autoZero"/>
        <c:crossBetween val="between"/>
      </c:valAx>
    </c:plotArea>
    <c:legend>
      <c:legendPos val="r"/>
      <c:layout>
        <c:manualLayout>
          <c:xMode val="edge"/>
          <c:yMode val="edge"/>
          <c:x val="0.63373058109845115"/>
          <c:y val="3.1472934197540589E-2"/>
          <c:w val="0.31177796001930985"/>
          <c:h val="0.26288074404027179"/>
        </c:manualLayout>
      </c:layout>
      <c:overlay val="0"/>
      <c:txPr>
        <a:bodyPr/>
        <a:lstStyle/>
        <a:p>
          <a:pPr>
            <a:defRPr sz="1200"/>
          </a:pPr>
          <a:endParaRPr lang="ru-RU"/>
        </a:p>
      </c:txPr>
    </c:legend>
    <c:plotVisOnly val="1"/>
    <c:dispBlanksAs val="gap"/>
    <c:showDLblsOverMax val="0"/>
  </c:chart>
  <c:txPr>
    <a:bodyPr/>
    <a:lstStyle/>
    <a:p>
      <a:pPr>
        <a:defRPr sz="1600" b="1"/>
      </a:pPr>
      <a:endParaRPr lang="ru-RU"/>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2.6702828175877023E-2"/>
          <c:y val="1.3739931095089385E-2"/>
          <c:w val="0.8203971982060303"/>
          <c:h val="0.86319314153887639"/>
        </c:manualLayout>
      </c:layout>
      <c:bar3DChart>
        <c:barDir val="col"/>
        <c:grouping val="stacked"/>
        <c:varyColors val="0"/>
        <c:ser>
          <c:idx val="0"/>
          <c:order val="0"/>
          <c:tx>
            <c:strRef>
              <c:f>Лист1!$B$1</c:f>
              <c:strCache>
                <c:ptCount val="1"/>
                <c:pt idx="0">
                  <c:v>субвенции</c:v>
                </c:pt>
              </c:strCache>
            </c:strRef>
          </c:tx>
          <c:spPr>
            <a:solidFill>
              <a:srgbClr val="FFFF00"/>
            </a:solidFill>
          </c:spPr>
          <c:invertIfNegative val="0"/>
          <c:dLbls>
            <c:txPr>
              <a:bodyPr/>
              <a:lstStyle/>
              <a:p>
                <a:pPr>
                  <a:defRPr sz="1400" b="1"/>
                </a:pPr>
                <a:endParaRPr lang="ru-RU"/>
              </a:p>
            </c:txPr>
            <c:showLegendKey val="0"/>
            <c:showVal val="1"/>
            <c:showCatName val="0"/>
            <c:showSerName val="0"/>
            <c:showPercent val="0"/>
            <c:showBubbleSize val="0"/>
            <c:showLeaderLines val="0"/>
          </c:dLbls>
          <c:cat>
            <c:strRef>
              <c:f>Лист1!$A$2:$A$4</c:f>
              <c:strCache>
                <c:ptCount val="3"/>
                <c:pt idx="0">
                  <c:v>2018 г. 
Факт</c:v>
                </c:pt>
                <c:pt idx="1">
                  <c:v>2019 г. 
Первоначальный 
план</c:v>
                </c:pt>
                <c:pt idx="2">
                  <c:v>2019 г. 
Факт</c:v>
                </c:pt>
              </c:strCache>
            </c:strRef>
          </c:cat>
          <c:val>
            <c:numRef>
              <c:f>Лист1!$B$2:$B$4</c:f>
              <c:numCache>
                <c:formatCode>#,##0</c:formatCode>
                <c:ptCount val="3"/>
                <c:pt idx="0">
                  <c:v>1706122</c:v>
                </c:pt>
                <c:pt idx="1">
                  <c:v>1715858</c:v>
                </c:pt>
                <c:pt idx="2">
                  <c:v>1817439</c:v>
                </c:pt>
              </c:numCache>
            </c:numRef>
          </c:val>
        </c:ser>
        <c:ser>
          <c:idx val="1"/>
          <c:order val="1"/>
          <c:tx>
            <c:strRef>
              <c:f>Лист1!$C$1</c:f>
              <c:strCache>
                <c:ptCount val="1"/>
                <c:pt idx="0">
                  <c:v>субсидии</c:v>
                </c:pt>
              </c:strCache>
            </c:strRef>
          </c:tx>
          <c:spPr>
            <a:solidFill>
              <a:schemeClr val="bg2">
                <a:lumMod val="50000"/>
              </a:schemeClr>
            </a:solidFill>
          </c:spPr>
          <c:invertIfNegative val="0"/>
          <c:dLbls>
            <c:txPr>
              <a:bodyPr/>
              <a:lstStyle/>
              <a:p>
                <a:pPr>
                  <a:defRPr sz="1400" b="1" baseline="0">
                    <a:solidFill>
                      <a:schemeClr val="bg1"/>
                    </a:solidFill>
                  </a:defRPr>
                </a:pPr>
                <a:endParaRPr lang="ru-RU"/>
              </a:p>
            </c:txPr>
            <c:showLegendKey val="0"/>
            <c:showVal val="1"/>
            <c:showCatName val="0"/>
            <c:showSerName val="0"/>
            <c:showPercent val="0"/>
            <c:showBubbleSize val="0"/>
            <c:showLeaderLines val="0"/>
          </c:dLbls>
          <c:cat>
            <c:strRef>
              <c:f>Лист1!$A$2:$A$4</c:f>
              <c:strCache>
                <c:ptCount val="3"/>
                <c:pt idx="0">
                  <c:v>2018 г. 
Факт</c:v>
                </c:pt>
                <c:pt idx="1">
                  <c:v>2019 г. 
Первоначальный 
план</c:v>
                </c:pt>
                <c:pt idx="2">
                  <c:v>2019 г. 
Факт</c:v>
                </c:pt>
              </c:strCache>
            </c:strRef>
          </c:cat>
          <c:val>
            <c:numRef>
              <c:f>Лист1!$C$2:$C$4</c:f>
              <c:numCache>
                <c:formatCode>#,##0</c:formatCode>
                <c:ptCount val="3"/>
                <c:pt idx="0">
                  <c:v>500822</c:v>
                </c:pt>
                <c:pt idx="1">
                  <c:v>693290</c:v>
                </c:pt>
                <c:pt idx="2">
                  <c:v>670510</c:v>
                </c:pt>
              </c:numCache>
            </c:numRef>
          </c:val>
        </c:ser>
        <c:ser>
          <c:idx val="2"/>
          <c:order val="2"/>
          <c:tx>
            <c:strRef>
              <c:f>Лист1!$D$1</c:f>
              <c:strCache>
                <c:ptCount val="1"/>
                <c:pt idx="0">
                  <c:v>прочие межбюджетные трансферты</c:v>
                </c:pt>
              </c:strCache>
            </c:strRef>
          </c:tx>
          <c:spPr>
            <a:solidFill>
              <a:schemeClr val="accent5">
                <a:lumMod val="40000"/>
                <a:lumOff val="60000"/>
              </a:schemeClr>
            </a:solidFill>
          </c:spPr>
          <c:invertIfNegative val="0"/>
          <c:dLbls>
            <c:dLbl>
              <c:idx val="1"/>
              <c:layout>
                <c:manualLayout>
                  <c:x val="-2.8108240185133705E-3"/>
                  <c:y val="3.9333075143293364E-17"/>
                </c:manualLayout>
              </c:layout>
              <c:showLegendKey val="0"/>
              <c:showVal val="1"/>
              <c:showCatName val="0"/>
              <c:showSerName val="0"/>
              <c:showPercent val="0"/>
              <c:showBubbleSize val="0"/>
            </c:dLbl>
            <c:txPr>
              <a:bodyPr/>
              <a:lstStyle/>
              <a:p>
                <a:pPr>
                  <a:defRPr sz="1400" b="1"/>
                </a:pPr>
                <a:endParaRPr lang="ru-RU"/>
              </a:p>
            </c:txPr>
            <c:showLegendKey val="0"/>
            <c:showVal val="1"/>
            <c:showCatName val="0"/>
            <c:showSerName val="0"/>
            <c:showPercent val="0"/>
            <c:showBubbleSize val="0"/>
            <c:showLeaderLines val="0"/>
          </c:dLbls>
          <c:cat>
            <c:strRef>
              <c:f>Лист1!$A$2:$A$4</c:f>
              <c:strCache>
                <c:ptCount val="3"/>
                <c:pt idx="0">
                  <c:v>2018 г. 
Факт</c:v>
                </c:pt>
                <c:pt idx="1">
                  <c:v>2019 г. 
Первоначальный 
план</c:v>
                </c:pt>
                <c:pt idx="2">
                  <c:v>2019 г. 
Факт</c:v>
                </c:pt>
              </c:strCache>
            </c:strRef>
          </c:cat>
          <c:val>
            <c:numRef>
              <c:f>Лист1!$D$2:$D$4</c:f>
              <c:numCache>
                <c:formatCode>#,##0</c:formatCode>
                <c:ptCount val="3"/>
                <c:pt idx="0">
                  <c:v>185631</c:v>
                </c:pt>
                <c:pt idx="1">
                  <c:v>37328</c:v>
                </c:pt>
                <c:pt idx="2">
                  <c:v>1026755</c:v>
                </c:pt>
              </c:numCache>
            </c:numRef>
          </c:val>
        </c:ser>
        <c:ser>
          <c:idx val="3"/>
          <c:order val="3"/>
          <c:tx>
            <c:strRef>
              <c:f>Лист1!$E$1</c:f>
              <c:strCache>
                <c:ptCount val="1"/>
                <c:pt idx="0">
                  <c:v>дотации</c:v>
                </c:pt>
              </c:strCache>
            </c:strRef>
          </c:tx>
          <c:spPr>
            <a:solidFill>
              <a:schemeClr val="accent4">
                <a:lumMod val="75000"/>
              </a:schemeClr>
            </a:solidFill>
          </c:spPr>
          <c:invertIfNegative val="0"/>
          <c:dLbls>
            <c:dLbl>
              <c:idx val="0"/>
              <c:layout>
                <c:manualLayout>
                  <c:x val="2.0093267873817509E-2"/>
                  <c:y val="-3.7038292755030608E-2"/>
                </c:manualLayout>
              </c:layout>
              <c:showLegendKey val="0"/>
              <c:showVal val="1"/>
              <c:showCatName val="0"/>
              <c:showSerName val="0"/>
              <c:showPercent val="0"/>
              <c:showBubbleSize val="0"/>
            </c:dLbl>
            <c:dLbl>
              <c:idx val="1"/>
              <c:layout>
                <c:manualLayout>
                  <c:x val="1.1660779656254906E-2"/>
                  <c:y val="-3.2952987244512726E-2"/>
                </c:manualLayout>
              </c:layout>
              <c:showLegendKey val="0"/>
              <c:showVal val="1"/>
              <c:showCatName val="0"/>
              <c:showSerName val="0"/>
              <c:showPercent val="0"/>
              <c:showBubbleSize val="0"/>
            </c:dLbl>
            <c:dLbl>
              <c:idx val="2"/>
              <c:layout>
                <c:manualLayout>
                  <c:x val="1.4575974570318633E-2"/>
                  <c:y val="-2.8559255611911027E-2"/>
                </c:manualLayout>
              </c:layout>
              <c:showLegendKey val="0"/>
              <c:showVal val="1"/>
              <c:showCatName val="0"/>
              <c:showSerName val="0"/>
              <c:showPercent val="0"/>
              <c:showBubbleSize val="0"/>
            </c:dLbl>
            <c:dLbl>
              <c:idx val="3"/>
              <c:layout>
                <c:manualLayout>
                  <c:x val="1.2648708083310168E-2"/>
                  <c:y val="-1.7163721973382041E-2"/>
                </c:manualLayout>
              </c:layout>
              <c:showLegendKey val="0"/>
              <c:showVal val="1"/>
              <c:showCatName val="0"/>
              <c:showSerName val="0"/>
              <c:showPercent val="0"/>
              <c:showBubbleSize val="0"/>
            </c:dLbl>
            <c:txPr>
              <a:bodyPr/>
              <a:lstStyle/>
              <a:p>
                <a:pPr>
                  <a:defRPr sz="1400" b="1" baseline="0">
                    <a:solidFill>
                      <a:schemeClr val="bg1"/>
                    </a:solidFill>
                  </a:defRPr>
                </a:pPr>
                <a:endParaRPr lang="ru-RU"/>
              </a:p>
            </c:txPr>
            <c:showLegendKey val="0"/>
            <c:showVal val="1"/>
            <c:showCatName val="0"/>
            <c:showSerName val="0"/>
            <c:showPercent val="0"/>
            <c:showBubbleSize val="0"/>
            <c:showLeaderLines val="0"/>
          </c:dLbls>
          <c:cat>
            <c:strRef>
              <c:f>Лист1!$A$2:$A$4</c:f>
              <c:strCache>
                <c:ptCount val="3"/>
                <c:pt idx="0">
                  <c:v>2018 г. 
Факт</c:v>
                </c:pt>
                <c:pt idx="1">
                  <c:v>2019 г. 
Первоначальный 
план</c:v>
                </c:pt>
                <c:pt idx="2">
                  <c:v>2019 г. 
Факт</c:v>
                </c:pt>
              </c:strCache>
            </c:strRef>
          </c:cat>
          <c:val>
            <c:numRef>
              <c:f>Лист1!$E$2:$E$4</c:f>
              <c:numCache>
                <c:formatCode>#,##0</c:formatCode>
                <c:ptCount val="3"/>
                <c:pt idx="0">
                  <c:v>62879</c:v>
                </c:pt>
                <c:pt idx="1">
                  <c:v>748</c:v>
                </c:pt>
                <c:pt idx="2">
                  <c:v>748.2</c:v>
                </c:pt>
              </c:numCache>
            </c:numRef>
          </c:val>
        </c:ser>
        <c:dLbls>
          <c:showLegendKey val="0"/>
          <c:showVal val="0"/>
          <c:showCatName val="0"/>
          <c:showSerName val="0"/>
          <c:showPercent val="0"/>
          <c:showBubbleSize val="0"/>
        </c:dLbls>
        <c:gapWidth val="82"/>
        <c:gapDepth val="32"/>
        <c:shape val="box"/>
        <c:axId val="200072192"/>
        <c:axId val="200275072"/>
        <c:axId val="0"/>
      </c:bar3DChart>
      <c:catAx>
        <c:axId val="200072192"/>
        <c:scaling>
          <c:orientation val="minMax"/>
        </c:scaling>
        <c:delete val="0"/>
        <c:axPos val="b"/>
        <c:numFmt formatCode="General" sourceLinked="1"/>
        <c:majorTickMark val="out"/>
        <c:minorTickMark val="none"/>
        <c:tickLblPos val="nextTo"/>
        <c:txPr>
          <a:bodyPr/>
          <a:lstStyle/>
          <a:p>
            <a:pPr>
              <a:defRPr sz="1200" b="1" baseline="0"/>
            </a:pPr>
            <a:endParaRPr lang="ru-RU"/>
          </a:p>
        </c:txPr>
        <c:crossAx val="200275072"/>
        <c:crosses val="autoZero"/>
        <c:auto val="1"/>
        <c:lblAlgn val="ctr"/>
        <c:lblOffset val="100"/>
        <c:tickLblSkip val="1"/>
        <c:noMultiLvlLbl val="0"/>
      </c:catAx>
      <c:valAx>
        <c:axId val="200275072"/>
        <c:scaling>
          <c:orientation val="minMax"/>
        </c:scaling>
        <c:delete val="1"/>
        <c:axPos val="l"/>
        <c:numFmt formatCode="#,##0" sourceLinked="1"/>
        <c:majorTickMark val="out"/>
        <c:minorTickMark val="none"/>
        <c:tickLblPos val="nextTo"/>
        <c:crossAx val="200072192"/>
        <c:crosses val="autoZero"/>
        <c:crossBetween val="between"/>
      </c:valAx>
      <c:spPr>
        <a:noFill/>
        <a:ln w="25400">
          <a:noFill/>
        </a:ln>
      </c:spPr>
    </c:plotArea>
    <c:legend>
      <c:legendPos val="r"/>
      <c:layout>
        <c:manualLayout>
          <c:xMode val="edge"/>
          <c:yMode val="edge"/>
          <c:x val="0.81032685991730935"/>
          <c:y val="0.12338195485054508"/>
          <c:w val="0.18967314008269054"/>
          <c:h val="0.65593362213181439"/>
        </c:manualLayout>
      </c:layout>
      <c:overlay val="0"/>
      <c:txPr>
        <a:bodyPr/>
        <a:lstStyle/>
        <a:p>
          <a:pPr>
            <a:defRPr sz="14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1.640127209064679E-2"/>
          <c:y val="2.7926115135554604E-2"/>
          <c:w val="0.82018981331900709"/>
          <c:h val="0.82084987344292415"/>
        </c:manualLayout>
      </c:layout>
      <c:bar3DChart>
        <c:barDir val="col"/>
        <c:grouping val="clustered"/>
        <c:varyColors val="0"/>
        <c:ser>
          <c:idx val="0"/>
          <c:order val="0"/>
          <c:tx>
            <c:strRef>
              <c:f>Лист1!$B$1</c:f>
              <c:strCache>
                <c:ptCount val="1"/>
                <c:pt idx="0">
                  <c:v>2018 год</c:v>
                </c:pt>
              </c:strCache>
            </c:strRef>
          </c:tx>
          <c:spPr>
            <a:solidFill>
              <a:srgbClr val="007E39"/>
            </a:solidFill>
            <a:ln>
              <a:solidFill>
                <a:schemeClr val="tx1"/>
              </a:solidFill>
            </a:ln>
          </c:spPr>
          <c:invertIfNegative val="0"/>
          <c:dLbls>
            <c:dLbl>
              <c:idx val="0"/>
              <c:layout>
                <c:manualLayout>
                  <c:x val="-1.4182356969254883E-2"/>
                  <c:y val="-2.538737739595873E-2"/>
                </c:manualLayout>
              </c:layout>
              <c:showLegendKey val="0"/>
              <c:showVal val="1"/>
              <c:showCatName val="0"/>
              <c:showSerName val="0"/>
              <c:showPercent val="0"/>
              <c:showBubbleSize val="0"/>
            </c:dLbl>
            <c:dLbl>
              <c:idx val="1"/>
              <c:layout>
                <c:manualLayout>
                  <c:x val="-1.8437064060031375E-2"/>
                  <c:y val="-2.0309901916766984E-2"/>
                </c:manualLayout>
              </c:layout>
              <c:showLegendKey val="0"/>
              <c:showVal val="1"/>
              <c:showCatName val="0"/>
              <c:showSerName val="0"/>
              <c:showPercent val="0"/>
              <c:showBubbleSize val="0"/>
            </c:dLbl>
            <c:dLbl>
              <c:idx val="2"/>
              <c:layout>
                <c:manualLayout>
                  <c:x val="5.2001374829615091E-17"/>
                  <c:y val="-1.5232426437575237E-2"/>
                </c:manualLayout>
              </c:layout>
              <c:showLegendKey val="0"/>
              <c:showVal val="1"/>
              <c:showCatName val="0"/>
              <c:showSerName val="0"/>
              <c:showPercent val="0"/>
              <c:showBubbleSize val="0"/>
            </c:dLbl>
            <c:dLbl>
              <c:idx val="3"/>
              <c:layout>
                <c:manualLayout>
                  <c:x val="-2.1273535453882324E-2"/>
                  <c:y val="-2.7926115135554694E-2"/>
                </c:manualLayout>
              </c:layout>
              <c:showLegendKey val="0"/>
              <c:showVal val="1"/>
              <c:showCatName val="0"/>
              <c:showSerName val="0"/>
              <c:showPercent val="0"/>
              <c:showBubbleSize val="0"/>
            </c:dLbl>
            <c:txPr>
              <a:bodyPr/>
              <a:lstStyle/>
              <a:p>
                <a:pPr>
                  <a:defRPr sz="1200" b="1"/>
                </a:pPr>
                <a:endParaRPr lang="ru-RU"/>
              </a:p>
            </c:txPr>
            <c:showLegendKey val="0"/>
            <c:showVal val="1"/>
            <c:showCatName val="0"/>
            <c:showSerName val="0"/>
            <c:showPercent val="0"/>
            <c:showBubbleSize val="0"/>
            <c:showLeaderLines val="0"/>
          </c:dLbls>
          <c:cat>
            <c:strRef>
              <c:f>Лист1!$A$2:$A$5</c:f>
              <c:strCache>
                <c:ptCount val="4"/>
                <c:pt idx="0">
                  <c:v>субсидии</c:v>
                </c:pt>
                <c:pt idx="1">
                  <c:v>субвенции</c:v>
                </c:pt>
                <c:pt idx="2">
                  <c:v>дотации</c:v>
                </c:pt>
                <c:pt idx="3">
                  <c:v>прочие трансферты</c:v>
                </c:pt>
              </c:strCache>
            </c:strRef>
          </c:cat>
          <c:val>
            <c:numRef>
              <c:f>Лист1!$B$2:$B$5</c:f>
              <c:numCache>
                <c:formatCode>#,##0</c:formatCode>
                <c:ptCount val="4"/>
                <c:pt idx="0">
                  <c:v>500822</c:v>
                </c:pt>
                <c:pt idx="1">
                  <c:v>1706122</c:v>
                </c:pt>
                <c:pt idx="2">
                  <c:v>62879</c:v>
                </c:pt>
                <c:pt idx="3">
                  <c:v>185631</c:v>
                </c:pt>
              </c:numCache>
            </c:numRef>
          </c:val>
        </c:ser>
        <c:ser>
          <c:idx val="1"/>
          <c:order val="1"/>
          <c:tx>
            <c:strRef>
              <c:f>Лист1!$C$1</c:f>
              <c:strCache>
                <c:ptCount val="1"/>
                <c:pt idx="0">
                  <c:v>2019 год</c:v>
                </c:pt>
              </c:strCache>
            </c:strRef>
          </c:tx>
          <c:spPr>
            <a:solidFill>
              <a:srgbClr val="FFFF66"/>
            </a:solidFill>
            <a:ln>
              <a:solidFill>
                <a:schemeClr val="tx1"/>
              </a:solidFill>
            </a:ln>
          </c:spPr>
          <c:invertIfNegative val="0"/>
          <c:dLbls>
            <c:dLbl>
              <c:idx val="0"/>
              <c:layout>
                <c:manualLayout>
                  <c:x val="1.7018828363105861E-2"/>
                  <c:y val="-2.538737739595873E-2"/>
                </c:manualLayout>
              </c:layout>
              <c:showLegendKey val="0"/>
              <c:showVal val="1"/>
              <c:showCatName val="0"/>
              <c:showSerName val="0"/>
              <c:showPercent val="0"/>
              <c:showBubbleSize val="0"/>
            </c:dLbl>
            <c:dLbl>
              <c:idx val="1"/>
              <c:layout>
                <c:manualLayout>
                  <c:x val="2.4110006847733303E-2"/>
                  <c:y val="-2.2848639656362857E-2"/>
                </c:manualLayout>
              </c:layout>
              <c:showLegendKey val="0"/>
              <c:showVal val="1"/>
              <c:showCatName val="0"/>
              <c:showSerName val="0"/>
              <c:showPercent val="0"/>
              <c:showBubbleSize val="0"/>
            </c:dLbl>
            <c:dLbl>
              <c:idx val="2"/>
              <c:layout>
                <c:manualLayout>
                  <c:x val="1.2764121272329395E-2"/>
                  <c:y val="-2.7926115135554604E-2"/>
                </c:manualLayout>
              </c:layout>
              <c:showLegendKey val="0"/>
              <c:showVal val="1"/>
              <c:showCatName val="0"/>
              <c:showSerName val="0"/>
              <c:showPercent val="0"/>
              <c:showBubbleSize val="0"/>
            </c:dLbl>
            <c:dLbl>
              <c:idx val="3"/>
              <c:layout>
                <c:manualLayout>
                  <c:x val="5.6729427877019534E-3"/>
                  <c:y val="-3.0464852875150474E-2"/>
                </c:manualLayout>
              </c:layout>
              <c:showLegendKey val="0"/>
              <c:showVal val="1"/>
              <c:showCatName val="0"/>
              <c:showSerName val="0"/>
              <c:showPercent val="0"/>
              <c:showBubbleSize val="0"/>
            </c:dLbl>
            <c:txPr>
              <a:bodyPr/>
              <a:lstStyle/>
              <a:p>
                <a:pPr>
                  <a:defRPr sz="1200" b="1"/>
                </a:pPr>
                <a:endParaRPr lang="ru-RU"/>
              </a:p>
            </c:txPr>
            <c:showLegendKey val="0"/>
            <c:showVal val="1"/>
            <c:showCatName val="0"/>
            <c:showSerName val="0"/>
            <c:showPercent val="0"/>
            <c:showBubbleSize val="0"/>
            <c:showLeaderLines val="0"/>
          </c:dLbls>
          <c:cat>
            <c:strRef>
              <c:f>Лист1!$A$2:$A$5</c:f>
              <c:strCache>
                <c:ptCount val="4"/>
                <c:pt idx="0">
                  <c:v>субсидии</c:v>
                </c:pt>
                <c:pt idx="1">
                  <c:v>субвенции</c:v>
                </c:pt>
                <c:pt idx="2">
                  <c:v>дотации</c:v>
                </c:pt>
                <c:pt idx="3">
                  <c:v>прочие трансферты</c:v>
                </c:pt>
              </c:strCache>
            </c:strRef>
          </c:cat>
          <c:val>
            <c:numRef>
              <c:f>Лист1!$C$2:$C$5</c:f>
              <c:numCache>
                <c:formatCode>#,##0</c:formatCode>
                <c:ptCount val="4"/>
                <c:pt idx="0">
                  <c:v>670510</c:v>
                </c:pt>
                <c:pt idx="1">
                  <c:v>1817439</c:v>
                </c:pt>
                <c:pt idx="2">
                  <c:v>748.2</c:v>
                </c:pt>
                <c:pt idx="3">
                  <c:v>1026755</c:v>
                </c:pt>
              </c:numCache>
            </c:numRef>
          </c:val>
        </c:ser>
        <c:dLbls>
          <c:showLegendKey val="0"/>
          <c:showVal val="0"/>
          <c:showCatName val="0"/>
          <c:showSerName val="0"/>
          <c:showPercent val="0"/>
          <c:showBubbleSize val="0"/>
        </c:dLbls>
        <c:gapWidth val="150"/>
        <c:shape val="box"/>
        <c:axId val="200452736"/>
        <c:axId val="200470912"/>
        <c:axId val="0"/>
      </c:bar3DChart>
      <c:catAx>
        <c:axId val="200452736"/>
        <c:scaling>
          <c:orientation val="minMax"/>
        </c:scaling>
        <c:delete val="0"/>
        <c:axPos val="b"/>
        <c:majorTickMark val="out"/>
        <c:minorTickMark val="none"/>
        <c:tickLblPos val="nextTo"/>
        <c:crossAx val="200470912"/>
        <c:crosses val="autoZero"/>
        <c:auto val="1"/>
        <c:lblAlgn val="ctr"/>
        <c:lblOffset val="100"/>
        <c:noMultiLvlLbl val="0"/>
      </c:catAx>
      <c:valAx>
        <c:axId val="200470912"/>
        <c:scaling>
          <c:orientation val="minMax"/>
        </c:scaling>
        <c:delete val="1"/>
        <c:axPos val="l"/>
        <c:numFmt formatCode="#,##0" sourceLinked="1"/>
        <c:majorTickMark val="out"/>
        <c:minorTickMark val="none"/>
        <c:tickLblPos val="nextTo"/>
        <c:crossAx val="200452736"/>
        <c:crosses val="autoZero"/>
        <c:crossBetween val="between"/>
      </c:valAx>
      <c:spPr>
        <a:noFill/>
        <a:ln w="25400">
          <a:noFill/>
        </a:ln>
      </c:spPr>
    </c:plotArea>
    <c:legend>
      <c:legendPos val="r"/>
      <c:layout>
        <c:manualLayout>
          <c:xMode val="edge"/>
          <c:yMode val="edge"/>
          <c:x val="0.79520408523350861"/>
          <c:y val="6.5327519157474905E-4"/>
          <c:w val="0.19974063037561582"/>
          <c:h val="0.57726298484393557"/>
        </c:manualLayout>
      </c:layout>
      <c:overlay val="0"/>
      <c:txPr>
        <a:bodyPr/>
        <a:lstStyle/>
        <a:p>
          <a:pPr>
            <a:defRPr b="1"/>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3.8095238095238099E-2"/>
          <c:w val="0.94133333333333369"/>
          <c:h val="0.68562110986126656"/>
        </c:manualLayout>
      </c:layout>
      <c:barChart>
        <c:barDir val="col"/>
        <c:grouping val="clustered"/>
        <c:varyColors val="0"/>
        <c:ser>
          <c:idx val="0"/>
          <c:order val="0"/>
          <c:tx>
            <c:strRef>
              <c:f>Лист1!$B$1</c:f>
              <c:strCache>
                <c:ptCount val="1"/>
                <c:pt idx="0">
                  <c:v>2018</c:v>
                </c:pt>
              </c:strCache>
            </c:strRef>
          </c:tx>
          <c:spPr>
            <a:solidFill>
              <a:schemeClr val="accent3">
                <a:lumMod val="50000"/>
              </a:schemeClr>
            </a:solidFill>
            <a:scene3d>
              <a:camera prst="orthographicFront"/>
              <a:lightRig rig="threePt" dir="t"/>
            </a:scene3d>
            <a:sp3d>
              <a:bevelT/>
            </a:sp3d>
          </c:spPr>
          <c:invertIfNegative val="0"/>
          <c:dPt>
            <c:idx val="0"/>
            <c:invertIfNegative val="0"/>
            <c:bubble3D val="0"/>
            <c:spPr>
              <a:solidFill>
                <a:srgbClr val="0066FF"/>
              </a:solidFill>
              <a:scene3d>
                <a:camera prst="orthographicFront"/>
                <a:lightRig rig="threePt" dir="t"/>
              </a:scene3d>
              <a:sp3d>
                <a:bevelT/>
              </a:sp3d>
            </c:spPr>
          </c:dPt>
          <c:dPt>
            <c:idx val="2"/>
            <c:invertIfNegative val="0"/>
            <c:bubble3D val="0"/>
            <c:spPr>
              <a:solidFill>
                <a:schemeClr val="accent5">
                  <a:lumMod val="75000"/>
                </a:schemeClr>
              </a:solidFill>
              <a:scene3d>
                <a:camera prst="orthographicFront"/>
                <a:lightRig rig="threePt" dir="t"/>
              </a:scene3d>
              <a:sp3d>
                <a:bevelT/>
              </a:sp3d>
            </c:spPr>
          </c:dPt>
          <c:dLbls>
            <c:dLbl>
              <c:idx val="0"/>
              <c:layout>
                <c:manualLayout>
                  <c:x val="-1.5914499930940164E-2"/>
                  <c:y val="-7.9193850768653918E-3"/>
                </c:manualLayout>
              </c:layout>
              <c:showLegendKey val="0"/>
              <c:showVal val="1"/>
              <c:showCatName val="0"/>
              <c:showSerName val="0"/>
              <c:showPercent val="0"/>
              <c:showBubbleSize val="0"/>
            </c:dLbl>
            <c:dLbl>
              <c:idx val="1"/>
              <c:layout>
                <c:manualLayout>
                  <c:x val="-1.0139421031075329E-2"/>
                  <c:y val="-6.9589426321709962E-3"/>
                </c:manualLayout>
              </c:layout>
              <c:showLegendKey val="0"/>
              <c:showVal val="1"/>
              <c:showCatName val="0"/>
              <c:showSerName val="0"/>
              <c:showPercent val="0"/>
              <c:showBubbleSize val="0"/>
            </c:dLbl>
            <c:dLbl>
              <c:idx val="2"/>
              <c:layout>
                <c:manualLayout>
                  <c:x val="-7.6047653682086904E-3"/>
                  <c:y val="-5.0787401574802875E-3"/>
                </c:manualLayout>
              </c:layout>
              <c:showLegendKey val="0"/>
              <c:showVal val="1"/>
              <c:showCatName val="0"/>
              <c:showSerName val="0"/>
              <c:showPercent val="0"/>
              <c:showBubbleSize val="0"/>
            </c:dLbl>
            <c:txPr>
              <a:bodyPr/>
              <a:lstStyle/>
              <a:p>
                <a:pPr>
                  <a:defRPr sz="1400"/>
                </a:pPr>
                <a:endParaRPr lang="ru-RU"/>
              </a:p>
            </c:txPr>
            <c:showLegendKey val="0"/>
            <c:showVal val="1"/>
            <c:showCatName val="0"/>
            <c:showSerName val="0"/>
            <c:showPercent val="0"/>
            <c:showBubbleSize val="0"/>
            <c:showLeaderLines val="0"/>
          </c:dLbls>
          <c:cat>
            <c:strRef>
              <c:f>Лист1!$A$2:$A$5</c:f>
              <c:strCache>
                <c:ptCount val="3"/>
                <c:pt idx="0">
                  <c:v>Доходы краевого бюджета от Курортного сбора с территории города-курорта Пятигорска</c:v>
                </c:pt>
                <c:pt idx="1">
                  <c:v>Межбюджетные трансферты на развитие курортной инфраструктуры</c:v>
                </c:pt>
                <c:pt idx="2">
                  <c:v>Расходы на развитие курортной инфраструктуры </c:v>
                </c:pt>
              </c:strCache>
            </c:strRef>
          </c:cat>
          <c:val>
            <c:numRef>
              <c:f>Лист1!$B$2:$B$5</c:f>
              <c:numCache>
                <c:formatCode>General</c:formatCode>
                <c:ptCount val="3"/>
                <c:pt idx="0">
                  <c:v>33.24</c:v>
                </c:pt>
                <c:pt idx="1">
                  <c:v>37.200000000000003</c:v>
                </c:pt>
                <c:pt idx="2">
                  <c:v>36.9</c:v>
                </c:pt>
              </c:numCache>
            </c:numRef>
          </c:val>
        </c:ser>
        <c:ser>
          <c:idx val="1"/>
          <c:order val="1"/>
          <c:tx>
            <c:strRef>
              <c:f>Лист1!$C$1</c:f>
              <c:strCache>
                <c:ptCount val="1"/>
                <c:pt idx="0">
                  <c:v>2019</c:v>
                </c:pt>
              </c:strCache>
            </c:strRef>
          </c:tx>
          <c:spPr>
            <a:scene3d>
              <a:camera prst="orthographicFront"/>
              <a:lightRig rig="threePt" dir="t"/>
            </a:scene3d>
            <a:sp3d>
              <a:bevelT/>
            </a:sp3d>
          </c:spPr>
          <c:invertIfNegative val="0"/>
          <c:dPt>
            <c:idx val="1"/>
            <c:invertIfNegative val="0"/>
            <c:bubble3D val="0"/>
            <c:spPr>
              <a:solidFill>
                <a:schemeClr val="accent3">
                  <a:lumMod val="75000"/>
                </a:schemeClr>
              </a:solidFill>
              <a:scene3d>
                <a:camera prst="orthographicFront"/>
                <a:lightRig rig="threePt" dir="t"/>
              </a:scene3d>
              <a:sp3d>
                <a:bevelT/>
              </a:sp3d>
            </c:spPr>
          </c:dPt>
          <c:dPt>
            <c:idx val="2"/>
            <c:invertIfNegative val="0"/>
            <c:bubble3D val="0"/>
            <c:spPr>
              <a:solidFill>
                <a:schemeClr val="accent5">
                  <a:lumMod val="60000"/>
                  <a:lumOff val="40000"/>
                </a:schemeClr>
              </a:solidFill>
              <a:scene3d>
                <a:camera prst="orthographicFront"/>
                <a:lightRig rig="threePt" dir="t"/>
              </a:scene3d>
              <a:sp3d>
                <a:bevelT/>
              </a:sp3d>
            </c:spPr>
          </c:dPt>
          <c:dLbls>
            <c:dLbl>
              <c:idx val="0"/>
              <c:layout>
                <c:manualLayout>
                  <c:x val="-1.0578529815885736E-3"/>
                  <c:y val="4.9458192725909313E-3"/>
                </c:manualLayout>
              </c:layout>
              <c:showLegendKey val="0"/>
              <c:showVal val="1"/>
              <c:showCatName val="0"/>
              <c:showSerName val="0"/>
              <c:showPercent val="0"/>
              <c:showBubbleSize val="0"/>
            </c:dLbl>
            <c:dLbl>
              <c:idx val="1"/>
              <c:layout>
                <c:manualLayout>
                  <c:x val="0"/>
                  <c:y val="1.8391451068618708E-4"/>
                </c:manualLayout>
              </c:layout>
              <c:showLegendKey val="0"/>
              <c:showVal val="1"/>
              <c:showCatName val="0"/>
              <c:showSerName val="0"/>
              <c:showPercent val="0"/>
              <c:showBubbleSize val="0"/>
            </c:dLbl>
            <c:dLbl>
              <c:idx val="2"/>
              <c:layout>
                <c:manualLayout>
                  <c:x val="4.8804945482648424E-3"/>
                  <c:y val="-3.4139482564679536E-3"/>
                </c:manualLayout>
              </c:layout>
              <c:showLegendKey val="0"/>
              <c:showVal val="1"/>
              <c:showCatName val="0"/>
              <c:showSerName val="0"/>
              <c:showPercent val="0"/>
              <c:showBubbleSize val="0"/>
            </c:dLbl>
            <c:txPr>
              <a:bodyPr/>
              <a:lstStyle/>
              <a:p>
                <a:pPr>
                  <a:defRPr sz="1400"/>
                </a:pPr>
                <a:endParaRPr lang="ru-RU"/>
              </a:p>
            </c:txPr>
            <c:showLegendKey val="0"/>
            <c:showVal val="1"/>
            <c:showCatName val="0"/>
            <c:showSerName val="0"/>
            <c:showPercent val="0"/>
            <c:showBubbleSize val="0"/>
            <c:showLeaderLines val="0"/>
          </c:dLbls>
          <c:cat>
            <c:strRef>
              <c:f>Лист1!$A$2:$A$5</c:f>
              <c:strCache>
                <c:ptCount val="3"/>
                <c:pt idx="0">
                  <c:v>Доходы краевого бюджета от Курортного сбора с территории города-курорта Пятигорска</c:v>
                </c:pt>
                <c:pt idx="1">
                  <c:v>Межбюджетные трансферты на развитие курортной инфраструктуры</c:v>
                </c:pt>
                <c:pt idx="2">
                  <c:v>Расходы на развитие курортной инфраструктуры </c:v>
                </c:pt>
              </c:strCache>
            </c:strRef>
          </c:cat>
          <c:val>
            <c:numRef>
              <c:f>Лист1!$C$2:$C$5</c:f>
              <c:numCache>
                <c:formatCode>General</c:formatCode>
                <c:ptCount val="3"/>
                <c:pt idx="0">
                  <c:v>48.7</c:v>
                </c:pt>
                <c:pt idx="1">
                  <c:v>46.1</c:v>
                </c:pt>
                <c:pt idx="2">
                  <c:v>36.800000000000004</c:v>
                </c:pt>
              </c:numCache>
            </c:numRef>
          </c:val>
        </c:ser>
        <c:ser>
          <c:idx val="2"/>
          <c:order val="2"/>
          <c:tx>
            <c:strRef>
              <c:f>Лист1!$D$1</c:f>
              <c:strCache>
                <c:ptCount val="1"/>
                <c:pt idx="0">
                  <c:v>Ряд 3</c:v>
                </c:pt>
              </c:strCache>
            </c:strRef>
          </c:tx>
          <c:invertIfNegative val="0"/>
          <c:cat>
            <c:strRef>
              <c:f>Лист1!$A$2:$A$5</c:f>
              <c:strCache>
                <c:ptCount val="3"/>
                <c:pt idx="0">
                  <c:v>Доходы краевого бюджета от Курортного сбора с территории города-курорта Пятигорска</c:v>
                </c:pt>
                <c:pt idx="1">
                  <c:v>Межбюджетные трансферты на развитие курортной инфраструктуры</c:v>
                </c:pt>
                <c:pt idx="2">
                  <c:v>Расходы на развитие курортной инфраструктуры </c:v>
                </c:pt>
              </c:strCache>
            </c:strRef>
          </c:cat>
          <c:val>
            <c:numRef>
              <c:f>Лист1!$D$2:$D$5</c:f>
            </c:numRef>
          </c:val>
        </c:ser>
        <c:dLbls>
          <c:showLegendKey val="0"/>
          <c:showVal val="0"/>
          <c:showCatName val="0"/>
          <c:showSerName val="0"/>
          <c:showPercent val="0"/>
          <c:showBubbleSize val="0"/>
        </c:dLbls>
        <c:gapWidth val="150"/>
        <c:axId val="200895104"/>
        <c:axId val="200909184"/>
      </c:barChart>
      <c:catAx>
        <c:axId val="200895104"/>
        <c:scaling>
          <c:orientation val="minMax"/>
        </c:scaling>
        <c:delete val="0"/>
        <c:axPos val="b"/>
        <c:majorTickMark val="out"/>
        <c:minorTickMark val="none"/>
        <c:tickLblPos val="nextTo"/>
        <c:txPr>
          <a:bodyPr/>
          <a:lstStyle/>
          <a:p>
            <a:pPr>
              <a:defRPr sz="1200"/>
            </a:pPr>
            <a:endParaRPr lang="ru-RU"/>
          </a:p>
        </c:txPr>
        <c:crossAx val="200909184"/>
        <c:crosses val="autoZero"/>
        <c:auto val="1"/>
        <c:lblAlgn val="ctr"/>
        <c:lblOffset val="100"/>
        <c:noMultiLvlLbl val="0"/>
      </c:catAx>
      <c:valAx>
        <c:axId val="200909184"/>
        <c:scaling>
          <c:orientation val="minMax"/>
          <c:min val="0"/>
        </c:scaling>
        <c:delete val="1"/>
        <c:axPos val="l"/>
        <c:numFmt formatCode="General" sourceLinked="1"/>
        <c:majorTickMark val="out"/>
        <c:minorTickMark val="none"/>
        <c:tickLblPos val="nextTo"/>
        <c:crossAx val="20089510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0.45064837428609628"/>
          <c:y val="9.7293994360986968E-3"/>
          <c:w val="0.54935159534245259"/>
          <c:h val="0.87758856321900303"/>
        </c:manualLayout>
      </c:layout>
      <c:bar3DChart>
        <c:barDir val="bar"/>
        <c:grouping val="clustered"/>
        <c:varyColors val="0"/>
        <c:ser>
          <c:idx val="0"/>
          <c:order val="0"/>
          <c:tx>
            <c:strRef>
              <c:f>Лист1!$C$1</c:f>
              <c:strCache>
                <c:ptCount val="1"/>
                <c:pt idx="0">
                  <c:v>2019 - 4 719,07 млн.руб.</c:v>
                </c:pt>
              </c:strCache>
            </c:strRef>
          </c:tx>
          <c:spPr>
            <a:solidFill>
              <a:schemeClr val="accent4">
                <a:lumMod val="60000"/>
                <a:lumOff val="40000"/>
              </a:schemeClr>
            </a:solidFill>
            <a:scene3d>
              <a:camera prst="orthographicFront"/>
              <a:lightRig rig="threePt" dir="t"/>
            </a:scene3d>
            <a:sp3d/>
          </c:spPr>
          <c:invertIfNegative val="0"/>
          <c:dLbls>
            <c:dLbl>
              <c:idx val="0"/>
              <c:layout>
                <c:manualLayout>
                  <c:x val="-2.9893100389975541E-3"/>
                  <c:y val="2.2921564571852246E-3"/>
                </c:manualLayout>
              </c:layout>
              <c:showLegendKey val="0"/>
              <c:showVal val="1"/>
              <c:showCatName val="0"/>
              <c:showSerName val="0"/>
              <c:showPercent val="0"/>
              <c:showBubbleSize val="0"/>
            </c:dLbl>
            <c:txPr>
              <a:bodyPr/>
              <a:lstStyle/>
              <a:p>
                <a:pPr>
                  <a:defRPr sz="1100" b="0">
                    <a:latin typeface="+mn-lt"/>
                  </a:defRPr>
                </a:pPr>
                <a:endParaRPr lang="ru-RU"/>
              </a:p>
            </c:txPr>
            <c:showLegendKey val="0"/>
            <c:showVal val="1"/>
            <c:showCatName val="0"/>
            <c:showSerName val="0"/>
            <c:showPercent val="0"/>
            <c:showBubbleSize val="0"/>
            <c:showLeaderLines val="0"/>
          </c:dLbls>
          <c:cat>
            <c:strRef>
              <c:f>Лист1!$B$2:$B$10</c:f>
              <c:strCache>
                <c:ptCount val="9"/>
                <c:pt idx="0">
                  <c:v>Образование</c:v>
                </c:pt>
                <c:pt idx="1">
                  <c:v>Социальная политика</c:v>
                </c:pt>
                <c:pt idx="2">
                  <c:v>Жилищно-коммунальное хозяйство</c:v>
                </c:pt>
                <c:pt idx="3">
                  <c:v>Культура, кинематография</c:v>
                </c:pt>
                <c:pt idx="4">
                  <c:v>Физическая культура и спорт</c:v>
                </c:pt>
                <c:pt idx="5">
                  <c:v>Национальная экономика</c:v>
                </c:pt>
                <c:pt idx="6">
                  <c:v>Национальная безопасность и правоохранительная  деятельность</c:v>
                </c:pt>
                <c:pt idx="7">
                  <c:v>Обслуживание государственного и муниципального долга</c:v>
                </c:pt>
                <c:pt idx="8">
                  <c:v>Общегосударственные вопросы</c:v>
                </c:pt>
              </c:strCache>
            </c:strRef>
          </c:cat>
          <c:val>
            <c:numRef>
              <c:f>Лист1!$C$2:$C$10</c:f>
              <c:numCache>
                <c:formatCode>General</c:formatCode>
                <c:ptCount val="9"/>
                <c:pt idx="0">
                  <c:v>1771.73</c:v>
                </c:pt>
                <c:pt idx="1">
                  <c:v>1037.9100000000001</c:v>
                </c:pt>
                <c:pt idx="2">
                  <c:v>538.30999999999995</c:v>
                </c:pt>
                <c:pt idx="3">
                  <c:v>695.04</c:v>
                </c:pt>
                <c:pt idx="4">
                  <c:v>125.83</c:v>
                </c:pt>
                <c:pt idx="5">
                  <c:v>137.53</c:v>
                </c:pt>
                <c:pt idx="6">
                  <c:v>25.18</c:v>
                </c:pt>
                <c:pt idx="7">
                  <c:v>47.31</c:v>
                </c:pt>
                <c:pt idx="8">
                  <c:v>340.23</c:v>
                </c:pt>
              </c:numCache>
            </c:numRef>
          </c:val>
        </c:ser>
        <c:ser>
          <c:idx val="1"/>
          <c:order val="1"/>
          <c:tx>
            <c:strRef>
              <c:f>Лист1!$D$1</c:f>
              <c:strCache>
                <c:ptCount val="1"/>
                <c:pt idx="0">
                  <c:v>2018 - 3 778,43  млн.руб.2</c:v>
                </c:pt>
              </c:strCache>
            </c:strRef>
          </c:tx>
          <c:spPr>
            <a:solidFill>
              <a:schemeClr val="accent3">
                <a:lumMod val="75000"/>
              </a:schemeClr>
            </a:solidFill>
          </c:spPr>
          <c:invertIfNegative val="0"/>
          <c:dLbls>
            <c:dLbl>
              <c:idx val="0"/>
              <c:showLegendKey val="0"/>
              <c:showVal val="1"/>
              <c:showCatName val="0"/>
              <c:showSerName val="0"/>
              <c:showPercent val="0"/>
              <c:showBubbleSize val="0"/>
            </c:dLbl>
            <c:dLbl>
              <c:idx val="1"/>
              <c:showLegendKey val="0"/>
              <c:showVal val="1"/>
              <c:showCatName val="0"/>
              <c:showSerName val="0"/>
              <c:showPercent val="0"/>
              <c:showBubbleSize val="0"/>
            </c:dLbl>
            <c:dLbl>
              <c:idx val="2"/>
              <c:showLegendKey val="0"/>
              <c:showVal val="1"/>
              <c:showCatName val="0"/>
              <c:showSerName val="0"/>
              <c:showPercent val="0"/>
              <c:showBubbleSize val="0"/>
            </c:dLbl>
            <c:dLbl>
              <c:idx val="3"/>
              <c:showLegendKey val="0"/>
              <c:showVal val="1"/>
              <c:showCatName val="0"/>
              <c:showSerName val="0"/>
              <c:showPercent val="0"/>
              <c:showBubbleSize val="0"/>
            </c:dLbl>
            <c:dLbl>
              <c:idx val="4"/>
              <c:showLegendKey val="0"/>
              <c:showVal val="1"/>
              <c:showCatName val="0"/>
              <c:showSerName val="0"/>
              <c:showPercent val="0"/>
              <c:showBubbleSize val="0"/>
            </c:dLbl>
            <c:dLbl>
              <c:idx val="6"/>
              <c:showLegendKey val="0"/>
              <c:showVal val="1"/>
              <c:showCatName val="0"/>
              <c:showSerName val="0"/>
              <c:showPercent val="0"/>
              <c:showBubbleSize val="0"/>
            </c:dLbl>
            <c:dLbl>
              <c:idx val="7"/>
              <c:showLegendKey val="0"/>
              <c:showVal val="1"/>
              <c:showCatName val="0"/>
              <c:showSerName val="0"/>
              <c:showPercent val="0"/>
              <c:showBubbleSize val="0"/>
            </c:dLbl>
            <c:dLbl>
              <c:idx val="8"/>
              <c:showLegendKey val="0"/>
              <c:showVal val="1"/>
              <c:showCatName val="0"/>
              <c:showSerName val="0"/>
              <c:showPercent val="0"/>
              <c:showBubbleSize val="0"/>
            </c:dLbl>
            <c:dLbl>
              <c:idx val="9"/>
              <c:showLegendKey val="0"/>
              <c:showVal val="1"/>
              <c:showCatName val="0"/>
              <c:showSerName val="0"/>
              <c:showPercent val="0"/>
              <c:showBubbleSize val="0"/>
            </c:dLbl>
            <c:txPr>
              <a:bodyPr/>
              <a:lstStyle/>
              <a:p>
                <a:pPr>
                  <a:defRPr sz="1100" b="0">
                    <a:latin typeface="+mn-lt"/>
                  </a:defRPr>
                </a:pPr>
                <a:endParaRPr lang="ru-RU"/>
              </a:p>
            </c:txPr>
            <c:showLegendKey val="0"/>
            <c:showVal val="0"/>
            <c:showCatName val="0"/>
            <c:showSerName val="0"/>
            <c:showPercent val="0"/>
            <c:showBubbleSize val="0"/>
          </c:dLbls>
          <c:cat>
            <c:strRef>
              <c:f>Лист1!$B$2:$B$10</c:f>
              <c:strCache>
                <c:ptCount val="9"/>
                <c:pt idx="0">
                  <c:v>Образование</c:v>
                </c:pt>
                <c:pt idx="1">
                  <c:v>Социальная политика</c:v>
                </c:pt>
                <c:pt idx="2">
                  <c:v>Жилищно-коммунальное хозяйство</c:v>
                </c:pt>
                <c:pt idx="3">
                  <c:v>Культура, кинематография</c:v>
                </c:pt>
                <c:pt idx="4">
                  <c:v>Физическая культура и спорт</c:v>
                </c:pt>
                <c:pt idx="5">
                  <c:v>Национальная экономика</c:v>
                </c:pt>
                <c:pt idx="6">
                  <c:v>Национальная безопасность и правоохранительная  деятельность</c:v>
                </c:pt>
                <c:pt idx="7">
                  <c:v>Обслуживание государственного и муниципального долга</c:v>
                </c:pt>
                <c:pt idx="8">
                  <c:v>Общегосударственные вопросы</c:v>
                </c:pt>
              </c:strCache>
            </c:strRef>
          </c:cat>
          <c:val>
            <c:numRef>
              <c:f>Лист1!$D$2:$D$10</c:f>
              <c:numCache>
                <c:formatCode>General</c:formatCode>
                <c:ptCount val="9"/>
                <c:pt idx="0">
                  <c:v>1501.62</c:v>
                </c:pt>
                <c:pt idx="1">
                  <c:v>963.41</c:v>
                </c:pt>
                <c:pt idx="2">
                  <c:v>605.08000000000004</c:v>
                </c:pt>
                <c:pt idx="3">
                  <c:v>104.4</c:v>
                </c:pt>
                <c:pt idx="4">
                  <c:v>87.91</c:v>
                </c:pt>
                <c:pt idx="5">
                  <c:v>151.21</c:v>
                </c:pt>
                <c:pt idx="6">
                  <c:v>28.09</c:v>
                </c:pt>
                <c:pt idx="7">
                  <c:v>52.73</c:v>
                </c:pt>
                <c:pt idx="8">
                  <c:v>283.97000000000003</c:v>
                </c:pt>
              </c:numCache>
            </c:numRef>
          </c:val>
        </c:ser>
        <c:dLbls>
          <c:showLegendKey val="0"/>
          <c:showVal val="0"/>
          <c:showCatName val="0"/>
          <c:showSerName val="0"/>
          <c:showPercent val="0"/>
          <c:showBubbleSize val="0"/>
        </c:dLbls>
        <c:gapWidth val="150"/>
        <c:shape val="box"/>
        <c:axId val="201060352"/>
        <c:axId val="201061888"/>
        <c:axId val="0"/>
      </c:bar3DChart>
      <c:dateAx>
        <c:axId val="201060352"/>
        <c:scaling>
          <c:orientation val="minMax"/>
        </c:scaling>
        <c:delete val="0"/>
        <c:axPos val="l"/>
        <c:numFmt formatCode="General" sourceLinked="1"/>
        <c:majorTickMark val="out"/>
        <c:minorTickMark val="none"/>
        <c:tickLblPos val="nextTo"/>
        <c:spPr>
          <a:ln>
            <a:noFill/>
          </a:ln>
        </c:spPr>
        <c:txPr>
          <a:bodyPr rot="0" anchor="ctr" anchorCtr="0"/>
          <a:lstStyle/>
          <a:p>
            <a:pPr>
              <a:defRPr sz="1000"/>
            </a:pPr>
            <a:endParaRPr lang="ru-RU"/>
          </a:p>
        </c:txPr>
        <c:crossAx val="201061888"/>
        <c:crosses val="autoZero"/>
        <c:auto val="0"/>
        <c:lblOffset val="100"/>
        <c:baseTimeUnit val="days"/>
        <c:majorUnit val="1"/>
      </c:dateAx>
      <c:valAx>
        <c:axId val="201061888"/>
        <c:scaling>
          <c:orientation val="minMax"/>
        </c:scaling>
        <c:delete val="1"/>
        <c:axPos val="b"/>
        <c:numFmt formatCode="General" sourceLinked="1"/>
        <c:majorTickMark val="out"/>
        <c:minorTickMark val="none"/>
        <c:tickLblPos val="nextTo"/>
        <c:crossAx val="201060352"/>
        <c:crosses val="autoZero"/>
        <c:crossBetween val="between"/>
      </c:valAx>
    </c:plotArea>
    <c:legend>
      <c:legendPos val="r"/>
      <c:layout>
        <c:manualLayout>
          <c:xMode val="edge"/>
          <c:yMode val="edge"/>
          <c:x val="0.67638953487277353"/>
          <c:y val="6.8710458597693383E-2"/>
          <c:w val="0.30022384730852797"/>
          <c:h val="0.14939506721475387"/>
        </c:manualLayout>
      </c:layout>
      <c:overlay val="0"/>
      <c:txPr>
        <a:bodyPr/>
        <a:lstStyle/>
        <a:p>
          <a:pPr>
            <a:defRPr sz="1400"/>
          </a:pPr>
          <a:endParaRPr lang="ru-RU"/>
        </a:p>
      </c:txPr>
    </c:legend>
    <c:plotVisOnly val="1"/>
    <c:dispBlanksAs val="gap"/>
    <c:showDLblsOverMax val="0"/>
  </c:chart>
  <c:spPr>
    <a:noFill/>
    <a:ln>
      <a:noFill/>
    </a:ln>
    <a:effectLst>
      <a:outerShdw blurRad="50800" dist="50800" dir="5400000" algn="ctr" rotWithShape="0">
        <a:schemeClr val="tx2">
          <a:lumMod val="60000"/>
          <a:lumOff val="40000"/>
        </a:schemeClr>
      </a:outerShdw>
    </a:effectLst>
  </c:spPr>
  <c:txPr>
    <a:bodyPr/>
    <a:lstStyle/>
    <a:p>
      <a:pPr>
        <a:defRPr sz="1800"/>
      </a:pPr>
      <a:endParaRPr lang="ru-RU"/>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6.8750000000000019E-2"/>
          <c:w val="0.9541666666666665"/>
          <c:h val="0.93125000000000002"/>
        </c:manualLayout>
      </c:layout>
      <c:pie3DChart>
        <c:varyColors val="1"/>
        <c:ser>
          <c:idx val="0"/>
          <c:order val="0"/>
          <c:tx>
            <c:strRef>
              <c:f>Лист1!$B$1</c:f>
              <c:strCache>
                <c:ptCount val="1"/>
                <c:pt idx="0">
                  <c:v>Столбец1</c:v>
                </c:pt>
              </c:strCache>
            </c:strRef>
          </c:tx>
          <c:spPr>
            <a:solidFill>
              <a:schemeClr val="accent1">
                <a:lumMod val="75000"/>
              </a:schemeClr>
            </a:solidFill>
            <a:effectLst>
              <a:outerShdw sx="1000" sy="1000" algn="ctr" rotWithShape="0">
                <a:srgbClr val="000000"/>
              </a:outerShdw>
            </a:effectLst>
            <a:scene3d>
              <a:camera prst="orthographicFront"/>
              <a:lightRig rig="threePt" dir="t"/>
            </a:scene3d>
            <a:sp3d>
              <a:bevelT/>
            </a:sp3d>
          </c:spPr>
          <c:explosion val="21"/>
          <c:dPt>
            <c:idx val="0"/>
            <c:bubble3D val="0"/>
            <c:explosion val="25"/>
            <c:spPr>
              <a:solidFill>
                <a:schemeClr val="accent1">
                  <a:lumMod val="60000"/>
                  <a:lumOff val="40000"/>
                </a:schemeClr>
              </a:solidFill>
              <a:effectLst>
                <a:outerShdw sx="1000" sy="1000" algn="ctr" rotWithShape="0">
                  <a:srgbClr val="000000"/>
                </a:outerShdw>
              </a:effectLst>
              <a:scene3d>
                <a:camera prst="orthographicFront"/>
                <a:lightRig rig="threePt" dir="t"/>
              </a:scene3d>
              <a:sp3d>
                <a:bevelT/>
              </a:sp3d>
            </c:spPr>
          </c:dPt>
          <c:dPt>
            <c:idx val="1"/>
            <c:bubble3D val="0"/>
            <c:spPr>
              <a:solidFill>
                <a:schemeClr val="accent3">
                  <a:lumMod val="60000"/>
                  <a:lumOff val="40000"/>
                </a:schemeClr>
              </a:solidFill>
              <a:effectLst>
                <a:outerShdw sx="1000" sy="1000" algn="ctr" rotWithShape="0">
                  <a:srgbClr val="000000"/>
                </a:outerShdw>
              </a:effectLst>
              <a:scene3d>
                <a:camera prst="orthographicFront"/>
                <a:lightRig rig="threePt" dir="t"/>
              </a:scene3d>
              <a:sp3d>
                <a:bevelT/>
              </a:sp3d>
            </c:spPr>
          </c:dPt>
          <c:cat>
            <c:strRef>
              <c:f>Лист1!$A$2:$A$3</c:f>
              <c:strCache>
                <c:ptCount val="2"/>
                <c:pt idx="0">
                  <c:v>социальные расходы</c:v>
                </c:pt>
                <c:pt idx="1">
                  <c:v>другие</c:v>
                </c:pt>
              </c:strCache>
            </c:strRef>
          </c:cat>
          <c:val>
            <c:numRef>
              <c:f>Лист1!$B$2:$B$3</c:f>
              <c:numCache>
                <c:formatCode>General</c:formatCode>
                <c:ptCount val="2"/>
                <c:pt idx="0">
                  <c:v>2421</c:v>
                </c:pt>
                <c:pt idx="1">
                  <c:v>722</c:v>
                </c:pt>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ru-RU"/>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'СОЦИАЛЬНЫЕ РАСХОДЫ'!$B$5</c:f>
              <c:strCache>
                <c:ptCount val="1"/>
                <c:pt idx="0">
                  <c:v>2018</c:v>
                </c:pt>
              </c:strCache>
            </c:strRef>
          </c:tx>
          <c:spPr>
            <a:solidFill>
              <a:schemeClr val="accent3">
                <a:lumMod val="75000"/>
              </a:schemeClr>
            </a:solidFill>
            <a:scene3d>
              <a:camera prst="orthographicFront"/>
              <a:lightRig rig="threePt" dir="t"/>
            </a:scene3d>
            <a:sp3d>
              <a:bevelT/>
            </a:sp3d>
          </c:spPr>
          <c:invertIfNegative val="0"/>
          <c:dLbls>
            <c:showLegendKey val="0"/>
            <c:showVal val="1"/>
            <c:showCatName val="0"/>
            <c:showSerName val="0"/>
            <c:showPercent val="0"/>
            <c:showBubbleSize val="0"/>
            <c:showLeaderLines val="0"/>
          </c:dLbls>
          <c:cat>
            <c:strRef>
              <c:f>'СОЦИАЛЬНЫЕ РАСХОДЫ'!$A$6:$A$9</c:f>
              <c:strCache>
                <c:ptCount val="4"/>
                <c:pt idx="0">
                  <c:v>Образование</c:v>
                </c:pt>
                <c:pt idx="1">
                  <c:v>Социальная политика</c:v>
                </c:pt>
                <c:pt idx="2">
                  <c:v>Культура</c:v>
                </c:pt>
                <c:pt idx="3">
                  <c:v>Физическая культура и спорт</c:v>
                </c:pt>
              </c:strCache>
            </c:strRef>
          </c:cat>
          <c:val>
            <c:numRef>
              <c:f>'СОЦИАЛЬНЫЕ РАСХОДЫ'!$B$6:$B$9</c:f>
              <c:numCache>
                <c:formatCode>General</c:formatCode>
                <c:ptCount val="4"/>
                <c:pt idx="0">
                  <c:v>1502</c:v>
                </c:pt>
                <c:pt idx="1">
                  <c:v>963</c:v>
                </c:pt>
                <c:pt idx="2">
                  <c:v>104</c:v>
                </c:pt>
                <c:pt idx="3">
                  <c:v>88</c:v>
                </c:pt>
              </c:numCache>
            </c:numRef>
          </c:val>
        </c:ser>
        <c:ser>
          <c:idx val="1"/>
          <c:order val="1"/>
          <c:tx>
            <c:strRef>
              <c:f>'СОЦИАЛЬНЫЕ РАСХОДЫ'!$C$5</c:f>
              <c:strCache>
                <c:ptCount val="1"/>
                <c:pt idx="0">
                  <c:v>2019</c:v>
                </c:pt>
              </c:strCache>
            </c:strRef>
          </c:tx>
          <c:spPr>
            <a:solidFill>
              <a:schemeClr val="accent1">
                <a:lumMod val="75000"/>
              </a:schemeClr>
            </a:solidFill>
            <a:scene3d>
              <a:camera prst="orthographicFront"/>
              <a:lightRig rig="threePt" dir="t"/>
            </a:scene3d>
            <a:sp3d>
              <a:bevelT/>
            </a:sp3d>
          </c:spPr>
          <c:invertIfNegative val="0"/>
          <c:dLbls>
            <c:showLegendKey val="0"/>
            <c:showVal val="1"/>
            <c:showCatName val="0"/>
            <c:showSerName val="0"/>
            <c:showPercent val="0"/>
            <c:showBubbleSize val="0"/>
            <c:showLeaderLines val="0"/>
          </c:dLbls>
          <c:cat>
            <c:strRef>
              <c:f>'СОЦИАЛЬНЫЕ РАСХОДЫ'!$A$6:$A$9</c:f>
              <c:strCache>
                <c:ptCount val="4"/>
                <c:pt idx="0">
                  <c:v>Образование</c:v>
                </c:pt>
                <c:pt idx="1">
                  <c:v>Социальная политика</c:v>
                </c:pt>
                <c:pt idx="2">
                  <c:v>Культура</c:v>
                </c:pt>
                <c:pt idx="3">
                  <c:v>Физическая культура и спорт</c:v>
                </c:pt>
              </c:strCache>
            </c:strRef>
          </c:cat>
          <c:val>
            <c:numRef>
              <c:f>'СОЦИАЛЬНЫЕ РАСХОДЫ'!$C$6:$C$9</c:f>
              <c:numCache>
                <c:formatCode>General</c:formatCode>
                <c:ptCount val="4"/>
                <c:pt idx="0">
                  <c:v>1771.7</c:v>
                </c:pt>
                <c:pt idx="1">
                  <c:v>1037.9000000000001</c:v>
                </c:pt>
                <c:pt idx="2">
                  <c:v>695</c:v>
                </c:pt>
                <c:pt idx="3">
                  <c:v>125.8</c:v>
                </c:pt>
              </c:numCache>
            </c:numRef>
          </c:val>
        </c:ser>
        <c:dLbls>
          <c:showLegendKey val="0"/>
          <c:showVal val="0"/>
          <c:showCatName val="0"/>
          <c:showSerName val="0"/>
          <c:showPercent val="0"/>
          <c:showBubbleSize val="0"/>
        </c:dLbls>
        <c:gapWidth val="150"/>
        <c:axId val="135083136"/>
        <c:axId val="135084672"/>
      </c:barChart>
      <c:catAx>
        <c:axId val="135083136"/>
        <c:scaling>
          <c:orientation val="minMax"/>
        </c:scaling>
        <c:delete val="0"/>
        <c:axPos val="l"/>
        <c:majorTickMark val="out"/>
        <c:minorTickMark val="none"/>
        <c:tickLblPos val="nextTo"/>
        <c:txPr>
          <a:bodyPr/>
          <a:lstStyle/>
          <a:p>
            <a:pPr>
              <a:defRPr sz="1800"/>
            </a:pPr>
            <a:endParaRPr lang="ru-RU"/>
          </a:p>
        </c:txPr>
        <c:crossAx val="135084672"/>
        <c:crosses val="autoZero"/>
        <c:auto val="1"/>
        <c:lblAlgn val="ctr"/>
        <c:lblOffset val="100"/>
        <c:noMultiLvlLbl val="0"/>
      </c:catAx>
      <c:valAx>
        <c:axId val="135084672"/>
        <c:scaling>
          <c:orientation val="minMax"/>
        </c:scaling>
        <c:delete val="1"/>
        <c:axPos val="b"/>
        <c:numFmt formatCode="General" sourceLinked="1"/>
        <c:majorTickMark val="out"/>
        <c:minorTickMark val="none"/>
        <c:tickLblPos val="nextTo"/>
        <c:crossAx val="135083136"/>
        <c:crosses val="autoZero"/>
        <c:crossBetween val="between"/>
      </c:valAx>
    </c:plotArea>
    <c:legend>
      <c:legendPos val="r"/>
      <c:layout>
        <c:manualLayout>
          <c:xMode val="edge"/>
          <c:yMode val="edge"/>
          <c:x val="0.7870820635387944"/>
          <c:y val="3.1928809252200339E-2"/>
          <c:w val="0.1244605620602295"/>
          <c:h val="0.11164297042375003"/>
        </c:manualLayout>
      </c:layout>
      <c:overlay val="0"/>
    </c:legend>
    <c:plotVisOnly val="1"/>
    <c:dispBlanksAs val="gap"/>
    <c:showDLblsOverMax val="0"/>
  </c:chart>
  <c:txPr>
    <a:bodyPr/>
    <a:lstStyle/>
    <a:p>
      <a:pPr algn="ctr">
        <a:defRPr lang="ru-RU" sz="1600" b="1" i="0" u="none" strike="noStrike" kern="1200" baseline="0">
          <a:solidFill>
            <a:srgbClr val="002060"/>
          </a:solidFill>
          <a:latin typeface="+mn-lt"/>
          <a:ea typeface="+mn-ea"/>
          <a:cs typeface="+mn-cs"/>
        </a:defRPr>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1830784100461504"/>
          <c:y val="2.5507246376811649E-2"/>
          <c:w val="0.58169215899538607"/>
          <c:h val="0.94898550724637765"/>
        </c:manualLayout>
      </c:layout>
      <c:barChart>
        <c:barDir val="bar"/>
        <c:grouping val="clustered"/>
        <c:varyColors val="0"/>
        <c:ser>
          <c:idx val="0"/>
          <c:order val="0"/>
          <c:tx>
            <c:strRef>
              <c:f>'Эконом расходы'!$B$6</c:f>
              <c:strCache>
                <c:ptCount val="1"/>
                <c:pt idx="0">
                  <c:v>2018</c:v>
                </c:pt>
              </c:strCache>
            </c:strRef>
          </c:tx>
          <c:spPr>
            <a:solidFill>
              <a:schemeClr val="bg2">
                <a:lumMod val="50000"/>
              </a:schemeClr>
            </a:solidFill>
            <a:scene3d>
              <a:camera prst="orthographicFront"/>
              <a:lightRig rig="threePt" dir="t"/>
            </a:scene3d>
            <a:sp3d>
              <a:bevelT/>
            </a:sp3d>
          </c:spPr>
          <c:invertIfNegative val="0"/>
          <c:dLbls>
            <c:showLegendKey val="0"/>
            <c:showVal val="1"/>
            <c:showCatName val="0"/>
            <c:showSerName val="0"/>
            <c:showPercent val="0"/>
            <c:showBubbleSize val="0"/>
            <c:showLeaderLines val="0"/>
          </c:dLbls>
          <c:cat>
            <c:strRef>
              <c:f>'Эконом расходы'!$A$7:$A$15</c:f>
              <c:strCache>
                <c:ptCount val="9"/>
                <c:pt idx="0">
                  <c:v>Благоустройство</c:v>
                </c:pt>
                <c:pt idx="1">
                  <c:v>Дорожное хозяйство</c:v>
                </c:pt>
                <c:pt idx="2">
                  <c:v>Др. вопросы в области ЖКХ</c:v>
                </c:pt>
                <c:pt idx="3">
                  <c:v>Транспорт</c:v>
                </c:pt>
                <c:pt idx="4">
                  <c:v>Жилищное хозяйство</c:v>
                </c:pt>
                <c:pt idx="5">
                  <c:v>Коммунальное хозяйство</c:v>
                </c:pt>
                <c:pt idx="6">
                  <c:v>Др. вопросы в области нац.экономики</c:v>
                </c:pt>
                <c:pt idx="7">
                  <c:v>Водное хозяйство</c:v>
                </c:pt>
                <c:pt idx="8">
                  <c:v>Лесное хозяйство</c:v>
                </c:pt>
              </c:strCache>
            </c:strRef>
          </c:cat>
          <c:val>
            <c:numRef>
              <c:f>'Эконом расходы'!$B$7:$B$15</c:f>
              <c:numCache>
                <c:formatCode>0</c:formatCode>
                <c:ptCount val="9"/>
                <c:pt idx="0">
                  <c:v>499.3</c:v>
                </c:pt>
                <c:pt idx="1">
                  <c:v>128.80000000000001</c:v>
                </c:pt>
                <c:pt idx="2">
                  <c:v>68.400000000000006</c:v>
                </c:pt>
                <c:pt idx="3">
                  <c:v>11.8</c:v>
                </c:pt>
                <c:pt idx="4">
                  <c:v>2.8</c:v>
                </c:pt>
                <c:pt idx="5">
                  <c:v>34.5</c:v>
                </c:pt>
                <c:pt idx="6">
                  <c:v>9.2000000000000011</c:v>
                </c:pt>
                <c:pt idx="7">
                  <c:v>0.70000000000000062</c:v>
                </c:pt>
                <c:pt idx="8">
                  <c:v>0.5</c:v>
                </c:pt>
              </c:numCache>
            </c:numRef>
          </c:val>
        </c:ser>
        <c:ser>
          <c:idx val="1"/>
          <c:order val="1"/>
          <c:tx>
            <c:strRef>
              <c:f>'Эконом расходы'!$C$6</c:f>
              <c:strCache>
                <c:ptCount val="1"/>
                <c:pt idx="0">
                  <c:v>2019</c:v>
                </c:pt>
              </c:strCache>
            </c:strRef>
          </c:tx>
          <c:spPr>
            <a:solidFill>
              <a:schemeClr val="accent5">
                <a:lumMod val="75000"/>
              </a:schemeClr>
            </a:solidFill>
            <a:scene3d>
              <a:camera prst="orthographicFront"/>
              <a:lightRig rig="threePt" dir="t"/>
            </a:scene3d>
            <a:sp3d>
              <a:bevelT/>
            </a:sp3d>
          </c:spPr>
          <c:invertIfNegative val="0"/>
          <c:dLbls>
            <c:dLbl>
              <c:idx val="0"/>
              <c:layout>
                <c:manualLayout>
                  <c:x val="-1.06951871657754E-2"/>
                  <c:y val="-1.1594202898550725E-2"/>
                </c:manualLayout>
              </c:layout>
              <c:showLegendKey val="0"/>
              <c:showVal val="1"/>
              <c:showCatName val="0"/>
              <c:showSerName val="0"/>
              <c:showPercent val="0"/>
              <c:showBubbleSize val="0"/>
            </c:dLbl>
            <c:dLbl>
              <c:idx val="1"/>
              <c:layout>
                <c:manualLayout>
                  <c:x val="0"/>
                  <c:y val="-9.2753623188405795E-3"/>
                </c:manualLayout>
              </c:layout>
              <c:showLegendKey val="0"/>
              <c:showVal val="1"/>
              <c:showCatName val="0"/>
              <c:showSerName val="0"/>
              <c:showPercent val="0"/>
              <c:showBubbleSize val="0"/>
            </c:dLbl>
            <c:dLbl>
              <c:idx val="2"/>
              <c:layout>
                <c:manualLayout>
                  <c:x val="-1.7825311942959031E-3"/>
                  <c:y val="-1.159420289855064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'Эконом расходы'!$A$7:$A$15</c:f>
              <c:strCache>
                <c:ptCount val="9"/>
                <c:pt idx="0">
                  <c:v>Благоустройство</c:v>
                </c:pt>
                <c:pt idx="1">
                  <c:v>Дорожное хозяйство</c:v>
                </c:pt>
                <c:pt idx="2">
                  <c:v>Др. вопросы в области ЖКХ</c:v>
                </c:pt>
                <c:pt idx="3">
                  <c:v>Транспорт</c:v>
                </c:pt>
                <c:pt idx="4">
                  <c:v>Жилищное хозяйство</c:v>
                </c:pt>
                <c:pt idx="5">
                  <c:v>Коммунальное хозяйство</c:v>
                </c:pt>
                <c:pt idx="6">
                  <c:v>Др. вопросы в области нац.экономики</c:v>
                </c:pt>
                <c:pt idx="7">
                  <c:v>Водное хозяйство</c:v>
                </c:pt>
                <c:pt idx="8">
                  <c:v>Лесное хозяйство</c:v>
                </c:pt>
              </c:strCache>
            </c:strRef>
          </c:cat>
          <c:val>
            <c:numRef>
              <c:f>'Эконом расходы'!$C$7:$C$15</c:f>
              <c:numCache>
                <c:formatCode>0</c:formatCode>
                <c:ptCount val="9"/>
                <c:pt idx="0" formatCode="General">
                  <c:v>460.70000000000005</c:v>
                </c:pt>
                <c:pt idx="1">
                  <c:v>125.8</c:v>
                </c:pt>
                <c:pt idx="2">
                  <c:v>72.900000000000006</c:v>
                </c:pt>
                <c:pt idx="3">
                  <c:v>10.1</c:v>
                </c:pt>
                <c:pt idx="4">
                  <c:v>3.8</c:v>
                </c:pt>
                <c:pt idx="5">
                  <c:v>0.9</c:v>
                </c:pt>
                <c:pt idx="6">
                  <c:v>0.60000000000000064</c:v>
                </c:pt>
                <c:pt idx="7">
                  <c:v>0.5</c:v>
                </c:pt>
                <c:pt idx="8">
                  <c:v>0.5</c:v>
                </c:pt>
              </c:numCache>
            </c:numRef>
          </c:val>
        </c:ser>
        <c:dLbls>
          <c:showLegendKey val="0"/>
          <c:showVal val="0"/>
          <c:showCatName val="0"/>
          <c:showSerName val="0"/>
          <c:showPercent val="0"/>
          <c:showBubbleSize val="0"/>
        </c:dLbls>
        <c:gapWidth val="150"/>
        <c:axId val="135121920"/>
        <c:axId val="135127808"/>
      </c:barChart>
      <c:catAx>
        <c:axId val="135121920"/>
        <c:scaling>
          <c:orientation val="minMax"/>
        </c:scaling>
        <c:delete val="0"/>
        <c:axPos val="l"/>
        <c:majorTickMark val="out"/>
        <c:minorTickMark val="none"/>
        <c:tickLblPos val="nextTo"/>
        <c:crossAx val="135127808"/>
        <c:crosses val="autoZero"/>
        <c:auto val="1"/>
        <c:lblAlgn val="ctr"/>
        <c:lblOffset val="100"/>
        <c:noMultiLvlLbl val="0"/>
      </c:catAx>
      <c:valAx>
        <c:axId val="135127808"/>
        <c:scaling>
          <c:orientation val="minMax"/>
        </c:scaling>
        <c:delete val="1"/>
        <c:axPos val="b"/>
        <c:numFmt formatCode="0" sourceLinked="1"/>
        <c:majorTickMark val="out"/>
        <c:minorTickMark val="none"/>
        <c:tickLblPos val="nextTo"/>
        <c:crossAx val="135121920"/>
        <c:crosses val="autoZero"/>
        <c:crossBetween val="between"/>
      </c:valAx>
    </c:plotArea>
    <c:legend>
      <c:legendPos val="r"/>
      <c:layout>
        <c:manualLayout>
          <c:xMode val="edge"/>
          <c:yMode val="edge"/>
          <c:x val="0.46886048958627746"/>
          <c:y val="3.0406413366368802E-4"/>
          <c:w val="0.24441249930224479"/>
          <c:h val="9.5043980372018694E-2"/>
        </c:manualLayout>
      </c:layout>
      <c:overlay val="0"/>
    </c:legend>
    <c:plotVisOnly val="1"/>
    <c:dispBlanksAs val="gap"/>
    <c:showDLblsOverMax val="0"/>
  </c:chart>
  <c:txPr>
    <a:bodyPr/>
    <a:lstStyle/>
    <a:p>
      <a:pPr algn="ctr">
        <a:defRPr lang="ru-RU" sz="1800" b="1" i="0" u="none" strike="noStrike" kern="1200" baseline="0">
          <a:solidFill>
            <a:srgbClr val="002060"/>
          </a:solidFill>
          <a:latin typeface="+mn-lt"/>
          <a:ea typeface="+mn-ea"/>
          <a:cs typeface="+mn-cs"/>
        </a:defRPr>
      </a:pPr>
      <a:endParaRPr lang="ru-RU"/>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0"/>
    </c:view3D>
    <c:floor>
      <c:thickness val="0"/>
    </c:floor>
    <c:sideWall>
      <c:thickness val="0"/>
    </c:sideWall>
    <c:backWall>
      <c:thickness val="0"/>
    </c:backWall>
    <c:plotArea>
      <c:layout>
        <c:manualLayout>
          <c:layoutTarget val="inner"/>
          <c:xMode val="edge"/>
          <c:yMode val="edge"/>
          <c:x val="0"/>
          <c:y val="6.874990734775098E-2"/>
          <c:w val="0.9541666666666665"/>
          <c:h val="0.93125000000000002"/>
        </c:manualLayout>
      </c:layout>
      <c:pie3DChart>
        <c:varyColors val="1"/>
        <c:ser>
          <c:idx val="0"/>
          <c:order val="0"/>
          <c:tx>
            <c:strRef>
              <c:f>Лист1!$B$1</c:f>
              <c:strCache>
                <c:ptCount val="1"/>
                <c:pt idx="0">
                  <c:v>Столбец1</c:v>
                </c:pt>
              </c:strCache>
            </c:strRef>
          </c:tx>
          <c:spPr>
            <a:solidFill>
              <a:srgbClr val="00B0F0"/>
            </a:solidFill>
            <a:effectLst>
              <a:outerShdw sx="1000" sy="1000" algn="ctr" rotWithShape="0">
                <a:srgbClr val="000000"/>
              </a:outerShdw>
            </a:effectLst>
            <a:scene3d>
              <a:camera prst="orthographicFront"/>
              <a:lightRig rig="threePt" dir="t"/>
            </a:scene3d>
            <a:sp3d>
              <a:bevelT w="165100" prst="coolSlant"/>
            </a:sp3d>
          </c:spPr>
          <c:explosion val="22"/>
          <c:dPt>
            <c:idx val="0"/>
            <c:bubble3D val="0"/>
            <c:spPr>
              <a:solidFill>
                <a:schemeClr val="bg2">
                  <a:lumMod val="90000"/>
                </a:schemeClr>
              </a:solidFill>
              <a:effectLst>
                <a:outerShdw sx="1000" sy="1000" algn="ctr" rotWithShape="0">
                  <a:srgbClr val="000000"/>
                </a:outerShdw>
              </a:effectLst>
              <a:scene3d>
                <a:camera prst="orthographicFront"/>
                <a:lightRig rig="threePt" dir="t"/>
              </a:scene3d>
              <a:sp3d>
                <a:bevelT w="165100" prst="coolSlant"/>
              </a:sp3d>
            </c:spPr>
          </c:dPt>
          <c:dPt>
            <c:idx val="1"/>
            <c:bubble3D val="0"/>
            <c:spPr>
              <a:solidFill>
                <a:schemeClr val="accent5">
                  <a:lumMod val="75000"/>
                </a:schemeClr>
              </a:solidFill>
              <a:effectLst>
                <a:outerShdw sx="1000" sy="1000" algn="ctr" rotWithShape="0">
                  <a:srgbClr val="000000"/>
                </a:outerShdw>
              </a:effectLst>
              <a:scene3d>
                <a:camera prst="orthographicFront"/>
                <a:lightRig rig="threePt" dir="t"/>
              </a:scene3d>
              <a:sp3d prstMaterial="metal">
                <a:bevelT w="165100" prst="coolSlant"/>
              </a:sp3d>
            </c:spPr>
          </c:dPt>
          <c:cat>
            <c:strRef>
              <c:f>Лист1!$A$2:$A$3</c:f>
              <c:strCache>
                <c:ptCount val="2"/>
                <c:pt idx="0">
                  <c:v>Кв. 1</c:v>
                </c:pt>
                <c:pt idx="1">
                  <c:v>Кв. 2</c:v>
                </c:pt>
              </c:strCache>
            </c:strRef>
          </c:cat>
          <c:val>
            <c:numRef>
              <c:f>Лист1!$B$2:$B$3</c:f>
              <c:numCache>
                <c:formatCode>General</c:formatCode>
                <c:ptCount val="2"/>
                <c:pt idx="0">
                  <c:v>4043.2</c:v>
                </c:pt>
                <c:pt idx="1">
                  <c:v>675.8</c:v>
                </c:pt>
              </c:numCache>
            </c:numRef>
          </c:val>
        </c:ser>
        <c:dLbls>
          <c:showLegendKey val="0"/>
          <c:showVal val="0"/>
          <c:showCatName val="0"/>
          <c:showSerName val="0"/>
          <c:showPercent val="0"/>
          <c:showBubbleSize val="0"/>
          <c:showLeaderLines val="1"/>
        </c:dLbls>
      </c:pie3DChart>
    </c:plotArea>
    <c:plotVisOnly val="1"/>
    <c:dispBlanksAs val="zero"/>
    <c:showDLblsOverMax val="0"/>
  </c:chart>
  <c:spPr>
    <a:scene3d>
      <a:camera prst="orthographicFront"/>
      <a:lightRig rig="threePt" dir="t"/>
    </a:scene3d>
    <a:sp3d prstMaterial="metal"/>
  </c:spPr>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Pt>
            <c:idx val="0"/>
            <c:bubble3D val="0"/>
            <c:explosion val="16"/>
            <c:spPr>
              <a:solidFill>
                <a:schemeClr val="accent5">
                  <a:lumMod val="50000"/>
                </a:schemeClr>
              </a:solidFill>
              <a:scene3d>
                <a:camera prst="orthographicFront"/>
                <a:lightRig rig="threePt" dir="t"/>
              </a:scene3d>
              <a:sp3d>
                <a:bevelT/>
              </a:sp3d>
            </c:spPr>
          </c:dPt>
          <c:dPt>
            <c:idx val="1"/>
            <c:bubble3D val="0"/>
            <c:spPr>
              <a:solidFill>
                <a:srgbClr val="6666FF"/>
              </a:solidFill>
              <a:scene3d>
                <a:camera prst="orthographicFront"/>
                <a:lightRig rig="threePt" dir="t"/>
              </a:scene3d>
              <a:sp3d>
                <a:bevelT/>
              </a:sp3d>
            </c:spPr>
          </c:dPt>
          <c:dLbls>
            <c:dLbl>
              <c:idx val="1"/>
              <c:layout>
                <c:manualLayout>
                  <c:x val="8.3333333333333343E-2"/>
                  <c:y val="4.9382716049382949E-2"/>
                </c:manualLayout>
              </c:layout>
              <c:showLegendKey val="0"/>
              <c:showVal val="1"/>
              <c:showCatName val="0"/>
              <c:showSerName val="0"/>
              <c:showPercent val="0"/>
              <c:showBubbleSize val="0"/>
            </c:dLbl>
            <c:txPr>
              <a:bodyPr/>
              <a:lstStyle/>
              <a:p>
                <a:pPr>
                  <a:defRPr sz="1600" b="1">
                    <a:solidFill>
                      <a:schemeClr val="bg1"/>
                    </a:solidFill>
                  </a:defRPr>
                </a:pPr>
                <a:endParaRPr lang="ru-RU"/>
              </a:p>
            </c:txPr>
            <c:showLegendKey val="0"/>
            <c:showVal val="1"/>
            <c:showCatName val="0"/>
            <c:showSerName val="0"/>
            <c:showPercent val="0"/>
            <c:showBubbleSize val="0"/>
            <c:showLeaderLines val="1"/>
          </c:dLbls>
          <c:cat>
            <c:strRef>
              <c:f>'Дорожный фонд'!$H$23:$I$23</c:f>
              <c:strCache>
                <c:ptCount val="2"/>
                <c:pt idx="0">
                  <c:v>муниципальный дорожный фонд</c:v>
                </c:pt>
                <c:pt idx="1">
                  <c:v>субсидии  краевого дорожного фонда </c:v>
                </c:pt>
              </c:strCache>
            </c:strRef>
          </c:cat>
          <c:val>
            <c:numRef>
              <c:f>'Дорожный фонд'!$H$24:$I$24</c:f>
              <c:numCache>
                <c:formatCode>General</c:formatCode>
                <c:ptCount val="2"/>
                <c:pt idx="0">
                  <c:v>40.5</c:v>
                </c:pt>
                <c:pt idx="1">
                  <c:v>85.3</c:v>
                </c:pt>
              </c:numCache>
            </c:numRef>
          </c:val>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63178641732283658"/>
          <c:y val="0.24769926634987621"/>
          <c:w val="0.35948337707786759"/>
          <c:h val="0.51673337394430252"/>
        </c:manualLayout>
      </c:layout>
      <c:overlay val="0"/>
      <c:txPr>
        <a:bodyPr/>
        <a:lstStyle/>
        <a:p>
          <a:pPr rtl="0">
            <a:defRPr sz="1400"/>
          </a:pPr>
          <a:endParaRPr lang="ru-RU"/>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plotArea>
      <c:layout>
        <c:manualLayout>
          <c:layoutTarget val="inner"/>
          <c:xMode val="edge"/>
          <c:yMode val="edge"/>
          <c:x val="0"/>
          <c:y val="2.9254906421332372E-2"/>
          <c:w val="0.72474720362536749"/>
          <c:h val="0.84290083288805651"/>
        </c:manualLayout>
      </c:layout>
      <c:barChart>
        <c:barDir val="col"/>
        <c:grouping val="stacked"/>
        <c:varyColors val="0"/>
        <c:ser>
          <c:idx val="0"/>
          <c:order val="0"/>
          <c:tx>
            <c:strRef>
              <c:f>Лист1!$B$1</c:f>
              <c:strCache>
                <c:ptCount val="1"/>
                <c:pt idx="0">
                  <c:v>налоговые доходы</c:v>
                </c:pt>
              </c:strCache>
            </c:strRef>
          </c:tx>
          <c:spPr>
            <a:solidFill>
              <a:srgbClr val="00B050"/>
            </a:solidFill>
            <a:ln>
              <a:solidFill>
                <a:schemeClr val="tx1"/>
              </a:solidFill>
            </a:ln>
          </c:spPr>
          <c:invertIfNegative val="0"/>
          <c:dLbls>
            <c:spPr>
              <a:noFill/>
              <a:ln>
                <a:noFill/>
              </a:ln>
              <a:effectLst/>
            </c:spPr>
            <c:txPr>
              <a:bodyPr/>
              <a:lstStyle/>
              <a:p>
                <a:pPr>
                  <a:defRPr sz="14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Лист1!$A$2:$A$3</c:f>
              <c:numCache>
                <c:formatCode>General</c:formatCode>
                <c:ptCount val="2"/>
                <c:pt idx="0">
                  <c:v>2018</c:v>
                </c:pt>
                <c:pt idx="1">
                  <c:v>2019</c:v>
                </c:pt>
              </c:numCache>
            </c:numRef>
          </c:cat>
          <c:val>
            <c:numRef>
              <c:f>Лист1!$B$2:$B$3</c:f>
              <c:numCache>
                <c:formatCode>#,##0</c:formatCode>
                <c:ptCount val="2"/>
                <c:pt idx="0">
                  <c:v>1138465</c:v>
                </c:pt>
                <c:pt idx="1">
                  <c:v>1340948</c:v>
                </c:pt>
              </c:numCache>
            </c:numRef>
          </c:val>
          <c:extLst xmlns:c16r2="http://schemas.microsoft.com/office/drawing/2015/06/chart">
            <c:ext xmlns:c16="http://schemas.microsoft.com/office/drawing/2014/chart" uri="{C3380CC4-5D6E-409C-BE32-E72D297353CC}">
              <c16:uniqueId val="{00000000-4445-42C6-B4A8-02AE7A67C511}"/>
            </c:ext>
          </c:extLst>
        </c:ser>
        <c:ser>
          <c:idx val="1"/>
          <c:order val="1"/>
          <c:tx>
            <c:strRef>
              <c:f>Лист1!$C$1</c:f>
              <c:strCache>
                <c:ptCount val="1"/>
                <c:pt idx="0">
                  <c:v>неналоговые доходы</c:v>
                </c:pt>
              </c:strCache>
            </c:strRef>
          </c:tx>
          <c:spPr>
            <a:solidFill>
              <a:schemeClr val="accent1">
                <a:lumMod val="40000"/>
                <a:lumOff val="60000"/>
              </a:schemeClr>
            </a:solidFill>
            <a:ln>
              <a:solidFill>
                <a:schemeClr val="tx1"/>
              </a:solidFill>
            </a:ln>
          </c:spPr>
          <c:invertIfNegative val="0"/>
          <c:dPt>
            <c:idx val="0"/>
            <c:invertIfNegative val="0"/>
            <c:bubble3D val="0"/>
            <c:extLst xmlns:c16r2="http://schemas.microsoft.com/office/drawing/2015/06/chart">
              <c:ext xmlns:c16="http://schemas.microsoft.com/office/drawing/2014/chart" uri="{C3380CC4-5D6E-409C-BE32-E72D297353CC}">
                <c16:uniqueId val="{00000001-4445-42C6-B4A8-02AE7A67C511}"/>
              </c:ext>
            </c:extLst>
          </c:dPt>
          <c:dLbls>
            <c:spPr>
              <a:noFill/>
              <a:ln>
                <a:noFill/>
              </a:ln>
              <a:effectLst/>
            </c:spPr>
            <c:txPr>
              <a:bodyPr/>
              <a:lstStyle/>
              <a:p>
                <a:pPr>
                  <a:defRPr sz="14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Лист1!$A$2:$A$3</c:f>
              <c:numCache>
                <c:formatCode>General</c:formatCode>
                <c:ptCount val="2"/>
                <c:pt idx="0">
                  <c:v>2018</c:v>
                </c:pt>
                <c:pt idx="1">
                  <c:v>2019</c:v>
                </c:pt>
              </c:numCache>
            </c:numRef>
          </c:cat>
          <c:val>
            <c:numRef>
              <c:f>Лист1!$C$2:$C$3</c:f>
              <c:numCache>
                <c:formatCode>#,##0</c:formatCode>
                <c:ptCount val="2"/>
                <c:pt idx="0">
                  <c:v>236148</c:v>
                </c:pt>
                <c:pt idx="1">
                  <c:v>168722</c:v>
                </c:pt>
              </c:numCache>
            </c:numRef>
          </c:val>
          <c:extLst xmlns:c16r2="http://schemas.microsoft.com/office/drawing/2015/06/chart">
            <c:ext xmlns:c16="http://schemas.microsoft.com/office/drawing/2014/chart" uri="{C3380CC4-5D6E-409C-BE32-E72D297353CC}">
              <c16:uniqueId val="{00000002-4445-42C6-B4A8-02AE7A67C511}"/>
            </c:ext>
          </c:extLst>
        </c:ser>
        <c:ser>
          <c:idx val="2"/>
          <c:order val="2"/>
          <c:tx>
            <c:strRef>
              <c:f>Лист1!$D$1</c:f>
              <c:strCache>
                <c:ptCount val="1"/>
                <c:pt idx="0">
                  <c:v>безвозмездные поступления</c:v>
                </c:pt>
              </c:strCache>
            </c:strRef>
          </c:tx>
          <c:spPr>
            <a:solidFill>
              <a:srgbClr val="FFFF00"/>
            </a:solidFill>
            <a:ln>
              <a:solidFill>
                <a:schemeClr val="tx1"/>
              </a:solidFill>
            </a:ln>
          </c:spPr>
          <c:invertIfNegative val="0"/>
          <c:dPt>
            <c:idx val="0"/>
            <c:invertIfNegative val="0"/>
            <c:bubble3D val="0"/>
            <c:spPr>
              <a:solidFill>
                <a:srgbClr val="FFFF66"/>
              </a:solidFill>
              <a:ln>
                <a:solidFill>
                  <a:schemeClr val="tx1"/>
                </a:solidFill>
              </a:ln>
            </c:spPr>
            <c:extLst xmlns:c16r2="http://schemas.microsoft.com/office/drawing/2015/06/chart">
              <c:ext xmlns:c16="http://schemas.microsoft.com/office/drawing/2014/chart" uri="{C3380CC4-5D6E-409C-BE32-E72D297353CC}">
                <c16:uniqueId val="{00000004-4445-42C6-B4A8-02AE7A67C511}"/>
              </c:ext>
            </c:extLst>
          </c:dPt>
          <c:dPt>
            <c:idx val="1"/>
            <c:invertIfNegative val="0"/>
            <c:bubble3D val="0"/>
            <c:spPr>
              <a:solidFill>
                <a:srgbClr val="FFFF66"/>
              </a:solidFill>
              <a:ln>
                <a:solidFill>
                  <a:schemeClr val="tx1"/>
                </a:solidFill>
              </a:ln>
            </c:spPr>
            <c:extLst xmlns:c16r2="http://schemas.microsoft.com/office/drawing/2015/06/chart">
              <c:ext xmlns:c16="http://schemas.microsoft.com/office/drawing/2014/chart" uri="{C3380CC4-5D6E-409C-BE32-E72D297353CC}">
                <c16:uniqueId val="{00000006-4445-42C6-B4A8-02AE7A67C511}"/>
              </c:ext>
            </c:extLst>
          </c:dPt>
          <c:dLbls>
            <c:spPr>
              <a:noFill/>
              <a:ln>
                <a:noFill/>
              </a:ln>
              <a:effectLst/>
            </c:spPr>
            <c:txPr>
              <a:bodyPr/>
              <a:lstStyle/>
              <a:p>
                <a:pPr>
                  <a:defRPr sz="14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Лист1!$A$2:$A$3</c:f>
              <c:numCache>
                <c:formatCode>General</c:formatCode>
                <c:ptCount val="2"/>
                <c:pt idx="0">
                  <c:v>2018</c:v>
                </c:pt>
                <c:pt idx="1">
                  <c:v>2019</c:v>
                </c:pt>
              </c:numCache>
            </c:numRef>
          </c:cat>
          <c:val>
            <c:numRef>
              <c:f>Лист1!$D$2:$D$3</c:f>
              <c:numCache>
                <c:formatCode>#,##0</c:formatCode>
                <c:ptCount val="2"/>
                <c:pt idx="0">
                  <c:v>2452264</c:v>
                </c:pt>
                <c:pt idx="1">
                  <c:v>3511256.7</c:v>
                </c:pt>
              </c:numCache>
            </c:numRef>
          </c:val>
          <c:extLst xmlns:c16r2="http://schemas.microsoft.com/office/drawing/2015/06/chart">
            <c:ext xmlns:c16="http://schemas.microsoft.com/office/drawing/2014/chart" uri="{C3380CC4-5D6E-409C-BE32-E72D297353CC}">
              <c16:uniqueId val="{00000007-4445-42C6-B4A8-02AE7A67C511}"/>
            </c:ext>
          </c:extLst>
        </c:ser>
        <c:dLbls>
          <c:showLegendKey val="0"/>
          <c:showVal val="0"/>
          <c:showCatName val="0"/>
          <c:showSerName val="0"/>
          <c:showPercent val="0"/>
          <c:showBubbleSize val="0"/>
        </c:dLbls>
        <c:gapWidth val="150"/>
        <c:overlap val="100"/>
        <c:axId val="162643328"/>
        <c:axId val="162657408"/>
      </c:barChart>
      <c:catAx>
        <c:axId val="162643328"/>
        <c:scaling>
          <c:orientation val="minMax"/>
        </c:scaling>
        <c:delete val="0"/>
        <c:axPos val="b"/>
        <c:numFmt formatCode="General" sourceLinked="1"/>
        <c:majorTickMark val="out"/>
        <c:minorTickMark val="none"/>
        <c:tickLblPos val="nextTo"/>
        <c:txPr>
          <a:bodyPr/>
          <a:lstStyle/>
          <a:p>
            <a:pPr>
              <a:defRPr b="1"/>
            </a:pPr>
            <a:endParaRPr lang="ru-RU"/>
          </a:p>
        </c:txPr>
        <c:crossAx val="162657408"/>
        <c:crosses val="autoZero"/>
        <c:auto val="1"/>
        <c:lblAlgn val="ctr"/>
        <c:lblOffset val="100"/>
        <c:noMultiLvlLbl val="0"/>
      </c:catAx>
      <c:valAx>
        <c:axId val="162657408"/>
        <c:scaling>
          <c:orientation val="minMax"/>
        </c:scaling>
        <c:delete val="1"/>
        <c:axPos val="l"/>
        <c:numFmt formatCode="#,##0" sourceLinked="1"/>
        <c:majorTickMark val="out"/>
        <c:minorTickMark val="none"/>
        <c:tickLblPos val="nextTo"/>
        <c:crossAx val="162643328"/>
        <c:crosses val="autoZero"/>
        <c:crossBetween val="between"/>
      </c:valAx>
    </c:plotArea>
    <c:legend>
      <c:legendPos val="r"/>
      <c:layout>
        <c:manualLayout>
          <c:xMode val="edge"/>
          <c:yMode val="edge"/>
          <c:x val="0.67214205424420626"/>
          <c:y val="9.6358561570760212E-2"/>
          <c:w val="0.28598573081048884"/>
          <c:h val="0.55532674500011459"/>
        </c:manualLayout>
      </c:layout>
      <c:overlay val="0"/>
    </c:legend>
    <c:plotVisOnly val="1"/>
    <c:dispBlanksAs val="gap"/>
    <c:showDLblsOverMax val="0"/>
  </c:chart>
  <c:txPr>
    <a:bodyPr/>
    <a:lstStyle/>
    <a:p>
      <a:pPr>
        <a:defRPr sz="1800"/>
      </a:pPr>
      <a:endParaRPr lang="ru-RU"/>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2"/>
          <c:order val="0"/>
          <c:spPr>
            <a:solidFill>
              <a:schemeClr val="accent3">
                <a:lumMod val="60000"/>
                <a:lumOff val="40000"/>
              </a:schemeClr>
            </a:solidFill>
          </c:spPr>
          <c:invertIfNegative val="0"/>
          <c:cat>
            <c:numRef>
              <c:f>'Дорожный фонд'!$B$13:$D$13</c:f>
              <c:numCache>
                <c:formatCode>General</c:formatCode>
                <c:ptCount val="3"/>
                <c:pt idx="0">
                  <c:v>2017</c:v>
                </c:pt>
                <c:pt idx="1">
                  <c:v>2018</c:v>
                </c:pt>
                <c:pt idx="2">
                  <c:v>2019</c:v>
                </c:pt>
              </c:numCache>
            </c:numRef>
          </c:cat>
          <c:val>
            <c:numRef>
              <c:f>'Дорожный фонд'!$B$14:$D$14</c:f>
              <c:numCache>
                <c:formatCode>General</c:formatCode>
                <c:ptCount val="3"/>
                <c:pt idx="0">
                  <c:v>24.888999999999992</c:v>
                </c:pt>
                <c:pt idx="1">
                  <c:v>26.605</c:v>
                </c:pt>
                <c:pt idx="2">
                  <c:v>18.5</c:v>
                </c:pt>
              </c:numCache>
            </c:numRef>
          </c:val>
        </c:ser>
        <c:ser>
          <c:idx val="0"/>
          <c:order val="1"/>
          <c:spPr>
            <a:solidFill>
              <a:schemeClr val="accent5">
                <a:lumMod val="75000"/>
              </a:schemeClr>
            </a:solidFill>
          </c:spPr>
          <c:invertIfNegative val="0"/>
          <c:cat>
            <c:numRef>
              <c:f>'Дорожный фонд'!$B$13:$D$13</c:f>
              <c:numCache>
                <c:formatCode>General</c:formatCode>
                <c:ptCount val="3"/>
                <c:pt idx="0">
                  <c:v>2017</c:v>
                </c:pt>
                <c:pt idx="1">
                  <c:v>2018</c:v>
                </c:pt>
                <c:pt idx="2">
                  <c:v>2019</c:v>
                </c:pt>
              </c:numCache>
            </c:numRef>
          </c:cat>
          <c:val>
            <c:numRef>
              <c:f>'Дорожный фонд'!$B$15:$D$15</c:f>
              <c:numCache>
                <c:formatCode>#,##0.0</c:formatCode>
                <c:ptCount val="3"/>
                <c:pt idx="0">
                  <c:v>1.47</c:v>
                </c:pt>
                <c:pt idx="1">
                  <c:v>4.5</c:v>
                </c:pt>
                <c:pt idx="2" formatCode="General">
                  <c:v>1.6</c:v>
                </c:pt>
              </c:numCache>
            </c:numRef>
          </c:val>
        </c:ser>
        <c:ser>
          <c:idx val="1"/>
          <c:order val="2"/>
          <c:spPr>
            <a:solidFill>
              <a:schemeClr val="accent5">
                <a:lumMod val="60000"/>
                <a:lumOff val="40000"/>
              </a:schemeClr>
            </a:solidFill>
          </c:spPr>
          <c:invertIfNegative val="0"/>
          <c:cat>
            <c:numRef>
              <c:f>'Дорожный фонд'!$B$13:$D$13</c:f>
              <c:numCache>
                <c:formatCode>General</c:formatCode>
                <c:ptCount val="3"/>
                <c:pt idx="0">
                  <c:v>2017</c:v>
                </c:pt>
                <c:pt idx="1">
                  <c:v>2018</c:v>
                </c:pt>
                <c:pt idx="2">
                  <c:v>2019</c:v>
                </c:pt>
              </c:numCache>
            </c:numRef>
          </c:cat>
          <c:val>
            <c:numRef>
              <c:f>'Дорожный фонд'!$B$16:$D$16</c:f>
              <c:numCache>
                <c:formatCode>General</c:formatCode>
                <c:ptCount val="3"/>
                <c:pt idx="0">
                  <c:v>6.02</c:v>
                </c:pt>
                <c:pt idx="1">
                  <c:v>9.234</c:v>
                </c:pt>
                <c:pt idx="2">
                  <c:v>16.100000000000001</c:v>
                </c:pt>
              </c:numCache>
            </c:numRef>
          </c:val>
        </c:ser>
        <c:ser>
          <c:idx val="3"/>
          <c:order val="3"/>
          <c:spPr>
            <a:solidFill>
              <a:schemeClr val="accent6">
                <a:lumMod val="75000"/>
              </a:schemeClr>
            </a:solidFill>
          </c:spPr>
          <c:invertIfNegative val="0"/>
          <c:cat>
            <c:numRef>
              <c:f>'Дорожный фонд'!$B$13:$D$13</c:f>
              <c:numCache>
                <c:formatCode>General</c:formatCode>
                <c:ptCount val="3"/>
                <c:pt idx="0">
                  <c:v>2017</c:v>
                </c:pt>
                <c:pt idx="1">
                  <c:v>2018</c:v>
                </c:pt>
                <c:pt idx="2">
                  <c:v>2019</c:v>
                </c:pt>
              </c:numCache>
            </c:numRef>
          </c:cat>
          <c:val>
            <c:numRef>
              <c:f>'Дорожный фонд'!$B$17:$D$17</c:f>
              <c:numCache>
                <c:formatCode>General</c:formatCode>
                <c:ptCount val="3"/>
                <c:pt idx="0">
                  <c:v>3.6</c:v>
                </c:pt>
                <c:pt idx="1">
                  <c:v>4.74</c:v>
                </c:pt>
                <c:pt idx="2">
                  <c:v>3.74</c:v>
                </c:pt>
              </c:numCache>
            </c:numRef>
          </c:val>
        </c:ser>
        <c:ser>
          <c:idx val="4"/>
          <c:order val="4"/>
          <c:spPr>
            <a:solidFill>
              <a:schemeClr val="accent6">
                <a:lumMod val="75000"/>
              </a:schemeClr>
            </a:solidFill>
          </c:spPr>
          <c:invertIfNegative val="0"/>
          <c:cat>
            <c:numRef>
              <c:f>'Дорожный фонд'!$B$13:$D$13</c:f>
              <c:numCache>
                <c:formatCode>General</c:formatCode>
                <c:ptCount val="3"/>
                <c:pt idx="0">
                  <c:v>2017</c:v>
                </c:pt>
                <c:pt idx="1">
                  <c:v>2018</c:v>
                </c:pt>
                <c:pt idx="2">
                  <c:v>2019</c:v>
                </c:pt>
              </c:numCache>
            </c:numRef>
          </c:cat>
          <c:val>
            <c:numRef>
              <c:f>'Дорожный фонд'!$B$18:$D$18</c:f>
              <c:numCache>
                <c:formatCode>General</c:formatCode>
                <c:ptCount val="3"/>
                <c:pt idx="0">
                  <c:v>0.1</c:v>
                </c:pt>
                <c:pt idx="1">
                  <c:v>0.1</c:v>
                </c:pt>
                <c:pt idx="2">
                  <c:v>0.56000000000000005</c:v>
                </c:pt>
              </c:numCache>
            </c:numRef>
          </c:val>
        </c:ser>
        <c:ser>
          <c:idx val="5"/>
          <c:order val="5"/>
          <c:spPr>
            <a:solidFill>
              <a:schemeClr val="accent1">
                <a:lumMod val="60000"/>
                <a:lumOff val="40000"/>
              </a:schemeClr>
            </a:solidFill>
          </c:spPr>
          <c:invertIfNegative val="0"/>
          <c:cat>
            <c:numRef>
              <c:f>'Дорожный фонд'!$B$13:$D$13</c:f>
              <c:numCache>
                <c:formatCode>General</c:formatCode>
                <c:ptCount val="3"/>
                <c:pt idx="0">
                  <c:v>2017</c:v>
                </c:pt>
                <c:pt idx="1">
                  <c:v>2018</c:v>
                </c:pt>
                <c:pt idx="2">
                  <c:v>2019</c:v>
                </c:pt>
              </c:numCache>
            </c:numRef>
          </c:cat>
          <c:val>
            <c:numRef>
              <c:f>'Дорожный фонд'!$B$19:$D$19</c:f>
              <c:numCache>
                <c:formatCode>General</c:formatCode>
                <c:ptCount val="3"/>
              </c:numCache>
            </c:numRef>
          </c:val>
        </c:ser>
        <c:dLbls>
          <c:showLegendKey val="0"/>
          <c:showVal val="0"/>
          <c:showCatName val="0"/>
          <c:showSerName val="0"/>
          <c:showPercent val="0"/>
          <c:showBubbleSize val="0"/>
        </c:dLbls>
        <c:gapWidth val="15"/>
        <c:shape val="cylinder"/>
        <c:axId val="136766208"/>
        <c:axId val="136767744"/>
        <c:axId val="0"/>
      </c:bar3DChart>
      <c:catAx>
        <c:axId val="136766208"/>
        <c:scaling>
          <c:orientation val="minMax"/>
        </c:scaling>
        <c:delete val="0"/>
        <c:axPos val="b"/>
        <c:numFmt formatCode="General" sourceLinked="1"/>
        <c:majorTickMark val="out"/>
        <c:minorTickMark val="none"/>
        <c:tickLblPos val="nextTo"/>
        <c:txPr>
          <a:bodyPr/>
          <a:lstStyle/>
          <a:p>
            <a:pPr>
              <a:defRPr sz="2000" b="1"/>
            </a:pPr>
            <a:endParaRPr lang="ru-RU"/>
          </a:p>
        </c:txPr>
        <c:crossAx val="136767744"/>
        <c:crosses val="autoZero"/>
        <c:auto val="1"/>
        <c:lblAlgn val="ctr"/>
        <c:lblOffset val="100"/>
        <c:noMultiLvlLbl val="0"/>
      </c:catAx>
      <c:valAx>
        <c:axId val="136767744"/>
        <c:scaling>
          <c:orientation val="minMax"/>
        </c:scaling>
        <c:delete val="1"/>
        <c:axPos val="l"/>
        <c:numFmt formatCode="General" sourceLinked="1"/>
        <c:majorTickMark val="out"/>
        <c:minorTickMark val="none"/>
        <c:tickLblPos val="nextTo"/>
        <c:crossAx val="136766208"/>
        <c:crosses val="autoZero"/>
        <c:crossBetween val="between"/>
      </c:valAx>
    </c:plotArea>
    <c:plotVisOnly val="0"/>
    <c:dispBlanksAs val="zero"/>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666652363277468"/>
          <c:y val="0.12828947368421054"/>
          <c:w val="0.64486830154405084"/>
          <c:h val="0.77850877192982471"/>
        </c:manualLayout>
      </c:layout>
      <c:doughnutChart>
        <c:varyColors val="1"/>
        <c:dLbls>
          <c:showLegendKey val="0"/>
          <c:showVal val="0"/>
          <c:showCatName val="0"/>
          <c:showSerName val="0"/>
          <c:showPercent val="0"/>
          <c:showBubbleSize val="0"/>
          <c:showLeaderLines val="1"/>
        </c:dLbls>
        <c:firstSliceAng val="0"/>
        <c:holeSize val="50"/>
      </c:doughnutChart>
    </c:plotArea>
    <c:plotVisOnly val="1"/>
    <c:dispBlanksAs val="zero"/>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111111111111123E-2"/>
          <c:y val="0"/>
          <c:w val="0.93888888888889044"/>
          <c:h val="0.80444444444444463"/>
        </c:manualLayout>
      </c:layout>
      <c:lineChart>
        <c:grouping val="standard"/>
        <c:varyColors val="0"/>
        <c:ser>
          <c:idx val="0"/>
          <c:order val="0"/>
          <c:spPr>
            <a:ln w="85725"/>
          </c:spPr>
          <c:marker>
            <c:symbol val="diamond"/>
            <c:size val="20"/>
            <c:spPr>
              <a:scene3d>
                <a:camera prst="orthographicFront"/>
                <a:lightRig rig="threePt" dir="t"/>
              </a:scene3d>
              <a:sp3d>
                <a:bevelT/>
              </a:sp3d>
            </c:spPr>
          </c:marker>
          <c:dLbls>
            <c:dLbl>
              <c:idx val="0"/>
              <c:layout>
                <c:manualLayout>
                  <c:x val="-0.19166666666666668"/>
                  <c:y val="0"/>
                </c:manualLayout>
              </c:layout>
              <c:showLegendKey val="0"/>
              <c:showVal val="1"/>
              <c:showCatName val="0"/>
              <c:showSerName val="0"/>
              <c:showPercent val="0"/>
              <c:showBubbleSize val="0"/>
            </c:dLbl>
            <c:dLbl>
              <c:idx val="1"/>
              <c:layout>
                <c:manualLayout>
                  <c:x val="-0.1"/>
                  <c:y val="-0.24000000000000021"/>
                </c:manualLayout>
              </c:layout>
              <c:showLegendKey val="0"/>
              <c:showVal val="1"/>
              <c:showCatName val="0"/>
              <c:showSerName val="0"/>
              <c:showPercent val="0"/>
              <c:showBubbleSize val="0"/>
            </c:dLbl>
            <c:txPr>
              <a:bodyPr/>
              <a:lstStyle/>
              <a:p>
                <a:pPr algn="l" rtl="0" fontAlgn="base">
                  <a:spcBef>
                    <a:spcPct val="0"/>
                  </a:spcBef>
                  <a:spcAft>
                    <a:spcPct val="0"/>
                  </a:spcAft>
                  <a:defRPr lang="ru-RU" sz="2000" b="1" kern="1200" dirty="0" smtClean="0">
                    <a:solidFill>
                      <a:srgbClr val="2D2D8A">
                        <a:lumMod val="75000"/>
                      </a:srgbClr>
                    </a:solidFill>
                    <a:latin typeface="Arial"/>
                    <a:ea typeface="+mn-ea"/>
                    <a:cs typeface="Arial" charset="0"/>
                  </a:defRPr>
                </a:pPr>
                <a:endParaRPr lang="ru-RU"/>
              </a:p>
            </c:txPr>
            <c:showLegendKey val="0"/>
            <c:showVal val="1"/>
            <c:showCatName val="0"/>
            <c:showSerName val="0"/>
            <c:showPercent val="0"/>
            <c:showBubbleSize val="0"/>
            <c:showLeaderLines val="0"/>
          </c:dLbls>
          <c:val>
            <c:numRef>
              <c:f>'Дорожный фонд'!$H$14:$J$14</c:f>
              <c:numCache>
                <c:formatCode>General</c:formatCode>
                <c:ptCount val="3"/>
                <c:pt idx="0">
                  <c:v>210</c:v>
                </c:pt>
                <c:pt idx="1">
                  <c:v>83.7</c:v>
                </c:pt>
                <c:pt idx="2">
                  <c:v>187.8</c:v>
                </c:pt>
              </c:numCache>
            </c:numRef>
          </c:val>
          <c:smooth val="0"/>
        </c:ser>
        <c:dLbls>
          <c:showLegendKey val="0"/>
          <c:showVal val="0"/>
          <c:showCatName val="0"/>
          <c:showSerName val="0"/>
          <c:showPercent val="0"/>
          <c:showBubbleSize val="0"/>
        </c:dLbls>
        <c:marker val="1"/>
        <c:smooth val="0"/>
        <c:axId val="136990080"/>
        <c:axId val="137004160"/>
      </c:lineChart>
      <c:catAx>
        <c:axId val="136990080"/>
        <c:scaling>
          <c:orientation val="minMax"/>
        </c:scaling>
        <c:delete val="1"/>
        <c:axPos val="b"/>
        <c:majorTickMark val="out"/>
        <c:minorTickMark val="none"/>
        <c:tickLblPos val="nextTo"/>
        <c:crossAx val="137004160"/>
        <c:crosses val="autoZero"/>
        <c:auto val="1"/>
        <c:lblAlgn val="ctr"/>
        <c:lblOffset val="100"/>
        <c:noMultiLvlLbl val="0"/>
      </c:catAx>
      <c:valAx>
        <c:axId val="137004160"/>
        <c:scaling>
          <c:orientation val="minMax"/>
        </c:scaling>
        <c:delete val="1"/>
        <c:axPos val="l"/>
        <c:numFmt formatCode="General" sourceLinked="1"/>
        <c:majorTickMark val="out"/>
        <c:minorTickMark val="none"/>
        <c:tickLblPos val="nextTo"/>
        <c:crossAx val="136990080"/>
        <c:crosses val="autoZero"/>
        <c:crossBetween val="between"/>
      </c:valAx>
    </c:plotArea>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spPr>
            <a:scene3d>
              <a:camera prst="orthographicFront"/>
              <a:lightRig rig="threePt" dir="t"/>
            </a:scene3d>
            <a:sp3d>
              <a:bevelT/>
            </a:sp3d>
          </c:spPr>
          <c:explosion val="11"/>
          <c:dPt>
            <c:idx val="0"/>
            <c:bubble3D val="0"/>
            <c:explosion val="3"/>
          </c:dPt>
          <c:dLbls>
            <c:dLbl>
              <c:idx val="3"/>
              <c:layout>
                <c:manualLayout>
                  <c:x val="7.028161797000837E-2"/>
                  <c:y val="1.1627906976744149E-2"/>
                </c:manualLayout>
              </c:layout>
              <c:showLegendKey val="0"/>
              <c:showVal val="1"/>
              <c:showCatName val="0"/>
              <c:showSerName val="0"/>
              <c:showPercent val="0"/>
              <c:showBubbleSize val="0"/>
            </c:dLbl>
            <c:txPr>
              <a:bodyPr/>
              <a:lstStyle/>
              <a:p>
                <a:pPr>
                  <a:defRPr sz="2800"/>
                </a:pPr>
                <a:endParaRPr lang="ru-RU"/>
              </a:p>
            </c:txPr>
            <c:showLegendKey val="0"/>
            <c:showVal val="1"/>
            <c:showCatName val="0"/>
            <c:showSerName val="0"/>
            <c:showPercent val="0"/>
            <c:showBubbleSize val="0"/>
            <c:showLeaderLines val="1"/>
          </c:dLbls>
          <c:cat>
            <c:strRef>
              <c:f>'местные инициативы'!$A$4:$A$7</c:f>
              <c:strCache>
                <c:ptCount val="4"/>
                <c:pt idx="0">
                  <c:v>Краевой бюджет</c:v>
                </c:pt>
                <c:pt idx="1">
                  <c:v>Местный бюджет</c:v>
                </c:pt>
                <c:pt idx="2">
                  <c:v>за счет средств физических лиц</c:v>
                </c:pt>
                <c:pt idx="3">
                  <c:v>за счет средств индивидуальных предпринимателей и организаций</c:v>
                </c:pt>
              </c:strCache>
            </c:strRef>
          </c:cat>
          <c:val>
            <c:numRef>
              <c:f>'местные инициативы'!$B$4:$B$7</c:f>
              <c:numCache>
                <c:formatCode>General</c:formatCode>
                <c:ptCount val="4"/>
                <c:pt idx="0">
                  <c:v>1988.6</c:v>
                </c:pt>
                <c:pt idx="1">
                  <c:v>1632.6</c:v>
                </c:pt>
                <c:pt idx="2">
                  <c:v>102</c:v>
                </c:pt>
                <c:pt idx="3">
                  <c:v>408</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115901831506374"/>
          <c:y val="4.7537081120674124E-3"/>
          <c:w val="0.38635841584549291"/>
          <c:h val="0.99436855276811331"/>
        </c:manualLayout>
      </c:layout>
      <c:overlay val="0"/>
      <c:txPr>
        <a:bodyPr/>
        <a:lstStyle/>
        <a:p>
          <a:pPr>
            <a:defRPr sz="1400"/>
          </a:pPr>
          <a:endParaRPr lang="ru-RU"/>
        </a:p>
      </c:txPr>
    </c:legend>
    <c:plotVisOnly val="1"/>
    <c:dispBlanksAs val="gap"/>
    <c:showDLblsOverMax val="0"/>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20905992020021638"/>
          <c:y val="0.12516148158146029"/>
          <c:w val="0.79094007275597922"/>
          <c:h val="0.79625941629091612"/>
        </c:manualLayout>
      </c:layout>
      <c:bar3DChart>
        <c:barDir val="col"/>
        <c:grouping val="stacked"/>
        <c:varyColors val="0"/>
        <c:ser>
          <c:idx val="0"/>
          <c:order val="0"/>
          <c:spPr>
            <a:solidFill>
              <a:schemeClr val="accent5">
                <a:lumMod val="60000"/>
                <a:lumOff val="40000"/>
              </a:schemeClr>
            </a:solidFill>
            <a:ln>
              <a:noFill/>
            </a:ln>
            <a:scene3d>
              <a:camera prst="orthographicFront"/>
              <a:lightRig rig="threePt" dir="t"/>
            </a:scene3d>
            <a:sp3d>
              <a:bevelT/>
            </a:sp3d>
          </c:spPr>
          <c:invertIfNegative val="0"/>
          <c:dPt>
            <c:idx val="0"/>
            <c:invertIfNegative val="0"/>
            <c:bubble3D val="0"/>
            <c:spPr>
              <a:solidFill>
                <a:schemeClr val="accent5">
                  <a:lumMod val="60000"/>
                  <a:lumOff val="40000"/>
                </a:schemeClr>
              </a:solidFill>
              <a:ln w="0">
                <a:noFill/>
              </a:ln>
              <a:scene3d>
                <a:camera prst="orthographicFront"/>
                <a:lightRig rig="threePt" dir="t"/>
              </a:scene3d>
              <a:sp3d>
                <a:bevelT/>
              </a:sp3d>
            </c:spPr>
          </c:dPt>
          <c:dLbls>
            <c:spPr>
              <a:ln>
                <a:noFill/>
              </a:ln>
            </c:spPr>
            <c:txPr>
              <a:bodyPr/>
              <a:lstStyle/>
              <a:p>
                <a:pPr>
                  <a:defRPr sz="1200"/>
                </a:pPr>
                <a:endParaRPr lang="ru-RU"/>
              </a:p>
            </c:txPr>
            <c:showLegendKey val="0"/>
            <c:showVal val="1"/>
            <c:showCatName val="0"/>
            <c:showSerName val="0"/>
            <c:showPercent val="0"/>
            <c:showBubbleSize val="0"/>
            <c:showLeaderLines val="0"/>
          </c:dLbls>
          <c:cat>
            <c:strRef>
              <c:f>Благоустройство!$B$18:$D$18</c:f>
              <c:strCache>
                <c:ptCount val="3"/>
                <c:pt idx="0">
                  <c:v>2017</c:v>
                </c:pt>
                <c:pt idx="1">
                  <c:v>2018</c:v>
                </c:pt>
                <c:pt idx="2">
                  <c:v>2019</c:v>
                </c:pt>
              </c:strCache>
            </c:strRef>
          </c:cat>
          <c:val>
            <c:numRef>
              <c:f>Благоустройство!$B$19:$D$19</c:f>
              <c:numCache>
                <c:formatCode>#,##0.0</c:formatCode>
                <c:ptCount val="3"/>
                <c:pt idx="0">
                  <c:v>133.12</c:v>
                </c:pt>
                <c:pt idx="1">
                  <c:v>127.79</c:v>
                </c:pt>
                <c:pt idx="2">
                  <c:v>136.5</c:v>
                </c:pt>
              </c:numCache>
            </c:numRef>
          </c:val>
        </c:ser>
        <c:ser>
          <c:idx val="1"/>
          <c:order val="1"/>
          <c:spPr>
            <a:ln>
              <a:noFill/>
            </a:ln>
            <a:scene3d>
              <a:camera prst="orthographicFront"/>
              <a:lightRig rig="threePt" dir="t"/>
            </a:scene3d>
            <a:sp3d>
              <a:bevelT/>
            </a:sp3d>
          </c:spPr>
          <c:invertIfNegative val="0"/>
          <c:dLbls>
            <c:txPr>
              <a:bodyPr/>
              <a:lstStyle/>
              <a:p>
                <a:pPr>
                  <a:defRPr sz="1200"/>
                </a:pPr>
                <a:endParaRPr lang="ru-RU"/>
              </a:p>
            </c:txPr>
            <c:showLegendKey val="0"/>
            <c:showVal val="1"/>
            <c:showCatName val="0"/>
            <c:showSerName val="0"/>
            <c:showPercent val="0"/>
            <c:showBubbleSize val="0"/>
            <c:showLeaderLines val="0"/>
          </c:dLbls>
          <c:cat>
            <c:strRef>
              <c:f>Благоустройство!$B$18:$D$18</c:f>
              <c:strCache>
                <c:ptCount val="3"/>
                <c:pt idx="0">
                  <c:v>2017</c:v>
                </c:pt>
                <c:pt idx="1">
                  <c:v>2018</c:v>
                </c:pt>
                <c:pt idx="2">
                  <c:v>2019</c:v>
                </c:pt>
              </c:strCache>
            </c:strRef>
          </c:cat>
          <c:val>
            <c:numRef>
              <c:f>Благоустройство!$B$20:$D$20</c:f>
              <c:numCache>
                <c:formatCode>#,##0.0</c:formatCode>
                <c:ptCount val="3"/>
                <c:pt idx="0">
                  <c:v>74.7</c:v>
                </c:pt>
                <c:pt idx="1">
                  <c:v>76.92</c:v>
                </c:pt>
                <c:pt idx="2">
                  <c:v>78.099999999999994</c:v>
                </c:pt>
              </c:numCache>
            </c:numRef>
          </c:val>
        </c:ser>
        <c:ser>
          <c:idx val="2"/>
          <c:order val="2"/>
          <c:spPr>
            <a:solidFill>
              <a:schemeClr val="accent3">
                <a:lumMod val="75000"/>
              </a:schemeClr>
            </a:solidFill>
            <a:ln>
              <a:noFill/>
            </a:ln>
            <a:scene3d>
              <a:camera prst="orthographicFront"/>
              <a:lightRig rig="threePt" dir="t"/>
            </a:scene3d>
            <a:sp3d>
              <a:bevelT/>
            </a:sp3d>
          </c:spPr>
          <c:invertIfNegative val="0"/>
          <c:dLbls>
            <c:txPr>
              <a:bodyPr/>
              <a:lstStyle/>
              <a:p>
                <a:pPr>
                  <a:defRPr sz="1200" b="1"/>
                </a:pPr>
                <a:endParaRPr lang="ru-RU"/>
              </a:p>
            </c:txPr>
            <c:showLegendKey val="0"/>
            <c:showVal val="1"/>
            <c:showCatName val="0"/>
            <c:showSerName val="0"/>
            <c:showPercent val="0"/>
            <c:showBubbleSize val="0"/>
            <c:showLeaderLines val="0"/>
          </c:dLbls>
          <c:cat>
            <c:strRef>
              <c:f>Благоустройство!$B$18:$D$18</c:f>
              <c:strCache>
                <c:ptCount val="3"/>
                <c:pt idx="0">
                  <c:v>2017</c:v>
                </c:pt>
                <c:pt idx="1">
                  <c:v>2018</c:v>
                </c:pt>
                <c:pt idx="2">
                  <c:v>2019</c:v>
                </c:pt>
              </c:strCache>
            </c:strRef>
          </c:cat>
          <c:val>
            <c:numRef>
              <c:f>Благоустройство!$B$21:$D$21</c:f>
              <c:numCache>
                <c:formatCode>#,##0.0</c:formatCode>
                <c:ptCount val="3"/>
                <c:pt idx="0">
                  <c:v>63.82</c:v>
                </c:pt>
                <c:pt idx="1">
                  <c:v>67.55</c:v>
                </c:pt>
                <c:pt idx="2">
                  <c:v>73.8</c:v>
                </c:pt>
              </c:numCache>
            </c:numRef>
          </c:val>
        </c:ser>
        <c:ser>
          <c:idx val="3"/>
          <c:order val="3"/>
          <c:spPr>
            <a:solidFill>
              <a:schemeClr val="accent6">
                <a:lumMod val="75000"/>
              </a:schemeClr>
            </a:solidFill>
            <a:ln>
              <a:noFill/>
            </a:ln>
            <a:scene3d>
              <a:camera prst="orthographicFront"/>
              <a:lightRig rig="threePt" dir="t"/>
            </a:scene3d>
            <a:sp3d>
              <a:bevelT/>
            </a:sp3d>
          </c:spPr>
          <c:invertIfNegative val="0"/>
          <c:dLbls>
            <c:txPr>
              <a:bodyPr/>
              <a:lstStyle/>
              <a:p>
                <a:pPr>
                  <a:defRPr sz="1200"/>
                </a:pPr>
                <a:endParaRPr lang="ru-RU"/>
              </a:p>
            </c:txPr>
            <c:showLegendKey val="0"/>
            <c:showVal val="1"/>
            <c:showCatName val="0"/>
            <c:showSerName val="0"/>
            <c:showPercent val="0"/>
            <c:showBubbleSize val="0"/>
            <c:showLeaderLines val="0"/>
          </c:dLbls>
          <c:cat>
            <c:strRef>
              <c:f>Благоустройство!$B$18:$D$18</c:f>
              <c:strCache>
                <c:ptCount val="3"/>
                <c:pt idx="0">
                  <c:v>2017</c:v>
                </c:pt>
                <c:pt idx="1">
                  <c:v>2018</c:v>
                </c:pt>
                <c:pt idx="2">
                  <c:v>2019</c:v>
                </c:pt>
              </c:strCache>
            </c:strRef>
          </c:cat>
          <c:val>
            <c:numRef>
              <c:f>Благоустройство!$B$22:$D$22</c:f>
              <c:numCache>
                <c:formatCode>#,##0.0</c:formatCode>
                <c:ptCount val="3"/>
                <c:pt idx="0">
                  <c:v>24.459999999999987</c:v>
                </c:pt>
                <c:pt idx="1">
                  <c:v>11.09</c:v>
                </c:pt>
                <c:pt idx="2">
                  <c:v>10.8</c:v>
                </c:pt>
              </c:numCache>
            </c:numRef>
          </c:val>
        </c:ser>
        <c:ser>
          <c:idx val="4"/>
          <c:order val="4"/>
          <c:spPr>
            <a:solidFill>
              <a:schemeClr val="accent1">
                <a:lumMod val="60000"/>
                <a:lumOff val="40000"/>
              </a:schemeClr>
            </a:solidFill>
            <a:ln>
              <a:noFill/>
            </a:ln>
            <a:scene3d>
              <a:camera prst="orthographicFront"/>
              <a:lightRig rig="threePt" dir="t"/>
            </a:scene3d>
            <a:sp3d>
              <a:bevelT/>
            </a:sp3d>
          </c:spPr>
          <c:invertIfNegative val="0"/>
          <c:dLbls>
            <c:dLbl>
              <c:idx val="0"/>
              <c:layout>
                <c:manualLayout>
                  <c:x val="4.9200492004920198E-3"/>
                  <c:y val="-2.0304573938359893E-2"/>
                </c:manualLayout>
              </c:layout>
              <c:showLegendKey val="0"/>
              <c:showVal val="1"/>
              <c:showCatName val="0"/>
              <c:showSerName val="0"/>
              <c:showPercent val="0"/>
              <c:showBubbleSize val="0"/>
            </c:dLbl>
            <c:dLbl>
              <c:idx val="1"/>
              <c:layout>
                <c:manualLayout>
                  <c:x val="1.6400164001640065E-3"/>
                  <c:y val="-3.0456860907539844E-2"/>
                </c:manualLayout>
              </c:layout>
              <c:showLegendKey val="0"/>
              <c:showVal val="1"/>
              <c:showCatName val="0"/>
              <c:showSerName val="0"/>
              <c:showPercent val="0"/>
              <c:showBubbleSize val="0"/>
            </c:dLbl>
            <c:dLbl>
              <c:idx val="2"/>
              <c:layout>
                <c:manualLayout>
                  <c:x val="4.9200492004920198E-3"/>
                  <c:y val="-3.0456860907539844E-2"/>
                </c:manualLayout>
              </c:layout>
              <c:showLegendKey val="0"/>
              <c:showVal val="1"/>
              <c:showCatName val="0"/>
              <c:showSerName val="0"/>
              <c:showPercent val="0"/>
              <c:showBubbleSize val="0"/>
            </c:dLbl>
            <c:txPr>
              <a:bodyPr/>
              <a:lstStyle/>
              <a:p>
                <a:pPr>
                  <a:defRPr sz="1200"/>
                </a:pPr>
                <a:endParaRPr lang="ru-RU"/>
              </a:p>
            </c:txPr>
            <c:showLegendKey val="0"/>
            <c:showVal val="1"/>
            <c:showCatName val="0"/>
            <c:showSerName val="0"/>
            <c:showPercent val="0"/>
            <c:showBubbleSize val="0"/>
            <c:showLeaderLines val="0"/>
          </c:dLbls>
          <c:cat>
            <c:strRef>
              <c:f>Благоустройство!$B$18:$D$18</c:f>
              <c:strCache>
                <c:ptCount val="3"/>
                <c:pt idx="0">
                  <c:v>2017</c:v>
                </c:pt>
                <c:pt idx="1">
                  <c:v>2018</c:v>
                </c:pt>
                <c:pt idx="2">
                  <c:v>2019</c:v>
                </c:pt>
              </c:strCache>
            </c:strRef>
          </c:cat>
          <c:val>
            <c:numRef>
              <c:f>Благоустройство!$B$23:$D$23</c:f>
              <c:numCache>
                <c:formatCode>#,##0.0</c:formatCode>
                <c:ptCount val="3"/>
                <c:pt idx="0">
                  <c:v>5.2</c:v>
                </c:pt>
                <c:pt idx="1">
                  <c:v>5.26</c:v>
                </c:pt>
                <c:pt idx="2">
                  <c:v>4.72</c:v>
                </c:pt>
              </c:numCache>
            </c:numRef>
          </c:val>
        </c:ser>
        <c:dLbls>
          <c:showLegendKey val="0"/>
          <c:showVal val="1"/>
          <c:showCatName val="0"/>
          <c:showSerName val="0"/>
          <c:showPercent val="0"/>
          <c:showBubbleSize val="0"/>
        </c:dLbls>
        <c:gapWidth val="95"/>
        <c:gapDepth val="95"/>
        <c:shape val="box"/>
        <c:axId val="137433088"/>
        <c:axId val="137434624"/>
        <c:axId val="0"/>
      </c:bar3DChart>
      <c:catAx>
        <c:axId val="137433088"/>
        <c:scaling>
          <c:orientation val="minMax"/>
        </c:scaling>
        <c:delete val="0"/>
        <c:axPos val="b"/>
        <c:majorTickMark val="none"/>
        <c:minorTickMark val="none"/>
        <c:tickLblPos val="nextTo"/>
        <c:txPr>
          <a:bodyPr/>
          <a:lstStyle/>
          <a:p>
            <a:pPr>
              <a:defRPr sz="1200" b="1"/>
            </a:pPr>
            <a:endParaRPr lang="ru-RU"/>
          </a:p>
        </c:txPr>
        <c:crossAx val="137434624"/>
        <c:crosses val="autoZero"/>
        <c:auto val="1"/>
        <c:lblAlgn val="ctr"/>
        <c:lblOffset val="100"/>
        <c:noMultiLvlLbl val="0"/>
      </c:catAx>
      <c:valAx>
        <c:axId val="137434624"/>
        <c:scaling>
          <c:orientation val="minMax"/>
        </c:scaling>
        <c:delete val="1"/>
        <c:axPos val="l"/>
        <c:numFmt formatCode="#,##0.0" sourceLinked="1"/>
        <c:majorTickMark val="none"/>
        <c:minorTickMark val="none"/>
        <c:tickLblPos val="none"/>
        <c:crossAx val="137433088"/>
        <c:crosses val="autoZero"/>
        <c:crossBetween val="between"/>
      </c:valAx>
    </c:plotArea>
    <c:plotVisOnly val="0"/>
    <c:dispBlanksAs val="zero"/>
    <c:showDLblsOverMax val="0"/>
  </c:chart>
  <c:txPr>
    <a:bodyPr/>
    <a:lstStyle/>
    <a:p>
      <a:pPr>
        <a:defRPr sz="1800"/>
      </a:pPr>
      <a:endParaRPr lang="ru-RU"/>
    </a:p>
  </c:txPr>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0"/>
    </c:view3D>
    <c:floor>
      <c:thickness val="0"/>
    </c:floor>
    <c:sideWall>
      <c:thickness val="0"/>
    </c:sideWall>
    <c:backWall>
      <c:thickness val="0"/>
    </c:backWall>
    <c:plotArea>
      <c:layout>
        <c:manualLayout>
          <c:layoutTarget val="inner"/>
          <c:xMode val="edge"/>
          <c:yMode val="edge"/>
          <c:x val="0"/>
          <c:y val="6.874990734775098E-2"/>
          <c:w val="0.9541666666666665"/>
          <c:h val="0.93125000000000002"/>
        </c:manualLayout>
      </c:layout>
      <c:pie3DChart>
        <c:varyColors val="1"/>
        <c:dLbls>
          <c:showLegendKey val="0"/>
          <c:showVal val="0"/>
          <c:showCatName val="0"/>
          <c:showSerName val="0"/>
          <c:showPercent val="0"/>
          <c:showBubbleSize val="0"/>
          <c:showLeaderLines val="1"/>
        </c:dLbls>
      </c:pie3DChart>
    </c:plotArea>
    <c:plotVisOnly val="1"/>
    <c:dispBlanksAs val="zero"/>
    <c:showDLblsOverMax val="0"/>
  </c:chart>
  <c:spPr>
    <a:scene3d>
      <a:camera prst="orthographicFront"/>
      <a:lightRig rig="threePt" dir="t"/>
    </a:scene3d>
    <a:sp3d prstMaterial="metal"/>
  </c:spPr>
  <c:txPr>
    <a:bodyPr/>
    <a:lstStyle/>
    <a:p>
      <a:pPr>
        <a:defRPr sz="1800"/>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03076459704833"/>
          <c:y val="0"/>
          <c:w val="0.68169398907103829"/>
          <c:h val="0.91896869244935564"/>
        </c:manualLayout>
      </c:layout>
      <c:doughnutChart>
        <c:varyColors val="1"/>
        <c:ser>
          <c:idx val="0"/>
          <c:order val="0"/>
          <c:spPr>
            <a:scene3d>
              <a:camera prst="orthographicFront"/>
              <a:lightRig rig="threePt" dir="t"/>
            </a:scene3d>
            <a:sp3d>
              <a:bevelT/>
            </a:sp3d>
          </c:spPr>
          <c:explosion val="28"/>
          <c:dPt>
            <c:idx val="0"/>
            <c:bubble3D val="0"/>
            <c:spPr>
              <a:solidFill>
                <a:schemeClr val="accent5">
                  <a:lumMod val="75000"/>
                </a:schemeClr>
              </a:solidFill>
              <a:ln>
                <a:solidFill>
                  <a:schemeClr val="accent5">
                    <a:lumMod val="75000"/>
                  </a:schemeClr>
                </a:solidFill>
              </a:ln>
              <a:scene3d>
                <a:camera prst="orthographicFront"/>
                <a:lightRig rig="threePt" dir="t"/>
              </a:scene3d>
              <a:sp3d>
                <a:bevelT/>
              </a:sp3d>
            </c:spPr>
          </c:dPt>
          <c:dPt>
            <c:idx val="1"/>
            <c:bubble3D val="0"/>
            <c:spPr>
              <a:solidFill>
                <a:srgbClr val="0000FF"/>
              </a:solidFill>
              <a:scene3d>
                <a:camera prst="orthographicFront"/>
                <a:lightRig rig="threePt" dir="t"/>
              </a:scene3d>
              <a:sp3d>
                <a:bevelT/>
              </a:sp3d>
            </c:spPr>
          </c:dPt>
          <c:val>
            <c:numRef>
              <c:f>'расходы по статьям с инвестиция'!$AF$60:$AG$60</c:f>
              <c:numCache>
                <c:formatCode>General</c:formatCode>
                <c:ptCount val="2"/>
                <c:pt idx="0">
                  <c:v>212.19399999999999</c:v>
                </c:pt>
                <c:pt idx="1">
                  <c:v>2.4759999999999978</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lgn="ctr" rtl="0" fontAlgn="base">
        <a:lnSpc>
          <a:spcPts val="1600"/>
        </a:lnSpc>
        <a:spcBef>
          <a:spcPct val="0"/>
        </a:spcBef>
        <a:spcAft>
          <a:spcPct val="0"/>
        </a:spcAft>
        <a:defRPr lang="ru-RU" sz="2000" kern="1200" dirty="0" smtClean="0">
          <a:solidFill>
            <a:srgbClr val="002060"/>
          </a:solidFill>
          <a:latin typeface="+mj-lt"/>
          <a:ea typeface="+mn-ea"/>
          <a:cs typeface="Arial" charset="0"/>
        </a:defRPr>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40"/>
      <c:rotY val="30"/>
      <c:rAngAx val="1"/>
    </c:view3D>
    <c:floor>
      <c:thickness val="0"/>
    </c:floor>
    <c:sideWall>
      <c:thickness val="0"/>
    </c:sideWall>
    <c:backWall>
      <c:thickness val="0"/>
    </c:backWall>
    <c:plotArea>
      <c:layout>
        <c:manualLayout>
          <c:layoutTarget val="inner"/>
          <c:xMode val="edge"/>
          <c:yMode val="edge"/>
          <c:x val="0.43485960251799238"/>
          <c:y val="0"/>
          <c:w val="0.48109473051381385"/>
          <c:h val="1"/>
        </c:manualLayout>
      </c:layout>
      <c:bar3DChart>
        <c:barDir val="bar"/>
        <c:grouping val="clustered"/>
        <c:varyColors val="0"/>
        <c:ser>
          <c:idx val="0"/>
          <c:order val="0"/>
          <c:tx>
            <c:strRef>
              <c:f>Лист1!$C$3</c:f>
              <c:strCache>
                <c:ptCount val="1"/>
                <c:pt idx="0">
                  <c:v>2016</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Лист1!$B$4:$B$18</c:f>
              <c:strCache>
                <c:ptCount val="15"/>
                <c:pt idx="0">
                  <c:v>Развитие образования</c:v>
                </c:pt>
                <c:pt idx="1">
                  <c:v>Социальная поддержка граждан</c:v>
                </c:pt>
                <c:pt idx="2">
                  <c:v>Сохранение и развитие культуры</c:v>
                </c:pt>
                <c:pt idx="3">
                  <c:v>Развитие транспортной системы</c:v>
                </c:pt>
                <c:pt idx="4">
                  <c:v>Развитие ЖКХ</c:v>
                </c:pt>
                <c:pt idx="5">
                  <c:v>Экология и охрана окружающей среды</c:v>
                </c:pt>
                <c:pt idx="6">
                  <c:v>Развитие информационного общества</c:v>
                </c:pt>
                <c:pt idx="7">
                  <c:v> Развитие физической культуры и спорта</c:v>
                </c:pt>
                <c:pt idx="8">
                  <c:v>Управление финансами</c:v>
                </c:pt>
                <c:pt idx="9">
                  <c:v>Управление имуществом</c:v>
                </c:pt>
                <c:pt idx="10">
                  <c:v>Формирование современной городской среды</c:v>
                </c:pt>
                <c:pt idx="11">
                  <c:v>Непрограммные расходы</c:v>
                </c:pt>
                <c:pt idx="12">
                  <c:v>Модернизация экономики</c:v>
                </c:pt>
                <c:pt idx="13">
                  <c:v>Безопасный Пятигорск</c:v>
                </c:pt>
                <c:pt idx="14">
                  <c:v>Молодежная политика</c:v>
                </c:pt>
              </c:strCache>
            </c:strRef>
          </c:cat>
          <c:val>
            <c:numRef>
              <c:f>Лист1!$C$4:$C$13</c:f>
            </c:numRef>
          </c:val>
          <c:shape val="box"/>
          <c:extLst xmlns:c16r2="http://schemas.microsoft.com/office/drawing/2015/06/chart">
            <c:ext xmlns:c16="http://schemas.microsoft.com/office/drawing/2014/chart" uri="{C3380CC4-5D6E-409C-BE32-E72D297353CC}">
              <c16:uniqueId val="{00000000-382D-4A41-AF41-D41518EECEF0}"/>
            </c:ext>
          </c:extLst>
        </c:ser>
        <c:ser>
          <c:idx val="1"/>
          <c:order val="1"/>
          <c:tx>
            <c:strRef>
              <c:f>Лист1!$D$3</c:f>
              <c:strCache>
                <c:ptCount val="1"/>
                <c:pt idx="0">
                  <c:v>2017 год</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Лист1!$B$4:$B$18</c:f>
              <c:strCache>
                <c:ptCount val="15"/>
                <c:pt idx="0">
                  <c:v>Развитие образования</c:v>
                </c:pt>
                <c:pt idx="1">
                  <c:v>Социальная поддержка граждан</c:v>
                </c:pt>
                <c:pt idx="2">
                  <c:v>Сохранение и развитие культуры</c:v>
                </c:pt>
                <c:pt idx="3">
                  <c:v>Развитие транспортной системы</c:v>
                </c:pt>
                <c:pt idx="4">
                  <c:v>Развитие ЖКХ</c:v>
                </c:pt>
                <c:pt idx="5">
                  <c:v>Экология и охрана окружающей среды</c:v>
                </c:pt>
                <c:pt idx="6">
                  <c:v>Развитие информационного общества</c:v>
                </c:pt>
                <c:pt idx="7">
                  <c:v> Развитие физической культуры и спорта</c:v>
                </c:pt>
                <c:pt idx="8">
                  <c:v>Управление финансами</c:v>
                </c:pt>
                <c:pt idx="9">
                  <c:v>Управление имуществом</c:v>
                </c:pt>
                <c:pt idx="10">
                  <c:v>Формирование современной городской среды</c:v>
                </c:pt>
                <c:pt idx="11">
                  <c:v>Непрограммные расходы</c:v>
                </c:pt>
                <c:pt idx="12">
                  <c:v>Модернизация экономики</c:v>
                </c:pt>
                <c:pt idx="13">
                  <c:v>Безопасный Пятигорск</c:v>
                </c:pt>
                <c:pt idx="14">
                  <c:v>Молодежная политика</c:v>
                </c:pt>
              </c:strCache>
            </c:strRef>
          </c:cat>
          <c:val>
            <c:numRef>
              <c:f>Лист1!$D$4:$D$13</c:f>
            </c:numRef>
          </c:val>
          <c:shape val="box"/>
          <c:extLst xmlns:c16r2="http://schemas.microsoft.com/office/drawing/2015/06/chart">
            <c:ext xmlns:c16="http://schemas.microsoft.com/office/drawing/2014/chart" uri="{C3380CC4-5D6E-409C-BE32-E72D297353CC}">
              <c16:uniqueId val="{00000001-382D-4A41-AF41-D41518EECEF0}"/>
            </c:ext>
          </c:extLst>
        </c:ser>
        <c:ser>
          <c:idx val="2"/>
          <c:order val="2"/>
          <c:tx>
            <c:strRef>
              <c:f>Лист1!$E$3</c:f>
              <c:strCache>
                <c:ptCount val="1"/>
                <c:pt idx="0">
                  <c:v>2018 год</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Лист1!$B$4:$B$18</c:f>
              <c:strCache>
                <c:ptCount val="15"/>
                <c:pt idx="0">
                  <c:v>Развитие образования</c:v>
                </c:pt>
                <c:pt idx="1">
                  <c:v>Социальная поддержка граждан</c:v>
                </c:pt>
                <c:pt idx="2">
                  <c:v>Сохранение и развитие культуры</c:v>
                </c:pt>
                <c:pt idx="3">
                  <c:v>Развитие транспортной системы</c:v>
                </c:pt>
                <c:pt idx="4">
                  <c:v>Развитие ЖКХ</c:v>
                </c:pt>
                <c:pt idx="5">
                  <c:v>Экология и охрана окружающей среды</c:v>
                </c:pt>
                <c:pt idx="6">
                  <c:v>Развитие информационного общества</c:v>
                </c:pt>
                <c:pt idx="7">
                  <c:v> Развитие физической культуры и спорта</c:v>
                </c:pt>
                <c:pt idx="8">
                  <c:v>Управление финансами</c:v>
                </c:pt>
                <c:pt idx="9">
                  <c:v>Управление имуществом</c:v>
                </c:pt>
                <c:pt idx="10">
                  <c:v>Формирование современной городской среды</c:v>
                </c:pt>
                <c:pt idx="11">
                  <c:v>Непрограммные расходы</c:v>
                </c:pt>
                <c:pt idx="12">
                  <c:v>Модернизация экономики</c:v>
                </c:pt>
                <c:pt idx="13">
                  <c:v>Безопасный Пятигорск</c:v>
                </c:pt>
                <c:pt idx="14">
                  <c:v>Молодежная политика</c:v>
                </c:pt>
              </c:strCache>
            </c:strRef>
          </c:cat>
          <c:val>
            <c:numRef>
              <c:f>Лист1!$E$4:$E$13</c:f>
            </c:numRef>
          </c:val>
          <c:shape val="box"/>
          <c:extLst xmlns:c16r2="http://schemas.microsoft.com/office/drawing/2015/06/chart">
            <c:ext xmlns:c16="http://schemas.microsoft.com/office/drawing/2014/chart" uri="{C3380CC4-5D6E-409C-BE32-E72D297353CC}">
              <c16:uniqueId val="{00000002-382D-4A41-AF41-D41518EECEF0}"/>
            </c:ext>
          </c:extLst>
        </c:ser>
        <c:ser>
          <c:idx val="3"/>
          <c:order val="3"/>
          <c:tx>
            <c:strRef>
              <c:f>Лист1!$F$3</c:f>
              <c:strCache>
                <c:ptCount val="1"/>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Лист1!$B$4:$B$18</c:f>
              <c:strCache>
                <c:ptCount val="15"/>
                <c:pt idx="0">
                  <c:v>Развитие образования</c:v>
                </c:pt>
                <c:pt idx="1">
                  <c:v>Социальная поддержка граждан</c:v>
                </c:pt>
                <c:pt idx="2">
                  <c:v>Сохранение и развитие культуры</c:v>
                </c:pt>
                <c:pt idx="3">
                  <c:v>Развитие транспортной системы</c:v>
                </c:pt>
                <c:pt idx="4">
                  <c:v>Развитие ЖКХ</c:v>
                </c:pt>
                <c:pt idx="5">
                  <c:v>Экология и охрана окружающей среды</c:v>
                </c:pt>
                <c:pt idx="6">
                  <c:v>Развитие информационного общества</c:v>
                </c:pt>
                <c:pt idx="7">
                  <c:v> Развитие физической культуры и спорта</c:v>
                </c:pt>
                <c:pt idx="8">
                  <c:v>Управление финансами</c:v>
                </c:pt>
                <c:pt idx="9">
                  <c:v>Управление имуществом</c:v>
                </c:pt>
                <c:pt idx="10">
                  <c:v>Формирование современной городской среды</c:v>
                </c:pt>
                <c:pt idx="11">
                  <c:v>Непрограммные расходы</c:v>
                </c:pt>
                <c:pt idx="12">
                  <c:v>Модернизация экономики</c:v>
                </c:pt>
                <c:pt idx="13">
                  <c:v>Безопасный Пятигорск</c:v>
                </c:pt>
                <c:pt idx="14">
                  <c:v>Молодежная политика</c:v>
                </c:pt>
              </c:strCache>
            </c:strRef>
          </c:cat>
          <c:val>
            <c:numRef>
              <c:f>Лист1!$F$4:$F$13</c:f>
            </c:numRef>
          </c:val>
          <c:shape val="box"/>
          <c:extLst xmlns:c16r2="http://schemas.microsoft.com/office/drawing/2015/06/chart">
            <c:ext xmlns:c16="http://schemas.microsoft.com/office/drawing/2014/chart" uri="{C3380CC4-5D6E-409C-BE32-E72D297353CC}">
              <c16:uniqueId val="{00000003-382D-4A41-AF41-D41518EECEF0}"/>
            </c:ext>
          </c:extLst>
        </c:ser>
        <c:ser>
          <c:idx val="4"/>
          <c:order val="4"/>
          <c:tx>
            <c:strRef>
              <c:f>Лист1!$G$3</c:f>
              <c:strCache>
                <c:ptCount val="1"/>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Лист1!$B$4:$B$18</c:f>
              <c:strCache>
                <c:ptCount val="15"/>
                <c:pt idx="0">
                  <c:v>Развитие образования</c:v>
                </c:pt>
                <c:pt idx="1">
                  <c:v>Социальная поддержка граждан</c:v>
                </c:pt>
                <c:pt idx="2">
                  <c:v>Сохранение и развитие культуры</c:v>
                </c:pt>
                <c:pt idx="3">
                  <c:v>Развитие транспортной системы</c:v>
                </c:pt>
                <c:pt idx="4">
                  <c:v>Развитие ЖКХ</c:v>
                </c:pt>
                <c:pt idx="5">
                  <c:v>Экология и охрана окружающей среды</c:v>
                </c:pt>
                <c:pt idx="6">
                  <c:v>Развитие информационного общества</c:v>
                </c:pt>
                <c:pt idx="7">
                  <c:v> Развитие физической культуры и спорта</c:v>
                </c:pt>
                <c:pt idx="8">
                  <c:v>Управление финансами</c:v>
                </c:pt>
                <c:pt idx="9">
                  <c:v>Управление имуществом</c:v>
                </c:pt>
                <c:pt idx="10">
                  <c:v>Формирование современной городской среды</c:v>
                </c:pt>
                <c:pt idx="11">
                  <c:v>Непрограммные расходы</c:v>
                </c:pt>
                <c:pt idx="12">
                  <c:v>Модернизация экономики</c:v>
                </c:pt>
                <c:pt idx="13">
                  <c:v>Безопасный Пятигорск</c:v>
                </c:pt>
                <c:pt idx="14">
                  <c:v>Молодежная политика</c:v>
                </c:pt>
              </c:strCache>
            </c:strRef>
          </c:cat>
          <c:val>
            <c:numRef>
              <c:f>Лист1!$G$4:$G$13</c:f>
            </c:numRef>
          </c:val>
          <c:shape val="box"/>
          <c:extLst xmlns:c16r2="http://schemas.microsoft.com/office/drawing/2015/06/chart">
            <c:ext xmlns:c16="http://schemas.microsoft.com/office/drawing/2014/chart" uri="{C3380CC4-5D6E-409C-BE32-E72D297353CC}">
              <c16:uniqueId val="{00000004-382D-4A41-AF41-D41518EECEF0}"/>
            </c:ext>
          </c:extLst>
        </c:ser>
        <c:ser>
          <c:idx val="5"/>
          <c:order val="5"/>
          <c:tx>
            <c:strRef>
              <c:f>Лист1!$H$3</c:f>
              <c:strCache>
                <c:ptCount val="1"/>
                <c:pt idx="0">
                  <c:v>2016  год - 3 973,9 млн.руб.</c:v>
                </c:pt>
              </c:strCache>
            </c:strRef>
          </c:tx>
          <c:spPr>
            <a:gradFill rotWithShape="1">
              <a:gsLst>
                <a:gs pos="0">
                  <a:schemeClr val="accent1">
                    <a:lumMod val="95000"/>
                  </a:schemeClr>
                </a:gs>
                <a:gs pos="100000">
                  <a:schemeClr val="accent1">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invertIfNegative val="0"/>
          <c:dLbls>
            <c:spPr>
              <a:noFill/>
              <a:ln>
                <a:noFill/>
              </a:ln>
              <a:effectLst/>
            </c:spPr>
            <c:txPr>
              <a:bodyPr/>
              <a:lstStyle/>
              <a:p>
                <a:pPr>
                  <a:defRPr sz="1050" b="1" cap="none" spc="0">
                    <a:ln w="1905"/>
                    <a:solidFill>
                      <a:srgbClr val="003300"/>
                    </a:solidFill>
                    <a:effectLst>
                      <a:glow rad="63500">
                        <a:schemeClr val="accent2">
                          <a:satMod val="175000"/>
                          <a:alpha val="40000"/>
                        </a:schemeClr>
                      </a:glow>
                      <a:innerShdw blurRad="69850" dist="43180" dir="5400000">
                        <a:srgbClr val="000000">
                          <a:alpha val="65000"/>
                        </a:srgbClr>
                      </a:inn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Лист1!$B$4:$B$18</c:f>
              <c:strCache>
                <c:ptCount val="15"/>
                <c:pt idx="0">
                  <c:v>Развитие образования</c:v>
                </c:pt>
                <c:pt idx="1">
                  <c:v>Социальная поддержка граждан</c:v>
                </c:pt>
                <c:pt idx="2">
                  <c:v>Сохранение и развитие культуры</c:v>
                </c:pt>
                <c:pt idx="3">
                  <c:v>Развитие транспортной системы</c:v>
                </c:pt>
                <c:pt idx="4">
                  <c:v>Развитие ЖКХ</c:v>
                </c:pt>
                <c:pt idx="5">
                  <c:v>Экология и охрана окружающей среды</c:v>
                </c:pt>
                <c:pt idx="6">
                  <c:v>Развитие информационного общества</c:v>
                </c:pt>
                <c:pt idx="7">
                  <c:v> Развитие физической культуры и спорта</c:v>
                </c:pt>
                <c:pt idx="8">
                  <c:v>Управление финансами</c:v>
                </c:pt>
                <c:pt idx="9">
                  <c:v>Управление имуществом</c:v>
                </c:pt>
                <c:pt idx="10">
                  <c:v>Формирование современной городской среды</c:v>
                </c:pt>
                <c:pt idx="11">
                  <c:v>Непрограммные расходы</c:v>
                </c:pt>
                <c:pt idx="12">
                  <c:v>Модернизация экономики</c:v>
                </c:pt>
                <c:pt idx="13">
                  <c:v>Безопасный Пятигорск</c:v>
                </c:pt>
                <c:pt idx="14">
                  <c:v>Молодежная политика</c:v>
                </c:pt>
              </c:strCache>
            </c:strRef>
          </c:cat>
          <c:val>
            <c:numRef>
              <c:f>Лист1!$H$4:$H$14</c:f>
            </c:numRef>
          </c:val>
          <c:extLst xmlns:c16r2="http://schemas.microsoft.com/office/drawing/2015/06/chart">
            <c:ext xmlns:c16="http://schemas.microsoft.com/office/drawing/2014/chart" uri="{C3380CC4-5D6E-409C-BE32-E72D297353CC}">
              <c16:uniqueId val="{00000005-382D-4A41-AF41-D41518EECEF0}"/>
            </c:ext>
          </c:extLst>
        </c:ser>
        <c:ser>
          <c:idx val="6"/>
          <c:order val="6"/>
          <c:tx>
            <c:strRef>
              <c:f>Лист1!$I$3</c:f>
              <c:strCache>
                <c:ptCount val="1"/>
                <c:pt idx="0">
                  <c:v>План - 5  071,08 млн.руб.</c:v>
                </c:pt>
              </c:strCache>
            </c:strRef>
          </c:tx>
          <c:spPr>
            <a:solidFill>
              <a:schemeClr val="accent3">
                <a:lumMod val="75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invertIfNegative val="0"/>
          <c:dLbls>
            <c:dLbl>
              <c:idx val="0"/>
              <c:layout>
                <c:manualLayout>
                  <c:x val="1.0203182199223042E-2"/>
                  <c:y val="-2.0218216645036891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382D-4A41-AF41-D41518EECEF0}"/>
                </c:ext>
              </c:extLst>
            </c:dLbl>
            <c:dLbl>
              <c:idx val="1"/>
              <c:layout>
                <c:manualLayout>
                  <c:x val="1.0203182199223042E-2"/>
                  <c:y val="-2.0218216645036891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382D-4A41-AF41-D41518EECEF0}"/>
                </c:ext>
              </c:extLst>
            </c:dLbl>
            <c:dLbl>
              <c:idx val="2"/>
              <c:layout>
                <c:manualLayout>
                  <c:x val="2.9151949140637265E-3"/>
                  <c:y val="-6.0654649935110742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382D-4A41-AF41-D41518EECEF0}"/>
                </c:ext>
              </c:extLst>
            </c:dLbl>
            <c:dLbl>
              <c:idx val="3"/>
              <c:layout>
                <c:manualLayout>
                  <c:x val="5.8303898281274495E-3"/>
                  <c:y val="-4.0436433290073842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382D-4A41-AF41-D41518EECEF0}"/>
                </c:ext>
              </c:extLst>
            </c:dLbl>
            <c:dLbl>
              <c:idx val="4"/>
              <c:layout>
                <c:manualLayout>
                  <c:x val="1.1660779656254923E-2"/>
                  <c:y val="-8.0872866580146956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A-382D-4A41-AF41-D41518EECEF0}"/>
                </c:ext>
              </c:extLst>
            </c:dLbl>
            <c:dLbl>
              <c:idx val="5"/>
              <c:layout>
                <c:manualLayout>
                  <c:x val="1.0203182199223042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B-382D-4A41-AF41-D41518EECEF0}"/>
                </c:ext>
              </c:extLst>
            </c:dLbl>
            <c:dLbl>
              <c:idx val="6"/>
              <c:layout>
                <c:manualLayout>
                  <c:x val="5.8303898281274495E-3"/>
                  <c:y val="-4.0436433290073842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C-382D-4A41-AF41-D41518EECEF0}"/>
                </c:ext>
              </c:extLst>
            </c:dLbl>
            <c:dLbl>
              <c:idx val="7"/>
              <c:layout>
                <c:manualLayout>
                  <c:x val="1.6338910371965841E-3"/>
                  <c:y val="-1.0095421793073949E-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D-382D-4A41-AF41-D41518EECEF0}"/>
                </c:ext>
              </c:extLst>
            </c:dLbl>
            <c:dLbl>
              <c:idx val="8"/>
              <c:layout>
                <c:manualLayout>
                  <c:x val="7.2879872851593199E-3"/>
                  <c:y val="-2.0218216645036891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E-382D-4A41-AF41-D41518EECEF0}"/>
                </c:ext>
              </c:extLst>
            </c:dLbl>
            <c:dLbl>
              <c:idx val="9"/>
              <c:layout>
                <c:manualLayout>
                  <c:x val="8.745584742191179E-3"/>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F-382D-4A41-AF41-D41518EECEF0}"/>
                </c:ext>
              </c:extLst>
            </c:dLbl>
            <c:spPr>
              <a:noFill/>
              <a:ln>
                <a:noFill/>
              </a:ln>
              <a:effectLst/>
            </c:spPr>
            <c:txPr>
              <a:bodyPr/>
              <a:lstStyle/>
              <a:p>
                <a:pPr algn="ctr">
                  <a:defRPr lang="ru-RU" sz="900" b="1" i="0" u="none" strike="noStrike" kern="1200" baseline="0">
                    <a:solidFill>
                      <a:prstClr val="black"/>
                    </a:solidFill>
                    <a:effectLst/>
                    <a:latin typeface="+mj-lt"/>
                    <a:ea typeface="+mj-ea"/>
                    <a:cs typeface="+mj-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Лист1!$B$4:$B$18</c:f>
              <c:strCache>
                <c:ptCount val="15"/>
                <c:pt idx="0">
                  <c:v>Развитие образования</c:v>
                </c:pt>
                <c:pt idx="1">
                  <c:v>Социальная поддержка граждан</c:v>
                </c:pt>
                <c:pt idx="2">
                  <c:v>Сохранение и развитие культуры</c:v>
                </c:pt>
                <c:pt idx="3">
                  <c:v>Развитие транспортной системы</c:v>
                </c:pt>
                <c:pt idx="4">
                  <c:v>Развитие ЖКХ</c:v>
                </c:pt>
                <c:pt idx="5">
                  <c:v>Экология и охрана окружающей среды</c:v>
                </c:pt>
                <c:pt idx="6">
                  <c:v>Развитие информационного общества</c:v>
                </c:pt>
                <c:pt idx="7">
                  <c:v> Развитие физической культуры и спорта</c:v>
                </c:pt>
                <c:pt idx="8">
                  <c:v>Управление финансами</c:v>
                </c:pt>
                <c:pt idx="9">
                  <c:v>Управление имуществом</c:v>
                </c:pt>
                <c:pt idx="10">
                  <c:v>Формирование современной городской среды</c:v>
                </c:pt>
                <c:pt idx="11">
                  <c:v>Непрограммные расходы</c:v>
                </c:pt>
                <c:pt idx="12">
                  <c:v>Модернизация экономики</c:v>
                </c:pt>
                <c:pt idx="13">
                  <c:v>Безопасный Пятигорск</c:v>
                </c:pt>
                <c:pt idx="14">
                  <c:v>Молодежная политика</c:v>
                </c:pt>
              </c:strCache>
            </c:strRef>
          </c:cat>
          <c:val>
            <c:numRef>
              <c:f>Лист1!$I$4:$I$18</c:f>
              <c:numCache>
                <c:formatCode>#,##0.00</c:formatCode>
                <c:ptCount val="15"/>
                <c:pt idx="0">
                  <c:v>1929.97</c:v>
                </c:pt>
                <c:pt idx="1">
                  <c:v>924.54</c:v>
                </c:pt>
                <c:pt idx="2">
                  <c:v>705.12</c:v>
                </c:pt>
                <c:pt idx="3" formatCode="General">
                  <c:v>252.51</c:v>
                </c:pt>
                <c:pt idx="4">
                  <c:v>285.44</c:v>
                </c:pt>
                <c:pt idx="5">
                  <c:v>220.99</c:v>
                </c:pt>
                <c:pt idx="6" formatCode="General">
                  <c:v>185.57</c:v>
                </c:pt>
                <c:pt idx="7">
                  <c:v>127.37</c:v>
                </c:pt>
                <c:pt idx="8">
                  <c:v>98.83</c:v>
                </c:pt>
                <c:pt idx="9">
                  <c:v>37.950000000000003</c:v>
                </c:pt>
                <c:pt idx="10" formatCode="General">
                  <c:v>89.26</c:v>
                </c:pt>
                <c:pt idx="11" formatCode="General">
                  <c:v>32.69</c:v>
                </c:pt>
                <c:pt idx="12" formatCode="General">
                  <c:v>133.27000000000001</c:v>
                </c:pt>
                <c:pt idx="13">
                  <c:v>36.72</c:v>
                </c:pt>
                <c:pt idx="14">
                  <c:v>10.85</c:v>
                </c:pt>
              </c:numCache>
            </c:numRef>
          </c:val>
          <c:extLst xmlns:c16r2="http://schemas.microsoft.com/office/drawing/2015/06/chart">
            <c:ext xmlns:c16="http://schemas.microsoft.com/office/drawing/2014/chart" uri="{C3380CC4-5D6E-409C-BE32-E72D297353CC}">
              <c16:uniqueId val="{00000010-382D-4A41-AF41-D41518EECEF0}"/>
            </c:ext>
          </c:extLst>
        </c:ser>
        <c:ser>
          <c:idx val="7"/>
          <c:order val="7"/>
          <c:tx>
            <c:strRef>
              <c:f>Лист1!$J$3</c:f>
              <c:strCache>
                <c:ptCount val="1"/>
                <c:pt idx="0">
                  <c:v>Касса - 4 719,08млн.руб.</c:v>
                </c:pt>
              </c:strCache>
            </c:strRef>
          </c:tx>
          <c:spPr>
            <a:solidFill>
              <a:schemeClr val="bg1">
                <a:lumMod val="85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3">
                  <a:shade val="30000"/>
                  <a:satMod val="120000"/>
                </a:schemeClr>
              </a:contourClr>
            </a:sp3d>
          </c:spPr>
          <c:invertIfNegative val="0"/>
          <c:dPt>
            <c:idx val="7"/>
            <c:invertIfNegative val="0"/>
            <c:bubble3D val="0"/>
            <c:spPr>
              <a:solidFill>
                <a:schemeClr val="bg1">
                  <a:lumMod val="85000"/>
                </a:schemeClr>
              </a:solidFill>
              <a:ln>
                <a:noFill/>
              </a:ln>
              <a:effectLst>
                <a:reflection blurRad="38100" stA="26000" endPos="23000" dist="25400" dir="5400000" sy="-100000" rotWithShape="0"/>
              </a:effectLst>
              <a:scene3d>
                <a:camera prst="orthographicFront"/>
                <a:lightRig rig="balanced" dir="tr"/>
              </a:scene3d>
              <a:sp3d prstMaterial="plastic">
                <a:bevelB w="165100" prst="coolSlant"/>
                <a:contourClr>
                  <a:srgbClr val="000000"/>
                </a:contourClr>
              </a:sp3d>
            </c:spPr>
            <c:extLst xmlns:c16r2="http://schemas.microsoft.com/office/drawing/2015/06/chart">
              <c:ext xmlns:c16="http://schemas.microsoft.com/office/drawing/2014/chart" uri="{C3380CC4-5D6E-409C-BE32-E72D297353CC}">
                <c16:uniqueId val="{00000012-382D-4A41-AF41-D41518EECEF0}"/>
              </c:ext>
            </c:extLst>
          </c:dPt>
          <c:dLbls>
            <c:dLbl>
              <c:idx val="0"/>
              <c:layout>
                <c:manualLayout>
                  <c:x val="7.2879872851592123E-3"/>
                  <c:y val="-1.010910832251845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3-382D-4A41-AF41-D41518EECEF0}"/>
                </c:ext>
              </c:extLst>
            </c:dLbl>
            <c:dLbl>
              <c:idx val="1"/>
              <c:layout>
                <c:manualLayout>
                  <c:x val="1.0203182199223042E-2"/>
                  <c:y val="-2.0218216645036891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4-382D-4A41-AF41-D41518EECEF0}"/>
                </c:ext>
              </c:extLst>
            </c:dLbl>
            <c:dLbl>
              <c:idx val="2"/>
              <c:layout>
                <c:manualLayout>
                  <c:x val="5.8304453627016422E-3"/>
                  <c:y val="-4.2454257209284477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5-382D-4A41-AF41-D41518EECEF0}"/>
                </c:ext>
              </c:extLst>
            </c:dLbl>
            <c:dLbl>
              <c:idx val="3"/>
              <c:layout>
                <c:manualLayout>
                  <c:x val="3.7711983046983595E-2"/>
                  <c:y val="-6.6090380854603943E-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6-382D-4A41-AF41-D41518EECEF0}"/>
                </c:ext>
              </c:extLst>
            </c:dLbl>
            <c:dLbl>
              <c:idx val="4"/>
              <c:layout>
                <c:manualLayout>
                  <c:x val="1.9732166650472463E-2"/>
                  <c:y val="-1.254328501652419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7-382D-4A41-AF41-D41518EECEF0}"/>
                </c:ext>
              </c:extLst>
            </c:dLbl>
            <c:dLbl>
              <c:idx val="5"/>
              <c:layout>
                <c:manualLayout>
                  <c:x val="1.6033572027350503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8-382D-4A41-AF41-D41518EECEF0}"/>
                </c:ext>
              </c:extLst>
            </c:dLbl>
            <c:dLbl>
              <c:idx val="6"/>
              <c:layout>
                <c:manualLayout>
                  <c:x val="1.3118377113286769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9-382D-4A41-AF41-D41518EECEF0}"/>
                </c:ext>
              </c:extLst>
            </c:dLbl>
            <c:dLbl>
              <c:idx val="7"/>
              <c:layout>
                <c:manualLayout>
                  <c:x val="6.0772817357211302E-3"/>
                  <c:y val="-4.3463799388591901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2-382D-4A41-AF41-D41518EECEF0}"/>
                </c:ext>
              </c:extLst>
            </c:dLbl>
            <c:dLbl>
              <c:idx val="8"/>
              <c:layout>
                <c:manualLayout>
                  <c:x val="1.4575974570318633E-2"/>
                  <c:y val="2.0218216645036891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A-382D-4A41-AF41-D41518EECEF0}"/>
                </c:ext>
              </c:extLst>
            </c:dLbl>
            <c:dLbl>
              <c:idx val="9"/>
              <c:layout>
                <c:manualLayout>
                  <c:x val="1.6033572027350503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B-382D-4A41-AF41-D41518EECEF0}"/>
                </c:ext>
              </c:extLst>
            </c:dLbl>
            <c:dLbl>
              <c:idx val="12"/>
              <c:layout>
                <c:manualLayout>
                  <c:x val="4.7644718958058784E-3"/>
                  <c:y val="-2.1249312325404323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C-382D-4A41-AF41-D41518EECEF0}"/>
                </c:ext>
              </c:extLst>
            </c:dLbl>
            <c:spPr>
              <a:noFill/>
              <a:ln>
                <a:noFill/>
              </a:ln>
              <a:effectLst/>
            </c:spPr>
            <c:txPr>
              <a:bodyPr/>
              <a:lstStyle/>
              <a:p>
                <a:pPr>
                  <a:defRPr lang="ru-RU" sz="900" b="0" kern="1200">
                    <a:solidFill>
                      <a:schemeClr val="tx2">
                        <a:lumMod val="75000"/>
                      </a:schemeClr>
                    </a:solidFill>
                    <a:effectLst/>
                    <a:latin typeface="+mj-lt"/>
                    <a:ea typeface="+mj-ea"/>
                    <a:cs typeface="+mj-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Лист1!$B$4:$B$18</c:f>
              <c:strCache>
                <c:ptCount val="15"/>
                <c:pt idx="0">
                  <c:v>Развитие образования</c:v>
                </c:pt>
                <c:pt idx="1">
                  <c:v>Социальная поддержка граждан</c:v>
                </c:pt>
                <c:pt idx="2">
                  <c:v>Сохранение и развитие культуры</c:v>
                </c:pt>
                <c:pt idx="3">
                  <c:v>Развитие транспортной системы</c:v>
                </c:pt>
                <c:pt idx="4">
                  <c:v>Развитие ЖКХ</c:v>
                </c:pt>
                <c:pt idx="5">
                  <c:v>Экология и охрана окружающей среды</c:v>
                </c:pt>
                <c:pt idx="6">
                  <c:v>Развитие информационного общества</c:v>
                </c:pt>
                <c:pt idx="7">
                  <c:v> Развитие физической культуры и спорта</c:v>
                </c:pt>
                <c:pt idx="8">
                  <c:v>Управление финансами</c:v>
                </c:pt>
                <c:pt idx="9">
                  <c:v>Управление имуществом</c:v>
                </c:pt>
                <c:pt idx="10">
                  <c:v>Формирование современной городской среды</c:v>
                </c:pt>
                <c:pt idx="11">
                  <c:v>Непрограммные расходы</c:v>
                </c:pt>
                <c:pt idx="12">
                  <c:v>Модернизация экономики</c:v>
                </c:pt>
                <c:pt idx="13">
                  <c:v>Безопасный Пятигорск</c:v>
                </c:pt>
                <c:pt idx="14">
                  <c:v>Молодежная политика</c:v>
                </c:pt>
              </c:strCache>
            </c:strRef>
          </c:cat>
          <c:val>
            <c:numRef>
              <c:f>Лист1!$J$4:$J$18</c:f>
              <c:numCache>
                <c:formatCode>#,##0.00</c:formatCode>
                <c:ptCount val="15"/>
                <c:pt idx="0">
                  <c:v>1803.79</c:v>
                </c:pt>
                <c:pt idx="1">
                  <c:v>924.13</c:v>
                </c:pt>
                <c:pt idx="2">
                  <c:v>704.25</c:v>
                </c:pt>
                <c:pt idx="3" formatCode="General">
                  <c:v>135.22</c:v>
                </c:pt>
                <c:pt idx="4">
                  <c:v>263.52999999999997</c:v>
                </c:pt>
                <c:pt idx="5">
                  <c:v>220.18</c:v>
                </c:pt>
                <c:pt idx="6" formatCode="General">
                  <c:v>183.7</c:v>
                </c:pt>
                <c:pt idx="7">
                  <c:v>125.17</c:v>
                </c:pt>
                <c:pt idx="8">
                  <c:v>92.71</c:v>
                </c:pt>
                <c:pt idx="9">
                  <c:v>37.67</c:v>
                </c:pt>
                <c:pt idx="10" formatCode="General">
                  <c:v>89.14</c:v>
                </c:pt>
                <c:pt idx="11" formatCode="General">
                  <c:v>32.56</c:v>
                </c:pt>
                <c:pt idx="12" formatCode="General">
                  <c:v>59.94</c:v>
                </c:pt>
                <c:pt idx="13">
                  <c:v>36.24</c:v>
                </c:pt>
                <c:pt idx="14">
                  <c:v>10.85</c:v>
                </c:pt>
              </c:numCache>
            </c:numRef>
          </c:val>
          <c:extLst xmlns:c16r2="http://schemas.microsoft.com/office/drawing/2015/06/chart">
            <c:ext xmlns:c16="http://schemas.microsoft.com/office/drawing/2014/chart" uri="{C3380CC4-5D6E-409C-BE32-E72D297353CC}">
              <c16:uniqueId val="{0000001D-382D-4A41-AF41-D41518EECEF0}"/>
            </c:ext>
          </c:extLst>
        </c:ser>
        <c:dLbls>
          <c:showLegendKey val="0"/>
          <c:showVal val="1"/>
          <c:showCatName val="0"/>
          <c:showSerName val="0"/>
          <c:showPercent val="0"/>
          <c:showBubbleSize val="0"/>
        </c:dLbls>
        <c:gapWidth val="75"/>
        <c:shape val="cylinder"/>
        <c:axId val="199907200"/>
        <c:axId val="199908736"/>
        <c:axId val="0"/>
      </c:bar3DChart>
      <c:catAx>
        <c:axId val="199907200"/>
        <c:scaling>
          <c:orientation val="minMax"/>
        </c:scaling>
        <c:delete val="0"/>
        <c:axPos val="l"/>
        <c:numFmt formatCode="General" sourceLinked="0"/>
        <c:majorTickMark val="none"/>
        <c:minorTickMark val="none"/>
        <c:tickLblPos val="nextTo"/>
        <c:txPr>
          <a:bodyPr/>
          <a:lstStyle/>
          <a:p>
            <a:pPr algn="just">
              <a:defRPr sz="1000" b="1" u="none"/>
            </a:pPr>
            <a:endParaRPr lang="ru-RU"/>
          </a:p>
        </c:txPr>
        <c:crossAx val="199908736"/>
        <c:crosses val="autoZero"/>
        <c:auto val="1"/>
        <c:lblAlgn val="r"/>
        <c:lblOffset val="100"/>
        <c:noMultiLvlLbl val="0"/>
      </c:catAx>
      <c:valAx>
        <c:axId val="199908736"/>
        <c:scaling>
          <c:orientation val="minMax"/>
        </c:scaling>
        <c:delete val="1"/>
        <c:axPos val="b"/>
        <c:numFmt formatCode="#,##0.00" sourceLinked="1"/>
        <c:majorTickMark val="none"/>
        <c:minorTickMark val="none"/>
        <c:tickLblPos val="nextTo"/>
        <c:crossAx val="199907200"/>
        <c:crosses val="autoZero"/>
        <c:crossBetween val="between"/>
      </c:valAx>
    </c:plotArea>
    <c:legend>
      <c:legendPos val="b"/>
      <c:layout>
        <c:manualLayout>
          <c:xMode val="edge"/>
          <c:yMode val="edge"/>
          <c:x val="0"/>
          <c:y val="8.3579732149992245E-2"/>
          <c:w val="0.23311230570638181"/>
          <c:h val="0.1211351425039134"/>
        </c:manualLayout>
      </c:layout>
      <c:overlay val="0"/>
      <c:spPr>
        <a:noFill/>
        <a:ln>
          <a:noFill/>
        </a:ln>
      </c:spPr>
      <c:txPr>
        <a:bodyPr/>
        <a:lstStyle/>
        <a:p>
          <a:pPr>
            <a:defRPr lang="ru-RU" sz="1000" b="1" kern="1200">
              <a:solidFill>
                <a:schemeClr val="tx1"/>
              </a:solidFill>
              <a:effectLst/>
              <a:latin typeface="+mj-lt"/>
              <a:ea typeface="+mj-ea"/>
              <a:cs typeface="+mj-cs"/>
            </a:defRPr>
          </a:pPr>
          <a:endParaRPr lang="ru-RU"/>
        </a:p>
      </c:txPr>
    </c:legend>
    <c:plotVisOnly val="1"/>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450040034415333E-2"/>
          <c:y val="0"/>
          <c:w val="0.82835379402288645"/>
          <c:h val="1"/>
        </c:manualLayout>
      </c:layout>
      <c:ofPieChart>
        <c:ofPieType val="bar"/>
        <c:varyColors val="1"/>
        <c:ser>
          <c:idx val="0"/>
          <c:order val="0"/>
          <c:spPr>
            <a:solidFill>
              <a:schemeClr val="bg1">
                <a:lumMod val="75000"/>
              </a:schemeClr>
            </a:solidFill>
          </c:spPr>
          <c:dPt>
            <c:idx val="0"/>
            <c:bubble3D val="0"/>
            <c:explosion val="19"/>
            <c:spPr>
              <a:solidFill>
                <a:schemeClr val="bg1">
                  <a:lumMod val="85000"/>
                </a:schemeClr>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0F8B-43DA-930D-0F936408AF58}"/>
              </c:ext>
            </c:extLst>
          </c:dPt>
          <c:dPt>
            <c:idx val="1"/>
            <c:bubble3D val="0"/>
            <c:spPr>
              <a:solidFill>
                <a:schemeClr val="accent3">
                  <a:lumMod val="60000"/>
                  <a:lumOff val="40000"/>
                </a:schemeClr>
              </a:solidFill>
              <a:scene3d>
                <a:camera prst="orthographicFront"/>
                <a:lightRig rig="threePt" dir="t"/>
              </a:scene3d>
              <a:sp3d>
                <a:bevelT w="165100" prst="coolSlant"/>
              </a:sp3d>
            </c:spPr>
            <c:extLst xmlns:c16r2="http://schemas.microsoft.com/office/drawing/2015/06/chart">
              <c:ext xmlns:c16="http://schemas.microsoft.com/office/drawing/2014/chart" uri="{C3380CC4-5D6E-409C-BE32-E72D297353CC}">
                <c16:uniqueId val="{00000003-0F8B-43DA-930D-0F936408AF58}"/>
              </c:ext>
            </c:extLst>
          </c:dPt>
          <c:dPt>
            <c:idx val="2"/>
            <c:bubble3D val="0"/>
            <c:spPr>
              <a:solidFill>
                <a:schemeClr val="accent3">
                  <a:lumMod val="50000"/>
                </a:schemeClr>
              </a:solidFill>
              <a:effectLst>
                <a:glow rad="228600">
                  <a:schemeClr val="accent3">
                    <a:satMod val="175000"/>
                    <a:alpha val="40000"/>
                  </a:schemeClr>
                </a:glow>
              </a:effectLst>
            </c:spPr>
            <c:extLst xmlns:c16r2="http://schemas.microsoft.com/office/drawing/2015/06/chart">
              <c:ext xmlns:c16="http://schemas.microsoft.com/office/drawing/2014/chart" uri="{C3380CC4-5D6E-409C-BE32-E72D297353CC}">
                <c16:uniqueId val="{00000005-0F8B-43DA-930D-0F936408AF58}"/>
              </c:ext>
            </c:extLst>
          </c:dPt>
          <c:dLbls>
            <c:dLbl>
              <c:idx val="0"/>
              <c:layout>
                <c:manualLayout>
                  <c:x val="0.17795446847662899"/>
                  <c:y val="-5.739025018860241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0F8B-43DA-930D-0F936408AF58}"/>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F8B-43DA-930D-0F936408AF58}"/>
                </c:ext>
              </c:extLst>
            </c:dLbl>
            <c:dLbl>
              <c:idx val="2"/>
              <c:layout>
                <c:manualLayout>
                  <c:x val="0.13305726673302301"/>
                  <c:y val="-0.1796727734202843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0F8B-43DA-930D-0F936408AF58}"/>
                </c:ext>
              </c:extLst>
            </c:dLbl>
            <c:spPr>
              <a:noFill/>
              <a:ln>
                <a:noFill/>
              </a:ln>
              <a:effectLst/>
            </c:spPr>
            <c:txPr>
              <a:bodyPr/>
              <a:lstStyle/>
              <a:p>
                <a:pPr>
                  <a:defRPr sz="16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Бюджет_2!$C$32:$C$33</c:f>
              <c:strCache>
                <c:ptCount val="2"/>
                <c:pt idx="0">
                  <c:v>Программные расходы</c:v>
                </c:pt>
                <c:pt idx="1">
                  <c:v>Непрограммные расходы </c:v>
                </c:pt>
              </c:strCache>
            </c:strRef>
          </c:cat>
          <c:val>
            <c:numRef>
              <c:f>Бюджет_2!$D$32:$D$33</c:f>
              <c:numCache>
                <c:formatCode>0.0%</c:formatCode>
                <c:ptCount val="2"/>
                <c:pt idx="0">
                  <c:v>0.99299999999999999</c:v>
                </c:pt>
                <c:pt idx="1">
                  <c:v>7.0000000000000001E-3</c:v>
                </c:pt>
              </c:numCache>
            </c:numRef>
          </c:val>
          <c:extLst xmlns:c16r2="http://schemas.microsoft.com/office/drawing/2015/06/chart">
            <c:ext xmlns:c16="http://schemas.microsoft.com/office/drawing/2014/chart" uri="{C3380CC4-5D6E-409C-BE32-E72D297353CC}">
              <c16:uniqueId val="{00000006-0F8B-43DA-930D-0F936408AF58}"/>
            </c:ext>
          </c:extLst>
        </c:ser>
        <c:dLbls>
          <c:showLegendKey val="0"/>
          <c:showVal val="0"/>
          <c:showCatName val="0"/>
          <c:showSerName val="0"/>
          <c:showPercent val="0"/>
          <c:showBubbleSize val="0"/>
          <c:showLeaderLines val="0"/>
        </c:dLbls>
        <c:gapWidth val="100"/>
        <c:secondPieSize val="75"/>
      </c:ofPieChart>
    </c:plotArea>
    <c:legend>
      <c:legendPos val="r"/>
      <c:layout>
        <c:manualLayout>
          <c:xMode val="edge"/>
          <c:yMode val="edge"/>
          <c:x val="0.369487157193153"/>
          <c:y val="5.8531054339119863E-2"/>
          <c:w val="0.56504973312302076"/>
          <c:h val="0.11693957332372655"/>
        </c:manualLayout>
      </c:layout>
      <c:overlay val="0"/>
      <c:spPr>
        <a:effectLst>
          <a:glow rad="63500">
            <a:schemeClr val="accent1">
              <a:satMod val="175000"/>
              <a:alpha val="40000"/>
            </a:schemeClr>
          </a:glow>
        </a:effectLst>
      </c:spPr>
      <c:txPr>
        <a:bodyPr/>
        <a:lstStyle/>
        <a:p>
          <a:pPr>
            <a:defRPr sz="900" b="1"/>
          </a:pPr>
          <a:endParaRPr lang="ru-RU"/>
        </a:p>
      </c:txPr>
    </c:legend>
    <c:plotVisOnly val="1"/>
    <c:dispBlanksAs val="zero"/>
    <c:showDLblsOverMax val="0"/>
  </c:chart>
  <c:txPr>
    <a:bodyPr/>
    <a:lstStyle/>
    <a:p>
      <a:pPr>
        <a:defRPr sz="900"/>
      </a:pPr>
      <a:endParaRPr lang="ru-RU"/>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405551446309659"/>
          <c:y val="1.0309158135784942E-3"/>
        </c:manualLayout>
      </c:layout>
      <c:overlay val="0"/>
      <c:txPr>
        <a:bodyPr/>
        <a:lstStyle/>
        <a:p>
          <a:pPr>
            <a:defRPr sz="1100" i="1" u="sng">
              <a:solidFill>
                <a:schemeClr val="tx2">
                  <a:lumMod val="75000"/>
                </a:schemeClr>
              </a:solidFill>
            </a:defRPr>
          </a:pPr>
          <a:endParaRPr lang="ru-RU"/>
        </a:p>
      </c:txPr>
    </c:title>
    <c:autoTitleDeleted val="0"/>
    <c:view3D>
      <c:rotX val="50"/>
      <c:rotY val="30"/>
      <c:rAngAx val="1"/>
    </c:view3D>
    <c:floor>
      <c:thickness val="0"/>
    </c:floor>
    <c:sideWall>
      <c:thickness val="0"/>
    </c:sideWall>
    <c:backWall>
      <c:thickness val="0"/>
    </c:backWall>
    <c:plotArea>
      <c:layout>
        <c:manualLayout>
          <c:layoutTarget val="inner"/>
          <c:xMode val="edge"/>
          <c:yMode val="edge"/>
          <c:x val="0.43485960251799238"/>
          <c:y val="0"/>
          <c:w val="0.48109473051381385"/>
          <c:h val="1"/>
        </c:manualLayout>
      </c:layout>
      <c:bar3DChart>
        <c:barDir val="bar"/>
        <c:grouping val="clustered"/>
        <c:varyColors val="0"/>
        <c:ser>
          <c:idx val="0"/>
          <c:order val="0"/>
          <c:tx>
            <c:strRef>
              <c:f>Лист1!$C$3</c:f>
              <c:strCache>
                <c:ptCount val="1"/>
                <c:pt idx="0">
                  <c:v>2016</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Лист1!$B$4:$B$17</c:f>
              <c:strCache>
                <c:ptCount val="14"/>
                <c:pt idx="0">
                  <c:v>Управление имуществом</c:v>
                </c:pt>
                <c:pt idx="1">
                  <c:v> Развитие физической культуры и спорта</c:v>
                </c:pt>
                <c:pt idx="2">
                  <c:v>Социальная поддержка граждан</c:v>
                </c:pt>
                <c:pt idx="3">
                  <c:v>Модернизация экономики</c:v>
                </c:pt>
                <c:pt idx="4">
                  <c:v>Развитие транспортной системы</c:v>
                </c:pt>
                <c:pt idx="5">
                  <c:v>Сохранение и развитие культуры</c:v>
                </c:pt>
                <c:pt idx="6">
                  <c:v>Молодежная политика</c:v>
                </c:pt>
                <c:pt idx="7">
                  <c:v>Формирование современной городской среды</c:v>
                </c:pt>
                <c:pt idx="8">
                  <c:v>Развитие ЖКХ</c:v>
                </c:pt>
                <c:pt idx="9">
                  <c:v>Развитие информационного общества</c:v>
                </c:pt>
                <c:pt idx="10">
                  <c:v>Развитие образования</c:v>
                </c:pt>
                <c:pt idx="11">
                  <c:v>Безопасный Пятигорск</c:v>
                </c:pt>
                <c:pt idx="12">
                  <c:v>Экология и охрана окружающей среды</c:v>
                </c:pt>
                <c:pt idx="13">
                  <c:v>Управление финансами</c:v>
                </c:pt>
              </c:strCache>
            </c:strRef>
          </c:cat>
          <c:val>
            <c:numRef>
              <c:f>Лист1!$C$4:$C$13</c:f>
            </c:numRef>
          </c:val>
          <c:shape val="box"/>
          <c:extLst xmlns:c16r2="http://schemas.microsoft.com/office/drawing/2015/06/chart">
            <c:ext xmlns:c16="http://schemas.microsoft.com/office/drawing/2014/chart" uri="{C3380CC4-5D6E-409C-BE32-E72D297353CC}">
              <c16:uniqueId val="{00000000-2ACC-4573-A44D-302B9F9B1E73}"/>
            </c:ext>
          </c:extLst>
        </c:ser>
        <c:ser>
          <c:idx val="1"/>
          <c:order val="1"/>
          <c:tx>
            <c:strRef>
              <c:f>Лист1!$D$3</c:f>
              <c:strCache>
                <c:ptCount val="1"/>
                <c:pt idx="0">
                  <c:v>2017 год</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Лист1!$B$4:$B$17</c:f>
              <c:strCache>
                <c:ptCount val="14"/>
                <c:pt idx="0">
                  <c:v>Управление имуществом</c:v>
                </c:pt>
                <c:pt idx="1">
                  <c:v> Развитие физической культуры и спорта</c:v>
                </c:pt>
                <c:pt idx="2">
                  <c:v>Социальная поддержка граждан</c:v>
                </c:pt>
                <c:pt idx="3">
                  <c:v>Модернизация экономики</c:v>
                </c:pt>
                <c:pt idx="4">
                  <c:v>Развитие транспортной системы</c:v>
                </c:pt>
                <c:pt idx="5">
                  <c:v>Сохранение и развитие культуры</c:v>
                </c:pt>
                <c:pt idx="6">
                  <c:v>Молодежная политика</c:v>
                </c:pt>
                <c:pt idx="7">
                  <c:v>Формирование современной городской среды</c:v>
                </c:pt>
                <c:pt idx="8">
                  <c:v>Развитие ЖКХ</c:v>
                </c:pt>
                <c:pt idx="9">
                  <c:v>Развитие информационного общества</c:v>
                </c:pt>
                <c:pt idx="10">
                  <c:v>Развитие образования</c:v>
                </c:pt>
                <c:pt idx="11">
                  <c:v>Безопасный Пятигорск</c:v>
                </c:pt>
                <c:pt idx="12">
                  <c:v>Экология и охрана окружающей среды</c:v>
                </c:pt>
                <c:pt idx="13">
                  <c:v>Управление финансами</c:v>
                </c:pt>
              </c:strCache>
            </c:strRef>
          </c:cat>
          <c:val>
            <c:numRef>
              <c:f>Лист1!$D$4:$D$13</c:f>
            </c:numRef>
          </c:val>
          <c:shape val="box"/>
          <c:extLst xmlns:c16r2="http://schemas.microsoft.com/office/drawing/2015/06/chart">
            <c:ext xmlns:c16="http://schemas.microsoft.com/office/drawing/2014/chart" uri="{C3380CC4-5D6E-409C-BE32-E72D297353CC}">
              <c16:uniqueId val="{00000001-2ACC-4573-A44D-302B9F9B1E73}"/>
            </c:ext>
          </c:extLst>
        </c:ser>
        <c:ser>
          <c:idx val="2"/>
          <c:order val="2"/>
          <c:tx>
            <c:strRef>
              <c:f>Лист1!$E$3</c:f>
              <c:strCache>
                <c:ptCount val="1"/>
                <c:pt idx="0">
                  <c:v>2018 год</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Лист1!$B$4:$B$17</c:f>
              <c:strCache>
                <c:ptCount val="14"/>
                <c:pt idx="0">
                  <c:v>Управление имуществом</c:v>
                </c:pt>
                <c:pt idx="1">
                  <c:v> Развитие физической культуры и спорта</c:v>
                </c:pt>
                <c:pt idx="2">
                  <c:v>Социальная поддержка граждан</c:v>
                </c:pt>
                <c:pt idx="3">
                  <c:v>Модернизация экономики</c:v>
                </c:pt>
                <c:pt idx="4">
                  <c:v>Развитие транспортной системы</c:v>
                </c:pt>
                <c:pt idx="5">
                  <c:v>Сохранение и развитие культуры</c:v>
                </c:pt>
                <c:pt idx="6">
                  <c:v>Молодежная политика</c:v>
                </c:pt>
                <c:pt idx="7">
                  <c:v>Формирование современной городской среды</c:v>
                </c:pt>
                <c:pt idx="8">
                  <c:v>Развитие ЖКХ</c:v>
                </c:pt>
                <c:pt idx="9">
                  <c:v>Развитие информационного общества</c:v>
                </c:pt>
                <c:pt idx="10">
                  <c:v>Развитие образования</c:v>
                </c:pt>
                <c:pt idx="11">
                  <c:v>Безопасный Пятигорск</c:v>
                </c:pt>
                <c:pt idx="12">
                  <c:v>Экология и охрана окружающей среды</c:v>
                </c:pt>
                <c:pt idx="13">
                  <c:v>Управление финансами</c:v>
                </c:pt>
              </c:strCache>
            </c:strRef>
          </c:cat>
          <c:val>
            <c:numRef>
              <c:f>Лист1!$E$4:$E$13</c:f>
            </c:numRef>
          </c:val>
          <c:shape val="box"/>
          <c:extLst xmlns:c16r2="http://schemas.microsoft.com/office/drawing/2015/06/chart">
            <c:ext xmlns:c16="http://schemas.microsoft.com/office/drawing/2014/chart" uri="{C3380CC4-5D6E-409C-BE32-E72D297353CC}">
              <c16:uniqueId val="{00000002-2ACC-4573-A44D-302B9F9B1E73}"/>
            </c:ext>
          </c:extLst>
        </c:ser>
        <c:ser>
          <c:idx val="3"/>
          <c:order val="3"/>
          <c:tx>
            <c:strRef>
              <c:f>Лист1!$F$3</c:f>
              <c:strCache>
                <c:ptCount val="1"/>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Лист1!$B$4:$B$17</c:f>
              <c:strCache>
                <c:ptCount val="14"/>
                <c:pt idx="0">
                  <c:v>Управление имуществом</c:v>
                </c:pt>
                <c:pt idx="1">
                  <c:v> Развитие физической культуры и спорта</c:v>
                </c:pt>
                <c:pt idx="2">
                  <c:v>Социальная поддержка граждан</c:v>
                </c:pt>
                <c:pt idx="3">
                  <c:v>Модернизация экономики</c:v>
                </c:pt>
                <c:pt idx="4">
                  <c:v>Развитие транспортной системы</c:v>
                </c:pt>
                <c:pt idx="5">
                  <c:v>Сохранение и развитие культуры</c:v>
                </c:pt>
                <c:pt idx="6">
                  <c:v>Молодежная политика</c:v>
                </c:pt>
                <c:pt idx="7">
                  <c:v>Формирование современной городской среды</c:v>
                </c:pt>
                <c:pt idx="8">
                  <c:v>Развитие ЖКХ</c:v>
                </c:pt>
                <c:pt idx="9">
                  <c:v>Развитие информационного общества</c:v>
                </c:pt>
                <c:pt idx="10">
                  <c:v>Развитие образования</c:v>
                </c:pt>
                <c:pt idx="11">
                  <c:v>Безопасный Пятигорск</c:v>
                </c:pt>
                <c:pt idx="12">
                  <c:v>Экология и охрана окружающей среды</c:v>
                </c:pt>
                <c:pt idx="13">
                  <c:v>Управление финансами</c:v>
                </c:pt>
              </c:strCache>
            </c:strRef>
          </c:cat>
          <c:val>
            <c:numRef>
              <c:f>Лист1!$F$4:$F$13</c:f>
            </c:numRef>
          </c:val>
          <c:shape val="box"/>
          <c:extLst xmlns:c16r2="http://schemas.microsoft.com/office/drawing/2015/06/chart">
            <c:ext xmlns:c16="http://schemas.microsoft.com/office/drawing/2014/chart" uri="{C3380CC4-5D6E-409C-BE32-E72D297353CC}">
              <c16:uniqueId val="{00000003-2ACC-4573-A44D-302B9F9B1E73}"/>
            </c:ext>
          </c:extLst>
        </c:ser>
        <c:ser>
          <c:idx val="4"/>
          <c:order val="4"/>
          <c:tx>
            <c:strRef>
              <c:f>Лист1!$G$3</c:f>
              <c:strCache>
                <c:ptCount val="1"/>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Лист1!$B$4:$B$17</c:f>
              <c:strCache>
                <c:ptCount val="14"/>
                <c:pt idx="0">
                  <c:v>Управление имуществом</c:v>
                </c:pt>
                <c:pt idx="1">
                  <c:v> Развитие физической культуры и спорта</c:v>
                </c:pt>
                <c:pt idx="2">
                  <c:v>Социальная поддержка граждан</c:v>
                </c:pt>
                <c:pt idx="3">
                  <c:v>Модернизация экономики</c:v>
                </c:pt>
                <c:pt idx="4">
                  <c:v>Развитие транспортной системы</c:v>
                </c:pt>
                <c:pt idx="5">
                  <c:v>Сохранение и развитие культуры</c:v>
                </c:pt>
                <c:pt idx="6">
                  <c:v>Молодежная политика</c:v>
                </c:pt>
                <c:pt idx="7">
                  <c:v>Формирование современной городской среды</c:v>
                </c:pt>
                <c:pt idx="8">
                  <c:v>Развитие ЖКХ</c:v>
                </c:pt>
                <c:pt idx="9">
                  <c:v>Развитие информационного общества</c:v>
                </c:pt>
                <c:pt idx="10">
                  <c:v>Развитие образования</c:v>
                </c:pt>
                <c:pt idx="11">
                  <c:v>Безопасный Пятигорск</c:v>
                </c:pt>
                <c:pt idx="12">
                  <c:v>Экология и охрана окружающей среды</c:v>
                </c:pt>
                <c:pt idx="13">
                  <c:v>Управление финансами</c:v>
                </c:pt>
              </c:strCache>
            </c:strRef>
          </c:cat>
          <c:val>
            <c:numRef>
              <c:f>Лист1!$G$4:$G$13</c:f>
            </c:numRef>
          </c:val>
          <c:shape val="box"/>
          <c:extLst xmlns:c16r2="http://schemas.microsoft.com/office/drawing/2015/06/chart">
            <c:ext xmlns:c16="http://schemas.microsoft.com/office/drawing/2014/chart" uri="{C3380CC4-5D6E-409C-BE32-E72D297353CC}">
              <c16:uniqueId val="{00000004-2ACC-4573-A44D-302B9F9B1E73}"/>
            </c:ext>
          </c:extLst>
        </c:ser>
        <c:ser>
          <c:idx val="5"/>
          <c:order val="5"/>
          <c:tx>
            <c:strRef>
              <c:f>Лист1!$H$3</c:f>
              <c:strCache>
                <c:ptCount val="1"/>
                <c:pt idx="0">
                  <c:v>2016  год - 3 973,9 млн.руб.</c:v>
                </c:pt>
              </c:strCache>
            </c:strRef>
          </c:tx>
          <c:spPr>
            <a:gradFill rotWithShape="1">
              <a:gsLst>
                <a:gs pos="0">
                  <a:schemeClr val="accent1">
                    <a:lumMod val="95000"/>
                  </a:schemeClr>
                </a:gs>
                <a:gs pos="100000">
                  <a:schemeClr val="accent1">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invertIfNegative val="0"/>
          <c:dLbls>
            <c:spPr>
              <a:noFill/>
              <a:ln>
                <a:noFill/>
              </a:ln>
              <a:effectLst/>
            </c:spPr>
            <c:txPr>
              <a:bodyPr/>
              <a:lstStyle/>
              <a:p>
                <a:pPr>
                  <a:defRPr sz="1050" b="1" cap="none" spc="0">
                    <a:ln w="1905"/>
                    <a:solidFill>
                      <a:srgbClr val="003300"/>
                    </a:solidFill>
                    <a:effectLst>
                      <a:glow rad="63500">
                        <a:schemeClr val="accent2">
                          <a:satMod val="175000"/>
                          <a:alpha val="40000"/>
                        </a:schemeClr>
                      </a:glow>
                      <a:innerShdw blurRad="69850" dist="43180" dir="5400000">
                        <a:srgbClr val="000000">
                          <a:alpha val="65000"/>
                        </a:srgbClr>
                      </a:inn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Лист1!$B$4:$B$17</c:f>
              <c:strCache>
                <c:ptCount val="14"/>
                <c:pt idx="0">
                  <c:v>Управление имуществом</c:v>
                </c:pt>
                <c:pt idx="1">
                  <c:v> Развитие физической культуры и спорта</c:v>
                </c:pt>
                <c:pt idx="2">
                  <c:v>Социальная поддержка граждан</c:v>
                </c:pt>
                <c:pt idx="3">
                  <c:v>Модернизация экономики</c:v>
                </c:pt>
                <c:pt idx="4">
                  <c:v>Развитие транспортной системы</c:v>
                </c:pt>
                <c:pt idx="5">
                  <c:v>Сохранение и развитие культуры</c:v>
                </c:pt>
                <c:pt idx="6">
                  <c:v>Молодежная политика</c:v>
                </c:pt>
                <c:pt idx="7">
                  <c:v>Формирование современной городской среды</c:v>
                </c:pt>
                <c:pt idx="8">
                  <c:v>Развитие ЖКХ</c:v>
                </c:pt>
                <c:pt idx="9">
                  <c:v>Развитие информационного общества</c:v>
                </c:pt>
                <c:pt idx="10">
                  <c:v>Развитие образования</c:v>
                </c:pt>
                <c:pt idx="11">
                  <c:v>Безопасный Пятигорск</c:v>
                </c:pt>
                <c:pt idx="12">
                  <c:v>Экология и охрана окружающей среды</c:v>
                </c:pt>
                <c:pt idx="13">
                  <c:v>Управление финансами</c:v>
                </c:pt>
              </c:strCache>
            </c:strRef>
          </c:cat>
          <c:val>
            <c:numRef>
              <c:f>Лист1!$H$4:$H$14</c:f>
            </c:numRef>
          </c:val>
          <c:extLst xmlns:c16r2="http://schemas.microsoft.com/office/drawing/2015/06/chart">
            <c:ext xmlns:c16="http://schemas.microsoft.com/office/drawing/2014/chart" uri="{C3380CC4-5D6E-409C-BE32-E72D297353CC}">
              <c16:uniqueId val="{00000005-2ACC-4573-A44D-302B9F9B1E73}"/>
            </c:ext>
          </c:extLst>
        </c:ser>
        <c:ser>
          <c:idx val="6"/>
          <c:order val="6"/>
          <c:tx>
            <c:strRef>
              <c:f>Лист1!$I$3</c:f>
              <c:strCache>
                <c:ptCount val="1"/>
                <c:pt idx="0">
                  <c:v>Степень достижения  с учетом весовых коэффициентов</c:v>
                </c:pt>
              </c:strCache>
            </c:strRef>
          </c:tx>
          <c:spPr>
            <a:solidFill>
              <a:schemeClr val="accent3">
                <a:lumMod val="75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invertIfNegative val="0"/>
          <c:dPt>
            <c:idx val="0"/>
            <c:invertIfNegative val="0"/>
            <c:bubble3D val="0"/>
            <c:spPr>
              <a:solidFill>
                <a:schemeClr val="accent6">
                  <a:lumMod val="60000"/>
                  <a:lumOff val="4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extLst xmlns:c16r2="http://schemas.microsoft.com/office/drawing/2015/06/chart">
              <c:ext xmlns:c16="http://schemas.microsoft.com/office/drawing/2014/chart" uri="{C3380CC4-5D6E-409C-BE32-E72D297353CC}">
                <c16:uniqueId val="{00000007-2ACC-4573-A44D-302B9F9B1E73}"/>
              </c:ext>
            </c:extLst>
          </c:dPt>
          <c:dPt>
            <c:idx val="1"/>
            <c:invertIfNegative val="0"/>
            <c:bubble3D val="0"/>
            <c:spPr>
              <a:solidFill>
                <a:schemeClr val="accent3">
                  <a:lumMod val="60000"/>
                  <a:lumOff val="4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extLst xmlns:c16r2="http://schemas.microsoft.com/office/drawing/2015/06/chart">
              <c:ext xmlns:c16="http://schemas.microsoft.com/office/drawing/2014/chart" uri="{C3380CC4-5D6E-409C-BE32-E72D297353CC}">
                <c16:uniqueId val="{00000009-2ACC-4573-A44D-302B9F9B1E73}"/>
              </c:ext>
            </c:extLst>
          </c:dPt>
          <c:dPt>
            <c:idx val="2"/>
            <c:invertIfNegative val="0"/>
            <c:bubble3D val="0"/>
            <c:spPr>
              <a:solidFill>
                <a:schemeClr val="accent3">
                  <a:lumMod val="60000"/>
                  <a:lumOff val="4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extLst xmlns:c16r2="http://schemas.microsoft.com/office/drawing/2015/06/chart">
              <c:ext xmlns:c16="http://schemas.microsoft.com/office/drawing/2014/chart" uri="{C3380CC4-5D6E-409C-BE32-E72D297353CC}">
                <c16:uniqueId val="{0000000B-2ACC-4573-A44D-302B9F9B1E73}"/>
              </c:ext>
            </c:extLst>
          </c:dPt>
          <c:dPt>
            <c:idx val="3"/>
            <c:invertIfNegative val="0"/>
            <c:bubble3D val="0"/>
            <c:spPr>
              <a:solidFill>
                <a:schemeClr val="accent3">
                  <a:lumMod val="60000"/>
                  <a:lumOff val="4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extLst xmlns:c16r2="http://schemas.microsoft.com/office/drawing/2015/06/chart">
              <c:ext xmlns:c16="http://schemas.microsoft.com/office/drawing/2014/chart" uri="{C3380CC4-5D6E-409C-BE32-E72D297353CC}">
                <c16:uniqueId val="{0000000D-2ACC-4573-A44D-302B9F9B1E73}"/>
              </c:ext>
            </c:extLst>
          </c:dPt>
          <c:dPt>
            <c:idx val="4"/>
            <c:invertIfNegative val="0"/>
            <c:bubble3D val="0"/>
            <c:spPr>
              <a:solidFill>
                <a:schemeClr val="accent3">
                  <a:lumMod val="60000"/>
                  <a:lumOff val="4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extLst xmlns:c16r2="http://schemas.microsoft.com/office/drawing/2015/06/chart">
              <c:ext xmlns:c16="http://schemas.microsoft.com/office/drawing/2014/chart" uri="{C3380CC4-5D6E-409C-BE32-E72D297353CC}">
                <c16:uniqueId val="{0000000F-2ACC-4573-A44D-302B9F9B1E73}"/>
              </c:ext>
            </c:extLst>
          </c:dPt>
          <c:dPt>
            <c:idx val="5"/>
            <c:invertIfNegative val="0"/>
            <c:bubble3D val="0"/>
            <c:spPr>
              <a:solidFill>
                <a:schemeClr val="accent3">
                  <a:lumMod val="60000"/>
                  <a:lumOff val="4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extLst xmlns:c16r2="http://schemas.microsoft.com/office/drawing/2015/06/chart">
              <c:ext xmlns:c16="http://schemas.microsoft.com/office/drawing/2014/chart" uri="{C3380CC4-5D6E-409C-BE32-E72D297353CC}">
                <c16:uniqueId val="{00000011-2ACC-4573-A44D-302B9F9B1E73}"/>
              </c:ext>
            </c:extLst>
          </c:dPt>
          <c:dPt>
            <c:idx val="6"/>
            <c:invertIfNegative val="0"/>
            <c:bubble3D val="0"/>
            <c:spPr>
              <a:solidFill>
                <a:schemeClr val="accent3">
                  <a:lumMod val="60000"/>
                  <a:lumOff val="4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extLst xmlns:c16r2="http://schemas.microsoft.com/office/drawing/2015/06/chart">
              <c:ext xmlns:c16="http://schemas.microsoft.com/office/drawing/2014/chart" uri="{C3380CC4-5D6E-409C-BE32-E72D297353CC}">
                <c16:uniqueId val="{00000013-2ACC-4573-A44D-302B9F9B1E73}"/>
              </c:ext>
            </c:extLst>
          </c:dPt>
          <c:dPt>
            <c:idx val="7"/>
            <c:invertIfNegative val="0"/>
            <c:bubble3D val="0"/>
            <c:spPr>
              <a:solidFill>
                <a:schemeClr val="accent3">
                  <a:lumMod val="60000"/>
                  <a:lumOff val="4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extLst xmlns:c16r2="http://schemas.microsoft.com/office/drawing/2015/06/chart">
              <c:ext xmlns:c16="http://schemas.microsoft.com/office/drawing/2014/chart" uri="{C3380CC4-5D6E-409C-BE32-E72D297353CC}">
                <c16:uniqueId val="{00000015-2ACC-4573-A44D-302B9F9B1E73}"/>
              </c:ext>
            </c:extLst>
          </c:dPt>
          <c:dPt>
            <c:idx val="8"/>
            <c:invertIfNegative val="0"/>
            <c:bubble3D val="0"/>
            <c:spPr>
              <a:solidFill>
                <a:schemeClr val="accent3">
                  <a:lumMod val="60000"/>
                  <a:lumOff val="4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extLst xmlns:c16r2="http://schemas.microsoft.com/office/drawing/2015/06/chart">
              <c:ext xmlns:c16="http://schemas.microsoft.com/office/drawing/2014/chart" uri="{C3380CC4-5D6E-409C-BE32-E72D297353CC}">
                <c16:uniqueId val="{00000017-2ACC-4573-A44D-302B9F9B1E73}"/>
              </c:ext>
            </c:extLst>
          </c:dPt>
          <c:dPt>
            <c:idx val="9"/>
            <c:invertIfNegative val="0"/>
            <c:bubble3D val="0"/>
            <c:spPr>
              <a:solidFill>
                <a:schemeClr val="accent3">
                  <a:lumMod val="60000"/>
                  <a:lumOff val="4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extLst xmlns:c16r2="http://schemas.microsoft.com/office/drawing/2015/06/chart">
              <c:ext xmlns:c16="http://schemas.microsoft.com/office/drawing/2014/chart" uri="{C3380CC4-5D6E-409C-BE32-E72D297353CC}">
                <c16:uniqueId val="{00000019-2ACC-4573-A44D-302B9F9B1E73}"/>
              </c:ext>
            </c:extLst>
          </c:dPt>
          <c:dPt>
            <c:idx val="10"/>
            <c:invertIfNegative val="0"/>
            <c:bubble3D val="0"/>
            <c:spPr>
              <a:solidFill>
                <a:schemeClr val="accent3">
                  <a:lumMod val="60000"/>
                  <a:lumOff val="4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extLst xmlns:c16r2="http://schemas.microsoft.com/office/drawing/2015/06/chart">
              <c:ext xmlns:c16="http://schemas.microsoft.com/office/drawing/2014/chart" uri="{C3380CC4-5D6E-409C-BE32-E72D297353CC}">
                <c16:uniqueId val="{0000001B-2ACC-4573-A44D-302B9F9B1E73}"/>
              </c:ext>
            </c:extLst>
          </c:dPt>
          <c:dPt>
            <c:idx val="11"/>
            <c:invertIfNegative val="0"/>
            <c:bubble3D val="0"/>
            <c:spPr>
              <a:solidFill>
                <a:schemeClr val="accent3">
                  <a:lumMod val="60000"/>
                  <a:lumOff val="4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extLst xmlns:c16r2="http://schemas.microsoft.com/office/drawing/2015/06/chart">
              <c:ext xmlns:c16="http://schemas.microsoft.com/office/drawing/2014/chart" uri="{C3380CC4-5D6E-409C-BE32-E72D297353CC}">
                <c16:uniqueId val="{0000001D-2ACC-4573-A44D-302B9F9B1E73}"/>
              </c:ext>
            </c:extLst>
          </c:dPt>
          <c:dPt>
            <c:idx val="12"/>
            <c:invertIfNegative val="0"/>
            <c:bubble3D val="0"/>
            <c:spPr>
              <a:solidFill>
                <a:schemeClr val="accent3">
                  <a:lumMod val="60000"/>
                  <a:lumOff val="4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extLst xmlns:c16r2="http://schemas.microsoft.com/office/drawing/2015/06/chart">
              <c:ext xmlns:c16="http://schemas.microsoft.com/office/drawing/2014/chart" uri="{C3380CC4-5D6E-409C-BE32-E72D297353CC}">
                <c16:uniqueId val="{0000001F-2ACC-4573-A44D-302B9F9B1E73}"/>
              </c:ext>
            </c:extLst>
          </c:dPt>
          <c:dPt>
            <c:idx val="13"/>
            <c:invertIfNegative val="0"/>
            <c:bubble3D val="0"/>
            <c:spPr>
              <a:solidFill>
                <a:schemeClr val="accent3">
                  <a:lumMod val="60000"/>
                  <a:lumOff val="4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extLst xmlns:c16r2="http://schemas.microsoft.com/office/drawing/2015/06/chart">
              <c:ext xmlns:c16="http://schemas.microsoft.com/office/drawing/2014/chart" uri="{C3380CC4-5D6E-409C-BE32-E72D297353CC}">
                <c16:uniqueId val="{00000021-2ACC-4573-A44D-302B9F9B1E73}"/>
              </c:ext>
            </c:extLst>
          </c:dPt>
          <c:dLbls>
            <c:dLbl>
              <c:idx val="1"/>
              <c:spPr/>
              <c:txPr>
                <a:bodyPr/>
                <a:lstStyle/>
                <a:p>
                  <a:pPr>
                    <a:defRPr sz="1000" b="1" u="sng">
                      <a:solidFill>
                        <a:schemeClr val="accent3">
                          <a:lumMod val="75000"/>
                        </a:schemeClr>
                      </a:solidFill>
                    </a:defRPr>
                  </a:pPr>
                  <a:endParaRPr lang="ru-RU"/>
                </a:p>
              </c:txPr>
              <c:showLegendKey val="0"/>
              <c:showVal val="1"/>
              <c:showCatName val="0"/>
              <c:showSerName val="0"/>
              <c:showPercent val="0"/>
              <c:showBubbleSize val="0"/>
            </c:dLbl>
            <c:dLbl>
              <c:idx val="2"/>
              <c:spPr/>
              <c:txPr>
                <a:bodyPr/>
                <a:lstStyle/>
                <a:p>
                  <a:pPr>
                    <a:defRPr sz="1000" b="1" u="sng">
                      <a:solidFill>
                        <a:schemeClr val="accent3">
                          <a:lumMod val="75000"/>
                        </a:schemeClr>
                      </a:solidFill>
                    </a:defRPr>
                  </a:pPr>
                  <a:endParaRPr lang="ru-RU"/>
                </a:p>
              </c:txPr>
              <c:showLegendKey val="0"/>
              <c:showVal val="1"/>
              <c:showCatName val="0"/>
              <c:showSerName val="0"/>
              <c:showPercent val="0"/>
              <c:showBubbleSize val="0"/>
            </c:dLbl>
            <c:dLbl>
              <c:idx val="3"/>
              <c:spPr/>
              <c:txPr>
                <a:bodyPr/>
                <a:lstStyle/>
                <a:p>
                  <a:pPr>
                    <a:defRPr sz="1000" b="1" u="sng">
                      <a:solidFill>
                        <a:schemeClr val="accent3">
                          <a:lumMod val="75000"/>
                        </a:schemeClr>
                      </a:solidFill>
                    </a:defRPr>
                  </a:pPr>
                  <a:endParaRPr lang="ru-RU"/>
                </a:p>
              </c:txPr>
              <c:showLegendKey val="0"/>
              <c:showVal val="1"/>
              <c:showCatName val="0"/>
              <c:showSerName val="0"/>
              <c:showPercent val="0"/>
              <c:showBubbleSize val="0"/>
            </c:dLbl>
            <c:dLbl>
              <c:idx val="4"/>
              <c:spPr/>
              <c:txPr>
                <a:bodyPr/>
                <a:lstStyle/>
                <a:p>
                  <a:pPr>
                    <a:defRPr sz="1000" b="1" u="sng">
                      <a:solidFill>
                        <a:schemeClr val="accent3">
                          <a:lumMod val="75000"/>
                        </a:schemeClr>
                      </a:solidFill>
                    </a:defRPr>
                  </a:pPr>
                  <a:endParaRPr lang="ru-RU"/>
                </a:p>
              </c:txPr>
              <c:showLegendKey val="0"/>
              <c:showVal val="1"/>
              <c:showCatName val="0"/>
              <c:showSerName val="0"/>
              <c:showPercent val="0"/>
              <c:showBubbleSize val="0"/>
            </c:dLbl>
            <c:dLbl>
              <c:idx val="5"/>
              <c:spPr/>
              <c:txPr>
                <a:bodyPr/>
                <a:lstStyle/>
                <a:p>
                  <a:pPr>
                    <a:defRPr sz="1000" b="1" u="sng">
                      <a:solidFill>
                        <a:schemeClr val="accent3">
                          <a:lumMod val="75000"/>
                        </a:schemeClr>
                      </a:solidFill>
                    </a:defRPr>
                  </a:pPr>
                  <a:endParaRPr lang="ru-RU"/>
                </a:p>
              </c:txPr>
              <c:showLegendKey val="0"/>
              <c:showVal val="1"/>
              <c:showCatName val="0"/>
              <c:showSerName val="0"/>
              <c:showPercent val="0"/>
              <c:showBubbleSize val="0"/>
            </c:dLbl>
            <c:dLbl>
              <c:idx val="6"/>
              <c:spPr/>
              <c:txPr>
                <a:bodyPr/>
                <a:lstStyle/>
                <a:p>
                  <a:pPr>
                    <a:defRPr sz="1000" b="1" u="sng">
                      <a:solidFill>
                        <a:schemeClr val="accent3">
                          <a:lumMod val="75000"/>
                        </a:schemeClr>
                      </a:solidFill>
                    </a:defRPr>
                  </a:pPr>
                  <a:endParaRPr lang="ru-RU"/>
                </a:p>
              </c:txPr>
              <c:showLegendKey val="0"/>
              <c:showVal val="1"/>
              <c:showCatName val="0"/>
              <c:showSerName val="0"/>
              <c:showPercent val="0"/>
              <c:showBubbleSize val="0"/>
            </c:dLbl>
            <c:dLbl>
              <c:idx val="7"/>
              <c:spPr/>
              <c:txPr>
                <a:bodyPr/>
                <a:lstStyle/>
                <a:p>
                  <a:pPr>
                    <a:defRPr sz="1000" b="1" u="sng">
                      <a:solidFill>
                        <a:schemeClr val="accent3">
                          <a:lumMod val="75000"/>
                        </a:schemeClr>
                      </a:solidFill>
                    </a:defRPr>
                  </a:pPr>
                  <a:endParaRPr lang="ru-RU"/>
                </a:p>
              </c:txPr>
              <c:showLegendKey val="0"/>
              <c:showVal val="1"/>
              <c:showCatName val="0"/>
              <c:showSerName val="0"/>
              <c:showPercent val="0"/>
              <c:showBubbleSize val="0"/>
            </c:dLbl>
            <c:dLbl>
              <c:idx val="8"/>
              <c:spPr/>
              <c:txPr>
                <a:bodyPr/>
                <a:lstStyle/>
                <a:p>
                  <a:pPr>
                    <a:defRPr sz="1000" b="1" u="sng">
                      <a:solidFill>
                        <a:schemeClr val="accent3">
                          <a:lumMod val="75000"/>
                        </a:schemeClr>
                      </a:solidFill>
                    </a:defRPr>
                  </a:pPr>
                  <a:endParaRPr lang="ru-RU"/>
                </a:p>
              </c:txPr>
              <c:showLegendKey val="0"/>
              <c:showVal val="1"/>
              <c:showCatName val="0"/>
              <c:showSerName val="0"/>
              <c:showPercent val="0"/>
              <c:showBubbleSize val="0"/>
            </c:dLbl>
            <c:dLbl>
              <c:idx val="9"/>
              <c:spPr/>
              <c:txPr>
                <a:bodyPr/>
                <a:lstStyle/>
                <a:p>
                  <a:pPr>
                    <a:defRPr sz="1000" b="1" u="sng">
                      <a:solidFill>
                        <a:schemeClr val="accent3">
                          <a:lumMod val="75000"/>
                        </a:schemeClr>
                      </a:solidFill>
                    </a:defRPr>
                  </a:pPr>
                  <a:endParaRPr lang="ru-RU"/>
                </a:p>
              </c:txPr>
              <c:showLegendKey val="0"/>
              <c:showVal val="1"/>
              <c:showCatName val="0"/>
              <c:showSerName val="0"/>
              <c:showPercent val="0"/>
              <c:showBubbleSize val="0"/>
            </c:dLbl>
            <c:dLbl>
              <c:idx val="10"/>
              <c:spPr/>
              <c:txPr>
                <a:bodyPr/>
                <a:lstStyle/>
                <a:p>
                  <a:pPr>
                    <a:defRPr sz="1000" b="1" u="sng">
                      <a:solidFill>
                        <a:schemeClr val="accent3">
                          <a:lumMod val="75000"/>
                        </a:schemeClr>
                      </a:solidFill>
                    </a:defRPr>
                  </a:pPr>
                  <a:endParaRPr lang="ru-RU"/>
                </a:p>
              </c:txPr>
              <c:showLegendKey val="0"/>
              <c:showVal val="1"/>
              <c:showCatName val="0"/>
              <c:showSerName val="0"/>
              <c:showPercent val="0"/>
              <c:showBubbleSize val="0"/>
            </c:dLbl>
            <c:dLbl>
              <c:idx val="11"/>
              <c:spPr/>
              <c:txPr>
                <a:bodyPr/>
                <a:lstStyle/>
                <a:p>
                  <a:pPr>
                    <a:defRPr sz="1000" b="1" u="sng">
                      <a:solidFill>
                        <a:schemeClr val="accent3">
                          <a:lumMod val="75000"/>
                        </a:schemeClr>
                      </a:solidFill>
                    </a:defRPr>
                  </a:pPr>
                  <a:endParaRPr lang="ru-RU"/>
                </a:p>
              </c:txPr>
              <c:showLegendKey val="0"/>
              <c:showVal val="1"/>
              <c:showCatName val="0"/>
              <c:showSerName val="0"/>
              <c:showPercent val="0"/>
              <c:showBubbleSize val="0"/>
            </c:dLbl>
            <c:dLbl>
              <c:idx val="12"/>
              <c:spPr/>
              <c:txPr>
                <a:bodyPr/>
                <a:lstStyle/>
                <a:p>
                  <a:pPr>
                    <a:defRPr sz="1000" b="1" u="sng">
                      <a:solidFill>
                        <a:schemeClr val="accent3">
                          <a:lumMod val="75000"/>
                        </a:schemeClr>
                      </a:solidFill>
                    </a:defRPr>
                  </a:pPr>
                  <a:endParaRPr lang="ru-RU"/>
                </a:p>
              </c:txPr>
              <c:showLegendKey val="0"/>
              <c:showVal val="1"/>
              <c:showCatName val="0"/>
              <c:showSerName val="0"/>
              <c:showPercent val="0"/>
              <c:showBubbleSize val="0"/>
            </c:dLbl>
            <c:dLbl>
              <c:idx val="13"/>
              <c:spPr/>
              <c:txPr>
                <a:bodyPr/>
                <a:lstStyle/>
                <a:p>
                  <a:pPr>
                    <a:defRPr sz="1000" b="1" u="sng">
                      <a:solidFill>
                        <a:schemeClr val="accent3">
                          <a:lumMod val="75000"/>
                        </a:schemeClr>
                      </a:solidFill>
                    </a:defRPr>
                  </a:pPr>
                  <a:endParaRPr lang="ru-RU"/>
                </a:p>
              </c:txPr>
              <c:showLegendKey val="0"/>
              <c:showVal val="1"/>
              <c:showCatName val="0"/>
              <c:showSerName val="0"/>
              <c:showPercent val="0"/>
              <c:showBubbleSize val="0"/>
            </c:dLbl>
            <c:txPr>
              <a:bodyPr/>
              <a:lstStyle/>
              <a:p>
                <a:pPr>
                  <a:defRPr sz="1000" b="1" u="sng">
                    <a:solidFill>
                      <a:schemeClr val="accent6">
                        <a:lumMod val="50000"/>
                      </a:schemeClr>
                    </a:solidFill>
                  </a:defRPr>
                </a:pPr>
                <a:endParaRPr lang="ru-RU"/>
              </a:p>
            </c:txPr>
            <c:showLegendKey val="0"/>
            <c:showVal val="1"/>
            <c:showCatName val="0"/>
            <c:showSerName val="0"/>
            <c:showPercent val="0"/>
            <c:showBubbleSize val="0"/>
            <c:showLeaderLines val="0"/>
          </c:dLbls>
          <c:cat>
            <c:strRef>
              <c:f>Лист1!$B$4:$B$17</c:f>
              <c:strCache>
                <c:ptCount val="14"/>
                <c:pt idx="0">
                  <c:v>Управление имуществом</c:v>
                </c:pt>
                <c:pt idx="1">
                  <c:v> Развитие физической культуры и спорта</c:v>
                </c:pt>
                <c:pt idx="2">
                  <c:v>Социальная поддержка граждан</c:v>
                </c:pt>
                <c:pt idx="3">
                  <c:v>Модернизация экономики</c:v>
                </c:pt>
                <c:pt idx="4">
                  <c:v>Развитие транспортной системы</c:v>
                </c:pt>
                <c:pt idx="5">
                  <c:v>Сохранение и развитие культуры</c:v>
                </c:pt>
                <c:pt idx="6">
                  <c:v>Молодежная политика</c:v>
                </c:pt>
                <c:pt idx="7">
                  <c:v>Формирование современной городской среды</c:v>
                </c:pt>
                <c:pt idx="8">
                  <c:v>Развитие ЖКХ</c:v>
                </c:pt>
                <c:pt idx="9">
                  <c:v>Развитие информационного общества</c:v>
                </c:pt>
                <c:pt idx="10">
                  <c:v>Развитие образования</c:v>
                </c:pt>
                <c:pt idx="11">
                  <c:v>Безопасный Пятигорск</c:v>
                </c:pt>
                <c:pt idx="12">
                  <c:v>Экология и охрана окружающей среды</c:v>
                </c:pt>
                <c:pt idx="13">
                  <c:v>Управление финансами</c:v>
                </c:pt>
              </c:strCache>
            </c:strRef>
          </c:cat>
          <c:val>
            <c:numRef>
              <c:f>Лист1!$I$4:$I$17</c:f>
              <c:numCache>
                <c:formatCode>_(* #,##0.00_);_(* \(#,##0.00\);_(* "-"??_);_(@_)</c:formatCode>
                <c:ptCount val="14"/>
                <c:pt idx="0">
                  <c:v>99.44</c:v>
                </c:pt>
                <c:pt idx="1">
                  <c:v>109.5</c:v>
                </c:pt>
                <c:pt idx="2">
                  <c:v>112.18</c:v>
                </c:pt>
                <c:pt idx="3">
                  <c:v>113.36</c:v>
                </c:pt>
                <c:pt idx="4">
                  <c:v>117.43</c:v>
                </c:pt>
                <c:pt idx="5">
                  <c:v>122.28</c:v>
                </c:pt>
                <c:pt idx="6">
                  <c:v>124.38</c:v>
                </c:pt>
                <c:pt idx="7">
                  <c:v>125.5</c:v>
                </c:pt>
                <c:pt idx="8">
                  <c:v>139.58000000000001</c:v>
                </c:pt>
                <c:pt idx="9">
                  <c:v>142.32</c:v>
                </c:pt>
                <c:pt idx="10">
                  <c:v>147.79</c:v>
                </c:pt>
                <c:pt idx="11">
                  <c:v>155.32</c:v>
                </c:pt>
                <c:pt idx="12">
                  <c:v>176.25</c:v>
                </c:pt>
                <c:pt idx="13">
                  <c:v>176.67</c:v>
                </c:pt>
              </c:numCache>
            </c:numRef>
          </c:val>
          <c:extLst xmlns:c16r2="http://schemas.microsoft.com/office/drawing/2015/06/chart">
            <c:ext xmlns:c16="http://schemas.microsoft.com/office/drawing/2014/chart" uri="{C3380CC4-5D6E-409C-BE32-E72D297353CC}">
              <c16:uniqueId val="{00000022-2ACC-4573-A44D-302B9F9B1E73}"/>
            </c:ext>
          </c:extLst>
        </c:ser>
        <c:dLbls>
          <c:showLegendKey val="0"/>
          <c:showVal val="1"/>
          <c:showCatName val="0"/>
          <c:showSerName val="0"/>
          <c:showPercent val="0"/>
          <c:showBubbleSize val="0"/>
        </c:dLbls>
        <c:gapWidth val="81"/>
        <c:gapDepth val="92"/>
        <c:shape val="cylinder"/>
        <c:axId val="86463616"/>
        <c:axId val="86465152"/>
        <c:axId val="0"/>
      </c:bar3DChart>
      <c:catAx>
        <c:axId val="86463616"/>
        <c:scaling>
          <c:orientation val="minMax"/>
        </c:scaling>
        <c:delete val="0"/>
        <c:axPos val="l"/>
        <c:numFmt formatCode="General" sourceLinked="0"/>
        <c:majorTickMark val="none"/>
        <c:minorTickMark val="none"/>
        <c:tickLblPos val="nextTo"/>
        <c:txPr>
          <a:bodyPr/>
          <a:lstStyle/>
          <a:p>
            <a:pPr algn="just">
              <a:defRPr sz="1000" b="1" u="none"/>
            </a:pPr>
            <a:endParaRPr lang="ru-RU"/>
          </a:p>
        </c:txPr>
        <c:crossAx val="86465152"/>
        <c:crosses val="autoZero"/>
        <c:auto val="1"/>
        <c:lblAlgn val="r"/>
        <c:lblOffset val="100"/>
        <c:noMultiLvlLbl val="0"/>
      </c:catAx>
      <c:valAx>
        <c:axId val="86465152"/>
        <c:scaling>
          <c:orientation val="minMax"/>
        </c:scaling>
        <c:delete val="1"/>
        <c:axPos val="b"/>
        <c:numFmt formatCode="_(* #,##0.00_);_(* \(#,##0.00\);_(* &quot;-&quot;??_);_(@_)" sourceLinked="1"/>
        <c:majorTickMark val="none"/>
        <c:minorTickMark val="none"/>
        <c:tickLblPos val="nextTo"/>
        <c:crossAx val="86463616"/>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ru-RU" sz="1800" dirty="0"/>
              <a:t>Всего 1 </a:t>
            </a:r>
            <a:r>
              <a:rPr lang="ru-RU" sz="1800" dirty="0" smtClean="0"/>
              <a:t>374</a:t>
            </a:r>
            <a:r>
              <a:rPr lang="ru-RU" sz="1800" baseline="0" dirty="0" smtClean="0"/>
              <a:t> 613 </a:t>
            </a:r>
            <a:r>
              <a:rPr lang="ru-RU" sz="1800" dirty="0" smtClean="0"/>
              <a:t> </a:t>
            </a:r>
            <a:r>
              <a:rPr lang="ru-RU" sz="1800" dirty="0"/>
              <a:t>тыс. руб.</a:t>
            </a:r>
          </a:p>
        </c:rich>
      </c:tx>
      <c:layout>
        <c:manualLayout>
          <c:xMode val="edge"/>
          <c:yMode val="edge"/>
          <c:x val="7.5485009862292174E-2"/>
          <c:y val="0.877209367879542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1513711591243959E-2"/>
          <c:y val="0.20200079866575837"/>
          <c:w val="0.83084438705353325"/>
          <c:h val="0.72208837001714787"/>
        </c:manualLayout>
      </c:layout>
      <c:pie3DChart>
        <c:varyColors val="1"/>
        <c:ser>
          <c:idx val="0"/>
          <c:order val="0"/>
          <c:tx>
            <c:strRef>
              <c:f>Лист1!$B$1</c:f>
              <c:strCache>
                <c:ptCount val="1"/>
                <c:pt idx="0">
                  <c:v>1 785 643,40</c:v>
                </c:pt>
              </c:strCache>
            </c:strRef>
          </c:tx>
          <c:explosion val="16"/>
          <c:dPt>
            <c:idx val="2"/>
            <c:bubble3D val="0"/>
            <c:extLst xmlns:c16r2="http://schemas.microsoft.com/office/drawing/2015/06/chart">
              <c:ext xmlns:c16="http://schemas.microsoft.com/office/drawing/2014/chart" uri="{C3380CC4-5D6E-409C-BE32-E72D297353CC}">
                <c16:uniqueId val="{00000000-804C-4DC5-B99E-6C9A893F86DE}"/>
              </c:ext>
            </c:extLst>
          </c:dPt>
          <c:dPt>
            <c:idx val="3"/>
            <c:bubble3D val="0"/>
            <c:explosion val="30"/>
            <c:extLst xmlns:c16r2="http://schemas.microsoft.com/office/drawing/2015/06/chart">
              <c:ext xmlns:c16="http://schemas.microsoft.com/office/drawing/2014/chart" uri="{C3380CC4-5D6E-409C-BE32-E72D297353CC}">
                <c16:uniqueId val="{00000001-804C-4DC5-B99E-6C9A893F86DE}"/>
              </c:ext>
            </c:extLst>
          </c:dPt>
          <c:cat>
            <c:strRef>
              <c:f>Лист1!$A$2:$A$8</c:f>
              <c:strCache>
                <c:ptCount val="7"/>
                <c:pt idx="0">
                  <c:v>налог на им. ФЛ</c:v>
                </c:pt>
                <c:pt idx="1">
                  <c:v>114</c:v>
                </c:pt>
                <c:pt idx="2">
                  <c:v>111</c:v>
                </c:pt>
                <c:pt idx="3">
                  <c:v>НДФЛ</c:v>
                </c:pt>
                <c:pt idx="4">
                  <c:v>105</c:v>
                </c:pt>
                <c:pt idx="5">
                  <c:v>другие доходы</c:v>
                </c:pt>
                <c:pt idx="6">
                  <c:v>зем. Налог</c:v>
                </c:pt>
              </c:strCache>
            </c:strRef>
          </c:cat>
          <c:val>
            <c:numRef>
              <c:f>Лист1!$B$2:$B$8</c:f>
              <c:numCache>
                <c:formatCode>General</c:formatCode>
                <c:ptCount val="7"/>
                <c:pt idx="0">
                  <c:v>9</c:v>
                </c:pt>
                <c:pt idx="1">
                  <c:v>2</c:v>
                </c:pt>
                <c:pt idx="2">
                  <c:v>11</c:v>
                </c:pt>
                <c:pt idx="3">
                  <c:v>44</c:v>
                </c:pt>
                <c:pt idx="4">
                  <c:v>14</c:v>
                </c:pt>
                <c:pt idx="5">
                  <c:v>7</c:v>
                </c:pt>
                <c:pt idx="6">
                  <c:v>13</c:v>
                </c:pt>
              </c:numCache>
            </c:numRef>
          </c:val>
          <c:extLst xmlns:c16r2="http://schemas.microsoft.com/office/drawing/2015/06/chart">
            <c:ext xmlns:c16="http://schemas.microsoft.com/office/drawing/2014/chart" uri="{C3380CC4-5D6E-409C-BE32-E72D297353CC}">
              <c16:uniqueId val="{00000002-804C-4DC5-B99E-6C9A893F86DE}"/>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874733514083342E-2"/>
          <c:y val="4.6198356391776156E-2"/>
          <c:w val="0.6258912067273068"/>
          <c:h val="0.82537478210478765"/>
        </c:manualLayout>
      </c:layout>
      <c:barChart>
        <c:barDir val="col"/>
        <c:grouping val="percentStacked"/>
        <c:varyColors val="0"/>
        <c:ser>
          <c:idx val="0"/>
          <c:order val="0"/>
          <c:tx>
            <c:strRef>
              <c:f>Лист1!$B$1</c:f>
              <c:strCache>
                <c:ptCount val="1"/>
                <c:pt idx="0">
                  <c:v>непрограммные расходы</c:v>
                </c:pt>
              </c:strCache>
            </c:strRef>
          </c:tx>
          <c:spPr>
            <a:solidFill>
              <a:schemeClr val="accent3">
                <a:lumMod val="60000"/>
                <a:lumOff val="40000"/>
              </a:schemeClr>
            </a:solidFill>
            <a:ln w="9525" cap="flat" cmpd="sng" algn="ctr">
              <a:solidFill>
                <a:schemeClr val="tx1"/>
              </a:solidFill>
              <a:prstDash val="solid"/>
            </a:ln>
            <a:effectLst>
              <a:outerShdw blurRad="63500" dist="50800" dir="5400000" sx="98000" sy="98000" rotWithShape="0">
                <a:srgbClr val="000000">
                  <a:alpha val="20000"/>
                </a:srgbClr>
              </a:outerShdw>
            </a:effectLst>
          </c:spPr>
          <c:invertIfNegative val="0"/>
          <c:dPt>
            <c:idx val="1"/>
            <c:invertIfNegative val="0"/>
            <c:bubble3D val="0"/>
            <c:spPr>
              <a:solidFill>
                <a:schemeClr val="accent3">
                  <a:lumMod val="40000"/>
                  <a:lumOff val="60000"/>
                </a:schemeClr>
              </a:solidFill>
              <a:ln w="9525" cap="flat" cmpd="sng" algn="ctr">
                <a:solidFill>
                  <a:schemeClr val="tx1"/>
                </a:solidFill>
                <a:prstDash val="solid"/>
              </a:ln>
              <a:effectLst>
                <a:outerShdw blurRad="63500" dist="50800" dir="5400000" sx="98000" sy="98000" rotWithShape="0">
                  <a:srgbClr val="000000">
                    <a:alpha val="20000"/>
                  </a:srgbClr>
                </a:outerShdw>
              </a:effectLst>
            </c:spPr>
          </c:dPt>
          <c:dLbls>
            <c:dLbl>
              <c:idx val="0"/>
              <c:layout>
                <c:manualLayout>
                  <c:x val="-6.3288889420435165E-3"/>
                  <c:y val="-4.7686150860373006E-2"/>
                </c:manualLayout>
              </c:layout>
              <c:showLegendKey val="0"/>
              <c:showVal val="1"/>
              <c:showCatName val="0"/>
              <c:showSerName val="0"/>
              <c:showPercent val="0"/>
              <c:showBubbleSize val="0"/>
            </c:dLbl>
            <c:dLbl>
              <c:idx val="1"/>
              <c:layout>
                <c:manualLayout>
                  <c:x val="4.2191485558884367E-3"/>
                  <c:y val="-4.4812563749835388E-2"/>
                </c:manualLayout>
              </c:layout>
              <c:showLegendKey val="0"/>
              <c:showVal val="1"/>
              <c:showCatName val="0"/>
              <c:showSerName val="0"/>
              <c:showPercent val="0"/>
              <c:showBubbleSize val="0"/>
            </c:dLbl>
            <c:txPr>
              <a:bodyPr/>
              <a:lstStyle/>
              <a:p>
                <a:pPr>
                  <a:defRPr sz="1600" b="1"/>
                </a:pPr>
                <a:endParaRPr lang="ru-RU"/>
              </a:p>
            </c:txPr>
            <c:showLegendKey val="0"/>
            <c:showVal val="1"/>
            <c:showCatName val="0"/>
            <c:showSerName val="0"/>
            <c:showPercent val="0"/>
            <c:showBubbleSize val="0"/>
            <c:showLeaderLines val="0"/>
          </c:dLbls>
          <c:cat>
            <c:strRef>
              <c:f>Лист1!$A$2:$A$3</c:f>
              <c:strCache>
                <c:ptCount val="2"/>
                <c:pt idx="0">
                  <c:v>касса 2018</c:v>
                </c:pt>
                <c:pt idx="1">
                  <c:v>касса 2019</c:v>
                </c:pt>
              </c:strCache>
            </c:strRef>
          </c:cat>
          <c:val>
            <c:numRef>
              <c:f>Лист1!$B$2:$B$3</c:f>
              <c:numCache>
                <c:formatCode>_(* #,##0.00_);_(* \(#,##0.00\);_(* "-"??_);_(@_)</c:formatCode>
                <c:ptCount val="2"/>
                <c:pt idx="0">
                  <c:v>32.69</c:v>
                </c:pt>
                <c:pt idx="1">
                  <c:v>32.555999999999997</c:v>
                </c:pt>
              </c:numCache>
            </c:numRef>
          </c:val>
          <c:extLst xmlns:c16r2="http://schemas.microsoft.com/office/drawing/2015/06/chart">
            <c:ext xmlns:c16="http://schemas.microsoft.com/office/drawing/2014/chart" uri="{C3380CC4-5D6E-409C-BE32-E72D297353CC}">
              <c16:uniqueId val="{00000000-12D0-4E53-AB77-B467CCE308CC}"/>
            </c:ext>
          </c:extLst>
        </c:ser>
        <c:dLbls>
          <c:showLegendKey val="0"/>
          <c:showVal val="1"/>
          <c:showCatName val="0"/>
          <c:showSerName val="0"/>
          <c:showPercent val="0"/>
          <c:showBubbleSize val="0"/>
        </c:dLbls>
        <c:gapWidth val="126"/>
        <c:overlap val="71"/>
        <c:axId val="86563456"/>
        <c:axId val="87033728"/>
      </c:barChart>
      <c:catAx>
        <c:axId val="86563456"/>
        <c:scaling>
          <c:orientation val="minMax"/>
        </c:scaling>
        <c:delete val="0"/>
        <c:axPos val="b"/>
        <c:numFmt formatCode="General" sourceLinked="1"/>
        <c:majorTickMark val="out"/>
        <c:minorTickMark val="none"/>
        <c:tickLblPos val="nextTo"/>
        <c:txPr>
          <a:bodyPr/>
          <a:lstStyle/>
          <a:p>
            <a:pPr>
              <a:defRPr sz="1100" b="1"/>
            </a:pPr>
            <a:endParaRPr lang="ru-RU"/>
          </a:p>
        </c:txPr>
        <c:crossAx val="87033728"/>
        <c:crosses val="autoZero"/>
        <c:auto val="1"/>
        <c:lblAlgn val="ctr"/>
        <c:lblOffset val="100"/>
        <c:noMultiLvlLbl val="0"/>
      </c:catAx>
      <c:valAx>
        <c:axId val="87033728"/>
        <c:scaling>
          <c:orientation val="minMax"/>
        </c:scaling>
        <c:delete val="1"/>
        <c:axPos val="l"/>
        <c:numFmt formatCode="0%" sourceLinked="1"/>
        <c:majorTickMark val="out"/>
        <c:minorTickMark val="none"/>
        <c:tickLblPos val="none"/>
        <c:crossAx val="8656345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view3D>
      <c:rotX val="15"/>
      <c:rotY val="30"/>
      <c:rAngAx val="0"/>
      <c:perspective val="0"/>
    </c:view3D>
    <c:floor>
      <c:thickness val="0"/>
    </c:floor>
    <c:sideWall>
      <c:thickness val="0"/>
    </c:sideWall>
    <c:backWall>
      <c:thickness val="0"/>
    </c:backWall>
    <c:plotArea>
      <c:layout>
        <c:manualLayout>
          <c:layoutTarget val="inner"/>
          <c:xMode val="edge"/>
          <c:yMode val="edge"/>
          <c:x val="0"/>
          <c:y val="1.2727338322717207E-2"/>
          <c:w val="0.96640099738913243"/>
          <c:h val="0.76138258147057891"/>
        </c:manualLayout>
      </c:layout>
      <c:bar3DChart>
        <c:barDir val="col"/>
        <c:grouping val="standard"/>
        <c:varyColors val="0"/>
        <c:ser>
          <c:idx val="0"/>
          <c:order val="0"/>
          <c:tx>
            <c:strRef>
              <c:f>Лист1!$B$1</c:f>
              <c:strCache>
                <c:ptCount val="1"/>
                <c:pt idx="0">
                  <c:v>Плановые заимствования</c:v>
                </c:pt>
              </c:strCache>
            </c:strRef>
          </c:tx>
          <c:spPr>
            <a:solidFill>
              <a:schemeClr val="accent3">
                <a:lumMod val="60000"/>
                <a:lumOff val="40000"/>
              </a:schemeClr>
            </a:solidFill>
            <a:ln w="15875" cap="flat" cmpd="sng" algn="ctr">
              <a:solidFill>
                <a:schemeClr val="tx1"/>
              </a:solidFill>
              <a:prstDash val="solid"/>
            </a:ln>
            <a:effectLst/>
          </c:spPr>
          <c:invertIfNegative val="0"/>
          <c:dLbls>
            <c:dLbl>
              <c:idx val="0"/>
              <c:layout>
                <c:manualLayout>
                  <c:x val="-1.4758649906949598E-3"/>
                  <c:y val="0.1905563113511334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A31C-4CFD-AC57-5473D6581297}"/>
                </c:ext>
              </c:extLst>
            </c:dLbl>
            <c:dLbl>
              <c:idx val="1"/>
              <c:layout>
                <c:manualLayout>
                  <c:x val="2.032708999813844E-3"/>
                  <c:y val="0.1559569975219070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A31C-4CFD-AC57-5473D6581297}"/>
                </c:ext>
              </c:extLst>
            </c:dLbl>
            <c:spPr>
              <a:noFill/>
              <a:ln>
                <a:noFill/>
              </a:ln>
              <a:effectLst/>
            </c:spPr>
            <c:txPr>
              <a:bodyPr/>
              <a:lstStyle/>
              <a:p>
                <a:pPr>
                  <a:defRPr sz="1400" b="1">
                    <a:solidFill>
                      <a:schemeClr val="tx1"/>
                    </a:solidFill>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c:f>
              <c:strCache>
                <c:ptCount val="1"/>
                <c:pt idx="0">
                  <c:v>Кредиты кредитных организаций в валюте Российской Федерации 
за 2019 год</c:v>
                </c:pt>
              </c:strCache>
            </c:strRef>
          </c:cat>
          <c:val>
            <c:numRef>
              <c:f>Лист1!$B$2</c:f>
              <c:numCache>
                <c:formatCode>#,##0.0</c:formatCode>
                <c:ptCount val="1"/>
                <c:pt idx="0">
                  <c:v>147.5</c:v>
                </c:pt>
              </c:numCache>
            </c:numRef>
          </c:val>
          <c:extLst xmlns:c16r2="http://schemas.microsoft.com/office/drawing/2015/06/chart">
            <c:ext xmlns:c16="http://schemas.microsoft.com/office/drawing/2014/chart" uri="{C3380CC4-5D6E-409C-BE32-E72D297353CC}">
              <c16:uniqueId val="{00000002-A31C-4CFD-AC57-5473D6581297}"/>
            </c:ext>
          </c:extLst>
        </c:ser>
        <c:ser>
          <c:idx val="1"/>
          <c:order val="1"/>
          <c:tx>
            <c:strRef>
              <c:f>Лист1!$C$1</c:f>
              <c:strCache>
                <c:ptCount val="1"/>
                <c:pt idx="0">
                  <c:v>Фактическое привлечение кредитов</c:v>
                </c:pt>
              </c:strCache>
            </c:strRef>
          </c:tx>
          <c:spPr>
            <a:solidFill>
              <a:schemeClr val="bg1">
                <a:lumMod val="85000"/>
              </a:schemeClr>
            </a:solidFill>
            <a:ln w="15875" cap="flat" cmpd="sng" algn="ctr">
              <a:solidFill>
                <a:schemeClr val="tx1"/>
              </a:solidFill>
              <a:prstDash val="solid"/>
            </a:ln>
            <a:effectLst/>
          </c:spPr>
          <c:invertIfNegative val="0"/>
          <c:dLbls>
            <c:dLbl>
              <c:idx val="0"/>
              <c:layout>
                <c:manualLayout>
                  <c:x val="2.6842064402482744E-2"/>
                  <c:y val="0.1266422776123112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A31C-4CFD-AC57-5473D6581297}"/>
                </c:ext>
              </c:extLst>
            </c:dLbl>
            <c:dLbl>
              <c:idx val="1"/>
              <c:layout>
                <c:manualLayout>
                  <c:x val="1.3326478206762053E-2"/>
                  <c:y val="9.572718437809872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A31C-4CFD-AC57-5473D6581297}"/>
                </c:ext>
              </c:extLst>
            </c:dLbl>
            <c:dLbl>
              <c:idx val="2"/>
              <c:layout>
                <c:manualLayout>
                  <c:x val="9.2592592592593108E-3"/>
                  <c:y val="-1.683619596536692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31C-4CFD-AC57-5473D6581297}"/>
                </c:ext>
              </c:extLst>
            </c:dLbl>
            <c:dLbl>
              <c:idx val="3"/>
              <c:layout>
                <c:manualLayout>
                  <c:x val="6.1728395061728392E-3"/>
                  <c:y val="-5.612043227043616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A31C-4CFD-AC57-5473D6581297}"/>
                </c:ext>
              </c:extLst>
            </c:dLbl>
            <c:spPr>
              <a:noFill/>
              <a:ln>
                <a:noFill/>
              </a:ln>
              <a:effectLst/>
            </c:spPr>
            <c:txPr>
              <a:bodyPr/>
              <a:lstStyle/>
              <a:p>
                <a:pPr>
                  <a:defRPr sz="1400" b="1">
                    <a:solidFill>
                      <a:schemeClr val="tx1"/>
                    </a:solidFill>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c:f>
              <c:strCache>
                <c:ptCount val="1"/>
                <c:pt idx="0">
                  <c:v>Кредиты кредитных организаций в валюте Российской Федерации 
за 2019 год</c:v>
                </c:pt>
              </c:strCache>
            </c:strRef>
          </c:cat>
          <c:val>
            <c:numRef>
              <c:f>Лист1!$C$2</c:f>
              <c:numCache>
                <c:formatCode>#,##0.0</c:formatCode>
                <c:ptCount val="1"/>
                <c:pt idx="0">
                  <c:v>125</c:v>
                </c:pt>
              </c:numCache>
            </c:numRef>
          </c:val>
          <c:extLst xmlns:c16r2="http://schemas.microsoft.com/office/drawing/2015/06/chart">
            <c:ext xmlns:c16="http://schemas.microsoft.com/office/drawing/2014/chart" uri="{C3380CC4-5D6E-409C-BE32-E72D297353CC}">
              <c16:uniqueId val="{00000007-A31C-4CFD-AC57-5473D6581297}"/>
            </c:ext>
          </c:extLst>
        </c:ser>
        <c:dLbls>
          <c:showLegendKey val="0"/>
          <c:showVal val="0"/>
          <c:showCatName val="0"/>
          <c:showSerName val="0"/>
          <c:showPercent val="0"/>
          <c:showBubbleSize val="0"/>
        </c:dLbls>
        <c:gapWidth val="156"/>
        <c:gapDepth val="96"/>
        <c:shape val="box"/>
        <c:axId val="87186048"/>
        <c:axId val="87200128"/>
        <c:axId val="86550720"/>
      </c:bar3DChart>
      <c:catAx>
        <c:axId val="87186048"/>
        <c:scaling>
          <c:orientation val="minMax"/>
        </c:scaling>
        <c:delete val="1"/>
        <c:axPos val="b"/>
        <c:numFmt formatCode="General" sourceLinked="0"/>
        <c:majorTickMark val="none"/>
        <c:minorTickMark val="none"/>
        <c:tickLblPos val="low"/>
        <c:crossAx val="87200128"/>
        <c:crosses val="autoZero"/>
        <c:auto val="1"/>
        <c:lblAlgn val="ctr"/>
        <c:lblOffset val="100"/>
        <c:noMultiLvlLbl val="0"/>
      </c:catAx>
      <c:valAx>
        <c:axId val="87200128"/>
        <c:scaling>
          <c:orientation val="minMax"/>
        </c:scaling>
        <c:delete val="1"/>
        <c:axPos val="l"/>
        <c:numFmt formatCode="#,##0.0" sourceLinked="1"/>
        <c:majorTickMark val="out"/>
        <c:minorTickMark val="none"/>
        <c:tickLblPos val="none"/>
        <c:crossAx val="87186048"/>
        <c:crosses val="autoZero"/>
        <c:crossBetween val="between"/>
      </c:valAx>
      <c:serAx>
        <c:axId val="86550720"/>
        <c:scaling>
          <c:orientation val="minMax"/>
        </c:scaling>
        <c:delete val="1"/>
        <c:axPos val="b"/>
        <c:majorTickMark val="out"/>
        <c:minorTickMark val="none"/>
        <c:tickLblPos val="none"/>
        <c:crossAx val="87200128"/>
        <c:crosses val="autoZero"/>
      </c:serAx>
    </c:plotArea>
    <c:legend>
      <c:legendPos val="r"/>
      <c:layout>
        <c:manualLayout>
          <c:xMode val="edge"/>
          <c:yMode val="edge"/>
          <c:x val="0.61883302060196965"/>
          <c:y val="0.12195961178512159"/>
          <c:w val="0.32451791879726261"/>
          <c:h val="0.1360281859309049"/>
        </c:manualLayout>
      </c:layout>
      <c:overlay val="0"/>
      <c:txPr>
        <a:bodyPr/>
        <a:lstStyle/>
        <a:p>
          <a:pPr>
            <a:defRPr sz="1100" b="0"/>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perspective val="30"/>
    </c:view3D>
    <c:floor>
      <c:thickness val="0"/>
    </c:floor>
    <c:sideWall>
      <c:thickness val="0"/>
    </c:sideWall>
    <c:backWall>
      <c:thickness val="0"/>
    </c:backWall>
    <c:plotArea>
      <c:layout>
        <c:manualLayout>
          <c:layoutTarget val="inner"/>
          <c:xMode val="edge"/>
          <c:yMode val="edge"/>
          <c:x val="1.1874733514083342E-2"/>
          <c:y val="4.6198356391776156E-2"/>
          <c:w val="0.6258912067273068"/>
          <c:h val="0.82537478210478765"/>
        </c:manualLayout>
      </c:layout>
      <c:bar3DChart>
        <c:barDir val="col"/>
        <c:grouping val="standard"/>
        <c:varyColors val="0"/>
        <c:ser>
          <c:idx val="0"/>
          <c:order val="0"/>
          <c:tx>
            <c:strRef>
              <c:f>Лист1!$B$1</c:f>
              <c:strCache>
                <c:ptCount val="1"/>
                <c:pt idx="0">
                  <c:v>Обязательства по кредитам, полученным от кредитных организаций
</c:v>
                </c:pt>
              </c:strCache>
            </c:strRef>
          </c:tx>
          <c:spPr>
            <a:solidFill>
              <a:schemeClr val="accent3">
                <a:lumMod val="60000"/>
                <a:lumOff val="40000"/>
              </a:schemeClr>
            </a:solidFill>
            <a:ln w="9525" cap="flat" cmpd="sng" algn="ctr">
              <a:solidFill>
                <a:schemeClr val="tx1"/>
              </a:solidFill>
              <a:prstDash val="solid"/>
            </a:ln>
            <a:effectLst>
              <a:outerShdw blurRad="63500" dist="50800" dir="5400000" sx="98000" sy="98000" rotWithShape="0">
                <a:srgbClr val="000000">
                  <a:alpha val="20000"/>
                </a:srgbClr>
              </a:outerShdw>
            </a:effectLst>
          </c:spPr>
          <c:invertIfNegative val="0"/>
          <c:dLbls>
            <c:delete val="1"/>
          </c:dLbls>
          <c:cat>
            <c:strRef>
              <c:f>Лист1!$A$2:$A$3</c:f>
              <c:strCache>
                <c:ptCount val="2"/>
                <c:pt idx="0">
                  <c:v>на 01.01.2019</c:v>
                </c:pt>
                <c:pt idx="1">
                  <c:v>на 01.01.2020</c:v>
                </c:pt>
              </c:strCache>
            </c:strRef>
          </c:cat>
          <c:val>
            <c:numRef>
              <c:f>Лист1!$B$2:$B$3</c:f>
              <c:numCache>
                <c:formatCode>General</c:formatCode>
                <c:ptCount val="2"/>
                <c:pt idx="0">
                  <c:v>870</c:v>
                </c:pt>
                <c:pt idx="1">
                  <c:v>995</c:v>
                </c:pt>
              </c:numCache>
            </c:numRef>
          </c:val>
          <c:extLst xmlns:c16r2="http://schemas.microsoft.com/office/drawing/2015/06/chart">
            <c:ext xmlns:c16="http://schemas.microsoft.com/office/drawing/2014/chart" uri="{C3380CC4-5D6E-409C-BE32-E72D297353CC}">
              <c16:uniqueId val="{00000000-12D0-4E53-AB77-B467CCE308CC}"/>
            </c:ext>
          </c:extLst>
        </c:ser>
        <c:dLbls>
          <c:showLegendKey val="0"/>
          <c:showVal val="1"/>
          <c:showCatName val="0"/>
          <c:showSerName val="0"/>
          <c:showPercent val="0"/>
          <c:showBubbleSize val="0"/>
        </c:dLbls>
        <c:gapWidth val="126"/>
        <c:gapDepth val="74"/>
        <c:shape val="box"/>
        <c:axId val="87230720"/>
        <c:axId val="87236608"/>
        <c:axId val="86552064"/>
      </c:bar3DChart>
      <c:catAx>
        <c:axId val="87230720"/>
        <c:scaling>
          <c:orientation val="minMax"/>
        </c:scaling>
        <c:delete val="0"/>
        <c:axPos val="b"/>
        <c:numFmt formatCode="General" sourceLinked="1"/>
        <c:majorTickMark val="out"/>
        <c:minorTickMark val="none"/>
        <c:tickLblPos val="nextTo"/>
        <c:txPr>
          <a:bodyPr/>
          <a:lstStyle/>
          <a:p>
            <a:pPr>
              <a:defRPr sz="1100" b="1"/>
            </a:pPr>
            <a:endParaRPr lang="ru-RU"/>
          </a:p>
        </c:txPr>
        <c:crossAx val="87236608"/>
        <c:crosses val="autoZero"/>
        <c:auto val="1"/>
        <c:lblAlgn val="ctr"/>
        <c:lblOffset val="100"/>
        <c:noMultiLvlLbl val="0"/>
      </c:catAx>
      <c:valAx>
        <c:axId val="87236608"/>
        <c:scaling>
          <c:orientation val="minMax"/>
        </c:scaling>
        <c:delete val="1"/>
        <c:axPos val="l"/>
        <c:numFmt formatCode="General" sourceLinked="1"/>
        <c:majorTickMark val="out"/>
        <c:minorTickMark val="none"/>
        <c:tickLblPos val="none"/>
        <c:crossAx val="87230720"/>
        <c:crosses val="autoZero"/>
        <c:crossBetween val="between"/>
      </c:valAx>
      <c:serAx>
        <c:axId val="86552064"/>
        <c:scaling>
          <c:orientation val="minMax"/>
        </c:scaling>
        <c:delete val="1"/>
        <c:axPos val="b"/>
        <c:majorTickMark val="out"/>
        <c:minorTickMark val="none"/>
        <c:tickLblPos val="nextTo"/>
        <c:crossAx val="87236608"/>
        <c:crosses val="autoZero"/>
      </c:serAx>
    </c:plotArea>
    <c:legend>
      <c:legendPos val="r"/>
      <c:layout>
        <c:manualLayout>
          <c:xMode val="edge"/>
          <c:yMode val="edge"/>
          <c:x val="0"/>
          <c:y val="0.8158957701092161"/>
          <c:w val="0.78098825995748067"/>
          <c:h val="0.13918095825484603"/>
        </c:manualLayout>
      </c:layout>
      <c:overlay val="0"/>
      <c:txPr>
        <a:bodyPr/>
        <a:lstStyle/>
        <a:p>
          <a:pPr>
            <a:defRPr sz="1100" b="1">
              <a:solidFill>
                <a:schemeClr val="tx2">
                  <a:lumMod val="75000"/>
                </a:schemeClr>
              </a:solidFill>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1"/>
    <c:view3D>
      <c:rotX val="0"/>
      <c:rotY val="10"/>
      <c:rAngAx val="0"/>
      <c:perspective val="30"/>
    </c:view3D>
    <c:floor>
      <c:thickness val="0"/>
    </c:floor>
    <c:sideWall>
      <c:thickness val="0"/>
    </c:sideWall>
    <c:backWall>
      <c:thickness val="0"/>
    </c:backWall>
    <c:plotArea>
      <c:layout>
        <c:manualLayout>
          <c:layoutTarget val="inner"/>
          <c:xMode val="edge"/>
          <c:yMode val="edge"/>
          <c:x val="1.1532100721752172E-2"/>
          <c:y val="9.9628728785227272E-2"/>
          <c:w val="0.98846782687195722"/>
          <c:h val="0.62626276487187049"/>
        </c:manualLayout>
      </c:layout>
      <c:bar3DChart>
        <c:barDir val="col"/>
        <c:grouping val="standard"/>
        <c:varyColors val="0"/>
        <c:ser>
          <c:idx val="0"/>
          <c:order val="0"/>
          <c:tx>
            <c:strRef>
              <c:f>Лист1!$B$1</c:f>
              <c:strCache>
                <c:ptCount val="1"/>
                <c:pt idx="0">
                  <c:v>Удельный вес муниципальнгого долга в налоговых и неналоговых доходах (без доп. Норм. По НДФЛ</c:v>
                </c:pt>
              </c:strCache>
            </c:strRef>
          </c:tx>
          <c:spPr>
            <a:solidFill>
              <a:schemeClr val="lt1"/>
            </a:solidFill>
            <a:ln w="28575" cap="flat" cmpd="sng" algn="ctr">
              <a:solidFill>
                <a:schemeClr val="accent3">
                  <a:lumMod val="50000"/>
                </a:schemeClr>
              </a:solidFill>
              <a:prstDash val="solid"/>
            </a:ln>
            <a:effectLst/>
          </c:spPr>
          <c:invertIfNegative val="0"/>
          <c:dLbls>
            <c:txPr>
              <a:bodyPr/>
              <a:lstStyle/>
              <a:p>
                <a:pPr>
                  <a:defRPr sz="1400" b="1"/>
                </a:pPr>
                <a:endParaRPr lang="ru-RU"/>
              </a:p>
            </c:txPr>
            <c:showLegendKey val="0"/>
            <c:showVal val="1"/>
            <c:showCatName val="0"/>
            <c:showSerName val="0"/>
            <c:showPercent val="0"/>
            <c:showBubbleSize val="0"/>
            <c:showLeaderLines val="0"/>
          </c:dLbls>
          <c:cat>
            <c:numRef>
              <c:f>Лист1!$A$2:$A$3</c:f>
              <c:numCache>
                <c:formatCode>General</c:formatCode>
                <c:ptCount val="2"/>
                <c:pt idx="0">
                  <c:v>2018</c:v>
                </c:pt>
                <c:pt idx="1">
                  <c:v>2019</c:v>
                </c:pt>
              </c:numCache>
            </c:numRef>
          </c:cat>
          <c:val>
            <c:numRef>
              <c:f>Лист1!$B$2:$B$3</c:f>
              <c:numCache>
                <c:formatCode>0.00%</c:formatCode>
                <c:ptCount val="2"/>
                <c:pt idx="0">
                  <c:v>0.59650000000000003</c:v>
                </c:pt>
                <c:pt idx="1">
                  <c:v>0.57630000000000003</c:v>
                </c:pt>
              </c:numCache>
            </c:numRef>
          </c:val>
        </c:ser>
        <c:ser>
          <c:idx val="1"/>
          <c:order val="1"/>
          <c:tx>
            <c:strRef>
              <c:f>Лист1!$C$1</c:f>
              <c:strCache>
                <c:ptCount val="1"/>
                <c:pt idx="0">
                  <c:v>Ряд 2</c:v>
                </c:pt>
              </c:strCache>
            </c:strRef>
          </c:tx>
          <c:invertIfNegative val="0"/>
          <c:cat>
            <c:numRef>
              <c:f>Лист1!$A$2:$A$3</c:f>
              <c:numCache>
                <c:formatCode>General</c:formatCode>
                <c:ptCount val="2"/>
                <c:pt idx="0">
                  <c:v>2018</c:v>
                </c:pt>
                <c:pt idx="1">
                  <c:v>2019</c:v>
                </c:pt>
              </c:numCache>
            </c:numRef>
          </c:cat>
          <c:val>
            <c:numRef>
              <c:f>Лист1!$C$2:$C$3</c:f>
            </c:numRef>
          </c:val>
          <c:shape val="box"/>
        </c:ser>
        <c:ser>
          <c:idx val="2"/>
          <c:order val="2"/>
          <c:tx>
            <c:strRef>
              <c:f>Лист1!$D$1</c:f>
              <c:strCache>
                <c:ptCount val="1"/>
                <c:pt idx="0">
                  <c:v>Ряд 3</c:v>
                </c:pt>
              </c:strCache>
            </c:strRef>
          </c:tx>
          <c:invertIfNegative val="0"/>
          <c:cat>
            <c:numRef>
              <c:f>Лист1!$A$2:$A$3</c:f>
              <c:numCache>
                <c:formatCode>General</c:formatCode>
                <c:ptCount val="2"/>
                <c:pt idx="0">
                  <c:v>2018</c:v>
                </c:pt>
                <c:pt idx="1">
                  <c:v>2019</c:v>
                </c:pt>
              </c:numCache>
            </c:numRef>
          </c:cat>
          <c:val>
            <c:numRef>
              <c:f>Лист1!$D$2:$D$3</c:f>
            </c:numRef>
          </c:val>
          <c:shape val="box"/>
        </c:ser>
        <c:dLbls>
          <c:showLegendKey val="0"/>
          <c:showVal val="0"/>
          <c:showCatName val="0"/>
          <c:showSerName val="0"/>
          <c:showPercent val="0"/>
          <c:showBubbleSize val="0"/>
        </c:dLbls>
        <c:gapWidth val="138"/>
        <c:gapDepth val="156"/>
        <c:shape val="cylinder"/>
        <c:axId val="87313024"/>
        <c:axId val="87318912"/>
        <c:axId val="87209728"/>
      </c:bar3DChart>
      <c:catAx>
        <c:axId val="87313024"/>
        <c:scaling>
          <c:orientation val="minMax"/>
        </c:scaling>
        <c:delete val="0"/>
        <c:axPos val="b"/>
        <c:numFmt formatCode="General" sourceLinked="1"/>
        <c:majorTickMark val="out"/>
        <c:minorTickMark val="none"/>
        <c:tickLblPos val="nextTo"/>
        <c:crossAx val="87318912"/>
        <c:crosses val="autoZero"/>
        <c:auto val="1"/>
        <c:lblAlgn val="ctr"/>
        <c:lblOffset val="100"/>
        <c:noMultiLvlLbl val="0"/>
      </c:catAx>
      <c:valAx>
        <c:axId val="87318912"/>
        <c:scaling>
          <c:orientation val="minMax"/>
          <c:max val="0.8"/>
          <c:min val="0.5"/>
        </c:scaling>
        <c:delete val="1"/>
        <c:axPos val="l"/>
        <c:numFmt formatCode="0.00%" sourceLinked="1"/>
        <c:majorTickMark val="out"/>
        <c:minorTickMark val="none"/>
        <c:tickLblPos val="nextTo"/>
        <c:crossAx val="87313024"/>
        <c:crosses val="autoZero"/>
        <c:crossBetween val="between"/>
      </c:valAx>
      <c:serAx>
        <c:axId val="87209728"/>
        <c:scaling>
          <c:orientation val="minMax"/>
        </c:scaling>
        <c:delete val="1"/>
        <c:axPos val="b"/>
        <c:majorTickMark val="out"/>
        <c:minorTickMark val="none"/>
        <c:tickLblPos val="nextTo"/>
        <c:crossAx val="87318912"/>
        <c:crosses val="autoZero"/>
      </c:serAx>
    </c:plotArea>
    <c:plotVisOnly val="1"/>
    <c:dispBlanksAs val="gap"/>
    <c:showDLblsOverMax val="0"/>
  </c:chart>
  <c:txPr>
    <a:bodyPr/>
    <a:lstStyle/>
    <a:p>
      <a:pPr>
        <a:defRPr sz="1800"/>
      </a:pPr>
      <a:endParaRPr lang="ru-RU"/>
    </a:p>
  </c:txPr>
  <c:externalData r:id="rId1">
    <c:autoUpdate val="0"/>
  </c:externalData>
  <c:userShapes r:id="rId2"/>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278707521939042E-3"/>
          <c:y val="2.1122415877790575E-2"/>
          <c:w val="0.5594134452898335"/>
          <c:h val="0.86786786786786752"/>
        </c:manualLayout>
      </c:layout>
      <c:lineChart>
        <c:grouping val="standard"/>
        <c:varyColors val="0"/>
        <c:dLbls>
          <c:showLegendKey val="0"/>
          <c:showVal val="0"/>
          <c:showCatName val="0"/>
          <c:showSerName val="0"/>
          <c:showPercent val="0"/>
          <c:showBubbleSize val="0"/>
        </c:dLbls>
        <c:marker val="1"/>
        <c:smooth val="0"/>
        <c:axId val="137760768"/>
        <c:axId val="150291200"/>
      </c:lineChart>
      <c:catAx>
        <c:axId val="137760768"/>
        <c:scaling>
          <c:orientation val="minMax"/>
        </c:scaling>
        <c:delete val="1"/>
        <c:axPos val="b"/>
        <c:majorTickMark val="out"/>
        <c:minorTickMark val="none"/>
        <c:tickLblPos val="nextTo"/>
        <c:crossAx val="150291200"/>
        <c:crosses val="autoZero"/>
        <c:auto val="1"/>
        <c:lblAlgn val="ctr"/>
        <c:lblOffset val="100"/>
        <c:noMultiLvlLbl val="0"/>
      </c:catAx>
      <c:valAx>
        <c:axId val="150291200"/>
        <c:scaling>
          <c:orientation val="minMax"/>
        </c:scaling>
        <c:delete val="1"/>
        <c:axPos val="l"/>
        <c:numFmt formatCode="0.00%" sourceLinked="1"/>
        <c:majorTickMark val="out"/>
        <c:minorTickMark val="none"/>
        <c:tickLblPos val="nextTo"/>
        <c:crossAx val="137760768"/>
        <c:crosses val="autoZero"/>
        <c:crossBetween val="between"/>
      </c:valAx>
    </c:plotArea>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plotArea>
      <c:layout>
        <c:manualLayout>
          <c:layoutTarget val="inner"/>
          <c:xMode val="edge"/>
          <c:yMode val="edge"/>
          <c:x val="4.7730723932981174E-2"/>
          <c:y val="0.34187513139455433"/>
          <c:w val="0.93944330857044867"/>
          <c:h val="0.22566578648566071"/>
        </c:manualLayout>
      </c:layout>
      <c:lineChart>
        <c:grouping val="stacked"/>
        <c:varyColors val="0"/>
        <c:ser>
          <c:idx val="0"/>
          <c:order val="0"/>
          <c:tx>
            <c:strRef>
              <c:f>Лист1!$B$1</c:f>
              <c:strCache>
                <c:ptCount val="1"/>
                <c:pt idx="0">
                  <c:v>Ряд 1</c:v>
                </c:pt>
              </c:strCache>
            </c:strRef>
          </c:tx>
          <c:dLbls>
            <c:dLbl>
              <c:idx val="0"/>
              <c:layout>
                <c:manualLayout>
                  <c:x val="-3.1828029560020642E-2"/>
                  <c:y val="-9.7364203993331955E-2"/>
                </c:manualLayout>
              </c:layout>
              <c:tx>
                <c:rich>
                  <a:bodyPr/>
                  <a:lstStyle/>
                  <a:p>
                    <a:r>
                      <a:rPr lang="ru-RU" dirty="0" smtClean="0"/>
                      <a:t>52,7</a:t>
                    </a:r>
                    <a:endParaRPr lang="en-US" dirty="0"/>
                  </a:p>
                </c:rich>
              </c:tx>
              <c:showLegendKey val="0"/>
              <c:showVal val="1"/>
              <c:showCatName val="0"/>
              <c:showSerName val="0"/>
              <c:showPercent val="0"/>
              <c:showBubbleSize val="0"/>
            </c:dLbl>
            <c:dLbl>
              <c:idx val="1"/>
              <c:layout>
                <c:manualLayout>
                  <c:x val="-3.6053837978147853E-2"/>
                  <c:y val="-0.10585211041048646"/>
                </c:manualLayout>
              </c:layout>
              <c:tx>
                <c:rich>
                  <a:bodyPr/>
                  <a:lstStyle/>
                  <a:p>
                    <a:r>
                      <a:rPr lang="ru-RU" dirty="0" smtClean="0"/>
                      <a:t>47,3</a:t>
                    </a:r>
                    <a:endParaRPr lang="en-US" dirty="0"/>
                  </a:p>
                </c:rich>
              </c:tx>
              <c:showLegendKey val="0"/>
              <c:showVal val="1"/>
              <c:showCatName val="0"/>
              <c:showSerName val="0"/>
              <c:showPercent val="0"/>
              <c:showBubbleSize val="0"/>
            </c:dLbl>
            <c:dLbl>
              <c:idx val="2"/>
              <c:layout>
                <c:manualLayout>
                  <c:x val="-5.0578621492886583E-2"/>
                  <c:y val="-0.11127993985366318"/>
                </c:manualLayout>
              </c:layout>
              <c:tx>
                <c:rich>
                  <a:bodyPr/>
                  <a:lstStyle/>
                  <a:p>
                    <a:r>
                      <a:rPr lang="ru-RU" sz="1600" b="1" dirty="0" smtClean="0">
                        <a:solidFill>
                          <a:schemeClr val="tx1"/>
                        </a:solidFill>
                      </a:rPr>
                      <a:t>40,1</a:t>
                    </a:r>
                    <a:endParaRPr lang="en-US" dirty="0"/>
                  </a:p>
                </c:rich>
              </c:tx>
              <c:showLegendKey val="0"/>
              <c:showVal val="1"/>
              <c:showCatName val="0"/>
              <c:showSerName val="0"/>
              <c:showPercent val="0"/>
              <c:showBubbleSize val="0"/>
            </c:dLbl>
            <c:dLbl>
              <c:idx val="3"/>
              <c:layout>
                <c:manualLayout>
                  <c:x val="-4.9550055361731474E-2"/>
                  <c:y val="-0.12643722050540693"/>
                </c:manualLayout>
              </c:layout>
              <c:tx>
                <c:rich>
                  <a:bodyPr/>
                  <a:lstStyle/>
                  <a:p>
                    <a:r>
                      <a:rPr lang="ru-RU" sz="1600" b="1" dirty="0" smtClean="0">
                        <a:solidFill>
                          <a:schemeClr val="tx1"/>
                        </a:solidFill>
                      </a:rPr>
                      <a:t>90,0</a:t>
                    </a:r>
                    <a:endParaRPr lang="en-US" dirty="0"/>
                  </a:p>
                </c:rich>
              </c:tx>
              <c:showLegendKey val="0"/>
              <c:showVal val="1"/>
              <c:showCatName val="0"/>
              <c:showSerName val="0"/>
              <c:showPercent val="0"/>
              <c:showBubbleSize val="0"/>
            </c:dLbl>
            <c:dLbl>
              <c:idx val="4"/>
              <c:layout>
                <c:manualLayout>
                  <c:x val="-6.2112812970334184E-2"/>
                  <c:y val="-9.7396140535423031E-2"/>
                </c:manualLayout>
              </c:layout>
              <c:tx>
                <c:rich>
                  <a:bodyPr/>
                  <a:lstStyle/>
                  <a:p>
                    <a:r>
                      <a:rPr lang="ru-RU" sz="1600" b="1" dirty="0" smtClean="0">
                        <a:solidFill>
                          <a:schemeClr val="tx1"/>
                        </a:solidFill>
                      </a:rPr>
                      <a:t>90,0</a:t>
                    </a:r>
                    <a:endParaRPr lang="en-US" dirty="0"/>
                  </a:p>
                </c:rich>
              </c:tx>
              <c:showLegendKey val="0"/>
              <c:showVal val="1"/>
              <c:showCatName val="0"/>
              <c:showSerName val="0"/>
              <c:showPercent val="0"/>
              <c:showBubbleSize val="0"/>
            </c:dLbl>
            <c:dLbl>
              <c:idx val="5"/>
              <c:layout>
                <c:manualLayout>
                  <c:x val="-5.0315522698309897E-2"/>
                  <c:y val="-0.15160923490295791"/>
                </c:manualLayout>
              </c:layout>
              <c:tx>
                <c:rich>
                  <a:bodyPr/>
                  <a:lstStyle/>
                  <a:p>
                    <a:r>
                      <a:rPr lang="ru-RU" sz="1600" b="1" dirty="0" smtClean="0">
                        <a:solidFill>
                          <a:schemeClr val="tx1"/>
                        </a:solidFill>
                      </a:rPr>
                      <a:t>90,0</a:t>
                    </a:r>
                    <a:endParaRPr lang="en-US" dirty="0"/>
                  </a:p>
                </c:rich>
              </c:tx>
              <c:showLegendKey val="0"/>
              <c:showVal val="1"/>
              <c:showCatName val="0"/>
              <c:showSerName val="0"/>
              <c:showPercent val="0"/>
              <c:showBubbleSize val="0"/>
            </c:dLbl>
            <c:txPr>
              <a:bodyPr/>
              <a:lstStyle/>
              <a:p>
                <a:pPr>
                  <a:defRPr sz="1600" b="1">
                    <a:solidFill>
                      <a:schemeClr val="tx1"/>
                    </a:solidFill>
                  </a:defRPr>
                </a:pPr>
                <a:endParaRPr lang="ru-RU"/>
              </a:p>
            </c:txPr>
            <c:showLegendKey val="0"/>
            <c:showVal val="1"/>
            <c:showCatName val="0"/>
            <c:showSerName val="0"/>
            <c:showPercent val="0"/>
            <c:showBubbleSize val="0"/>
            <c:showLeaderLines val="0"/>
          </c:dLbls>
          <c:cat>
            <c:strRef>
              <c:f>Лист1!$A$2:$A$3</c:f>
              <c:strCache>
                <c:ptCount val="2"/>
                <c:pt idx="0">
                  <c:v>2018 год факт</c:v>
                </c:pt>
                <c:pt idx="1">
                  <c:v>2019 год факт</c:v>
                </c:pt>
              </c:strCache>
            </c:strRef>
          </c:cat>
          <c:val>
            <c:numRef>
              <c:f>Лист1!$B$2:$B$3</c:f>
              <c:numCache>
                <c:formatCode>General</c:formatCode>
                <c:ptCount val="2"/>
                <c:pt idx="0">
                  <c:v>52.73</c:v>
                </c:pt>
                <c:pt idx="1">
                  <c:v>47.3</c:v>
                </c:pt>
              </c:numCache>
            </c:numRef>
          </c:val>
          <c:smooth val="0"/>
        </c:ser>
        <c:dLbls>
          <c:showLegendKey val="0"/>
          <c:showVal val="0"/>
          <c:showCatName val="0"/>
          <c:showSerName val="0"/>
          <c:showPercent val="0"/>
          <c:showBubbleSize val="0"/>
        </c:dLbls>
        <c:marker val="1"/>
        <c:smooth val="0"/>
        <c:axId val="150389120"/>
        <c:axId val="150390656"/>
      </c:lineChart>
      <c:catAx>
        <c:axId val="150389120"/>
        <c:scaling>
          <c:orientation val="minMax"/>
        </c:scaling>
        <c:delete val="0"/>
        <c:axPos val="b"/>
        <c:majorTickMark val="out"/>
        <c:minorTickMark val="none"/>
        <c:tickLblPos val="nextTo"/>
        <c:crossAx val="150390656"/>
        <c:crosses val="autoZero"/>
        <c:auto val="1"/>
        <c:lblAlgn val="ctr"/>
        <c:lblOffset val="100"/>
        <c:noMultiLvlLbl val="0"/>
      </c:catAx>
      <c:valAx>
        <c:axId val="150390656"/>
        <c:scaling>
          <c:orientation val="minMax"/>
        </c:scaling>
        <c:delete val="1"/>
        <c:axPos val="l"/>
        <c:numFmt formatCode="General" sourceLinked="1"/>
        <c:majorTickMark val="out"/>
        <c:minorTickMark val="none"/>
        <c:tickLblPos val="nextTo"/>
        <c:crossAx val="150389120"/>
        <c:crosses val="autoZero"/>
        <c:crossBetween val="between"/>
      </c:valAx>
    </c:plotArea>
    <c:plotVisOnly val="1"/>
    <c:dispBlanksAs val="zero"/>
    <c:showDLblsOverMax val="0"/>
  </c:chart>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1"/>
    <c:plotArea>
      <c:layout>
        <c:manualLayout>
          <c:layoutTarget val="inner"/>
          <c:xMode val="edge"/>
          <c:yMode val="edge"/>
          <c:x val="4.7730723932981174E-2"/>
          <c:y val="0.34187513139455433"/>
          <c:w val="0.93944330857044867"/>
          <c:h val="0.22566578648566071"/>
        </c:manualLayout>
      </c:layout>
      <c:lineChart>
        <c:grouping val="stacked"/>
        <c:varyColors val="0"/>
        <c:ser>
          <c:idx val="0"/>
          <c:order val="0"/>
          <c:tx>
            <c:strRef>
              <c:f>Лист1!$B$1</c:f>
              <c:strCache>
                <c:ptCount val="1"/>
                <c:pt idx="0">
                  <c:v>Ряд 1</c:v>
                </c:pt>
              </c:strCache>
            </c:strRef>
          </c:tx>
          <c:dLbls>
            <c:dLbl>
              <c:idx val="0"/>
              <c:layout>
                <c:manualLayout>
                  <c:x val="-2.9857949675416631E-2"/>
                  <c:y val="-9.7364168990845379E-2"/>
                </c:manualLayout>
              </c:layout>
              <c:tx>
                <c:rich>
                  <a:bodyPr/>
                  <a:lstStyle/>
                  <a:p>
                    <a:r>
                      <a:rPr lang="ru-RU" dirty="0" smtClean="0"/>
                      <a:t>2,5</a:t>
                    </a:r>
                    <a:endParaRPr lang="en-US" dirty="0"/>
                  </a:p>
                </c:rich>
              </c:tx>
              <c:showLegendKey val="0"/>
              <c:showVal val="1"/>
              <c:showCatName val="0"/>
              <c:showSerName val="0"/>
              <c:showPercent val="0"/>
              <c:showBubbleSize val="0"/>
            </c:dLbl>
            <c:dLbl>
              <c:idx val="1"/>
              <c:layout>
                <c:manualLayout>
                  <c:x val="-3.6053837978147853E-2"/>
                  <c:y val="-0.10585211041048646"/>
                </c:manualLayout>
              </c:layout>
              <c:tx>
                <c:rich>
                  <a:bodyPr/>
                  <a:lstStyle/>
                  <a:p>
                    <a:r>
                      <a:rPr lang="ru-RU" sz="1600" b="1" dirty="0" smtClean="0">
                        <a:solidFill>
                          <a:schemeClr val="tx1"/>
                        </a:solidFill>
                      </a:rPr>
                      <a:t>1,6</a:t>
                    </a:r>
                    <a:endParaRPr lang="en-US" dirty="0"/>
                  </a:p>
                </c:rich>
              </c:tx>
              <c:showLegendKey val="0"/>
              <c:showVal val="1"/>
              <c:showCatName val="0"/>
              <c:showSerName val="0"/>
              <c:showPercent val="0"/>
              <c:showBubbleSize val="0"/>
            </c:dLbl>
            <c:dLbl>
              <c:idx val="2"/>
              <c:layout>
                <c:manualLayout>
                  <c:x val="-5.0578621492886583E-2"/>
                  <c:y val="-0.11127993985366318"/>
                </c:manualLayout>
              </c:layout>
              <c:tx>
                <c:rich>
                  <a:bodyPr/>
                  <a:lstStyle/>
                  <a:p>
                    <a:r>
                      <a:rPr lang="ru-RU" sz="1600" b="1" dirty="0" smtClean="0">
                        <a:solidFill>
                          <a:schemeClr val="tx1"/>
                        </a:solidFill>
                      </a:rPr>
                      <a:t>1,1</a:t>
                    </a:r>
                    <a:endParaRPr lang="en-US" dirty="0"/>
                  </a:p>
                </c:rich>
              </c:tx>
              <c:showLegendKey val="0"/>
              <c:showVal val="1"/>
              <c:showCatName val="0"/>
              <c:showSerName val="0"/>
              <c:showPercent val="0"/>
              <c:showBubbleSize val="0"/>
            </c:dLbl>
            <c:dLbl>
              <c:idx val="3"/>
              <c:layout>
                <c:manualLayout>
                  <c:x val="-4.9550055361731474E-2"/>
                  <c:y val="-0.12643722050540693"/>
                </c:manualLayout>
              </c:layout>
              <c:tx>
                <c:rich>
                  <a:bodyPr/>
                  <a:lstStyle/>
                  <a:p>
                    <a:r>
                      <a:rPr lang="ru-RU" sz="1600" b="1" dirty="0" smtClean="0">
                        <a:solidFill>
                          <a:schemeClr val="tx1"/>
                        </a:solidFill>
                      </a:rPr>
                      <a:t>3,3</a:t>
                    </a:r>
                    <a:endParaRPr lang="en-US" dirty="0"/>
                  </a:p>
                </c:rich>
              </c:tx>
              <c:showLegendKey val="0"/>
              <c:showVal val="1"/>
              <c:showCatName val="0"/>
              <c:showSerName val="0"/>
              <c:showPercent val="0"/>
              <c:showBubbleSize val="0"/>
            </c:dLbl>
            <c:dLbl>
              <c:idx val="4"/>
              <c:layout>
                <c:manualLayout>
                  <c:x val="-6.2112812970334184E-2"/>
                  <c:y val="-9.7396140535423031E-2"/>
                </c:manualLayout>
              </c:layout>
              <c:tx>
                <c:rich>
                  <a:bodyPr/>
                  <a:lstStyle/>
                  <a:p>
                    <a:r>
                      <a:rPr lang="ru-RU" sz="1600" b="1" dirty="0" smtClean="0">
                        <a:solidFill>
                          <a:schemeClr val="tx1"/>
                        </a:solidFill>
                      </a:rPr>
                      <a:t>3,8</a:t>
                    </a:r>
                    <a:endParaRPr lang="en-US" dirty="0"/>
                  </a:p>
                </c:rich>
              </c:tx>
              <c:showLegendKey val="0"/>
              <c:showVal val="1"/>
              <c:showCatName val="0"/>
              <c:showSerName val="0"/>
              <c:showPercent val="0"/>
              <c:showBubbleSize val="0"/>
            </c:dLbl>
            <c:dLbl>
              <c:idx val="5"/>
              <c:layout>
                <c:manualLayout>
                  <c:x val="-5.0315522698309897E-2"/>
                  <c:y val="-0.15160923490295791"/>
                </c:manualLayout>
              </c:layout>
              <c:tx>
                <c:rich>
                  <a:bodyPr/>
                  <a:lstStyle/>
                  <a:p>
                    <a:r>
                      <a:rPr lang="ru-RU" sz="1600" b="1" dirty="0" smtClean="0">
                        <a:solidFill>
                          <a:schemeClr val="tx1"/>
                        </a:solidFill>
                      </a:rPr>
                      <a:t>4.4</a:t>
                    </a:r>
                    <a:endParaRPr lang="en-US" dirty="0"/>
                  </a:p>
                </c:rich>
              </c:tx>
              <c:showLegendKey val="0"/>
              <c:showVal val="1"/>
              <c:showCatName val="0"/>
              <c:showSerName val="0"/>
              <c:showPercent val="0"/>
              <c:showBubbleSize val="0"/>
            </c:dLbl>
            <c:txPr>
              <a:bodyPr/>
              <a:lstStyle/>
              <a:p>
                <a:pPr>
                  <a:defRPr sz="1600" b="1">
                    <a:solidFill>
                      <a:schemeClr val="tx1"/>
                    </a:solidFill>
                  </a:defRPr>
                </a:pPr>
                <a:endParaRPr lang="ru-RU"/>
              </a:p>
            </c:txPr>
            <c:showLegendKey val="0"/>
            <c:showVal val="1"/>
            <c:showCatName val="0"/>
            <c:showSerName val="0"/>
            <c:showPercent val="0"/>
            <c:showBubbleSize val="0"/>
            <c:showLeaderLines val="0"/>
          </c:dLbls>
          <c:cat>
            <c:strRef>
              <c:f>Лист1!$A$2:$A$3</c:f>
              <c:strCache>
                <c:ptCount val="2"/>
                <c:pt idx="0">
                  <c:v>2018 год факт</c:v>
                </c:pt>
                <c:pt idx="1">
                  <c:v>2019 год факт</c:v>
                </c:pt>
              </c:strCache>
            </c:strRef>
          </c:cat>
          <c:val>
            <c:numRef>
              <c:f>Лист1!$B$2:$B$3</c:f>
              <c:numCache>
                <c:formatCode>#,##0.0</c:formatCode>
                <c:ptCount val="2"/>
                <c:pt idx="0">
                  <c:v>2.5</c:v>
                </c:pt>
                <c:pt idx="1">
                  <c:v>1.63</c:v>
                </c:pt>
              </c:numCache>
            </c:numRef>
          </c:val>
          <c:smooth val="0"/>
        </c:ser>
        <c:dLbls>
          <c:showLegendKey val="0"/>
          <c:showVal val="0"/>
          <c:showCatName val="0"/>
          <c:showSerName val="0"/>
          <c:showPercent val="0"/>
          <c:showBubbleSize val="0"/>
        </c:dLbls>
        <c:marker val="1"/>
        <c:smooth val="0"/>
        <c:axId val="150554112"/>
        <c:axId val="150555648"/>
      </c:lineChart>
      <c:catAx>
        <c:axId val="150554112"/>
        <c:scaling>
          <c:orientation val="minMax"/>
        </c:scaling>
        <c:delete val="0"/>
        <c:axPos val="b"/>
        <c:majorTickMark val="out"/>
        <c:minorTickMark val="none"/>
        <c:tickLblPos val="nextTo"/>
        <c:crossAx val="150555648"/>
        <c:crosses val="autoZero"/>
        <c:auto val="1"/>
        <c:lblAlgn val="ctr"/>
        <c:lblOffset val="100"/>
        <c:noMultiLvlLbl val="0"/>
      </c:catAx>
      <c:valAx>
        <c:axId val="150555648"/>
        <c:scaling>
          <c:orientation val="minMax"/>
        </c:scaling>
        <c:delete val="1"/>
        <c:axPos val="l"/>
        <c:numFmt formatCode="#,##0.0" sourceLinked="1"/>
        <c:majorTickMark val="out"/>
        <c:minorTickMark val="none"/>
        <c:tickLblPos val="nextTo"/>
        <c:crossAx val="150554112"/>
        <c:crosses val="autoZero"/>
        <c:crossBetween val="between"/>
      </c:valAx>
    </c:plotArea>
    <c:plotVisOnly val="1"/>
    <c:dispBlanksAs val="zero"/>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ru-RU" dirty="0"/>
              <a:t>Всего </a:t>
            </a:r>
            <a:r>
              <a:rPr lang="ru-RU" dirty="0" smtClean="0"/>
              <a:t>1 483 622 тыс</a:t>
            </a:r>
            <a:r>
              <a:rPr lang="ru-RU" dirty="0"/>
              <a:t>. руб.</a:t>
            </a:r>
          </a:p>
        </c:rich>
      </c:tx>
      <c:layout>
        <c:manualLayout>
          <c:xMode val="edge"/>
          <c:yMode val="edge"/>
          <c:x val="1.7658965349120988E-2"/>
          <c:y val="0.91875151586454895"/>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1513711591243959E-2"/>
          <c:y val="0.20200079866575837"/>
          <c:w val="0.83084438705353325"/>
          <c:h val="0.72208837001714787"/>
        </c:manualLayout>
      </c:layout>
      <c:pie3DChart>
        <c:varyColors val="1"/>
        <c:ser>
          <c:idx val="0"/>
          <c:order val="0"/>
          <c:tx>
            <c:strRef>
              <c:f>Лист1!$B$1</c:f>
              <c:strCache>
                <c:ptCount val="1"/>
                <c:pt idx="0">
                  <c:v>1 785 643,40</c:v>
                </c:pt>
              </c:strCache>
            </c:strRef>
          </c:tx>
          <c:explosion val="16"/>
          <c:dPt>
            <c:idx val="2"/>
            <c:bubble3D val="0"/>
            <c:extLst xmlns:c16r2="http://schemas.microsoft.com/office/drawing/2015/06/chart">
              <c:ext xmlns:c16="http://schemas.microsoft.com/office/drawing/2014/chart" uri="{C3380CC4-5D6E-409C-BE32-E72D297353CC}">
                <c16:uniqueId val="{00000000-17D3-4A5B-A64E-E09CD85F2804}"/>
              </c:ext>
            </c:extLst>
          </c:dPt>
          <c:dPt>
            <c:idx val="3"/>
            <c:bubble3D val="0"/>
            <c:explosion val="30"/>
            <c:extLst xmlns:c16r2="http://schemas.microsoft.com/office/drawing/2015/06/chart">
              <c:ext xmlns:c16="http://schemas.microsoft.com/office/drawing/2014/chart" uri="{C3380CC4-5D6E-409C-BE32-E72D297353CC}">
                <c16:uniqueId val="{00000001-17D3-4A5B-A64E-E09CD85F2804}"/>
              </c:ext>
            </c:extLst>
          </c:dPt>
          <c:cat>
            <c:strRef>
              <c:f>Лист1!$A$2:$A$8</c:f>
              <c:strCache>
                <c:ptCount val="7"/>
                <c:pt idx="0">
                  <c:v>налог на им. ФЛ</c:v>
                </c:pt>
                <c:pt idx="1">
                  <c:v>114</c:v>
                </c:pt>
                <c:pt idx="2">
                  <c:v>111</c:v>
                </c:pt>
                <c:pt idx="3">
                  <c:v>НДФЛ</c:v>
                </c:pt>
                <c:pt idx="4">
                  <c:v>105</c:v>
                </c:pt>
                <c:pt idx="5">
                  <c:v>другие доходы</c:v>
                </c:pt>
                <c:pt idx="6">
                  <c:v>зем. Налог</c:v>
                </c:pt>
              </c:strCache>
            </c:strRef>
          </c:cat>
          <c:val>
            <c:numRef>
              <c:f>Лист1!$B$2:$B$8</c:f>
              <c:numCache>
                <c:formatCode>General</c:formatCode>
                <c:ptCount val="7"/>
                <c:pt idx="0">
                  <c:v>7</c:v>
                </c:pt>
                <c:pt idx="1">
                  <c:v>6</c:v>
                </c:pt>
                <c:pt idx="2">
                  <c:v>5</c:v>
                </c:pt>
                <c:pt idx="3">
                  <c:v>52</c:v>
                </c:pt>
                <c:pt idx="4">
                  <c:v>14</c:v>
                </c:pt>
                <c:pt idx="5">
                  <c:v>3</c:v>
                </c:pt>
                <c:pt idx="6">
                  <c:v>13</c:v>
                </c:pt>
              </c:numCache>
            </c:numRef>
          </c:val>
          <c:extLst xmlns:c16r2="http://schemas.microsoft.com/office/drawing/2015/06/chart">
            <c:ext xmlns:c16="http://schemas.microsoft.com/office/drawing/2014/chart" uri="{C3380CC4-5D6E-409C-BE32-E72D297353CC}">
              <c16:uniqueId val="{00000002-17D3-4A5B-A64E-E09CD85F2804}"/>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ru-RU" dirty="0"/>
              <a:t>Всего 1 </a:t>
            </a:r>
            <a:r>
              <a:rPr lang="ru-RU" dirty="0" smtClean="0"/>
              <a:t>509</a:t>
            </a:r>
            <a:r>
              <a:rPr lang="ru-RU" baseline="0" dirty="0" smtClean="0"/>
              <a:t> 670 </a:t>
            </a:r>
            <a:r>
              <a:rPr lang="ru-RU" dirty="0" smtClean="0"/>
              <a:t>тыс</a:t>
            </a:r>
            <a:r>
              <a:rPr lang="ru-RU" dirty="0"/>
              <a:t>. руб.</a:t>
            </a:r>
          </a:p>
        </c:rich>
      </c:tx>
      <c:layout>
        <c:manualLayout>
          <c:xMode val="edge"/>
          <c:yMode val="edge"/>
          <c:x val="1.7658965349120988E-2"/>
          <c:y val="0.91875151586454895"/>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1513711591243959E-2"/>
          <c:y val="0.20200079866575837"/>
          <c:w val="0.83084438705353325"/>
          <c:h val="0.72208837001714787"/>
        </c:manualLayout>
      </c:layout>
      <c:pie3DChart>
        <c:varyColors val="1"/>
        <c:ser>
          <c:idx val="0"/>
          <c:order val="0"/>
          <c:tx>
            <c:strRef>
              <c:f>Лист1!$B$1</c:f>
              <c:strCache>
                <c:ptCount val="1"/>
                <c:pt idx="0">
                  <c:v>1 785 643,40</c:v>
                </c:pt>
              </c:strCache>
            </c:strRef>
          </c:tx>
          <c:explosion val="16"/>
          <c:dPt>
            <c:idx val="2"/>
            <c:bubble3D val="0"/>
            <c:extLst xmlns:c16r2="http://schemas.microsoft.com/office/drawing/2015/06/chart">
              <c:ext xmlns:c16="http://schemas.microsoft.com/office/drawing/2014/chart" uri="{C3380CC4-5D6E-409C-BE32-E72D297353CC}">
                <c16:uniqueId val="{00000000-CA51-4FB3-880E-B6B4F6D80D30}"/>
              </c:ext>
            </c:extLst>
          </c:dPt>
          <c:dPt>
            <c:idx val="3"/>
            <c:bubble3D val="0"/>
            <c:explosion val="30"/>
            <c:extLst xmlns:c16r2="http://schemas.microsoft.com/office/drawing/2015/06/chart">
              <c:ext xmlns:c16="http://schemas.microsoft.com/office/drawing/2014/chart" uri="{C3380CC4-5D6E-409C-BE32-E72D297353CC}">
                <c16:uniqueId val="{00000001-CA51-4FB3-880E-B6B4F6D80D30}"/>
              </c:ext>
            </c:extLst>
          </c:dPt>
          <c:cat>
            <c:strRef>
              <c:f>Лист1!$A$2:$A$8</c:f>
              <c:strCache>
                <c:ptCount val="7"/>
                <c:pt idx="0">
                  <c:v>налог на им. ФЛ</c:v>
                </c:pt>
                <c:pt idx="1">
                  <c:v>114</c:v>
                </c:pt>
                <c:pt idx="2">
                  <c:v>111</c:v>
                </c:pt>
                <c:pt idx="3">
                  <c:v>НДФЛ</c:v>
                </c:pt>
                <c:pt idx="4">
                  <c:v>105</c:v>
                </c:pt>
                <c:pt idx="5">
                  <c:v>другие доходы</c:v>
                </c:pt>
                <c:pt idx="6">
                  <c:v>зем. Налог</c:v>
                </c:pt>
              </c:strCache>
            </c:strRef>
          </c:cat>
          <c:val>
            <c:numRef>
              <c:f>Лист1!$B$2:$B$8</c:f>
              <c:numCache>
                <c:formatCode>General</c:formatCode>
                <c:ptCount val="7"/>
                <c:pt idx="0">
                  <c:v>10</c:v>
                </c:pt>
                <c:pt idx="1">
                  <c:v>2</c:v>
                </c:pt>
                <c:pt idx="2">
                  <c:v>6</c:v>
                </c:pt>
                <c:pt idx="3">
                  <c:v>52</c:v>
                </c:pt>
                <c:pt idx="4">
                  <c:v>13</c:v>
                </c:pt>
                <c:pt idx="5">
                  <c:v>6</c:v>
                </c:pt>
                <c:pt idx="6">
                  <c:v>11</c:v>
                </c:pt>
              </c:numCache>
            </c:numRef>
          </c:val>
          <c:extLst xmlns:c16r2="http://schemas.microsoft.com/office/drawing/2015/06/chart">
            <c:ext xmlns:c16="http://schemas.microsoft.com/office/drawing/2014/chart" uri="{C3380CC4-5D6E-409C-BE32-E72D297353CC}">
              <c16:uniqueId val="{00000002-CA51-4FB3-880E-B6B4F6D80D30}"/>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1.6975308641975308E-2"/>
          <c:y val="2.8758169934640521E-2"/>
          <c:w val="0.6640470982793818"/>
          <c:h val="0.87015264268437031"/>
        </c:manualLayout>
      </c:layout>
      <c:bar3DChart>
        <c:barDir val="col"/>
        <c:grouping val="stacked"/>
        <c:varyColors val="0"/>
        <c:ser>
          <c:idx val="0"/>
          <c:order val="0"/>
          <c:tx>
            <c:strRef>
              <c:f>Лист1!$B$1</c:f>
              <c:strCache>
                <c:ptCount val="1"/>
                <c:pt idx="0">
                  <c:v>Налог на доходы физических лиц (НДФЛ)</c:v>
                </c:pt>
              </c:strCache>
            </c:strRef>
          </c:tx>
          <c:spPr>
            <a:solidFill>
              <a:srgbClr val="0066CC"/>
            </a:solidFill>
          </c:spPr>
          <c:invertIfNegative val="0"/>
          <c:dLbls>
            <c:spPr>
              <a:noFill/>
              <a:ln>
                <a:noFill/>
              </a:ln>
              <a:effectLst/>
            </c:spPr>
            <c:txPr>
              <a:bodyPr/>
              <a:lstStyle/>
              <a:p>
                <a:pPr>
                  <a:defRPr sz="1400" b="1">
                    <a:solidFill>
                      <a:schemeClr val="bg1"/>
                    </a:solidFill>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2018 г. </c:v>
                </c:pt>
                <c:pt idx="1">
                  <c:v>2019 г. </c:v>
                </c:pt>
              </c:strCache>
            </c:strRef>
          </c:cat>
          <c:val>
            <c:numRef>
              <c:f>Лист1!$B$2:$B$3</c:f>
              <c:numCache>
                <c:formatCode>#,##0</c:formatCode>
                <c:ptCount val="2"/>
                <c:pt idx="0">
                  <c:v>607814</c:v>
                </c:pt>
                <c:pt idx="1">
                  <c:v>783388.5</c:v>
                </c:pt>
              </c:numCache>
            </c:numRef>
          </c:val>
          <c:extLst xmlns:c16r2="http://schemas.microsoft.com/office/drawing/2015/06/chart">
            <c:ext xmlns:c16="http://schemas.microsoft.com/office/drawing/2014/chart" uri="{C3380CC4-5D6E-409C-BE32-E72D297353CC}">
              <c16:uniqueId val="{00000000-B0B9-4E23-926C-7B1E4199A5DA}"/>
            </c:ext>
          </c:extLst>
        </c:ser>
        <c:ser>
          <c:idx val="1"/>
          <c:order val="1"/>
          <c:tx>
            <c:strRef>
              <c:f>Лист1!$C$1</c:f>
              <c:strCache>
                <c:ptCount val="1"/>
                <c:pt idx="0">
                  <c:v>Доходы от использования имущества,
находящегося в муниципальной собственности</c:v>
                </c:pt>
              </c:strCache>
            </c:strRef>
          </c:tx>
          <c:spPr>
            <a:solidFill>
              <a:schemeClr val="bg2">
                <a:lumMod val="90000"/>
              </a:schemeClr>
            </a:solidFill>
          </c:spPr>
          <c:invertIfNegative val="0"/>
          <c:dLbls>
            <c:spPr>
              <a:noFill/>
              <a:ln>
                <a:noFill/>
              </a:ln>
              <a:effectLst/>
            </c:spPr>
            <c:txPr>
              <a:bodyPr/>
              <a:lstStyle/>
              <a:p>
                <a:pPr>
                  <a:defRPr sz="14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2018 г. </c:v>
                </c:pt>
                <c:pt idx="1">
                  <c:v>2019 г. </c:v>
                </c:pt>
              </c:strCache>
            </c:strRef>
          </c:cat>
          <c:val>
            <c:numRef>
              <c:f>Лист1!$C$2:$C$3</c:f>
              <c:numCache>
                <c:formatCode>#,##0</c:formatCode>
                <c:ptCount val="2"/>
                <c:pt idx="0">
                  <c:v>156516</c:v>
                </c:pt>
                <c:pt idx="1">
                  <c:v>90253.7</c:v>
                </c:pt>
              </c:numCache>
            </c:numRef>
          </c:val>
          <c:extLst xmlns:c16r2="http://schemas.microsoft.com/office/drawing/2015/06/chart">
            <c:ext xmlns:c16="http://schemas.microsoft.com/office/drawing/2014/chart" uri="{C3380CC4-5D6E-409C-BE32-E72D297353CC}">
              <c16:uniqueId val="{00000001-B0B9-4E23-926C-7B1E4199A5DA}"/>
            </c:ext>
          </c:extLst>
        </c:ser>
        <c:ser>
          <c:idx val="2"/>
          <c:order val="2"/>
          <c:tx>
            <c:strRef>
              <c:f>Лист1!$D$1</c:f>
              <c:strCache>
                <c:ptCount val="1"/>
                <c:pt idx="0">
                  <c:v>Налоги на совокупный доход</c:v>
                </c:pt>
              </c:strCache>
            </c:strRef>
          </c:tx>
          <c:invertIfNegative val="0"/>
          <c:dLbls>
            <c:spPr>
              <a:noFill/>
              <a:ln>
                <a:noFill/>
              </a:ln>
              <a:effectLst/>
            </c:spPr>
            <c:txPr>
              <a:bodyPr/>
              <a:lstStyle/>
              <a:p>
                <a:pPr algn="ctr">
                  <a:defRPr lang="ru-RU" sz="1400" b="1" i="0" u="none" strike="noStrike" kern="1200" baseline="0">
                    <a:solidFill>
                      <a:prstClr val="white"/>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2018 г. </c:v>
                </c:pt>
                <c:pt idx="1">
                  <c:v>2019 г. </c:v>
                </c:pt>
              </c:strCache>
            </c:strRef>
          </c:cat>
          <c:val>
            <c:numRef>
              <c:f>Лист1!$D$2:$D$3</c:f>
              <c:numCache>
                <c:formatCode>#,##0</c:formatCode>
                <c:ptCount val="2"/>
                <c:pt idx="0">
                  <c:v>197011</c:v>
                </c:pt>
                <c:pt idx="1">
                  <c:v>191047.5</c:v>
                </c:pt>
              </c:numCache>
            </c:numRef>
          </c:val>
          <c:extLst xmlns:c16r2="http://schemas.microsoft.com/office/drawing/2015/06/chart">
            <c:ext xmlns:c16="http://schemas.microsoft.com/office/drawing/2014/chart" uri="{C3380CC4-5D6E-409C-BE32-E72D297353CC}">
              <c16:uniqueId val="{00000002-B0B9-4E23-926C-7B1E4199A5DA}"/>
            </c:ext>
          </c:extLst>
        </c:ser>
        <c:ser>
          <c:idx val="3"/>
          <c:order val="3"/>
          <c:tx>
            <c:strRef>
              <c:f>Лист1!$E$1</c:f>
              <c:strCache>
                <c:ptCount val="1"/>
                <c:pt idx="0">
                  <c:v>Земельный налог</c:v>
                </c:pt>
              </c:strCache>
            </c:strRef>
          </c:tx>
          <c:spPr>
            <a:solidFill>
              <a:srgbClr val="92D050"/>
            </a:solidFill>
          </c:spPr>
          <c:invertIfNegative val="0"/>
          <c:dLbls>
            <c:spPr>
              <a:noFill/>
              <a:ln>
                <a:noFill/>
              </a:ln>
              <a:effectLst/>
            </c:spPr>
            <c:txPr>
              <a:bodyPr/>
              <a:lstStyle/>
              <a:p>
                <a:pPr algn="ctr">
                  <a:defRPr lang="ru-RU" sz="14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2018 г. </c:v>
                </c:pt>
                <c:pt idx="1">
                  <c:v>2019 г. </c:v>
                </c:pt>
              </c:strCache>
            </c:strRef>
          </c:cat>
          <c:val>
            <c:numRef>
              <c:f>Лист1!$E$2:$E$3</c:f>
              <c:numCache>
                <c:formatCode>#,##0</c:formatCode>
                <c:ptCount val="2"/>
                <c:pt idx="0">
                  <c:v>172389</c:v>
                </c:pt>
                <c:pt idx="1">
                  <c:v>165584.20000000001</c:v>
                </c:pt>
              </c:numCache>
            </c:numRef>
          </c:val>
          <c:extLst xmlns:c16r2="http://schemas.microsoft.com/office/drawing/2015/06/chart">
            <c:ext xmlns:c16="http://schemas.microsoft.com/office/drawing/2014/chart" uri="{C3380CC4-5D6E-409C-BE32-E72D297353CC}">
              <c16:uniqueId val="{00000003-B0B9-4E23-926C-7B1E4199A5DA}"/>
            </c:ext>
          </c:extLst>
        </c:ser>
        <c:ser>
          <c:idx val="4"/>
          <c:order val="4"/>
          <c:tx>
            <c:strRef>
              <c:f>Лист1!$F$1</c:f>
              <c:strCache>
                <c:ptCount val="1"/>
                <c:pt idx="0">
                  <c:v>Другие доходы</c:v>
                </c:pt>
              </c:strCache>
            </c:strRef>
          </c:tx>
          <c:spPr>
            <a:solidFill>
              <a:schemeClr val="accent5">
                <a:lumMod val="40000"/>
                <a:lumOff val="60000"/>
              </a:schemeClr>
            </a:solidFill>
          </c:spPr>
          <c:invertIfNegative val="0"/>
          <c:dLbls>
            <c:spPr>
              <a:noFill/>
              <a:ln>
                <a:noFill/>
              </a:ln>
              <a:effectLst/>
            </c:spPr>
            <c:txPr>
              <a:bodyPr/>
              <a:lstStyle/>
              <a:p>
                <a:pPr algn="ctr">
                  <a:defRPr lang="ru-RU" sz="14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2018 г. </c:v>
                </c:pt>
                <c:pt idx="1">
                  <c:v>2019 г. </c:v>
                </c:pt>
              </c:strCache>
            </c:strRef>
          </c:cat>
          <c:val>
            <c:numRef>
              <c:f>Лист1!$F$2:$F$3</c:f>
              <c:numCache>
                <c:formatCode>#,##0</c:formatCode>
                <c:ptCount val="2"/>
                <c:pt idx="0">
                  <c:v>97654</c:v>
                </c:pt>
                <c:pt idx="1">
                  <c:v>108149</c:v>
                </c:pt>
              </c:numCache>
            </c:numRef>
          </c:val>
          <c:extLst xmlns:c16r2="http://schemas.microsoft.com/office/drawing/2015/06/chart">
            <c:ext xmlns:c16="http://schemas.microsoft.com/office/drawing/2014/chart" uri="{C3380CC4-5D6E-409C-BE32-E72D297353CC}">
              <c16:uniqueId val="{00000004-B0B9-4E23-926C-7B1E4199A5DA}"/>
            </c:ext>
          </c:extLst>
        </c:ser>
        <c:ser>
          <c:idx val="5"/>
          <c:order val="5"/>
          <c:tx>
            <c:strRef>
              <c:f>Лист1!$G$1</c:f>
              <c:strCache>
                <c:ptCount val="1"/>
                <c:pt idx="0">
                  <c:v>Доходы от продажи материальных и нематериальных активов</c:v>
                </c:pt>
              </c:strCache>
            </c:strRef>
          </c:tx>
          <c:spPr>
            <a:solidFill>
              <a:srgbClr val="7030A0"/>
            </a:solidFill>
          </c:spPr>
          <c:invertIfNegative val="0"/>
          <c:dLbls>
            <c:spPr>
              <a:noFill/>
              <a:ln>
                <a:noFill/>
              </a:ln>
              <a:effectLst/>
            </c:spPr>
            <c:txPr>
              <a:bodyPr/>
              <a:lstStyle/>
              <a:p>
                <a:pPr algn="ctr">
                  <a:defRPr lang="ru-RU" sz="1400" b="1" i="0" u="none" strike="noStrike" kern="1200" baseline="0">
                    <a:solidFill>
                      <a:prstClr val="white"/>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2018 г. </c:v>
                </c:pt>
                <c:pt idx="1">
                  <c:v>2019 г. </c:v>
                </c:pt>
              </c:strCache>
            </c:strRef>
          </c:cat>
          <c:val>
            <c:numRef>
              <c:f>Лист1!$G$2:$G$3</c:f>
              <c:numCache>
                <c:formatCode>#,##0</c:formatCode>
                <c:ptCount val="2"/>
                <c:pt idx="0">
                  <c:v>26039</c:v>
                </c:pt>
                <c:pt idx="1">
                  <c:v>25060.9</c:v>
                </c:pt>
              </c:numCache>
            </c:numRef>
          </c:val>
          <c:extLst xmlns:c16r2="http://schemas.microsoft.com/office/drawing/2015/06/chart">
            <c:ext xmlns:c16="http://schemas.microsoft.com/office/drawing/2014/chart" uri="{C3380CC4-5D6E-409C-BE32-E72D297353CC}">
              <c16:uniqueId val="{00000005-B0B9-4E23-926C-7B1E4199A5DA}"/>
            </c:ext>
          </c:extLst>
        </c:ser>
        <c:ser>
          <c:idx val="6"/>
          <c:order val="6"/>
          <c:tx>
            <c:strRef>
              <c:f>Лист1!$H$1</c:f>
              <c:strCache>
                <c:ptCount val="1"/>
                <c:pt idx="0">
                  <c:v>Налог на имущество физических лиц</c:v>
                </c:pt>
              </c:strCache>
            </c:strRef>
          </c:tx>
          <c:invertIfNegative val="0"/>
          <c:dLbls>
            <c:spPr>
              <a:noFill/>
              <a:ln>
                <a:noFill/>
              </a:ln>
              <a:effectLst/>
            </c:spPr>
            <c:txPr>
              <a:bodyPr/>
              <a:lstStyle/>
              <a:p>
                <a:pPr algn="ctr">
                  <a:defRPr lang="ru-RU" sz="14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2018 г. </c:v>
                </c:pt>
                <c:pt idx="1">
                  <c:v>2019 г. </c:v>
                </c:pt>
              </c:strCache>
            </c:strRef>
          </c:cat>
          <c:val>
            <c:numRef>
              <c:f>Лист1!$H$2:$H$3</c:f>
              <c:numCache>
                <c:formatCode>#,##0</c:formatCode>
                <c:ptCount val="2"/>
                <c:pt idx="0">
                  <c:v>117190</c:v>
                </c:pt>
                <c:pt idx="1">
                  <c:v>146185.1</c:v>
                </c:pt>
              </c:numCache>
            </c:numRef>
          </c:val>
          <c:extLst xmlns:c16r2="http://schemas.microsoft.com/office/drawing/2015/06/chart">
            <c:ext xmlns:c16="http://schemas.microsoft.com/office/drawing/2014/chart" uri="{C3380CC4-5D6E-409C-BE32-E72D297353CC}">
              <c16:uniqueId val="{00000006-B0B9-4E23-926C-7B1E4199A5DA}"/>
            </c:ext>
          </c:extLst>
        </c:ser>
        <c:dLbls>
          <c:showLegendKey val="0"/>
          <c:showVal val="0"/>
          <c:showCatName val="0"/>
          <c:showSerName val="0"/>
          <c:showPercent val="0"/>
          <c:showBubbleSize val="0"/>
        </c:dLbls>
        <c:gapWidth val="150"/>
        <c:shape val="box"/>
        <c:axId val="185778560"/>
        <c:axId val="185780096"/>
        <c:axId val="0"/>
      </c:bar3DChart>
      <c:catAx>
        <c:axId val="185778560"/>
        <c:scaling>
          <c:orientation val="minMax"/>
        </c:scaling>
        <c:delete val="0"/>
        <c:axPos val="b"/>
        <c:numFmt formatCode="General" sourceLinked="1"/>
        <c:majorTickMark val="out"/>
        <c:minorTickMark val="none"/>
        <c:tickLblPos val="nextTo"/>
        <c:txPr>
          <a:bodyPr/>
          <a:lstStyle/>
          <a:p>
            <a:pPr>
              <a:defRPr b="1"/>
            </a:pPr>
            <a:endParaRPr lang="ru-RU"/>
          </a:p>
        </c:txPr>
        <c:crossAx val="185780096"/>
        <c:crosses val="autoZero"/>
        <c:auto val="1"/>
        <c:lblAlgn val="ctr"/>
        <c:lblOffset val="100"/>
        <c:noMultiLvlLbl val="0"/>
      </c:catAx>
      <c:valAx>
        <c:axId val="185780096"/>
        <c:scaling>
          <c:orientation val="minMax"/>
        </c:scaling>
        <c:delete val="1"/>
        <c:axPos val="l"/>
        <c:numFmt formatCode="#,##0" sourceLinked="1"/>
        <c:majorTickMark val="out"/>
        <c:minorTickMark val="none"/>
        <c:tickLblPos val="nextTo"/>
        <c:crossAx val="185778560"/>
        <c:crosses val="autoZero"/>
        <c:crossBetween val="between"/>
      </c:valAx>
    </c:plotArea>
    <c:legend>
      <c:legendPos val="r"/>
      <c:layout>
        <c:manualLayout>
          <c:xMode val="edge"/>
          <c:yMode val="edge"/>
          <c:x val="0.65354685071125795"/>
          <c:y val="0.12338195485054508"/>
          <c:w val="0.325463985155308"/>
          <c:h val="0.72678976763900593"/>
        </c:manualLayout>
      </c:layout>
      <c:overlay val="0"/>
      <c:txPr>
        <a:bodyPr/>
        <a:lstStyle/>
        <a:p>
          <a:pPr>
            <a:defRPr sz="12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5822287839020123"/>
          <c:y val="0"/>
          <c:w val="0.63965526878584622"/>
          <c:h val="0.92250409046260673"/>
        </c:manualLayout>
      </c:layout>
      <c:bar3DChart>
        <c:barDir val="bar"/>
        <c:grouping val="clustered"/>
        <c:varyColors val="0"/>
        <c:ser>
          <c:idx val="0"/>
          <c:order val="0"/>
          <c:tx>
            <c:strRef>
              <c:f>Лист1!$B$1</c:f>
              <c:strCache>
                <c:ptCount val="1"/>
                <c:pt idx="0">
                  <c:v>2018 год</c:v>
                </c:pt>
              </c:strCache>
            </c:strRef>
          </c:tx>
          <c:spPr>
            <a:solidFill>
              <a:srgbClr val="007E39"/>
            </a:solidFill>
            <a:ln>
              <a:solidFill>
                <a:schemeClr val="tx1"/>
              </a:solidFill>
            </a:ln>
          </c:spPr>
          <c:invertIfNegative val="0"/>
          <c:dLbls>
            <c:dLbl>
              <c:idx val="5"/>
              <c:layout>
                <c:manualLayout>
                  <c:x val="1.003727679760966E-2"/>
                  <c:y val="6.5980789719049986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3ED-4EBC-AC13-D9CC316D81F3}"/>
                </c:ext>
              </c:extLst>
            </c:dLbl>
            <c:dLbl>
              <c:idx val="6"/>
              <c:layout>
                <c:manualLayout>
                  <c:x val="1.7206760224473705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3ED-4EBC-AC13-D9CC316D81F3}"/>
                </c:ext>
              </c:extLst>
            </c:dLbl>
            <c:dLbl>
              <c:idx val="7"/>
              <c:layout>
                <c:manualLayout>
                  <c:x val="2.7244037022083365E-2"/>
                  <c:y val="2.016056396204335E-1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3ED-4EBC-AC13-D9CC316D81F3}"/>
                </c:ext>
              </c:extLst>
            </c:dLbl>
            <c:dLbl>
              <c:idx val="8"/>
              <c:layout>
                <c:manualLayout>
                  <c:x val="1.4338966853728086E-2"/>
                  <c:y val="2.199359657301666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3ED-4EBC-AC13-D9CC316D81F3}"/>
                </c:ext>
              </c:extLst>
            </c:dLbl>
            <c:spPr>
              <a:noFill/>
              <a:ln>
                <a:noFill/>
              </a:ln>
              <a:effectLst/>
            </c:spPr>
            <c:txPr>
              <a:bodyPr/>
              <a:lstStyle/>
              <a:p>
                <a:pPr>
                  <a:defRPr sz="14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Лист1!$A$2:$A$10</c:f>
              <c:strCache>
                <c:ptCount val="9"/>
                <c:pt idx="0">
                  <c:v>Задолженность по отмененным налогам</c:v>
                </c:pt>
                <c:pt idx="1">
                  <c:v>ЕСХН</c:v>
                </c:pt>
                <c:pt idx="2">
                  <c:v>Патент</c:v>
                </c:pt>
                <c:pt idx="3">
                  <c:v>Акцизы</c:v>
                </c:pt>
                <c:pt idx="4">
                  <c:v>Государственная пошлина</c:v>
                </c:pt>
                <c:pt idx="5">
                  <c:v>Налог на имущество физических лиц</c:v>
                </c:pt>
                <c:pt idx="6">
                  <c:v>Земельный налог</c:v>
                </c:pt>
                <c:pt idx="7">
                  <c:v>ЕНВД</c:v>
                </c:pt>
                <c:pt idx="8">
                  <c:v>НДФЛ</c:v>
                </c:pt>
              </c:strCache>
            </c:strRef>
          </c:cat>
          <c:val>
            <c:numRef>
              <c:f>Лист1!$B$2:$B$10</c:f>
              <c:numCache>
                <c:formatCode>#,##0</c:formatCode>
                <c:ptCount val="9"/>
                <c:pt idx="0">
                  <c:v>0</c:v>
                </c:pt>
                <c:pt idx="1">
                  <c:v>1931</c:v>
                </c:pt>
                <c:pt idx="2">
                  <c:v>14950</c:v>
                </c:pt>
                <c:pt idx="3">
                  <c:v>17888</c:v>
                </c:pt>
                <c:pt idx="4">
                  <c:v>26173</c:v>
                </c:pt>
                <c:pt idx="5">
                  <c:v>117190</c:v>
                </c:pt>
                <c:pt idx="6">
                  <c:v>172389</c:v>
                </c:pt>
                <c:pt idx="7">
                  <c:v>180130</c:v>
                </c:pt>
                <c:pt idx="8">
                  <c:v>607814</c:v>
                </c:pt>
              </c:numCache>
            </c:numRef>
          </c:val>
          <c:extLst xmlns:c16r2="http://schemas.microsoft.com/office/drawing/2015/06/chart">
            <c:ext xmlns:c16="http://schemas.microsoft.com/office/drawing/2014/chart" uri="{C3380CC4-5D6E-409C-BE32-E72D297353CC}">
              <c16:uniqueId val="{00000004-53ED-4EBC-AC13-D9CC316D81F3}"/>
            </c:ext>
          </c:extLst>
        </c:ser>
        <c:ser>
          <c:idx val="1"/>
          <c:order val="1"/>
          <c:tx>
            <c:strRef>
              <c:f>Лист1!$C$1</c:f>
              <c:strCache>
                <c:ptCount val="1"/>
                <c:pt idx="0">
                  <c:v>2019 год</c:v>
                </c:pt>
              </c:strCache>
            </c:strRef>
          </c:tx>
          <c:spPr>
            <a:solidFill>
              <a:srgbClr val="FFFF00"/>
            </a:solidFill>
            <a:ln>
              <a:solidFill>
                <a:schemeClr val="tx1"/>
              </a:solidFill>
            </a:ln>
          </c:spPr>
          <c:invertIfNegative val="0"/>
          <c:dLbls>
            <c:dLbl>
              <c:idx val="1"/>
              <c:layout>
                <c:manualLayout>
                  <c:x val="1.0037163892358843E-2"/>
                  <c:y val="-2.1993596573016663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53ED-4EBC-AC13-D9CC316D81F3}"/>
                </c:ext>
              </c:extLst>
            </c:dLbl>
            <c:dLbl>
              <c:idx val="2"/>
              <c:layout>
                <c:manualLayout>
                  <c:x val="2.2942346965964939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53ED-4EBC-AC13-D9CC316D81F3}"/>
                </c:ext>
              </c:extLst>
            </c:dLbl>
            <c:dLbl>
              <c:idx val="3"/>
              <c:layout>
                <c:manualLayout>
                  <c:x val="1.1471173482982469E-2"/>
                  <c:y val="-6.5980789719049986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53ED-4EBC-AC13-D9CC316D81F3}"/>
                </c:ext>
              </c:extLst>
            </c:dLbl>
            <c:dLbl>
              <c:idx val="4"/>
              <c:layout>
                <c:manualLayout>
                  <c:x val="1.8640656909846513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53ED-4EBC-AC13-D9CC316D81F3}"/>
                </c:ext>
              </c:extLst>
            </c:dLbl>
            <c:dLbl>
              <c:idx val="8"/>
              <c:layout>
                <c:manualLayout>
                  <c:x val="-7.4562627639385939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53ED-4EBC-AC13-D9CC316D81F3}"/>
                </c:ext>
              </c:extLst>
            </c:dLbl>
            <c:spPr>
              <a:noFill/>
              <a:ln>
                <a:noFill/>
              </a:ln>
              <a:effectLst/>
            </c:spPr>
            <c:txPr>
              <a:bodyPr/>
              <a:lstStyle/>
              <a:p>
                <a:pPr>
                  <a:defRPr sz="14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Лист1!$A$2:$A$10</c:f>
              <c:strCache>
                <c:ptCount val="9"/>
                <c:pt idx="0">
                  <c:v>Задолженность по отмененным налогам</c:v>
                </c:pt>
                <c:pt idx="1">
                  <c:v>ЕСХН</c:v>
                </c:pt>
                <c:pt idx="2">
                  <c:v>Патент</c:v>
                </c:pt>
                <c:pt idx="3">
                  <c:v>Акцизы</c:v>
                </c:pt>
                <c:pt idx="4">
                  <c:v>Государственная пошлина</c:v>
                </c:pt>
                <c:pt idx="5">
                  <c:v>Налог на имущество физических лиц</c:v>
                </c:pt>
                <c:pt idx="6">
                  <c:v>Земельный налог</c:v>
                </c:pt>
                <c:pt idx="7">
                  <c:v>ЕНВД</c:v>
                </c:pt>
                <c:pt idx="8">
                  <c:v>НДФЛ</c:v>
                </c:pt>
              </c:strCache>
            </c:strRef>
          </c:cat>
          <c:val>
            <c:numRef>
              <c:f>Лист1!$C$2:$C$10</c:f>
              <c:numCache>
                <c:formatCode>#,##0</c:formatCode>
                <c:ptCount val="9"/>
                <c:pt idx="0">
                  <c:v>5.0999999999999996</c:v>
                </c:pt>
                <c:pt idx="1">
                  <c:v>1424.2</c:v>
                </c:pt>
                <c:pt idx="2">
                  <c:v>16010.4</c:v>
                </c:pt>
                <c:pt idx="3">
                  <c:v>21600.3</c:v>
                </c:pt>
                <c:pt idx="4">
                  <c:v>33137.300000000003</c:v>
                </c:pt>
                <c:pt idx="5">
                  <c:v>146185.1</c:v>
                </c:pt>
                <c:pt idx="6">
                  <c:v>165584.20000000001</c:v>
                </c:pt>
                <c:pt idx="7">
                  <c:v>173612.9</c:v>
                </c:pt>
                <c:pt idx="8">
                  <c:v>783388.5</c:v>
                </c:pt>
              </c:numCache>
            </c:numRef>
          </c:val>
          <c:extLst xmlns:c16r2="http://schemas.microsoft.com/office/drawing/2015/06/chart">
            <c:ext xmlns:c16="http://schemas.microsoft.com/office/drawing/2014/chart" uri="{C3380CC4-5D6E-409C-BE32-E72D297353CC}">
              <c16:uniqueId val="{0000000A-53ED-4EBC-AC13-D9CC316D81F3}"/>
            </c:ext>
          </c:extLst>
        </c:ser>
        <c:dLbls>
          <c:showLegendKey val="0"/>
          <c:showVal val="0"/>
          <c:showCatName val="0"/>
          <c:showSerName val="0"/>
          <c:showPercent val="0"/>
          <c:showBubbleSize val="0"/>
        </c:dLbls>
        <c:gapWidth val="150"/>
        <c:shape val="cylinder"/>
        <c:axId val="188702080"/>
        <c:axId val="188716160"/>
        <c:axId val="0"/>
      </c:bar3DChart>
      <c:catAx>
        <c:axId val="188702080"/>
        <c:scaling>
          <c:orientation val="minMax"/>
        </c:scaling>
        <c:delete val="0"/>
        <c:axPos val="l"/>
        <c:numFmt formatCode="General" sourceLinked="1"/>
        <c:majorTickMark val="out"/>
        <c:minorTickMark val="none"/>
        <c:tickLblPos val="nextTo"/>
        <c:txPr>
          <a:bodyPr/>
          <a:lstStyle/>
          <a:p>
            <a:pPr>
              <a:defRPr sz="1200" b="1"/>
            </a:pPr>
            <a:endParaRPr lang="ru-RU"/>
          </a:p>
        </c:txPr>
        <c:crossAx val="188716160"/>
        <c:crosses val="autoZero"/>
        <c:auto val="1"/>
        <c:lblAlgn val="ctr"/>
        <c:lblOffset val="100"/>
        <c:noMultiLvlLbl val="0"/>
      </c:catAx>
      <c:valAx>
        <c:axId val="188716160"/>
        <c:scaling>
          <c:orientation val="minMax"/>
        </c:scaling>
        <c:delete val="1"/>
        <c:axPos val="b"/>
        <c:numFmt formatCode="#,##0" sourceLinked="1"/>
        <c:majorTickMark val="out"/>
        <c:minorTickMark val="none"/>
        <c:tickLblPos val="nextTo"/>
        <c:crossAx val="188702080"/>
        <c:crosses val="autoZero"/>
        <c:crossBetween val="between"/>
      </c:valAx>
    </c:plotArea>
    <c:legend>
      <c:legendPos val="r"/>
      <c:legendEntry>
        <c:idx val="0"/>
        <c:txPr>
          <a:bodyPr/>
          <a:lstStyle/>
          <a:p>
            <a:pPr>
              <a:defRPr sz="1800" b="1"/>
            </a:pPr>
            <a:endParaRPr lang="ru-RU"/>
          </a:p>
        </c:txPr>
      </c:legendEntry>
      <c:legendEntry>
        <c:idx val="1"/>
        <c:txPr>
          <a:bodyPr/>
          <a:lstStyle/>
          <a:p>
            <a:pPr>
              <a:defRPr sz="1800" b="1"/>
            </a:pPr>
            <a:endParaRPr lang="ru-RU"/>
          </a:p>
        </c:txPr>
      </c:legendEntry>
      <c:layout>
        <c:manualLayout>
          <c:xMode val="edge"/>
          <c:yMode val="edge"/>
          <c:x val="0.80348468508015813"/>
          <c:y val="0.20256154397126078"/>
          <c:w val="0.17556619725179584"/>
          <c:h val="0.40221560374673904"/>
        </c:manualLayout>
      </c:layout>
      <c:overlay val="0"/>
      <c:txPr>
        <a:bodyPr/>
        <a:lstStyle/>
        <a:p>
          <a:pPr>
            <a:defRPr sz="1400" b="1"/>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plotArea>
      <c:layout>
        <c:manualLayout>
          <c:layoutTarget val="inner"/>
          <c:xMode val="edge"/>
          <c:yMode val="edge"/>
          <c:x val="5.1778078872930143E-2"/>
          <c:y val="0.11656656996737144"/>
          <c:w val="0.82702390991505026"/>
          <c:h val="0.69309795707259647"/>
        </c:manualLayout>
      </c:layout>
      <c:barChart>
        <c:barDir val="col"/>
        <c:grouping val="clustered"/>
        <c:varyColors val="0"/>
        <c:ser>
          <c:idx val="0"/>
          <c:order val="0"/>
          <c:tx>
            <c:strRef>
              <c:f>Лист1!$B$1</c:f>
              <c:strCache>
                <c:ptCount val="1"/>
                <c:pt idx="0">
                  <c:v>2018 год</c:v>
                </c:pt>
              </c:strCache>
            </c:strRef>
          </c:tx>
          <c:spPr>
            <a:solidFill>
              <a:schemeClr val="accent6">
                <a:lumMod val="75000"/>
              </a:schemeClr>
            </a:solidFill>
            <a:ln>
              <a:solidFill>
                <a:schemeClr val="tx1"/>
              </a:solidFill>
            </a:ln>
          </c:spPr>
          <c:invertIfNegative val="0"/>
          <c:dLbls>
            <c:dLbl>
              <c:idx val="3"/>
              <c:layout>
                <c:manualLayout>
                  <c:x val="-1.4287269974953404E-3"/>
                  <c:y val="-3.666886551534770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45FE-47FA-A9B6-528FF9F67D2E}"/>
                </c:ext>
              </c:extLst>
            </c:dLbl>
            <c:dLbl>
              <c:idx val="5"/>
              <c:layout>
                <c:manualLayout>
                  <c:x val="-1.8573450967439425E-2"/>
                  <c:y val="-1.222295517178256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5FE-47FA-A9B6-528FF9F67D2E}"/>
                </c:ext>
              </c:extLst>
            </c:dLbl>
            <c:spPr>
              <a:noFill/>
              <a:ln>
                <a:noFill/>
              </a:ln>
              <a:effectLst/>
            </c:spPr>
            <c:txPr>
              <a:bodyPr/>
              <a:lstStyle/>
              <a:p>
                <a:pPr>
                  <a:defRPr sz="12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Лист1!$A$2:$A$7</c:f>
              <c:strCache>
                <c:ptCount val="6"/>
                <c:pt idx="0">
                  <c:v>Доходы от использования имущества, находящегося в муниципальной собственности</c:v>
                </c:pt>
                <c:pt idx="1">
                  <c:v>Плата за негативное воздействие на окружающую среду</c:v>
                </c:pt>
                <c:pt idx="2">
                  <c:v>доходы от оказаная платных услуг</c:v>
                </c:pt>
                <c:pt idx="3">
                  <c:v>доходы от продажи материальных и нематериальных активов</c:v>
                </c:pt>
                <c:pt idx="4">
                  <c:v>штрафы</c:v>
                </c:pt>
                <c:pt idx="5">
                  <c:v>прочие поступления</c:v>
                </c:pt>
              </c:strCache>
            </c:strRef>
          </c:cat>
          <c:val>
            <c:numRef>
              <c:f>Лист1!$B$2:$B$7</c:f>
              <c:numCache>
                <c:formatCode>#,##0</c:formatCode>
                <c:ptCount val="6"/>
                <c:pt idx="0">
                  <c:v>156516</c:v>
                </c:pt>
                <c:pt idx="1">
                  <c:v>4218</c:v>
                </c:pt>
                <c:pt idx="2">
                  <c:v>12284</c:v>
                </c:pt>
                <c:pt idx="3">
                  <c:v>26039</c:v>
                </c:pt>
                <c:pt idx="4">
                  <c:v>19480</c:v>
                </c:pt>
                <c:pt idx="5">
                  <c:v>17611</c:v>
                </c:pt>
              </c:numCache>
            </c:numRef>
          </c:val>
          <c:extLst xmlns:c16r2="http://schemas.microsoft.com/office/drawing/2015/06/chart">
            <c:ext xmlns:c16="http://schemas.microsoft.com/office/drawing/2014/chart" uri="{C3380CC4-5D6E-409C-BE32-E72D297353CC}">
              <c16:uniqueId val="{00000002-45FE-47FA-A9B6-528FF9F67D2E}"/>
            </c:ext>
          </c:extLst>
        </c:ser>
        <c:ser>
          <c:idx val="1"/>
          <c:order val="1"/>
          <c:tx>
            <c:strRef>
              <c:f>Лист1!$C$1</c:f>
              <c:strCache>
                <c:ptCount val="1"/>
                <c:pt idx="0">
                  <c:v>2019 год</c:v>
                </c:pt>
              </c:strCache>
            </c:strRef>
          </c:tx>
          <c:spPr>
            <a:solidFill>
              <a:schemeClr val="accent1">
                <a:lumMod val="75000"/>
              </a:schemeClr>
            </a:solidFill>
            <a:ln>
              <a:solidFill>
                <a:schemeClr val="tx1"/>
              </a:solidFill>
            </a:ln>
          </c:spPr>
          <c:invertIfNegative val="0"/>
          <c:dLbls>
            <c:dLbl>
              <c:idx val="0"/>
              <c:layout>
                <c:manualLayout>
                  <c:x val="1.7144723969944084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5FE-47FA-A9B6-528FF9F67D2E}"/>
                </c:ext>
              </c:extLst>
            </c:dLbl>
            <c:dLbl>
              <c:idx val="2"/>
              <c:layout>
                <c:manualLayout>
                  <c:x val="-5.2386051406693021E-17"/>
                  <c:y val="-2.444591034356513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45FE-47FA-A9B6-528FF9F67D2E}"/>
                </c:ext>
              </c:extLst>
            </c:dLbl>
            <c:dLbl>
              <c:idx val="4"/>
              <c:layout>
                <c:manualLayout>
                  <c:x val="1.0001088982467382E-2"/>
                  <c:y val="-3.177968344663467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45FE-47FA-A9B6-528FF9F67D2E}"/>
                </c:ext>
              </c:extLst>
            </c:dLbl>
            <c:spPr>
              <a:noFill/>
              <a:ln>
                <a:noFill/>
              </a:ln>
              <a:effectLst/>
            </c:spPr>
            <c:txPr>
              <a:bodyPr/>
              <a:lstStyle/>
              <a:p>
                <a:pPr>
                  <a:defRPr sz="12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Лист1!$A$2:$A$7</c:f>
              <c:strCache>
                <c:ptCount val="6"/>
                <c:pt idx="0">
                  <c:v>Доходы от использования имущества, находящегося в муниципальной собственности</c:v>
                </c:pt>
                <c:pt idx="1">
                  <c:v>Плата за негативное воздействие на окружающую среду</c:v>
                </c:pt>
                <c:pt idx="2">
                  <c:v>доходы от оказаная платных услуг</c:v>
                </c:pt>
                <c:pt idx="3">
                  <c:v>доходы от продажи материальных и нематериальных активов</c:v>
                </c:pt>
                <c:pt idx="4">
                  <c:v>штрафы</c:v>
                </c:pt>
                <c:pt idx="5">
                  <c:v>прочие поступления</c:v>
                </c:pt>
              </c:strCache>
            </c:strRef>
          </c:cat>
          <c:val>
            <c:numRef>
              <c:f>Лист1!$C$2:$C$7</c:f>
              <c:numCache>
                <c:formatCode>#,##0</c:formatCode>
                <c:ptCount val="6"/>
                <c:pt idx="0">
                  <c:v>90253.7</c:v>
                </c:pt>
                <c:pt idx="1">
                  <c:v>980.9</c:v>
                </c:pt>
                <c:pt idx="2">
                  <c:v>14630.1</c:v>
                </c:pt>
                <c:pt idx="3">
                  <c:v>25060.9</c:v>
                </c:pt>
                <c:pt idx="4">
                  <c:v>21001.9</c:v>
                </c:pt>
                <c:pt idx="5">
                  <c:v>16794</c:v>
                </c:pt>
              </c:numCache>
            </c:numRef>
          </c:val>
          <c:extLst xmlns:c16r2="http://schemas.microsoft.com/office/drawing/2015/06/chart">
            <c:ext xmlns:c16="http://schemas.microsoft.com/office/drawing/2014/chart" uri="{C3380CC4-5D6E-409C-BE32-E72D297353CC}">
              <c16:uniqueId val="{00000006-45FE-47FA-A9B6-528FF9F67D2E}"/>
            </c:ext>
          </c:extLst>
        </c:ser>
        <c:dLbls>
          <c:showLegendKey val="0"/>
          <c:showVal val="1"/>
          <c:showCatName val="0"/>
          <c:showSerName val="0"/>
          <c:showPercent val="0"/>
          <c:showBubbleSize val="0"/>
        </c:dLbls>
        <c:gapWidth val="150"/>
        <c:axId val="190057472"/>
        <c:axId val="190087936"/>
      </c:barChart>
      <c:catAx>
        <c:axId val="190057472"/>
        <c:scaling>
          <c:orientation val="minMax"/>
        </c:scaling>
        <c:delete val="1"/>
        <c:axPos val="b"/>
        <c:numFmt formatCode="General" sourceLinked="0"/>
        <c:majorTickMark val="out"/>
        <c:minorTickMark val="none"/>
        <c:tickLblPos val="nextTo"/>
        <c:crossAx val="190087936"/>
        <c:crosses val="autoZero"/>
        <c:auto val="1"/>
        <c:lblAlgn val="ctr"/>
        <c:lblOffset val="100"/>
        <c:noMultiLvlLbl val="0"/>
      </c:catAx>
      <c:valAx>
        <c:axId val="190087936"/>
        <c:scaling>
          <c:orientation val="minMax"/>
        </c:scaling>
        <c:delete val="1"/>
        <c:axPos val="l"/>
        <c:numFmt formatCode="#,##0" sourceLinked="1"/>
        <c:majorTickMark val="out"/>
        <c:minorTickMark val="none"/>
        <c:tickLblPos val="nextTo"/>
        <c:crossAx val="190057472"/>
        <c:crosses val="autoZero"/>
        <c:crossBetween val="between"/>
      </c:valAx>
    </c:plotArea>
    <c:legend>
      <c:legendPos val="r"/>
      <c:layout>
        <c:manualLayout>
          <c:xMode val="edge"/>
          <c:yMode val="edge"/>
          <c:x val="0.73229638502820105"/>
          <c:y val="1.4117032004701314E-3"/>
          <c:w val="0.18710203765719369"/>
          <c:h val="0.33195005411785589"/>
        </c:manualLayout>
      </c:layout>
      <c:overlay val="0"/>
      <c:txPr>
        <a:bodyPr/>
        <a:lstStyle/>
        <a:p>
          <a:pPr>
            <a:defRPr sz="1600" b="1"/>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view3D>
      <c:rotX val="10"/>
      <c:rotY val="0"/>
      <c:rAngAx val="0"/>
      <c:perspective val="4"/>
    </c:view3D>
    <c:floor>
      <c:thickness val="0"/>
      <c:spPr>
        <a:ln>
          <a:noFill/>
        </a:ln>
      </c:spPr>
    </c:floor>
    <c:sideWall>
      <c:thickness val="0"/>
    </c:sideWall>
    <c:backWall>
      <c:thickness val="0"/>
    </c:backWall>
    <c:plotArea>
      <c:layout>
        <c:manualLayout>
          <c:layoutTarget val="inner"/>
          <c:xMode val="edge"/>
          <c:yMode val="edge"/>
          <c:x val="0.11378827631257073"/>
          <c:y val="2.4420363549349216E-2"/>
          <c:w val="0.85663816748611465"/>
          <c:h val="0.89578487005717478"/>
        </c:manualLayout>
      </c:layout>
      <c:bar3DChart>
        <c:barDir val="col"/>
        <c:grouping val="stacked"/>
        <c:varyColors val="0"/>
        <c:ser>
          <c:idx val="0"/>
          <c:order val="0"/>
          <c:tx>
            <c:strRef>
              <c:f>Лист1!$B$1</c:f>
              <c:strCache>
                <c:ptCount val="1"/>
                <c:pt idx="0">
                  <c:v>Аренда земли в муниципальной собственности</c:v>
                </c:pt>
              </c:strCache>
            </c:strRef>
          </c:tx>
          <c:spPr>
            <a:solidFill>
              <a:srgbClr val="CC5350"/>
            </a:solidFill>
            <a:ln>
              <a:noFill/>
            </a:ln>
            <a:effectLst/>
            <a:scene3d>
              <a:camera prst="orthographicFront"/>
              <a:lightRig rig="threePt" dir="t"/>
            </a:scene3d>
            <a:sp3d prstMaterial="plastic">
              <a:bevelT w="127000" h="127000"/>
            </a:sp3d>
          </c:spPr>
          <c:invertIfNegative val="0"/>
          <c:dLbls>
            <c:dLbl>
              <c:idx val="0"/>
              <c:spPr/>
              <c:txPr>
                <a:bodyPr rot="0" vert="horz"/>
                <a:lstStyle/>
                <a:p>
                  <a:pPr algn="ctr" rtl="0">
                    <a:defRPr lang="en-US" sz="1100" b="1"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dLbl>
            <c:spPr>
              <a:noFill/>
              <a:ln>
                <a:noFill/>
              </a:ln>
              <a:effectLst/>
            </c:spPr>
            <c:txPr>
              <a:bodyPr rot="0" vert="horz"/>
              <a:lstStyle/>
              <a:p>
                <a:pPr>
                  <a:defRPr sz="1100" b="1">
                    <a:solidFill>
                      <a:schemeClr val="bg1"/>
                    </a:solidFill>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Лист1!$A$2:$A$4</c:f>
              <c:strCache>
                <c:ptCount val="3"/>
                <c:pt idx="0">
                  <c:v>2017 (факт)</c:v>
                </c:pt>
                <c:pt idx="1">
                  <c:v>2018 (факт)</c:v>
                </c:pt>
                <c:pt idx="2">
                  <c:v>2019 (факт)</c:v>
                </c:pt>
              </c:strCache>
            </c:strRef>
          </c:cat>
          <c:val>
            <c:numRef>
              <c:f>Лист1!$B$2:$B$4</c:f>
              <c:numCache>
                <c:formatCode>#,##0</c:formatCode>
                <c:ptCount val="3"/>
                <c:pt idx="0">
                  <c:v>267377</c:v>
                </c:pt>
                <c:pt idx="1">
                  <c:v>128237</c:v>
                </c:pt>
                <c:pt idx="2">
                  <c:v>54059</c:v>
                </c:pt>
              </c:numCache>
            </c:numRef>
          </c:val>
          <c:extLst xmlns:c16r2="http://schemas.microsoft.com/office/drawing/2015/06/chart">
            <c:ext xmlns:c16="http://schemas.microsoft.com/office/drawing/2014/chart" uri="{C3380CC4-5D6E-409C-BE32-E72D297353CC}">
              <c16:uniqueId val="{00000005-0704-4316-A3E3-7A3035430AC3}"/>
            </c:ext>
          </c:extLst>
        </c:ser>
        <c:ser>
          <c:idx val="1"/>
          <c:order val="1"/>
          <c:tx>
            <c:strRef>
              <c:f>Лист1!$C$1</c:f>
              <c:strCache>
                <c:ptCount val="1"/>
                <c:pt idx="0">
                  <c:v>Аренда имущества муниципальной казны</c:v>
                </c:pt>
              </c:strCache>
            </c:strRef>
          </c:tx>
          <c:spPr>
            <a:solidFill>
              <a:srgbClr val="F4D388"/>
            </a:solidFill>
            <a:ln>
              <a:noFill/>
            </a:ln>
            <a:scene3d>
              <a:camera prst="orthographicFront"/>
              <a:lightRig rig="threePt" dir="t"/>
            </a:scene3d>
            <a:sp3d>
              <a:bevelT w="127000" h="127000"/>
            </a:sp3d>
          </c:spPr>
          <c:invertIfNegative val="0"/>
          <c:dLbls>
            <c:spPr>
              <a:noFill/>
              <a:ln>
                <a:noFill/>
              </a:ln>
              <a:effectLst/>
            </c:spPr>
            <c:txPr>
              <a:bodyPr/>
              <a:lstStyle/>
              <a:p>
                <a:pPr>
                  <a:defRPr sz="1200" b="1">
                    <a:solidFill>
                      <a:schemeClr val="tx1">
                        <a:lumMod val="85000"/>
                        <a:lumOff val="15000"/>
                      </a:schemeClr>
                    </a:solidFill>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Лист1!$A$2:$A$4</c:f>
              <c:strCache>
                <c:ptCount val="3"/>
                <c:pt idx="0">
                  <c:v>2017 (факт)</c:v>
                </c:pt>
                <c:pt idx="1">
                  <c:v>2018 (факт)</c:v>
                </c:pt>
                <c:pt idx="2">
                  <c:v>2019 (факт)</c:v>
                </c:pt>
              </c:strCache>
            </c:strRef>
          </c:cat>
          <c:val>
            <c:numRef>
              <c:f>Лист1!$C$2:$C$4</c:f>
              <c:numCache>
                <c:formatCode>#,##0</c:formatCode>
                <c:ptCount val="3"/>
                <c:pt idx="0">
                  <c:v>35123</c:v>
                </c:pt>
                <c:pt idx="1">
                  <c:v>23429</c:v>
                </c:pt>
                <c:pt idx="2">
                  <c:v>30408</c:v>
                </c:pt>
              </c:numCache>
            </c:numRef>
          </c:val>
          <c:extLst xmlns:c16r2="http://schemas.microsoft.com/office/drawing/2015/06/chart">
            <c:ext xmlns:c16="http://schemas.microsoft.com/office/drawing/2014/chart" uri="{C3380CC4-5D6E-409C-BE32-E72D297353CC}">
              <c16:uniqueId val="{00000006-0704-4316-A3E3-7A3035430AC3}"/>
            </c:ext>
          </c:extLst>
        </c:ser>
        <c:ser>
          <c:idx val="2"/>
          <c:order val="2"/>
          <c:tx>
            <c:strRef>
              <c:f>Лист1!$D$1</c:f>
              <c:strCache>
                <c:ptCount val="1"/>
                <c:pt idx="0">
                  <c:v>Доходы от приватизации муниципального имущества</c:v>
                </c:pt>
              </c:strCache>
            </c:strRef>
          </c:tx>
          <c:spPr>
            <a:solidFill>
              <a:srgbClr val="64B484"/>
            </a:solidFill>
            <a:ln>
              <a:noFill/>
            </a:ln>
            <a:scene3d>
              <a:camera prst="orthographicFront"/>
              <a:lightRig rig="threePt" dir="t"/>
            </a:scene3d>
            <a:sp3d prstMaterial="plastic">
              <a:bevelT w="127000" h="127000"/>
            </a:sp3d>
          </c:spPr>
          <c:invertIfNegative val="0"/>
          <c:dLbls>
            <c:spPr>
              <a:noFill/>
              <a:ln>
                <a:noFill/>
              </a:ln>
              <a:effectLst/>
            </c:spPr>
            <c:txPr>
              <a:bodyPr/>
              <a:lstStyle/>
              <a:p>
                <a:pPr algn="ctr">
                  <a:defRPr lang="ru-RU" sz="1100" b="1" i="0" u="none" strike="noStrike" kern="1200" baseline="0">
                    <a:solidFill>
                      <a:prstClr val="white"/>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Лист1!$A$2:$A$4</c:f>
              <c:strCache>
                <c:ptCount val="3"/>
                <c:pt idx="0">
                  <c:v>2017 (факт)</c:v>
                </c:pt>
                <c:pt idx="1">
                  <c:v>2018 (факт)</c:v>
                </c:pt>
                <c:pt idx="2">
                  <c:v>2019 (факт)</c:v>
                </c:pt>
              </c:strCache>
            </c:strRef>
          </c:cat>
          <c:val>
            <c:numRef>
              <c:f>Лист1!$D$2:$D$4</c:f>
              <c:numCache>
                <c:formatCode>#,##0</c:formatCode>
                <c:ptCount val="3"/>
                <c:pt idx="0">
                  <c:v>31203</c:v>
                </c:pt>
                <c:pt idx="1">
                  <c:v>26039</c:v>
                </c:pt>
                <c:pt idx="2">
                  <c:v>25061</c:v>
                </c:pt>
              </c:numCache>
            </c:numRef>
          </c:val>
          <c:extLst xmlns:c16r2="http://schemas.microsoft.com/office/drawing/2015/06/chart">
            <c:ext xmlns:c16="http://schemas.microsoft.com/office/drawing/2014/chart" uri="{C3380CC4-5D6E-409C-BE32-E72D297353CC}">
              <c16:uniqueId val="{00000007-0704-4316-A3E3-7A3035430AC3}"/>
            </c:ext>
          </c:extLst>
        </c:ser>
        <c:ser>
          <c:idx val="3"/>
          <c:order val="3"/>
          <c:tx>
            <c:strRef>
              <c:f>Лист1!$E$1</c:f>
              <c:strCache>
                <c:ptCount val="1"/>
                <c:pt idx="0">
                  <c:v>Прочие доходы от использования муниципального имущества</c:v>
                </c:pt>
              </c:strCache>
            </c:strRef>
          </c:tx>
          <c:spPr>
            <a:solidFill>
              <a:srgbClr val="FFFF00"/>
            </a:solidFill>
            <a:ln>
              <a:noFill/>
            </a:ln>
            <a:effectLst/>
            <a:scene3d>
              <a:camera prst="orthographicFront"/>
              <a:lightRig rig="threePt" dir="t"/>
            </a:scene3d>
            <a:sp3d prstMaterial="plastic">
              <a:bevelT w="158750" h="158750"/>
            </a:sp3d>
          </c:spPr>
          <c:invertIfNegative val="0"/>
          <c:dLbls>
            <c:spPr>
              <a:noFill/>
              <a:ln>
                <a:noFill/>
              </a:ln>
              <a:effectLst/>
            </c:spPr>
            <c:txPr>
              <a:bodyPr/>
              <a:lstStyle/>
              <a:p>
                <a:pPr algn="ctr">
                  <a:defRPr lang="ru-RU" sz="1200" b="1" i="0" u="none" strike="noStrike" kern="1200" baseline="0">
                    <a:solidFill>
                      <a:prstClr val="black">
                        <a:lumMod val="85000"/>
                        <a:lumOff val="15000"/>
                      </a:prst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Лист1!$A$2:$A$4</c:f>
              <c:strCache>
                <c:ptCount val="3"/>
                <c:pt idx="0">
                  <c:v>2017 (факт)</c:v>
                </c:pt>
                <c:pt idx="1">
                  <c:v>2018 (факт)</c:v>
                </c:pt>
                <c:pt idx="2">
                  <c:v>2019 (факт)</c:v>
                </c:pt>
              </c:strCache>
            </c:strRef>
          </c:cat>
          <c:val>
            <c:numRef>
              <c:f>Лист1!$E$2:$E$4</c:f>
              <c:numCache>
                <c:formatCode>#,##0</c:formatCode>
                <c:ptCount val="3"/>
                <c:pt idx="0">
                  <c:v>9121</c:v>
                </c:pt>
                <c:pt idx="1">
                  <c:v>11790</c:v>
                </c:pt>
                <c:pt idx="2">
                  <c:v>13432</c:v>
                </c:pt>
              </c:numCache>
            </c:numRef>
          </c:val>
          <c:extLst xmlns:c16r2="http://schemas.microsoft.com/office/drawing/2015/06/chart">
            <c:ext xmlns:c16="http://schemas.microsoft.com/office/drawing/2014/chart" uri="{C3380CC4-5D6E-409C-BE32-E72D297353CC}">
              <c16:uniqueId val="{0000000D-0704-4316-A3E3-7A3035430AC3}"/>
            </c:ext>
          </c:extLst>
        </c:ser>
        <c:dLbls>
          <c:showLegendKey val="0"/>
          <c:showVal val="1"/>
          <c:showCatName val="0"/>
          <c:showSerName val="0"/>
          <c:showPercent val="0"/>
          <c:showBubbleSize val="0"/>
        </c:dLbls>
        <c:gapWidth val="108"/>
        <c:gapDepth val="101"/>
        <c:shape val="box"/>
        <c:axId val="198214784"/>
        <c:axId val="198216320"/>
        <c:axId val="0"/>
      </c:bar3DChart>
      <c:catAx>
        <c:axId val="198214784"/>
        <c:scaling>
          <c:orientation val="minMax"/>
        </c:scaling>
        <c:delete val="0"/>
        <c:axPos val="b"/>
        <c:numFmt formatCode="General" sourceLinked="1"/>
        <c:majorTickMark val="out"/>
        <c:minorTickMark val="none"/>
        <c:tickLblPos val="nextTo"/>
        <c:txPr>
          <a:bodyPr/>
          <a:lstStyle/>
          <a:p>
            <a:pPr>
              <a:defRPr sz="1050" b="1"/>
            </a:pPr>
            <a:endParaRPr lang="ru-RU"/>
          </a:p>
        </c:txPr>
        <c:crossAx val="198216320"/>
        <c:crosses val="autoZero"/>
        <c:auto val="1"/>
        <c:lblAlgn val="ctr"/>
        <c:lblOffset val="0"/>
        <c:noMultiLvlLbl val="0"/>
      </c:catAx>
      <c:valAx>
        <c:axId val="198216320"/>
        <c:scaling>
          <c:orientation val="minMax"/>
        </c:scaling>
        <c:delete val="1"/>
        <c:axPos val="l"/>
        <c:numFmt formatCode="#,##0" sourceLinked="1"/>
        <c:majorTickMark val="out"/>
        <c:minorTickMark val="none"/>
        <c:tickLblPos val="none"/>
        <c:crossAx val="198214784"/>
        <c:crosses val="autoZero"/>
        <c:crossBetween val="between"/>
      </c:valAx>
      <c:spPr>
        <a:noFill/>
        <a:ln w="25400">
          <a:noFill/>
        </a:ln>
      </c:spPr>
    </c:plotArea>
    <c:plotVisOnly val="1"/>
    <c:dispBlanksAs val="gap"/>
    <c:showDLblsOverMax val="0"/>
  </c:chart>
  <c:txPr>
    <a:bodyPr/>
    <a:lstStyle/>
    <a:p>
      <a:pPr>
        <a:defRPr sz="944"/>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D4B7DA-73E3-4D5F-A418-44E50C24AD23}" type="doc">
      <dgm:prSet loTypeId="urn:microsoft.com/office/officeart/2005/8/layout/cycle4#1" loCatId="matrix" qsTypeId="urn:microsoft.com/office/officeart/2005/8/quickstyle/simple1" qsCatId="simple" csTypeId="urn:microsoft.com/office/officeart/2005/8/colors/accent1_2" csCatId="accent1" phldr="1"/>
      <dgm:spPr/>
      <dgm:t>
        <a:bodyPr/>
        <a:lstStyle/>
        <a:p>
          <a:endParaRPr lang="ru-RU"/>
        </a:p>
      </dgm:t>
    </dgm:pt>
    <dgm:pt modelId="{59348DE8-DA56-4AA6-BAD8-C9ECCF127F31}">
      <dgm:prSet phldrT="[Текст]" custT="1"/>
      <dgm:spPr>
        <a:solidFill>
          <a:schemeClr val="accent5">
            <a:lumMod val="75000"/>
          </a:schemeClr>
        </a:solidFill>
        <a:scene3d>
          <a:camera prst="orthographicFront"/>
          <a:lightRig rig="threePt" dir="t"/>
        </a:scene3d>
        <a:sp3d>
          <a:bevelT/>
        </a:sp3d>
      </dgm:spPr>
      <dgm:t>
        <a:bodyPr/>
        <a:lstStyle/>
        <a:p>
          <a:r>
            <a:rPr lang="ru-RU" sz="4000" b="1" dirty="0" smtClean="0">
              <a:solidFill>
                <a:schemeClr val="tx1"/>
              </a:solidFill>
            </a:rPr>
            <a:t>58,1</a:t>
          </a:r>
          <a:endParaRPr lang="ru-RU" sz="4000" b="1" dirty="0">
            <a:solidFill>
              <a:schemeClr val="tx1"/>
            </a:solidFill>
          </a:endParaRPr>
        </a:p>
      </dgm:t>
    </dgm:pt>
    <dgm:pt modelId="{EC7E1F98-4CCF-45B3-94DD-C19E6A83EDEE}" type="parTrans" cxnId="{F816BB84-670C-42B5-91D2-041A2901E33A}">
      <dgm:prSet/>
      <dgm:spPr/>
      <dgm:t>
        <a:bodyPr/>
        <a:lstStyle/>
        <a:p>
          <a:endParaRPr lang="ru-RU"/>
        </a:p>
      </dgm:t>
    </dgm:pt>
    <dgm:pt modelId="{8F877F94-4284-4DF6-98EF-E589EE7FB46D}" type="sibTrans" cxnId="{F816BB84-670C-42B5-91D2-041A2901E33A}">
      <dgm:prSet/>
      <dgm:spPr/>
      <dgm:t>
        <a:bodyPr/>
        <a:lstStyle/>
        <a:p>
          <a:endParaRPr lang="ru-RU"/>
        </a:p>
      </dgm:t>
    </dgm:pt>
    <dgm:pt modelId="{F238E645-80D1-4F55-8B01-979F977389A3}">
      <dgm:prSet phldrT="[Текст]" custT="1"/>
      <dgm:spPr>
        <a:scene3d>
          <a:camera prst="orthographicFront"/>
          <a:lightRig rig="threePt" dir="t"/>
        </a:scene3d>
        <a:sp3d>
          <a:bevelT/>
        </a:sp3d>
      </dgm:spPr>
      <dgm:t>
        <a:bodyPr/>
        <a:lstStyle/>
        <a:p>
          <a:r>
            <a:rPr lang="ru-RU" sz="2000" b="1" dirty="0" smtClean="0">
              <a:latin typeface="Arial" panose="020B0604020202020204" pitchFamily="34" charset="0"/>
              <a:cs typeface="Arial" panose="020B0604020202020204" pitchFamily="34" charset="0"/>
            </a:rPr>
            <a:t>Мобилизация дополнительных налоговых и неналоговых доходов</a:t>
          </a:r>
          <a:endParaRPr lang="ru-RU" sz="2000" dirty="0"/>
        </a:p>
      </dgm:t>
    </dgm:pt>
    <dgm:pt modelId="{0F5F3380-6376-413F-8086-B121A27D9972}" type="parTrans" cxnId="{FD509B47-10C6-4449-B13F-F3A4F376DEE9}">
      <dgm:prSet/>
      <dgm:spPr/>
      <dgm:t>
        <a:bodyPr/>
        <a:lstStyle/>
        <a:p>
          <a:endParaRPr lang="ru-RU"/>
        </a:p>
      </dgm:t>
    </dgm:pt>
    <dgm:pt modelId="{D39D52C1-D673-4465-A17C-16E895B9B880}" type="sibTrans" cxnId="{FD509B47-10C6-4449-B13F-F3A4F376DEE9}">
      <dgm:prSet/>
      <dgm:spPr/>
      <dgm:t>
        <a:bodyPr/>
        <a:lstStyle/>
        <a:p>
          <a:endParaRPr lang="ru-RU"/>
        </a:p>
      </dgm:t>
    </dgm:pt>
    <dgm:pt modelId="{F5DA27E2-A7A3-4B58-BEAE-C3FC2ECBB292}">
      <dgm:prSet phldrT="[Текст]" custT="1"/>
      <dgm:spPr>
        <a:solidFill>
          <a:schemeClr val="accent6">
            <a:lumMod val="60000"/>
            <a:lumOff val="40000"/>
          </a:schemeClr>
        </a:solidFill>
        <a:scene3d>
          <a:camera prst="orthographicFront"/>
          <a:lightRig rig="threePt" dir="t"/>
        </a:scene3d>
        <a:sp3d>
          <a:bevelT/>
        </a:sp3d>
      </dgm:spPr>
      <dgm:t>
        <a:bodyPr/>
        <a:lstStyle/>
        <a:p>
          <a:r>
            <a:rPr lang="ru-RU" sz="4000" b="1" dirty="0" smtClean="0">
              <a:solidFill>
                <a:schemeClr val="tx1"/>
              </a:solidFill>
            </a:rPr>
            <a:t>79,1</a:t>
          </a:r>
          <a:endParaRPr lang="ru-RU" sz="4000" b="1" dirty="0">
            <a:solidFill>
              <a:schemeClr val="tx1"/>
            </a:solidFill>
          </a:endParaRPr>
        </a:p>
      </dgm:t>
    </dgm:pt>
    <dgm:pt modelId="{0B28FC00-C2C1-41B9-8CD2-1943D40BDB93}" type="parTrans" cxnId="{3CE5D9A1-40E3-4A96-953F-DAEA4A29396C}">
      <dgm:prSet/>
      <dgm:spPr/>
      <dgm:t>
        <a:bodyPr/>
        <a:lstStyle/>
        <a:p>
          <a:endParaRPr lang="ru-RU"/>
        </a:p>
      </dgm:t>
    </dgm:pt>
    <dgm:pt modelId="{1AC82044-6202-4388-B845-3A752BEF9A78}" type="sibTrans" cxnId="{3CE5D9A1-40E3-4A96-953F-DAEA4A29396C}">
      <dgm:prSet/>
      <dgm:spPr/>
      <dgm:t>
        <a:bodyPr/>
        <a:lstStyle/>
        <a:p>
          <a:endParaRPr lang="ru-RU"/>
        </a:p>
      </dgm:t>
    </dgm:pt>
    <dgm:pt modelId="{EE07C4C0-C571-4FDC-B906-C95C62F27574}">
      <dgm:prSet phldrT="[Текст]" custT="1"/>
      <dgm:spPr>
        <a:scene3d>
          <a:camera prst="orthographicFront"/>
          <a:lightRig rig="threePt" dir="t"/>
        </a:scene3d>
        <a:sp3d>
          <a:bevelT/>
        </a:sp3d>
      </dgm:spPr>
      <dgm:t>
        <a:bodyPr/>
        <a:lstStyle/>
        <a:p>
          <a:r>
            <a:rPr lang="ru-RU" sz="2000" b="1" dirty="0" smtClean="0">
              <a:latin typeface="Arial" panose="020B0604020202020204" pitchFamily="34" charset="0"/>
              <a:cs typeface="Arial" panose="020B0604020202020204" pitchFamily="34" charset="0"/>
            </a:rPr>
            <a:t>Оптимизация расходов бюджета города-курорта Пятигорска</a:t>
          </a:r>
          <a:endParaRPr lang="ru-RU" sz="2000" b="1" dirty="0">
            <a:latin typeface="Arial" panose="020B0604020202020204" pitchFamily="34" charset="0"/>
            <a:cs typeface="Arial" panose="020B0604020202020204" pitchFamily="34" charset="0"/>
          </a:endParaRPr>
        </a:p>
      </dgm:t>
    </dgm:pt>
    <dgm:pt modelId="{A986B692-AA3E-4D6E-89B1-29FE0706BBC0}" type="parTrans" cxnId="{AE9CB0AF-CB9C-4E0F-A396-66F66AA1E83C}">
      <dgm:prSet/>
      <dgm:spPr/>
      <dgm:t>
        <a:bodyPr/>
        <a:lstStyle/>
        <a:p>
          <a:endParaRPr lang="ru-RU"/>
        </a:p>
      </dgm:t>
    </dgm:pt>
    <dgm:pt modelId="{9A55EF42-D29B-4895-BA23-236A6E0EDDCA}" type="sibTrans" cxnId="{AE9CB0AF-CB9C-4E0F-A396-66F66AA1E83C}">
      <dgm:prSet/>
      <dgm:spPr/>
      <dgm:t>
        <a:bodyPr/>
        <a:lstStyle/>
        <a:p>
          <a:endParaRPr lang="ru-RU"/>
        </a:p>
      </dgm:t>
    </dgm:pt>
    <dgm:pt modelId="{D8DB0175-AB4D-410E-A32A-7C058BF69EA8}">
      <dgm:prSet phldrT="[Текст]" custT="1"/>
      <dgm:spPr>
        <a:scene3d>
          <a:camera prst="orthographicFront"/>
          <a:lightRig rig="threePt" dir="t"/>
        </a:scene3d>
        <a:sp3d>
          <a:bevelT/>
        </a:sp3d>
      </dgm:spPr>
      <dgm:t>
        <a:bodyPr/>
        <a:lstStyle/>
        <a:p>
          <a:r>
            <a:rPr lang="ru-RU" sz="4000" b="1" dirty="0" smtClean="0">
              <a:solidFill>
                <a:schemeClr val="tx1"/>
              </a:solidFill>
            </a:rPr>
            <a:t>86,8</a:t>
          </a:r>
          <a:endParaRPr lang="ru-RU" sz="4000" b="1" dirty="0">
            <a:solidFill>
              <a:schemeClr val="tx1"/>
            </a:solidFill>
          </a:endParaRPr>
        </a:p>
      </dgm:t>
    </dgm:pt>
    <dgm:pt modelId="{57597DAE-9943-40CB-B35C-E1A4AF28DA8C}" type="parTrans" cxnId="{01A853CA-5E1E-4D33-86A1-23A2F7686F96}">
      <dgm:prSet/>
      <dgm:spPr/>
      <dgm:t>
        <a:bodyPr/>
        <a:lstStyle/>
        <a:p>
          <a:endParaRPr lang="ru-RU"/>
        </a:p>
      </dgm:t>
    </dgm:pt>
    <dgm:pt modelId="{532F971D-5C37-480F-9EF7-6D57D5FF835C}" type="sibTrans" cxnId="{01A853CA-5E1E-4D33-86A1-23A2F7686F96}">
      <dgm:prSet/>
      <dgm:spPr/>
      <dgm:t>
        <a:bodyPr/>
        <a:lstStyle/>
        <a:p>
          <a:endParaRPr lang="ru-RU"/>
        </a:p>
      </dgm:t>
    </dgm:pt>
    <dgm:pt modelId="{940244FD-B891-46B7-8360-DB77B41DBBE1}">
      <dgm:prSet phldrT="[Текст]" custT="1"/>
      <dgm:spPr>
        <a:scene3d>
          <a:camera prst="orthographicFront"/>
          <a:lightRig rig="threePt" dir="t"/>
        </a:scene3d>
        <a:sp3d>
          <a:bevelT/>
        </a:sp3d>
      </dgm:spPr>
      <dgm:t>
        <a:bodyPr/>
        <a:lstStyle/>
        <a:p>
          <a:r>
            <a:rPr lang="ru-RU" sz="2000" b="1" dirty="0" smtClean="0">
              <a:latin typeface="Arial" panose="020B0604020202020204" pitchFamily="34" charset="0"/>
              <a:cs typeface="Arial" panose="020B0604020202020204" pitchFamily="34" charset="0"/>
            </a:rPr>
            <a:t>       Сдерживание роста мун. долга. Сокращение расходов по его обслуживанию </a:t>
          </a:r>
          <a:endParaRPr lang="ru-RU" sz="2000" dirty="0"/>
        </a:p>
      </dgm:t>
    </dgm:pt>
    <dgm:pt modelId="{EA3B0E2A-2AC9-4ACF-8BD7-252AE6410DCE}" type="parTrans" cxnId="{2BC10F0E-940D-4B6F-AF1F-4D586DC1068D}">
      <dgm:prSet/>
      <dgm:spPr/>
      <dgm:t>
        <a:bodyPr/>
        <a:lstStyle/>
        <a:p>
          <a:endParaRPr lang="ru-RU"/>
        </a:p>
      </dgm:t>
    </dgm:pt>
    <dgm:pt modelId="{730F2B33-BD9B-4AFF-A412-845CDD7643CD}" type="sibTrans" cxnId="{2BC10F0E-940D-4B6F-AF1F-4D586DC1068D}">
      <dgm:prSet/>
      <dgm:spPr/>
      <dgm:t>
        <a:bodyPr/>
        <a:lstStyle/>
        <a:p>
          <a:endParaRPr lang="ru-RU"/>
        </a:p>
      </dgm:t>
    </dgm:pt>
    <dgm:pt modelId="{14CE2E4C-6107-4DE6-B58E-CBCF7A7D59D2}">
      <dgm:prSet phldrT="[Текст]" custT="1"/>
      <dgm:spPr>
        <a:solidFill>
          <a:schemeClr val="accent3">
            <a:lumMod val="75000"/>
          </a:schemeClr>
        </a:solidFill>
        <a:ln>
          <a:solidFill>
            <a:schemeClr val="accent3">
              <a:lumMod val="75000"/>
            </a:schemeClr>
          </a:solidFill>
        </a:ln>
        <a:scene3d>
          <a:camera prst="orthographicFront"/>
          <a:lightRig rig="threePt" dir="t"/>
        </a:scene3d>
        <a:sp3d>
          <a:bevelT/>
        </a:sp3d>
      </dgm:spPr>
      <dgm:t>
        <a:bodyPr/>
        <a:lstStyle/>
        <a:p>
          <a:r>
            <a:rPr lang="ru-RU" sz="3600" b="1" dirty="0" smtClean="0">
              <a:solidFill>
                <a:schemeClr val="tx1"/>
              </a:solidFill>
            </a:rPr>
            <a:t>1698</a:t>
          </a:r>
          <a:endParaRPr lang="ru-RU" sz="3600" b="1" dirty="0">
            <a:solidFill>
              <a:schemeClr val="tx1"/>
            </a:solidFill>
          </a:endParaRPr>
        </a:p>
      </dgm:t>
    </dgm:pt>
    <dgm:pt modelId="{3124F811-45F2-44CD-883A-C96C8A15E4CC}" type="parTrans" cxnId="{C4BCA177-5DF0-4B44-8C00-75CDAA35D8E9}">
      <dgm:prSet/>
      <dgm:spPr/>
      <dgm:t>
        <a:bodyPr/>
        <a:lstStyle/>
        <a:p>
          <a:endParaRPr lang="ru-RU"/>
        </a:p>
      </dgm:t>
    </dgm:pt>
    <dgm:pt modelId="{2935820D-A415-4FA1-AAFA-69A58EB12B88}" type="sibTrans" cxnId="{C4BCA177-5DF0-4B44-8C00-75CDAA35D8E9}">
      <dgm:prSet/>
      <dgm:spPr/>
      <dgm:t>
        <a:bodyPr/>
        <a:lstStyle/>
        <a:p>
          <a:endParaRPr lang="ru-RU"/>
        </a:p>
      </dgm:t>
    </dgm:pt>
    <dgm:pt modelId="{8F67432F-D707-431F-BA08-586326EEDDAF}">
      <dgm:prSet phldrT="[Текст]" custT="1"/>
      <dgm:spPr>
        <a:scene3d>
          <a:camera prst="orthographicFront"/>
          <a:lightRig rig="threePt" dir="t"/>
        </a:scene3d>
        <a:sp3d>
          <a:bevelT/>
        </a:sp3d>
      </dgm:spPr>
      <dgm:t>
        <a:bodyPr/>
        <a:lstStyle/>
        <a:p>
          <a:r>
            <a:rPr lang="ru-RU" sz="2000" b="1" dirty="0" smtClean="0">
              <a:latin typeface="Arial" panose="020B0604020202020204" pitchFamily="34" charset="0"/>
              <a:cs typeface="Arial" panose="020B0604020202020204" pitchFamily="34" charset="0"/>
            </a:rPr>
            <a:t>Получение дополнительной финансовой помощи       </a:t>
          </a:r>
          <a:r>
            <a:rPr lang="ru-RU" sz="1100" b="1" dirty="0" smtClean="0">
              <a:latin typeface="Arial" panose="020B0604020202020204" pitchFamily="34" charset="0"/>
              <a:cs typeface="Arial" panose="020B0604020202020204" pitchFamily="34" charset="0"/>
            </a:rPr>
            <a:t>(субсидии, дотации, иные межбюджетные трансферты)</a:t>
          </a:r>
          <a:endParaRPr lang="ru-RU" sz="1100" dirty="0"/>
        </a:p>
      </dgm:t>
    </dgm:pt>
    <dgm:pt modelId="{0E6FF1F1-5CE6-4654-8122-6CD00B765CC7}" type="parTrans" cxnId="{68D0B8DC-3A0A-44EF-96C4-FEAE4FD47B5E}">
      <dgm:prSet/>
      <dgm:spPr/>
      <dgm:t>
        <a:bodyPr/>
        <a:lstStyle/>
        <a:p>
          <a:endParaRPr lang="ru-RU"/>
        </a:p>
      </dgm:t>
    </dgm:pt>
    <dgm:pt modelId="{E29F50F9-2CB2-4982-AC3F-52D2D2210CE3}" type="sibTrans" cxnId="{68D0B8DC-3A0A-44EF-96C4-FEAE4FD47B5E}">
      <dgm:prSet/>
      <dgm:spPr/>
      <dgm:t>
        <a:bodyPr/>
        <a:lstStyle/>
        <a:p>
          <a:endParaRPr lang="ru-RU"/>
        </a:p>
      </dgm:t>
    </dgm:pt>
    <dgm:pt modelId="{9DEFF20E-5C18-47FB-8D1B-69F4655447A4}" type="pres">
      <dgm:prSet presAssocID="{50D4B7DA-73E3-4D5F-A418-44E50C24AD23}" presName="cycleMatrixDiagram" presStyleCnt="0">
        <dgm:presLayoutVars>
          <dgm:chMax val="1"/>
          <dgm:dir/>
          <dgm:animLvl val="lvl"/>
          <dgm:resizeHandles val="exact"/>
        </dgm:presLayoutVars>
      </dgm:prSet>
      <dgm:spPr/>
      <dgm:t>
        <a:bodyPr/>
        <a:lstStyle/>
        <a:p>
          <a:endParaRPr lang="ru-RU"/>
        </a:p>
      </dgm:t>
    </dgm:pt>
    <dgm:pt modelId="{F775E285-EAFB-43FD-899D-92AE110F4992}" type="pres">
      <dgm:prSet presAssocID="{50D4B7DA-73E3-4D5F-A418-44E50C24AD23}" presName="children" presStyleCnt="0"/>
      <dgm:spPr/>
    </dgm:pt>
    <dgm:pt modelId="{A5F131E5-954E-4EF9-8D4A-1AA1847E83F7}" type="pres">
      <dgm:prSet presAssocID="{50D4B7DA-73E3-4D5F-A418-44E50C24AD23}" presName="child1group" presStyleCnt="0"/>
      <dgm:spPr/>
    </dgm:pt>
    <dgm:pt modelId="{01BDBD96-6558-47AD-B233-EA8E62EB69DD}" type="pres">
      <dgm:prSet presAssocID="{50D4B7DA-73E3-4D5F-A418-44E50C24AD23}" presName="child1" presStyleLbl="bgAcc1" presStyleIdx="0" presStyleCnt="4" custScaleX="148689" custScaleY="95832" custLinFactNeighborX="-10170" custLinFactNeighborY="10926"/>
      <dgm:spPr/>
      <dgm:t>
        <a:bodyPr/>
        <a:lstStyle/>
        <a:p>
          <a:endParaRPr lang="ru-RU"/>
        </a:p>
      </dgm:t>
    </dgm:pt>
    <dgm:pt modelId="{B25E38C5-2216-4209-BFA0-C1C4FD7B830F}" type="pres">
      <dgm:prSet presAssocID="{50D4B7DA-73E3-4D5F-A418-44E50C24AD23}" presName="child1Text" presStyleLbl="bgAcc1" presStyleIdx="0" presStyleCnt="4">
        <dgm:presLayoutVars>
          <dgm:bulletEnabled val="1"/>
        </dgm:presLayoutVars>
      </dgm:prSet>
      <dgm:spPr/>
      <dgm:t>
        <a:bodyPr/>
        <a:lstStyle/>
        <a:p>
          <a:endParaRPr lang="ru-RU"/>
        </a:p>
      </dgm:t>
    </dgm:pt>
    <dgm:pt modelId="{00F47570-4D56-4949-9D37-F2C50A1FFCF9}" type="pres">
      <dgm:prSet presAssocID="{50D4B7DA-73E3-4D5F-A418-44E50C24AD23}" presName="child2group" presStyleCnt="0"/>
      <dgm:spPr/>
    </dgm:pt>
    <dgm:pt modelId="{3C53F5CC-4E02-4E88-B0AD-F0E2A3803103}" type="pres">
      <dgm:prSet presAssocID="{50D4B7DA-73E3-4D5F-A418-44E50C24AD23}" presName="child2" presStyleLbl="bgAcc1" presStyleIdx="1" presStyleCnt="4" custScaleX="143092" custScaleY="100899" custLinFactNeighborX="17187" custLinFactNeighborY="12214"/>
      <dgm:spPr/>
      <dgm:t>
        <a:bodyPr/>
        <a:lstStyle/>
        <a:p>
          <a:endParaRPr lang="ru-RU"/>
        </a:p>
      </dgm:t>
    </dgm:pt>
    <dgm:pt modelId="{8B75061E-DE17-41CB-927F-6B58ECBC4D5D}" type="pres">
      <dgm:prSet presAssocID="{50D4B7DA-73E3-4D5F-A418-44E50C24AD23}" presName="child2Text" presStyleLbl="bgAcc1" presStyleIdx="1" presStyleCnt="4">
        <dgm:presLayoutVars>
          <dgm:bulletEnabled val="1"/>
        </dgm:presLayoutVars>
      </dgm:prSet>
      <dgm:spPr/>
      <dgm:t>
        <a:bodyPr/>
        <a:lstStyle/>
        <a:p>
          <a:endParaRPr lang="ru-RU"/>
        </a:p>
      </dgm:t>
    </dgm:pt>
    <dgm:pt modelId="{AD325AEF-8285-46B4-BB95-4CB7CB043953}" type="pres">
      <dgm:prSet presAssocID="{50D4B7DA-73E3-4D5F-A418-44E50C24AD23}" presName="child3group" presStyleCnt="0"/>
      <dgm:spPr/>
    </dgm:pt>
    <dgm:pt modelId="{B2A1B49C-D668-4C0D-871D-4D8964F07774}" type="pres">
      <dgm:prSet presAssocID="{50D4B7DA-73E3-4D5F-A418-44E50C24AD23}" presName="child3" presStyleLbl="bgAcc1" presStyleIdx="2" presStyleCnt="4" custScaleX="151032" custScaleY="145020" custLinFactNeighborX="13217" custLinFactNeighborY="-14067"/>
      <dgm:spPr/>
      <dgm:t>
        <a:bodyPr/>
        <a:lstStyle/>
        <a:p>
          <a:endParaRPr lang="ru-RU"/>
        </a:p>
      </dgm:t>
    </dgm:pt>
    <dgm:pt modelId="{3EF7B139-50FC-4B49-A0AE-90368D7A97F1}" type="pres">
      <dgm:prSet presAssocID="{50D4B7DA-73E3-4D5F-A418-44E50C24AD23}" presName="child3Text" presStyleLbl="bgAcc1" presStyleIdx="2" presStyleCnt="4">
        <dgm:presLayoutVars>
          <dgm:bulletEnabled val="1"/>
        </dgm:presLayoutVars>
      </dgm:prSet>
      <dgm:spPr/>
      <dgm:t>
        <a:bodyPr/>
        <a:lstStyle/>
        <a:p>
          <a:endParaRPr lang="ru-RU"/>
        </a:p>
      </dgm:t>
    </dgm:pt>
    <dgm:pt modelId="{ECC6CDAE-05B6-422A-B996-20A6024CE8FB}" type="pres">
      <dgm:prSet presAssocID="{50D4B7DA-73E3-4D5F-A418-44E50C24AD23}" presName="child4group" presStyleCnt="0"/>
      <dgm:spPr/>
    </dgm:pt>
    <dgm:pt modelId="{C742F15A-18B5-45F3-939C-AB89E24E61DB}" type="pres">
      <dgm:prSet presAssocID="{50D4B7DA-73E3-4D5F-A418-44E50C24AD23}" presName="child4" presStyleLbl="bgAcc1" presStyleIdx="3" presStyleCnt="4" custScaleX="146848" custScaleY="142677" custLinFactNeighborX="-9252" custLinFactNeighborY="-12759"/>
      <dgm:spPr/>
      <dgm:t>
        <a:bodyPr/>
        <a:lstStyle/>
        <a:p>
          <a:endParaRPr lang="ru-RU"/>
        </a:p>
      </dgm:t>
    </dgm:pt>
    <dgm:pt modelId="{3B3B191C-C5D3-4948-8CE9-B4786861FE81}" type="pres">
      <dgm:prSet presAssocID="{50D4B7DA-73E3-4D5F-A418-44E50C24AD23}" presName="child4Text" presStyleLbl="bgAcc1" presStyleIdx="3" presStyleCnt="4">
        <dgm:presLayoutVars>
          <dgm:bulletEnabled val="1"/>
        </dgm:presLayoutVars>
      </dgm:prSet>
      <dgm:spPr/>
      <dgm:t>
        <a:bodyPr/>
        <a:lstStyle/>
        <a:p>
          <a:endParaRPr lang="ru-RU"/>
        </a:p>
      </dgm:t>
    </dgm:pt>
    <dgm:pt modelId="{C7501429-6CCF-4296-8DAC-235D4BAF6090}" type="pres">
      <dgm:prSet presAssocID="{50D4B7DA-73E3-4D5F-A418-44E50C24AD23}" presName="childPlaceholder" presStyleCnt="0"/>
      <dgm:spPr/>
    </dgm:pt>
    <dgm:pt modelId="{9FE30BCF-E1EE-4C70-A8C4-15DD224BD488}" type="pres">
      <dgm:prSet presAssocID="{50D4B7DA-73E3-4D5F-A418-44E50C24AD23}" presName="circle" presStyleCnt="0"/>
      <dgm:spPr/>
    </dgm:pt>
    <dgm:pt modelId="{4880FCE6-7A8C-4F3B-8CD3-B1F727E66F85}" type="pres">
      <dgm:prSet presAssocID="{50D4B7DA-73E3-4D5F-A418-44E50C24AD23}" presName="quadrant1" presStyleLbl="node1" presStyleIdx="0" presStyleCnt="4" custScaleX="101203" custScaleY="98405" custLinFactNeighborX="2784" custLinFactNeighborY="786">
        <dgm:presLayoutVars>
          <dgm:chMax val="1"/>
          <dgm:bulletEnabled val="1"/>
        </dgm:presLayoutVars>
      </dgm:prSet>
      <dgm:spPr/>
      <dgm:t>
        <a:bodyPr/>
        <a:lstStyle/>
        <a:p>
          <a:endParaRPr lang="ru-RU"/>
        </a:p>
      </dgm:t>
    </dgm:pt>
    <dgm:pt modelId="{DA1A51AD-DFF0-4818-8CDE-A550BE74C196}" type="pres">
      <dgm:prSet presAssocID="{50D4B7DA-73E3-4D5F-A418-44E50C24AD23}" presName="quadrant2" presStyleLbl="node1" presStyleIdx="1" presStyleCnt="4" custLinFactNeighborX="404" custLinFactNeighborY="-403">
        <dgm:presLayoutVars>
          <dgm:chMax val="1"/>
          <dgm:bulletEnabled val="1"/>
        </dgm:presLayoutVars>
      </dgm:prSet>
      <dgm:spPr/>
      <dgm:t>
        <a:bodyPr/>
        <a:lstStyle/>
        <a:p>
          <a:endParaRPr lang="ru-RU"/>
        </a:p>
      </dgm:t>
    </dgm:pt>
    <dgm:pt modelId="{D8BB62E3-0652-4097-9660-DBE8E43D540B}" type="pres">
      <dgm:prSet presAssocID="{50D4B7DA-73E3-4D5F-A418-44E50C24AD23}" presName="quadrant3" presStyleLbl="node1" presStyleIdx="2" presStyleCnt="4" custLinFactNeighborX="-403" custLinFactNeighborY="-2423">
        <dgm:presLayoutVars>
          <dgm:chMax val="1"/>
          <dgm:bulletEnabled val="1"/>
        </dgm:presLayoutVars>
      </dgm:prSet>
      <dgm:spPr/>
      <dgm:t>
        <a:bodyPr/>
        <a:lstStyle/>
        <a:p>
          <a:endParaRPr lang="ru-RU"/>
        </a:p>
      </dgm:t>
    </dgm:pt>
    <dgm:pt modelId="{8BD5D381-CC07-4171-8C6A-DF0ED1C694D2}" type="pres">
      <dgm:prSet presAssocID="{50D4B7DA-73E3-4D5F-A418-44E50C24AD23}" presName="quadrant4" presStyleLbl="node1" presStyleIdx="3" presStyleCnt="4" custScaleX="98057" custScaleY="100680" custLinFactNeighborX="2019" custLinFactNeighborY="-2422">
        <dgm:presLayoutVars>
          <dgm:chMax val="1"/>
          <dgm:bulletEnabled val="1"/>
        </dgm:presLayoutVars>
      </dgm:prSet>
      <dgm:spPr/>
      <dgm:t>
        <a:bodyPr/>
        <a:lstStyle/>
        <a:p>
          <a:endParaRPr lang="ru-RU"/>
        </a:p>
      </dgm:t>
    </dgm:pt>
    <dgm:pt modelId="{20D72336-37CD-4705-8870-F4ACC99EABF9}" type="pres">
      <dgm:prSet presAssocID="{50D4B7DA-73E3-4D5F-A418-44E50C24AD23}" presName="quadrantPlaceholder" presStyleCnt="0"/>
      <dgm:spPr/>
    </dgm:pt>
    <dgm:pt modelId="{481F5C48-DFDA-432C-9AD4-532AB25F1D19}" type="pres">
      <dgm:prSet presAssocID="{50D4B7DA-73E3-4D5F-A418-44E50C24AD23}" presName="center1" presStyleLbl="fgShp" presStyleIdx="0" presStyleCnt="2" custLinFactNeighborX="3508" custLinFactNeighborY="10758"/>
      <dgm:spPr>
        <a:prstGeom prst="blockArc">
          <a:avLst/>
        </a:prstGeom>
      </dgm:spPr>
      <dgm:t>
        <a:bodyPr/>
        <a:lstStyle/>
        <a:p>
          <a:endParaRPr lang="ru-RU"/>
        </a:p>
      </dgm:t>
    </dgm:pt>
    <dgm:pt modelId="{7509ECA4-2EFD-428E-9DAF-C1FDADBF9BAF}" type="pres">
      <dgm:prSet presAssocID="{50D4B7DA-73E3-4D5F-A418-44E50C24AD23}" presName="center2" presStyleLbl="fgShp" presStyleIdx="1" presStyleCnt="2" custLinFactNeighborX="3508" custLinFactNeighborY="-21516"/>
      <dgm:spPr>
        <a:prstGeom prst="blockArc">
          <a:avLst/>
        </a:prstGeom>
      </dgm:spPr>
    </dgm:pt>
  </dgm:ptLst>
  <dgm:cxnLst>
    <dgm:cxn modelId="{CE72BE82-2DE4-4B81-9023-59062D6C20B5}" type="presOf" srcId="{F5DA27E2-A7A3-4B58-BEAE-C3FC2ECBB292}" destId="{DA1A51AD-DFF0-4818-8CDE-A550BE74C196}" srcOrd="0" destOrd="0" presId="urn:microsoft.com/office/officeart/2005/8/layout/cycle4#1"/>
    <dgm:cxn modelId="{40FAB0FF-C0A5-41C1-8A43-7A5695C31EF3}" type="presOf" srcId="{940244FD-B891-46B7-8360-DB77B41DBBE1}" destId="{B2A1B49C-D668-4C0D-871D-4D8964F07774}" srcOrd="0" destOrd="0" presId="urn:microsoft.com/office/officeart/2005/8/layout/cycle4#1"/>
    <dgm:cxn modelId="{01A853CA-5E1E-4D33-86A1-23A2F7686F96}" srcId="{50D4B7DA-73E3-4D5F-A418-44E50C24AD23}" destId="{D8DB0175-AB4D-410E-A32A-7C058BF69EA8}" srcOrd="2" destOrd="0" parTransId="{57597DAE-9943-40CB-B35C-E1A4AF28DA8C}" sibTransId="{532F971D-5C37-480F-9EF7-6D57D5FF835C}"/>
    <dgm:cxn modelId="{F7FF7036-682A-43AB-AA59-B212EFEDA2B6}" type="presOf" srcId="{D8DB0175-AB4D-410E-A32A-7C058BF69EA8}" destId="{D8BB62E3-0652-4097-9660-DBE8E43D540B}" srcOrd="0" destOrd="0" presId="urn:microsoft.com/office/officeart/2005/8/layout/cycle4#1"/>
    <dgm:cxn modelId="{D6A60325-EB3A-41D3-8646-C711D6063AD2}" type="presOf" srcId="{8F67432F-D707-431F-BA08-586326EEDDAF}" destId="{3B3B191C-C5D3-4948-8CE9-B4786861FE81}" srcOrd="1" destOrd="0" presId="urn:microsoft.com/office/officeart/2005/8/layout/cycle4#1"/>
    <dgm:cxn modelId="{C4BCA177-5DF0-4B44-8C00-75CDAA35D8E9}" srcId="{50D4B7DA-73E3-4D5F-A418-44E50C24AD23}" destId="{14CE2E4C-6107-4DE6-B58E-CBCF7A7D59D2}" srcOrd="3" destOrd="0" parTransId="{3124F811-45F2-44CD-883A-C96C8A15E4CC}" sibTransId="{2935820D-A415-4FA1-AAFA-69A58EB12B88}"/>
    <dgm:cxn modelId="{E875477F-B47B-4CFE-B88D-2C0B2A195D29}" type="presOf" srcId="{940244FD-B891-46B7-8360-DB77B41DBBE1}" destId="{3EF7B139-50FC-4B49-A0AE-90368D7A97F1}" srcOrd="1" destOrd="0" presId="urn:microsoft.com/office/officeart/2005/8/layout/cycle4#1"/>
    <dgm:cxn modelId="{FE9CCF3B-F31E-4407-A6A8-565E70C5E5C3}" type="presOf" srcId="{EE07C4C0-C571-4FDC-B906-C95C62F27574}" destId="{8B75061E-DE17-41CB-927F-6B58ECBC4D5D}" srcOrd="1" destOrd="0" presId="urn:microsoft.com/office/officeart/2005/8/layout/cycle4#1"/>
    <dgm:cxn modelId="{68D0B8DC-3A0A-44EF-96C4-FEAE4FD47B5E}" srcId="{14CE2E4C-6107-4DE6-B58E-CBCF7A7D59D2}" destId="{8F67432F-D707-431F-BA08-586326EEDDAF}" srcOrd="0" destOrd="0" parTransId="{0E6FF1F1-5CE6-4654-8122-6CD00B765CC7}" sibTransId="{E29F50F9-2CB2-4982-AC3F-52D2D2210CE3}"/>
    <dgm:cxn modelId="{5DD4C35F-C454-4CB0-B20A-FEB0C7F4C383}" type="presOf" srcId="{F238E645-80D1-4F55-8B01-979F977389A3}" destId="{B25E38C5-2216-4209-BFA0-C1C4FD7B830F}" srcOrd="1" destOrd="0" presId="urn:microsoft.com/office/officeart/2005/8/layout/cycle4#1"/>
    <dgm:cxn modelId="{3CE5D9A1-40E3-4A96-953F-DAEA4A29396C}" srcId="{50D4B7DA-73E3-4D5F-A418-44E50C24AD23}" destId="{F5DA27E2-A7A3-4B58-BEAE-C3FC2ECBB292}" srcOrd="1" destOrd="0" parTransId="{0B28FC00-C2C1-41B9-8CD2-1943D40BDB93}" sibTransId="{1AC82044-6202-4388-B845-3A752BEF9A78}"/>
    <dgm:cxn modelId="{11BC17BC-BBBC-44F8-89A5-7ECF2E410B61}" type="presOf" srcId="{14CE2E4C-6107-4DE6-B58E-CBCF7A7D59D2}" destId="{8BD5D381-CC07-4171-8C6A-DF0ED1C694D2}" srcOrd="0" destOrd="0" presId="urn:microsoft.com/office/officeart/2005/8/layout/cycle4#1"/>
    <dgm:cxn modelId="{2BC10F0E-940D-4B6F-AF1F-4D586DC1068D}" srcId="{D8DB0175-AB4D-410E-A32A-7C058BF69EA8}" destId="{940244FD-B891-46B7-8360-DB77B41DBBE1}" srcOrd="0" destOrd="0" parTransId="{EA3B0E2A-2AC9-4ACF-8BD7-252AE6410DCE}" sibTransId="{730F2B33-BD9B-4AFF-A412-845CDD7643CD}"/>
    <dgm:cxn modelId="{4132164D-5C10-401C-BE26-FEE05DE3A224}" type="presOf" srcId="{F238E645-80D1-4F55-8B01-979F977389A3}" destId="{01BDBD96-6558-47AD-B233-EA8E62EB69DD}" srcOrd="0" destOrd="0" presId="urn:microsoft.com/office/officeart/2005/8/layout/cycle4#1"/>
    <dgm:cxn modelId="{F816BB84-670C-42B5-91D2-041A2901E33A}" srcId="{50D4B7DA-73E3-4D5F-A418-44E50C24AD23}" destId="{59348DE8-DA56-4AA6-BAD8-C9ECCF127F31}" srcOrd="0" destOrd="0" parTransId="{EC7E1F98-4CCF-45B3-94DD-C19E6A83EDEE}" sibTransId="{8F877F94-4284-4DF6-98EF-E589EE7FB46D}"/>
    <dgm:cxn modelId="{ED972F55-5F70-47FA-8918-E1E5B3DAE646}" type="presOf" srcId="{8F67432F-D707-431F-BA08-586326EEDDAF}" destId="{C742F15A-18B5-45F3-939C-AB89E24E61DB}" srcOrd="0" destOrd="0" presId="urn:microsoft.com/office/officeart/2005/8/layout/cycle4#1"/>
    <dgm:cxn modelId="{0631DE58-D962-4348-83B8-5DC00ACC4D41}" type="presOf" srcId="{59348DE8-DA56-4AA6-BAD8-C9ECCF127F31}" destId="{4880FCE6-7A8C-4F3B-8CD3-B1F727E66F85}" srcOrd="0" destOrd="0" presId="urn:microsoft.com/office/officeart/2005/8/layout/cycle4#1"/>
    <dgm:cxn modelId="{0190739D-67D4-4A04-91B8-574C0362BCD6}" type="presOf" srcId="{50D4B7DA-73E3-4D5F-A418-44E50C24AD23}" destId="{9DEFF20E-5C18-47FB-8D1B-69F4655447A4}" srcOrd="0" destOrd="0" presId="urn:microsoft.com/office/officeart/2005/8/layout/cycle4#1"/>
    <dgm:cxn modelId="{AE9CB0AF-CB9C-4E0F-A396-66F66AA1E83C}" srcId="{F5DA27E2-A7A3-4B58-BEAE-C3FC2ECBB292}" destId="{EE07C4C0-C571-4FDC-B906-C95C62F27574}" srcOrd="0" destOrd="0" parTransId="{A986B692-AA3E-4D6E-89B1-29FE0706BBC0}" sibTransId="{9A55EF42-D29B-4895-BA23-236A6E0EDDCA}"/>
    <dgm:cxn modelId="{1545DC2A-8797-41F6-BB05-DB6EBCE48D61}" type="presOf" srcId="{EE07C4C0-C571-4FDC-B906-C95C62F27574}" destId="{3C53F5CC-4E02-4E88-B0AD-F0E2A3803103}" srcOrd="0" destOrd="0" presId="urn:microsoft.com/office/officeart/2005/8/layout/cycle4#1"/>
    <dgm:cxn modelId="{FD509B47-10C6-4449-B13F-F3A4F376DEE9}" srcId="{59348DE8-DA56-4AA6-BAD8-C9ECCF127F31}" destId="{F238E645-80D1-4F55-8B01-979F977389A3}" srcOrd="0" destOrd="0" parTransId="{0F5F3380-6376-413F-8086-B121A27D9972}" sibTransId="{D39D52C1-D673-4465-A17C-16E895B9B880}"/>
    <dgm:cxn modelId="{6F973E19-A7FF-453A-963D-901506E79B9B}" type="presParOf" srcId="{9DEFF20E-5C18-47FB-8D1B-69F4655447A4}" destId="{F775E285-EAFB-43FD-899D-92AE110F4992}" srcOrd="0" destOrd="0" presId="urn:microsoft.com/office/officeart/2005/8/layout/cycle4#1"/>
    <dgm:cxn modelId="{AF6BC305-FE63-4AD9-A0D2-B65B38633563}" type="presParOf" srcId="{F775E285-EAFB-43FD-899D-92AE110F4992}" destId="{A5F131E5-954E-4EF9-8D4A-1AA1847E83F7}" srcOrd="0" destOrd="0" presId="urn:microsoft.com/office/officeart/2005/8/layout/cycle4#1"/>
    <dgm:cxn modelId="{29C4EA05-CB2A-49F1-845A-1196983FD90F}" type="presParOf" srcId="{A5F131E5-954E-4EF9-8D4A-1AA1847E83F7}" destId="{01BDBD96-6558-47AD-B233-EA8E62EB69DD}" srcOrd="0" destOrd="0" presId="urn:microsoft.com/office/officeart/2005/8/layout/cycle4#1"/>
    <dgm:cxn modelId="{3EE908EB-D636-4594-AB07-900CE7FE85CB}" type="presParOf" srcId="{A5F131E5-954E-4EF9-8D4A-1AA1847E83F7}" destId="{B25E38C5-2216-4209-BFA0-C1C4FD7B830F}" srcOrd="1" destOrd="0" presId="urn:microsoft.com/office/officeart/2005/8/layout/cycle4#1"/>
    <dgm:cxn modelId="{D935E255-A9F1-47E5-9062-013F029006BA}" type="presParOf" srcId="{F775E285-EAFB-43FD-899D-92AE110F4992}" destId="{00F47570-4D56-4949-9D37-F2C50A1FFCF9}" srcOrd="1" destOrd="0" presId="urn:microsoft.com/office/officeart/2005/8/layout/cycle4#1"/>
    <dgm:cxn modelId="{E00F3A8A-DD45-4D6E-B102-D0A751A70E76}" type="presParOf" srcId="{00F47570-4D56-4949-9D37-F2C50A1FFCF9}" destId="{3C53F5CC-4E02-4E88-B0AD-F0E2A3803103}" srcOrd="0" destOrd="0" presId="urn:microsoft.com/office/officeart/2005/8/layout/cycle4#1"/>
    <dgm:cxn modelId="{7C0BF496-BEAF-4216-83A0-CF30AA05CCFA}" type="presParOf" srcId="{00F47570-4D56-4949-9D37-F2C50A1FFCF9}" destId="{8B75061E-DE17-41CB-927F-6B58ECBC4D5D}" srcOrd="1" destOrd="0" presId="urn:microsoft.com/office/officeart/2005/8/layout/cycle4#1"/>
    <dgm:cxn modelId="{B6023AD9-DF68-4886-A38D-C5CB6DC45F46}" type="presParOf" srcId="{F775E285-EAFB-43FD-899D-92AE110F4992}" destId="{AD325AEF-8285-46B4-BB95-4CB7CB043953}" srcOrd="2" destOrd="0" presId="urn:microsoft.com/office/officeart/2005/8/layout/cycle4#1"/>
    <dgm:cxn modelId="{705B94C2-DCFF-45AD-AE2D-DED46119FEDE}" type="presParOf" srcId="{AD325AEF-8285-46B4-BB95-4CB7CB043953}" destId="{B2A1B49C-D668-4C0D-871D-4D8964F07774}" srcOrd="0" destOrd="0" presId="urn:microsoft.com/office/officeart/2005/8/layout/cycle4#1"/>
    <dgm:cxn modelId="{299162B5-93CC-40F2-AEC5-2B7DE6C70893}" type="presParOf" srcId="{AD325AEF-8285-46B4-BB95-4CB7CB043953}" destId="{3EF7B139-50FC-4B49-A0AE-90368D7A97F1}" srcOrd="1" destOrd="0" presId="urn:microsoft.com/office/officeart/2005/8/layout/cycle4#1"/>
    <dgm:cxn modelId="{2E979FAC-5443-4A45-A98D-D25846CB634F}" type="presParOf" srcId="{F775E285-EAFB-43FD-899D-92AE110F4992}" destId="{ECC6CDAE-05B6-422A-B996-20A6024CE8FB}" srcOrd="3" destOrd="0" presId="urn:microsoft.com/office/officeart/2005/8/layout/cycle4#1"/>
    <dgm:cxn modelId="{0131389E-219A-4130-834C-415A221C7577}" type="presParOf" srcId="{ECC6CDAE-05B6-422A-B996-20A6024CE8FB}" destId="{C742F15A-18B5-45F3-939C-AB89E24E61DB}" srcOrd="0" destOrd="0" presId="urn:microsoft.com/office/officeart/2005/8/layout/cycle4#1"/>
    <dgm:cxn modelId="{7ECBA2A8-2C1B-4D27-B95B-1F17283278C5}" type="presParOf" srcId="{ECC6CDAE-05B6-422A-B996-20A6024CE8FB}" destId="{3B3B191C-C5D3-4948-8CE9-B4786861FE81}" srcOrd="1" destOrd="0" presId="urn:microsoft.com/office/officeart/2005/8/layout/cycle4#1"/>
    <dgm:cxn modelId="{6A899E48-43D8-413E-82B1-73372FA98EC3}" type="presParOf" srcId="{F775E285-EAFB-43FD-899D-92AE110F4992}" destId="{C7501429-6CCF-4296-8DAC-235D4BAF6090}" srcOrd="4" destOrd="0" presId="urn:microsoft.com/office/officeart/2005/8/layout/cycle4#1"/>
    <dgm:cxn modelId="{E886BD8B-7E30-48F3-9555-0A132F6D0B15}" type="presParOf" srcId="{9DEFF20E-5C18-47FB-8D1B-69F4655447A4}" destId="{9FE30BCF-E1EE-4C70-A8C4-15DD224BD488}" srcOrd="1" destOrd="0" presId="urn:microsoft.com/office/officeart/2005/8/layout/cycle4#1"/>
    <dgm:cxn modelId="{77B3F537-3799-4027-B44B-6015CB8ACA65}" type="presParOf" srcId="{9FE30BCF-E1EE-4C70-A8C4-15DD224BD488}" destId="{4880FCE6-7A8C-4F3B-8CD3-B1F727E66F85}" srcOrd="0" destOrd="0" presId="urn:microsoft.com/office/officeart/2005/8/layout/cycle4#1"/>
    <dgm:cxn modelId="{356AB7E9-8787-4930-BF67-209D9295E75F}" type="presParOf" srcId="{9FE30BCF-E1EE-4C70-A8C4-15DD224BD488}" destId="{DA1A51AD-DFF0-4818-8CDE-A550BE74C196}" srcOrd="1" destOrd="0" presId="urn:microsoft.com/office/officeart/2005/8/layout/cycle4#1"/>
    <dgm:cxn modelId="{93A47760-C5C2-4CE1-97A2-27A42EAB576E}" type="presParOf" srcId="{9FE30BCF-E1EE-4C70-A8C4-15DD224BD488}" destId="{D8BB62E3-0652-4097-9660-DBE8E43D540B}" srcOrd="2" destOrd="0" presId="urn:microsoft.com/office/officeart/2005/8/layout/cycle4#1"/>
    <dgm:cxn modelId="{DD29F96A-32C6-47FC-ABD6-ED29916451EF}" type="presParOf" srcId="{9FE30BCF-E1EE-4C70-A8C4-15DD224BD488}" destId="{8BD5D381-CC07-4171-8C6A-DF0ED1C694D2}" srcOrd="3" destOrd="0" presId="urn:microsoft.com/office/officeart/2005/8/layout/cycle4#1"/>
    <dgm:cxn modelId="{07D00C2E-DB50-4A9D-85A6-18FB081D31C2}" type="presParOf" srcId="{9FE30BCF-E1EE-4C70-A8C4-15DD224BD488}" destId="{20D72336-37CD-4705-8870-F4ACC99EABF9}" srcOrd="4" destOrd="0" presId="urn:microsoft.com/office/officeart/2005/8/layout/cycle4#1"/>
    <dgm:cxn modelId="{57B02C27-375D-4BAE-838F-7883D3E2139B}" type="presParOf" srcId="{9DEFF20E-5C18-47FB-8D1B-69F4655447A4}" destId="{481F5C48-DFDA-432C-9AD4-532AB25F1D19}" srcOrd="2" destOrd="0" presId="urn:microsoft.com/office/officeart/2005/8/layout/cycle4#1"/>
    <dgm:cxn modelId="{84B16315-EB49-4EE5-A988-D3C174216160}" type="presParOf" srcId="{9DEFF20E-5C18-47FB-8D1B-69F4655447A4}" destId="{7509ECA4-2EFD-428E-9DAF-C1FDADBF9BAF}" srcOrd="3" destOrd="0" presId="urn:microsoft.com/office/officeart/2005/8/layout/cycle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68A3642-A1E0-4FF7-9096-4D3A40266086}" type="doc">
      <dgm:prSet loTypeId="urn:microsoft.com/office/officeart/2005/8/layout/arrow2" loCatId="process" qsTypeId="urn:microsoft.com/office/officeart/2005/8/quickstyle/simple1" qsCatId="simple" csTypeId="urn:microsoft.com/office/officeart/2005/8/colors/accent1_2" csCatId="accent1" phldr="1"/>
      <dgm:spPr/>
    </dgm:pt>
    <dgm:pt modelId="{8BE57C4B-E047-48BE-8624-4BF7BD396837}">
      <dgm:prSet phldrT="[Текст]" custT="1"/>
      <dgm:spPr>
        <a:solidFill>
          <a:srgbClr val="FFCC66"/>
        </a:solidFill>
        <a:scene3d>
          <a:camera prst="orthographicFront"/>
          <a:lightRig rig="threePt" dir="t"/>
        </a:scene3d>
        <a:sp3d>
          <a:bevelT/>
        </a:sp3d>
      </dgm:spPr>
      <dgm:t>
        <a:bodyPr/>
        <a:lstStyle/>
        <a:p>
          <a:r>
            <a:rPr lang="ru-RU" sz="3600" b="1" i="0" u="none" strike="noStrike" kern="1200" baseline="0" dirty="0" smtClean="0">
              <a:solidFill>
                <a:srgbClr val="002060"/>
              </a:solidFill>
              <a:latin typeface="+mn-lt"/>
              <a:ea typeface="+mn-ea"/>
              <a:cs typeface="+mn-cs"/>
            </a:rPr>
            <a:t>0,48</a:t>
          </a:r>
          <a:r>
            <a:rPr lang="ru-RU" sz="3600" b="1" kern="1200" dirty="0" smtClean="0"/>
            <a:t> </a:t>
          </a:r>
          <a:r>
            <a:rPr lang="ru-RU" sz="1600" kern="1200" dirty="0" smtClean="0"/>
            <a:t>Гос. экспертиза ПСД «Строительство авто. дороги к МКД пер. Малиновского 13»</a:t>
          </a:r>
          <a:endParaRPr lang="ru-RU" sz="1600" kern="1200" dirty="0"/>
        </a:p>
      </dgm:t>
    </dgm:pt>
    <dgm:pt modelId="{33F3F1FC-ED4A-4F60-8A87-AADEB894AC42}" type="parTrans" cxnId="{11AC2EA7-5692-4B76-A3C3-987C214B4426}">
      <dgm:prSet/>
      <dgm:spPr/>
      <dgm:t>
        <a:bodyPr/>
        <a:lstStyle/>
        <a:p>
          <a:endParaRPr lang="ru-RU"/>
        </a:p>
      </dgm:t>
    </dgm:pt>
    <dgm:pt modelId="{FFC4C4EA-8933-4164-B18D-124F93BB745B}" type="sibTrans" cxnId="{11AC2EA7-5692-4B76-A3C3-987C214B4426}">
      <dgm:prSet/>
      <dgm:spPr/>
      <dgm:t>
        <a:bodyPr/>
        <a:lstStyle/>
        <a:p>
          <a:endParaRPr lang="ru-RU"/>
        </a:p>
      </dgm:t>
    </dgm:pt>
    <dgm:pt modelId="{B8373AEF-9002-402A-9AA5-5EE46FC52A3E}">
      <dgm:prSet phldrT="[Текст]" custT="1"/>
      <dgm:spPr>
        <a:solidFill>
          <a:srgbClr val="FFCC66"/>
        </a:solidFill>
        <a:scene3d>
          <a:camera prst="orthographicFront"/>
          <a:lightRig rig="threePt" dir="t"/>
        </a:scene3d>
        <a:sp3d>
          <a:bevelT/>
        </a:sp3d>
      </dgm:spPr>
      <dgm:t>
        <a:bodyPr/>
        <a:lstStyle/>
        <a:p>
          <a:r>
            <a:rPr lang="ru-RU" sz="3600" b="1" i="0" u="none" strike="noStrike" kern="1200" baseline="0" dirty="0" smtClean="0">
              <a:solidFill>
                <a:srgbClr val="002060"/>
              </a:solidFill>
              <a:latin typeface="+mn-lt"/>
              <a:ea typeface="+mn-ea"/>
              <a:cs typeface="+mn-cs"/>
            </a:rPr>
            <a:t>0,38 </a:t>
          </a:r>
          <a:r>
            <a:rPr lang="ru-RU" sz="1400" kern="1200" dirty="0" smtClean="0"/>
            <a:t>- </a:t>
          </a:r>
          <a:r>
            <a:rPr lang="ru-RU" sz="1600" kern="1200" dirty="0" smtClean="0"/>
            <a:t>ПСД «Строительство светофорного объекта на пересечении ул. Р. Люксембург и ул. Украинская»</a:t>
          </a:r>
          <a:endParaRPr lang="ru-RU" sz="1600" kern="1200" dirty="0"/>
        </a:p>
      </dgm:t>
    </dgm:pt>
    <dgm:pt modelId="{F8B1B17F-00F3-4FF4-8CD4-0BD8AD13B583}" type="parTrans" cxnId="{6268CC50-E57E-4CDF-82BF-43F02F78EBA5}">
      <dgm:prSet/>
      <dgm:spPr/>
      <dgm:t>
        <a:bodyPr/>
        <a:lstStyle/>
        <a:p>
          <a:endParaRPr lang="ru-RU"/>
        </a:p>
      </dgm:t>
    </dgm:pt>
    <dgm:pt modelId="{60DF040E-8294-4248-9F90-C35629CBC06A}" type="sibTrans" cxnId="{6268CC50-E57E-4CDF-82BF-43F02F78EBA5}">
      <dgm:prSet/>
      <dgm:spPr/>
      <dgm:t>
        <a:bodyPr/>
        <a:lstStyle/>
        <a:p>
          <a:endParaRPr lang="ru-RU"/>
        </a:p>
      </dgm:t>
    </dgm:pt>
    <dgm:pt modelId="{582B3195-5D93-4B36-ABC0-5736DC4F7EF0}">
      <dgm:prSet phldrT="[Текст]" custT="1"/>
      <dgm:spPr>
        <a:solidFill>
          <a:srgbClr val="FFCC66"/>
        </a:solidFill>
        <a:scene3d>
          <a:camera prst="orthographicFront"/>
          <a:lightRig rig="threePt" dir="t"/>
        </a:scene3d>
        <a:sp3d>
          <a:bevelT/>
        </a:sp3d>
      </dgm:spPr>
      <dgm:t>
        <a:bodyPr/>
        <a:lstStyle/>
        <a:p>
          <a:r>
            <a:rPr lang="ru-RU" sz="3600" b="1" i="0" u="none" strike="noStrike" kern="1200" baseline="0" dirty="0" smtClean="0">
              <a:solidFill>
                <a:srgbClr val="002060"/>
              </a:solidFill>
              <a:latin typeface="+mn-lt"/>
              <a:ea typeface="+mn-ea"/>
              <a:cs typeface="+mn-cs"/>
            </a:rPr>
            <a:t>0,19</a:t>
          </a:r>
          <a:r>
            <a:rPr lang="ru-RU" sz="3600" b="1" kern="1200" dirty="0" smtClean="0"/>
            <a:t>  </a:t>
          </a:r>
          <a:r>
            <a:rPr lang="ru-RU" sz="1600" kern="1200" dirty="0" smtClean="0"/>
            <a:t>предпроектное обследование «Реконструкция дороги «Подъезд №1 к Пятигорску со стороны поселка Иноземцево и Бештаугорское шоссе»</a:t>
          </a:r>
          <a:endParaRPr lang="ru-RU" sz="1600" kern="1200" dirty="0"/>
        </a:p>
      </dgm:t>
    </dgm:pt>
    <dgm:pt modelId="{99F33D98-A0E8-42D5-B60F-971CDAFAF754}" type="parTrans" cxnId="{4317AF34-3BE6-4A4C-B566-258741076369}">
      <dgm:prSet/>
      <dgm:spPr/>
      <dgm:t>
        <a:bodyPr/>
        <a:lstStyle/>
        <a:p>
          <a:endParaRPr lang="ru-RU"/>
        </a:p>
      </dgm:t>
    </dgm:pt>
    <dgm:pt modelId="{DDA52809-EE6D-4CB3-923F-87F2C646DB9F}" type="sibTrans" cxnId="{4317AF34-3BE6-4A4C-B566-258741076369}">
      <dgm:prSet/>
      <dgm:spPr/>
      <dgm:t>
        <a:bodyPr/>
        <a:lstStyle/>
        <a:p>
          <a:endParaRPr lang="ru-RU"/>
        </a:p>
      </dgm:t>
    </dgm:pt>
    <dgm:pt modelId="{20B1EECB-479A-4C52-AE4E-C69A370E2EBB}">
      <dgm:prSet phldrT="[Текст]" custT="1"/>
      <dgm:spPr>
        <a:solidFill>
          <a:srgbClr val="FFCC66"/>
        </a:solidFill>
        <a:scene3d>
          <a:camera prst="orthographicFront"/>
          <a:lightRig rig="threePt" dir="t"/>
        </a:scene3d>
        <a:sp3d>
          <a:bevelT/>
        </a:sp3d>
      </dgm:spPr>
      <dgm:t>
        <a:bodyPr/>
        <a:lstStyle/>
        <a:p>
          <a:r>
            <a:rPr lang="ru-RU" sz="3600" b="1" i="0" u="none" strike="noStrike" kern="1200" baseline="0" dirty="0" smtClean="0">
              <a:solidFill>
                <a:srgbClr val="002060"/>
              </a:solidFill>
              <a:latin typeface="+mn-lt"/>
              <a:ea typeface="+mn-ea"/>
              <a:cs typeface="+mn-cs"/>
            </a:rPr>
            <a:t>27,28</a:t>
          </a:r>
          <a:r>
            <a:rPr lang="ru-RU" sz="2000" b="1" kern="1200" dirty="0" smtClean="0"/>
            <a:t> </a:t>
          </a:r>
          <a:r>
            <a:rPr lang="ru-RU" sz="1400" kern="1200" dirty="0" smtClean="0"/>
            <a:t>- </a:t>
          </a:r>
          <a:r>
            <a:rPr lang="ru-RU" sz="1600" kern="1200" dirty="0" smtClean="0"/>
            <a:t>Строительство подземного пешеходного перехода на пересечении улицы Мира и Украинская</a:t>
          </a:r>
          <a:endParaRPr lang="ru-RU" sz="1600" kern="1200" dirty="0"/>
        </a:p>
      </dgm:t>
    </dgm:pt>
    <dgm:pt modelId="{1A982293-62DC-4618-9871-C49BB05B7121}" type="parTrans" cxnId="{4165B935-D8FE-45BC-874F-A27E8E3DE2F9}">
      <dgm:prSet/>
      <dgm:spPr/>
      <dgm:t>
        <a:bodyPr/>
        <a:lstStyle/>
        <a:p>
          <a:endParaRPr lang="ru-RU"/>
        </a:p>
      </dgm:t>
    </dgm:pt>
    <dgm:pt modelId="{78310E23-D007-4C11-B647-EA5EF35E7406}" type="sibTrans" cxnId="{4165B935-D8FE-45BC-874F-A27E8E3DE2F9}">
      <dgm:prSet/>
      <dgm:spPr/>
      <dgm:t>
        <a:bodyPr/>
        <a:lstStyle/>
        <a:p>
          <a:endParaRPr lang="ru-RU"/>
        </a:p>
      </dgm:t>
    </dgm:pt>
    <dgm:pt modelId="{2965B16A-3533-4B51-BA7A-B386E26E12B7}" type="pres">
      <dgm:prSet presAssocID="{E68A3642-A1E0-4FF7-9096-4D3A40266086}" presName="arrowDiagram" presStyleCnt="0">
        <dgm:presLayoutVars>
          <dgm:chMax val="5"/>
          <dgm:dir/>
          <dgm:resizeHandles val="exact"/>
        </dgm:presLayoutVars>
      </dgm:prSet>
      <dgm:spPr/>
    </dgm:pt>
    <dgm:pt modelId="{3824C39C-022A-4DE7-8109-8EE744031814}" type="pres">
      <dgm:prSet presAssocID="{E68A3642-A1E0-4FF7-9096-4D3A40266086}" presName="arrow" presStyleLbl="bgShp" presStyleIdx="0" presStyleCnt="1"/>
      <dgm:spPr/>
    </dgm:pt>
    <dgm:pt modelId="{8525F89A-3954-4956-B4D4-E60CFE999D54}" type="pres">
      <dgm:prSet presAssocID="{E68A3642-A1E0-4FF7-9096-4D3A40266086}" presName="arrowDiagram4" presStyleCnt="0"/>
      <dgm:spPr/>
    </dgm:pt>
    <dgm:pt modelId="{1D578E30-6DB5-4B2C-87AF-3553D5E3B2BD}" type="pres">
      <dgm:prSet presAssocID="{8BE57C4B-E047-48BE-8624-4BF7BD396837}" presName="bullet4a" presStyleLbl="node1" presStyleIdx="0" presStyleCnt="4"/>
      <dgm:spPr>
        <a:solidFill>
          <a:schemeClr val="accent5">
            <a:lumMod val="50000"/>
          </a:schemeClr>
        </a:solidFill>
        <a:ln>
          <a:solidFill>
            <a:schemeClr val="accent5">
              <a:lumMod val="50000"/>
            </a:schemeClr>
          </a:solidFill>
        </a:ln>
        <a:scene3d>
          <a:camera prst="orthographicFront"/>
          <a:lightRig rig="threePt" dir="t"/>
        </a:scene3d>
        <a:sp3d>
          <a:bevelT/>
        </a:sp3d>
      </dgm:spPr>
    </dgm:pt>
    <dgm:pt modelId="{BC3ABBA3-4EB6-4AF8-B171-42FCBB78EEB2}" type="pres">
      <dgm:prSet presAssocID="{8BE57C4B-E047-48BE-8624-4BF7BD396837}" presName="textBox4a" presStyleLbl="revTx" presStyleIdx="0" presStyleCnt="4" custScaleX="154848" custScaleY="161347" custLinFactNeighborX="-28065" custLinFactNeighborY="46482">
        <dgm:presLayoutVars>
          <dgm:bulletEnabled val="1"/>
        </dgm:presLayoutVars>
      </dgm:prSet>
      <dgm:spPr>
        <a:prstGeom prst="roundRect">
          <a:avLst/>
        </a:prstGeom>
      </dgm:spPr>
      <dgm:t>
        <a:bodyPr/>
        <a:lstStyle/>
        <a:p>
          <a:endParaRPr lang="ru-RU"/>
        </a:p>
      </dgm:t>
    </dgm:pt>
    <dgm:pt modelId="{01708AD4-D7BE-48D6-9261-0751AC569131}" type="pres">
      <dgm:prSet presAssocID="{B8373AEF-9002-402A-9AA5-5EE46FC52A3E}" presName="bullet4b" presStyleLbl="node1" presStyleIdx="1" presStyleCnt="4"/>
      <dgm:spPr>
        <a:solidFill>
          <a:schemeClr val="accent5">
            <a:lumMod val="50000"/>
          </a:schemeClr>
        </a:solidFill>
        <a:ln>
          <a:solidFill>
            <a:schemeClr val="accent5">
              <a:lumMod val="50000"/>
            </a:schemeClr>
          </a:solidFill>
        </a:ln>
        <a:scene3d>
          <a:camera prst="orthographicFront"/>
          <a:lightRig rig="threePt" dir="t"/>
        </a:scene3d>
        <a:sp3d>
          <a:bevelT/>
        </a:sp3d>
      </dgm:spPr>
    </dgm:pt>
    <dgm:pt modelId="{0D264AE3-D936-4679-A114-7EDADEAF4D26}" type="pres">
      <dgm:prSet presAssocID="{B8373AEF-9002-402A-9AA5-5EE46FC52A3E}" presName="textBox4b" presStyleLbl="revTx" presStyleIdx="1" presStyleCnt="4" custScaleX="121901" custScaleY="104497" custLinFactNeighborX="-7020" custLinFactNeighborY="9191">
        <dgm:presLayoutVars>
          <dgm:bulletEnabled val="1"/>
        </dgm:presLayoutVars>
      </dgm:prSet>
      <dgm:spPr>
        <a:prstGeom prst="roundRect">
          <a:avLst/>
        </a:prstGeom>
      </dgm:spPr>
      <dgm:t>
        <a:bodyPr/>
        <a:lstStyle/>
        <a:p>
          <a:endParaRPr lang="ru-RU"/>
        </a:p>
      </dgm:t>
    </dgm:pt>
    <dgm:pt modelId="{660A565E-6F0E-4355-99E3-09E10101172F}" type="pres">
      <dgm:prSet presAssocID="{582B3195-5D93-4B36-ABC0-5736DC4F7EF0}" presName="bullet4c" presStyleLbl="node1" presStyleIdx="2" presStyleCnt="4"/>
      <dgm:spPr>
        <a:solidFill>
          <a:schemeClr val="accent5">
            <a:lumMod val="50000"/>
          </a:schemeClr>
        </a:solidFill>
        <a:ln>
          <a:solidFill>
            <a:schemeClr val="accent5">
              <a:lumMod val="50000"/>
            </a:schemeClr>
          </a:solidFill>
        </a:ln>
        <a:scene3d>
          <a:camera prst="orthographicFront"/>
          <a:lightRig rig="threePt" dir="t"/>
        </a:scene3d>
        <a:sp3d>
          <a:bevelT/>
        </a:sp3d>
      </dgm:spPr>
    </dgm:pt>
    <dgm:pt modelId="{CB2E7371-99D3-4362-BD6D-22C929E7666F}" type="pres">
      <dgm:prSet presAssocID="{582B3195-5D93-4B36-ABC0-5736DC4F7EF0}" presName="textBox4c" presStyleLbl="revTx" presStyleIdx="2" presStyleCnt="4" custScaleX="135120" custScaleY="96176" custLinFactNeighborX="13910" custLinFactNeighborY="401">
        <dgm:presLayoutVars>
          <dgm:bulletEnabled val="1"/>
        </dgm:presLayoutVars>
      </dgm:prSet>
      <dgm:spPr>
        <a:prstGeom prst="roundRect">
          <a:avLst/>
        </a:prstGeom>
      </dgm:spPr>
      <dgm:t>
        <a:bodyPr/>
        <a:lstStyle/>
        <a:p>
          <a:endParaRPr lang="ru-RU"/>
        </a:p>
      </dgm:t>
    </dgm:pt>
    <dgm:pt modelId="{CB0D5006-0881-43E2-B2C6-1E850FE4001E}" type="pres">
      <dgm:prSet presAssocID="{20B1EECB-479A-4C52-AE4E-C69A370E2EBB}" presName="bullet4d" presStyleLbl="node1" presStyleIdx="3" presStyleCnt="4"/>
      <dgm:spPr>
        <a:solidFill>
          <a:schemeClr val="accent5">
            <a:lumMod val="50000"/>
          </a:schemeClr>
        </a:solidFill>
        <a:ln>
          <a:solidFill>
            <a:schemeClr val="accent5">
              <a:lumMod val="50000"/>
            </a:schemeClr>
          </a:solidFill>
        </a:ln>
        <a:scene3d>
          <a:camera prst="orthographicFront"/>
          <a:lightRig rig="threePt" dir="t"/>
        </a:scene3d>
        <a:sp3d>
          <a:bevelT/>
        </a:sp3d>
      </dgm:spPr>
    </dgm:pt>
    <dgm:pt modelId="{A0B35916-2844-45A1-A3EA-80E9D63F23D7}" type="pres">
      <dgm:prSet presAssocID="{20B1EECB-479A-4C52-AE4E-C69A370E2EBB}" presName="textBox4d" presStyleLbl="revTx" presStyleIdx="3" presStyleCnt="4" custScaleX="123083" custScaleY="69459" custLinFactNeighborX="18229" custLinFactNeighborY="-13259">
        <dgm:presLayoutVars>
          <dgm:bulletEnabled val="1"/>
        </dgm:presLayoutVars>
      </dgm:prSet>
      <dgm:spPr>
        <a:prstGeom prst="roundRect">
          <a:avLst/>
        </a:prstGeom>
      </dgm:spPr>
      <dgm:t>
        <a:bodyPr/>
        <a:lstStyle/>
        <a:p>
          <a:endParaRPr lang="ru-RU"/>
        </a:p>
      </dgm:t>
    </dgm:pt>
  </dgm:ptLst>
  <dgm:cxnLst>
    <dgm:cxn modelId="{68AAAC17-5F94-4A1B-8A0C-62BEEDEDFCD5}" type="presOf" srcId="{E68A3642-A1E0-4FF7-9096-4D3A40266086}" destId="{2965B16A-3533-4B51-BA7A-B386E26E12B7}" srcOrd="0" destOrd="0" presId="urn:microsoft.com/office/officeart/2005/8/layout/arrow2"/>
    <dgm:cxn modelId="{B7D2B615-CD65-42EA-B258-B5D44BB5059E}" type="presOf" srcId="{8BE57C4B-E047-48BE-8624-4BF7BD396837}" destId="{BC3ABBA3-4EB6-4AF8-B171-42FCBB78EEB2}" srcOrd="0" destOrd="0" presId="urn:microsoft.com/office/officeart/2005/8/layout/arrow2"/>
    <dgm:cxn modelId="{A08AA1AC-4B94-4F20-BFB5-3F95015DD8E8}" type="presOf" srcId="{582B3195-5D93-4B36-ABC0-5736DC4F7EF0}" destId="{CB2E7371-99D3-4362-BD6D-22C929E7666F}" srcOrd="0" destOrd="0" presId="urn:microsoft.com/office/officeart/2005/8/layout/arrow2"/>
    <dgm:cxn modelId="{11AC2EA7-5692-4B76-A3C3-987C214B4426}" srcId="{E68A3642-A1E0-4FF7-9096-4D3A40266086}" destId="{8BE57C4B-E047-48BE-8624-4BF7BD396837}" srcOrd="0" destOrd="0" parTransId="{33F3F1FC-ED4A-4F60-8A87-AADEB894AC42}" sibTransId="{FFC4C4EA-8933-4164-B18D-124F93BB745B}"/>
    <dgm:cxn modelId="{4317AF34-3BE6-4A4C-B566-258741076369}" srcId="{E68A3642-A1E0-4FF7-9096-4D3A40266086}" destId="{582B3195-5D93-4B36-ABC0-5736DC4F7EF0}" srcOrd="2" destOrd="0" parTransId="{99F33D98-A0E8-42D5-B60F-971CDAFAF754}" sibTransId="{DDA52809-EE6D-4CB3-923F-87F2C646DB9F}"/>
    <dgm:cxn modelId="{6268CC50-E57E-4CDF-82BF-43F02F78EBA5}" srcId="{E68A3642-A1E0-4FF7-9096-4D3A40266086}" destId="{B8373AEF-9002-402A-9AA5-5EE46FC52A3E}" srcOrd="1" destOrd="0" parTransId="{F8B1B17F-00F3-4FF4-8CD4-0BD8AD13B583}" sibTransId="{60DF040E-8294-4248-9F90-C35629CBC06A}"/>
    <dgm:cxn modelId="{77A899EB-32D8-4FB3-8E0C-EB264DADA38A}" type="presOf" srcId="{B8373AEF-9002-402A-9AA5-5EE46FC52A3E}" destId="{0D264AE3-D936-4679-A114-7EDADEAF4D26}" srcOrd="0" destOrd="0" presId="urn:microsoft.com/office/officeart/2005/8/layout/arrow2"/>
    <dgm:cxn modelId="{4165B935-D8FE-45BC-874F-A27E8E3DE2F9}" srcId="{E68A3642-A1E0-4FF7-9096-4D3A40266086}" destId="{20B1EECB-479A-4C52-AE4E-C69A370E2EBB}" srcOrd="3" destOrd="0" parTransId="{1A982293-62DC-4618-9871-C49BB05B7121}" sibTransId="{78310E23-D007-4C11-B647-EA5EF35E7406}"/>
    <dgm:cxn modelId="{04E3D643-8A96-4708-934A-8A4EC6306530}" type="presOf" srcId="{20B1EECB-479A-4C52-AE4E-C69A370E2EBB}" destId="{A0B35916-2844-45A1-A3EA-80E9D63F23D7}" srcOrd="0" destOrd="0" presId="urn:microsoft.com/office/officeart/2005/8/layout/arrow2"/>
    <dgm:cxn modelId="{9F012231-D379-48F4-BDE9-8773C6E7C1CA}" type="presParOf" srcId="{2965B16A-3533-4B51-BA7A-B386E26E12B7}" destId="{3824C39C-022A-4DE7-8109-8EE744031814}" srcOrd="0" destOrd="0" presId="urn:microsoft.com/office/officeart/2005/8/layout/arrow2"/>
    <dgm:cxn modelId="{783D0039-9643-468A-988D-DA5DFABF2207}" type="presParOf" srcId="{2965B16A-3533-4B51-BA7A-B386E26E12B7}" destId="{8525F89A-3954-4956-B4D4-E60CFE999D54}" srcOrd="1" destOrd="0" presId="urn:microsoft.com/office/officeart/2005/8/layout/arrow2"/>
    <dgm:cxn modelId="{75546CA1-720D-42B4-B5C0-692EFB390442}" type="presParOf" srcId="{8525F89A-3954-4956-B4D4-E60CFE999D54}" destId="{1D578E30-6DB5-4B2C-87AF-3553D5E3B2BD}" srcOrd="0" destOrd="0" presId="urn:microsoft.com/office/officeart/2005/8/layout/arrow2"/>
    <dgm:cxn modelId="{E6A2DBDE-10F9-4AC5-89AA-BB20682F4A9A}" type="presParOf" srcId="{8525F89A-3954-4956-B4D4-E60CFE999D54}" destId="{BC3ABBA3-4EB6-4AF8-B171-42FCBB78EEB2}" srcOrd="1" destOrd="0" presId="urn:microsoft.com/office/officeart/2005/8/layout/arrow2"/>
    <dgm:cxn modelId="{738D67EA-9A6C-4D4C-BAD5-17BE01F2C8AB}" type="presParOf" srcId="{8525F89A-3954-4956-B4D4-E60CFE999D54}" destId="{01708AD4-D7BE-48D6-9261-0751AC569131}" srcOrd="2" destOrd="0" presId="urn:microsoft.com/office/officeart/2005/8/layout/arrow2"/>
    <dgm:cxn modelId="{CA0EAABD-E163-4001-9E33-E281D16292C2}" type="presParOf" srcId="{8525F89A-3954-4956-B4D4-E60CFE999D54}" destId="{0D264AE3-D936-4679-A114-7EDADEAF4D26}" srcOrd="3" destOrd="0" presId="urn:microsoft.com/office/officeart/2005/8/layout/arrow2"/>
    <dgm:cxn modelId="{87002892-BF46-4C05-9F1C-C0F94458640E}" type="presParOf" srcId="{8525F89A-3954-4956-B4D4-E60CFE999D54}" destId="{660A565E-6F0E-4355-99E3-09E10101172F}" srcOrd="4" destOrd="0" presId="urn:microsoft.com/office/officeart/2005/8/layout/arrow2"/>
    <dgm:cxn modelId="{27850C55-41F3-4857-BE58-8C2A3F8E0E43}" type="presParOf" srcId="{8525F89A-3954-4956-B4D4-E60CFE999D54}" destId="{CB2E7371-99D3-4362-BD6D-22C929E7666F}" srcOrd="5" destOrd="0" presId="urn:microsoft.com/office/officeart/2005/8/layout/arrow2"/>
    <dgm:cxn modelId="{4A83049A-ED68-400C-921A-FC2CD92F911D}" type="presParOf" srcId="{8525F89A-3954-4956-B4D4-E60CFE999D54}" destId="{CB0D5006-0881-43E2-B2C6-1E850FE4001E}" srcOrd="6" destOrd="0" presId="urn:microsoft.com/office/officeart/2005/8/layout/arrow2"/>
    <dgm:cxn modelId="{EDDB9C5C-78A4-41E7-BDEA-40D03CCAC692}" type="presParOf" srcId="{8525F89A-3954-4956-B4D4-E60CFE999D54}" destId="{A0B35916-2844-45A1-A3EA-80E9D63F23D7}"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690193C-0D6D-46C2-B280-2659626CF766}" type="doc">
      <dgm:prSet loTypeId="urn:microsoft.com/office/officeart/2005/8/layout/arrow2" loCatId="process" qsTypeId="urn:microsoft.com/office/officeart/2005/8/quickstyle/simple1" qsCatId="simple" csTypeId="urn:microsoft.com/office/officeart/2005/8/colors/accent1_2" csCatId="accent1" phldr="1"/>
      <dgm:spPr/>
    </dgm:pt>
    <dgm:pt modelId="{F4EBA908-0B36-4DB1-A76A-6E46F9C13689}">
      <dgm:prSet phldrT="[Текст]" custT="1"/>
      <dgm:spPr>
        <a:solidFill>
          <a:schemeClr val="accent5">
            <a:lumMod val="60000"/>
            <a:lumOff val="40000"/>
          </a:schemeClr>
        </a:solidFill>
        <a:ln>
          <a:noFill/>
        </a:ln>
        <a:scene3d>
          <a:camera prst="orthographicFront"/>
          <a:lightRig rig="threePt" dir="t"/>
        </a:scene3d>
        <a:sp3d>
          <a:bevelT/>
        </a:sp3d>
      </dgm:spPr>
      <dgm:t>
        <a:bodyPr/>
        <a:lstStyle/>
        <a:p>
          <a:r>
            <a:rPr lang="ru-RU" sz="3600" b="1" i="0" u="none" strike="noStrike" kern="1200" baseline="0" dirty="0" smtClean="0">
              <a:solidFill>
                <a:srgbClr val="002060"/>
              </a:solidFill>
              <a:latin typeface="+mn-lt"/>
              <a:ea typeface="+mn-ea"/>
              <a:cs typeface="+mn-cs"/>
            </a:rPr>
            <a:t>0,62 </a:t>
          </a:r>
          <a:r>
            <a:rPr lang="ru-RU" sz="1100" kern="1200" dirty="0" smtClean="0"/>
            <a:t> </a:t>
          </a:r>
          <a:r>
            <a:rPr lang="ru-RU" sz="1600" kern="1200" dirty="0" smtClean="0"/>
            <a:t>проверка достоверности сметной стоимости ремонта  11 дорог, улиц </a:t>
          </a:r>
          <a:endParaRPr lang="ru-RU" sz="1600" kern="1200" dirty="0"/>
        </a:p>
      </dgm:t>
    </dgm:pt>
    <dgm:pt modelId="{FBF9BB71-9FBD-4AC1-B848-B57AAAB3A7EE}" type="parTrans" cxnId="{9D2764BE-624C-48DE-9C7E-D6046B1DAD5E}">
      <dgm:prSet/>
      <dgm:spPr/>
      <dgm:t>
        <a:bodyPr/>
        <a:lstStyle/>
        <a:p>
          <a:endParaRPr lang="ru-RU"/>
        </a:p>
      </dgm:t>
    </dgm:pt>
    <dgm:pt modelId="{178A403C-0BB1-46D6-8B6F-BF57CE256DC6}" type="sibTrans" cxnId="{9D2764BE-624C-48DE-9C7E-D6046B1DAD5E}">
      <dgm:prSet/>
      <dgm:spPr/>
      <dgm:t>
        <a:bodyPr/>
        <a:lstStyle/>
        <a:p>
          <a:endParaRPr lang="ru-RU"/>
        </a:p>
      </dgm:t>
    </dgm:pt>
    <dgm:pt modelId="{66324256-F517-46E6-A678-517689894597}">
      <dgm:prSet phldrT="[Текст]" custT="1"/>
      <dgm:spPr>
        <a:solidFill>
          <a:schemeClr val="accent5">
            <a:lumMod val="60000"/>
            <a:lumOff val="40000"/>
          </a:schemeClr>
        </a:solidFill>
        <a:scene3d>
          <a:camera prst="orthographicFront"/>
          <a:lightRig rig="threePt" dir="t"/>
        </a:scene3d>
        <a:sp3d>
          <a:bevelT/>
        </a:sp3d>
      </dgm:spPr>
      <dgm:t>
        <a:bodyPr/>
        <a:lstStyle/>
        <a:p>
          <a:r>
            <a:rPr lang="ru-RU" sz="3600" b="1" i="0" u="none" strike="noStrike" kern="1200" baseline="0" dirty="0" smtClean="0">
              <a:solidFill>
                <a:srgbClr val="002060"/>
              </a:solidFill>
              <a:latin typeface="+mn-lt"/>
              <a:ea typeface="+mn-ea"/>
              <a:cs typeface="+mn-cs"/>
            </a:rPr>
            <a:t>12,73 </a:t>
          </a:r>
          <a:r>
            <a:rPr lang="ru-RU" sz="1100" kern="1200" dirty="0" smtClean="0"/>
            <a:t> </a:t>
          </a:r>
          <a:r>
            <a:rPr lang="ru-RU" sz="1600" kern="1200" dirty="0" smtClean="0"/>
            <a:t>ямочный ремонт 18 209 м</a:t>
          </a:r>
          <a:r>
            <a:rPr lang="ru-RU" sz="1600" kern="1200" baseline="30000" dirty="0" smtClean="0"/>
            <a:t>2</a:t>
          </a:r>
        </a:p>
        <a:p>
          <a:r>
            <a:rPr lang="ru-RU" sz="1600" kern="1200" dirty="0" smtClean="0"/>
            <a:t>действующей сети  автомобильных дорог</a:t>
          </a:r>
          <a:endParaRPr lang="ru-RU" sz="1600" kern="1200" dirty="0"/>
        </a:p>
      </dgm:t>
    </dgm:pt>
    <dgm:pt modelId="{0DC72A3C-65CA-4BC6-BC74-4DA7FAEB94BA}" type="parTrans" cxnId="{D31BBAE5-DB09-4BA1-9832-2C1BF3A5E6F6}">
      <dgm:prSet/>
      <dgm:spPr/>
      <dgm:t>
        <a:bodyPr/>
        <a:lstStyle/>
        <a:p>
          <a:endParaRPr lang="ru-RU"/>
        </a:p>
      </dgm:t>
    </dgm:pt>
    <dgm:pt modelId="{6124D2FB-47B5-4BF7-9EEF-3C86578E15B5}" type="sibTrans" cxnId="{D31BBAE5-DB09-4BA1-9832-2C1BF3A5E6F6}">
      <dgm:prSet/>
      <dgm:spPr/>
      <dgm:t>
        <a:bodyPr/>
        <a:lstStyle/>
        <a:p>
          <a:endParaRPr lang="ru-RU"/>
        </a:p>
      </dgm:t>
    </dgm:pt>
    <dgm:pt modelId="{08CDDD2A-659B-4792-ACAE-F0B759C9E756}">
      <dgm:prSet phldrT="[Текст]" custT="1"/>
      <dgm:spPr>
        <a:solidFill>
          <a:schemeClr val="accent5">
            <a:lumMod val="60000"/>
            <a:lumOff val="40000"/>
          </a:schemeClr>
        </a:solidFill>
        <a:scene3d>
          <a:camera prst="orthographicFront"/>
          <a:lightRig rig="threePt" dir="t"/>
        </a:scene3d>
        <a:sp3d>
          <a:bevelT/>
        </a:sp3d>
      </dgm:spPr>
      <dgm:t>
        <a:bodyPr/>
        <a:lstStyle/>
        <a:p>
          <a:r>
            <a:rPr lang="ru-RU" sz="3600" b="1" i="0" u="none" strike="noStrike" kern="1200" baseline="0" dirty="0" smtClean="0">
              <a:solidFill>
                <a:srgbClr val="002060"/>
              </a:solidFill>
              <a:latin typeface="+mn-lt"/>
              <a:ea typeface="+mn-ea"/>
              <a:cs typeface="+mn-cs"/>
            </a:rPr>
            <a:t>4,13 </a:t>
          </a:r>
          <a:r>
            <a:rPr lang="ru-RU" sz="1100" kern="1200" dirty="0" smtClean="0"/>
            <a:t>-  </a:t>
          </a:r>
        </a:p>
        <a:p>
          <a:r>
            <a:rPr lang="ru-RU" sz="1600" kern="1200" dirty="0" smtClean="0"/>
            <a:t>ремонт 5 856 м</a:t>
          </a:r>
          <a:r>
            <a:rPr lang="ru-RU" sz="1600" kern="1200" baseline="30000" dirty="0" smtClean="0"/>
            <a:t>2</a:t>
          </a:r>
        </a:p>
        <a:p>
          <a:r>
            <a:rPr lang="ru-RU" sz="1600" kern="1200" dirty="0" smtClean="0"/>
            <a:t>автомобильной дороги по ул. Октябрьская в ст. </a:t>
          </a:r>
          <a:r>
            <a:rPr lang="ru-RU" sz="1400" kern="1200" dirty="0" smtClean="0"/>
            <a:t>Константиновская</a:t>
          </a:r>
          <a:endParaRPr lang="ru-RU" sz="1400" kern="1200" dirty="0"/>
        </a:p>
      </dgm:t>
    </dgm:pt>
    <dgm:pt modelId="{21445464-A02B-4ABF-94CC-EF38B4E30B53}" type="parTrans" cxnId="{DCF7DFE3-59C4-479A-94C7-4D5AD6B50761}">
      <dgm:prSet/>
      <dgm:spPr/>
      <dgm:t>
        <a:bodyPr/>
        <a:lstStyle/>
        <a:p>
          <a:endParaRPr lang="ru-RU"/>
        </a:p>
      </dgm:t>
    </dgm:pt>
    <dgm:pt modelId="{5B84F03D-1DAD-4919-9DD8-0F566738DE06}" type="sibTrans" cxnId="{DCF7DFE3-59C4-479A-94C7-4D5AD6B50761}">
      <dgm:prSet/>
      <dgm:spPr/>
      <dgm:t>
        <a:bodyPr/>
        <a:lstStyle/>
        <a:p>
          <a:endParaRPr lang="ru-RU"/>
        </a:p>
      </dgm:t>
    </dgm:pt>
    <dgm:pt modelId="{0D93F12F-0524-4663-9A82-0C0C64FE1DA4}">
      <dgm:prSet phldrT="[Текст]" custT="1"/>
      <dgm:spPr>
        <a:solidFill>
          <a:schemeClr val="accent5">
            <a:lumMod val="60000"/>
            <a:lumOff val="40000"/>
          </a:schemeClr>
        </a:solidFill>
        <a:scene3d>
          <a:camera prst="orthographicFront"/>
          <a:lightRig rig="threePt" dir="t"/>
        </a:scene3d>
        <a:sp3d>
          <a:bevelT/>
        </a:sp3d>
      </dgm:spPr>
      <dgm:t>
        <a:bodyPr/>
        <a:lstStyle/>
        <a:p>
          <a:r>
            <a:rPr lang="ru-RU" sz="3600" b="1" i="0" u="none" strike="noStrike" kern="1200" baseline="0" dirty="0" smtClean="0">
              <a:solidFill>
                <a:srgbClr val="002060"/>
              </a:solidFill>
              <a:latin typeface="+mn-lt"/>
              <a:ea typeface="+mn-ea"/>
              <a:cs typeface="+mn-cs"/>
            </a:rPr>
            <a:t>59,64  </a:t>
          </a:r>
          <a:r>
            <a:rPr lang="ru-RU" sz="1600" kern="1200" dirty="0" smtClean="0"/>
            <a:t>ремонт </a:t>
          </a:r>
        </a:p>
        <a:p>
          <a:r>
            <a:rPr lang="ru-RU" sz="1600" kern="1200" dirty="0" smtClean="0"/>
            <a:t>21 405м</a:t>
          </a:r>
          <a:r>
            <a:rPr lang="ru-RU" sz="1600" kern="1200" baseline="30000" dirty="0" smtClean="0"/>
            <a:t>2</a:t>
          </a:r>
        </a:p>
        <a:p>
          <a:r>
            <a:rPr lang="ru-RU" sz="1600" kern="1200" dirty="0" smtClean="0"/>
            <a:t>автомобильных дорог общего пользования местного значения</a:t>
          </a:r>
          <a:endParaRPr lang="ru-RU" sz="1600" kern="1200" dirty="0"/>
        </a:p>
      </dgm:t>
    </dgm:pt>
    <dgm:pt modelId="{8729D73F-74A7-41E1-8946-41CABB3897FF}" type="parTrans" cxnId="{1D2472DC-6F50-4A8D-9926-2C363A90FB75}">
      <dgm:prSet/>
      <dgm:spPr/>
      <dgm:t>
        <a:bodyPr/>
        <a:lstStyle/>
        <a:p>
          <a:endParaRPr lang="ru-RU"/>
        </a:p>
      </dgm:t>
    </dgm:pt>
    <dgm:pt modelId="{D9271694-97DA-4126-9AE8-0AE25EDF7121}" type="sibTrans" cxnId="{1D2472DC-6F50-4A8D-9926-2C363A90FB75}">
      <dgm:prSet/>
      <dgm:spPr/>
      <dgm:t>
        <a:bodyPr/>
        <a:lstStyle/>
        <a:p>
          <a:endParaRPr lang="ru-RU"/>
        </a:p>
      </dgm:t>
    </dgm:pt>
    <dgm:pt modelId="{3A351150-91DB-471D-B850-FB1FFEB37BD5}" type="pres">
      <dgm:prSet presAssocID="{0690193C-0D6D-46C2-B280-2659626CF766}" presName="arrowDiagram" presStyleCnt="0">
        <dgm:presLayoutVars>
          <dgm:chMax val="5"/>
          <dgm:dir/>
          <dgm:resizeHandles val="exact"/>
        </dgm:presLayoutVars>
      </dgm:prSet>
      <dgm:spPr/>
    </dgm:pt>
    <dgm:pt modelId="{77771F1C-C708-472D-9022-CBC6A5C101B2}" type="pres">
      <dgm:prSet presAssocID="{0690193C-0D6D-46C2-B280-2659626CF766}" presName="arrow" presStyleLbl="bgShp" presStyleIdx="0" presStyleCnt="1" custScaleY="113525"/>
      <dgm:spPr>
        <a:scene3d>
          <a:camera prst="orthographicFront"/>
          <a:lightRig rig="threePt" dir="t"/>
        </a:scene3d>
        <a:sp3d>
          <a:bevelT/>
        </a:sp3d>
      </dgm:spPr>
    </dgm:pt>
    <dgm:pt modelId="{F03B822B-2D6D-4D01-8107-1918E99930EB}" type="pres">
      <dgm:prSet presAssocID="{0690193C-0D6D-46C2-B280-2659626CF766}" presName="arrowDiagram4" presStyleCnt="0"/>
      <dgm:spPr>
        <a:scene3d>
          <a:camera prst="orthographicFront"/>
          <a:lightRig rig="threePt" dir="t"/>
        </a:scene3d>
        <a:sp3d>
          <a:bevelT/>
        </a:sp3d>
      </dgm:spPr>
    </dgm:pt>
    <dgm:pt modelId="{F37F6739-C645-41F4-A146-B16CA004C5C2}" type="pres">
      <dgm:prSet presAssocID="{F4EBA908-0B36-4DB1-A76A-6E46F9C13689}" presName="bullet4a" presStyleLbl="node1" presStyleIdx="0" presStyleCnt="4"/>
      <dgm:spPr>
        <a:scene3d>
          <a:camera prst="orthographicFront"/>
          <a:lightRig rig="threePt" dir="t"/>
        </a:scene3d>
        <a:sp3d>
          <a:bevelT/>
        </a:sp3d>
      </dgm:spPr>
    </dgm:pt>
    <dgm:pt modelId="{BDA9EA95-E6A7-401F-B157-FED8901B2AD8}" type="pres">
      <dgm:prSet presAssocID="{F4EBA908-0B36-4DB1-A76A-6E46F9C13689}" presName="textBox4a" presStyleLbl="revTx" presStyleIdx="0" presStyleCnt="4" custScaleX="155420" custScaleY="178157" custLinFactNeighborX="-36617" custLinFactNeighborY="46137">
        <dgm:presLayoutVars>
          <dgm:bulletEnabled val="1"/>
        </dgm:presLayoutVars>
      </dgm:prSet>
      <dgm:spPr>
        <a:prstGeom prst="roundRect">
          <a:avLst/>
        </a:prstGeom>
      </dgm:spPr>
      <dgm:t>
        <a:bodyPr/>
        <a:lstStyle/>
        <a:p>
          <a:endParaRPr lang="ru-RU"/>
        </a:p>
      </dgm:t>
    </dgm:pt>
    <dgm:pt modelId="{2A779ED5-03F2-4191-A6B3-49B5E566CC19}" type="pres">
      <dgm:prSet presAssocID="{66324256-F517-46E6-A678-517689894597}" presName="bullet4b" presStyleLbl="node1" presStyleIdx="1" presStyleCnt="4"/>
      <dgm:spPr>
        <a:scene3d>
          <a:camera prst="orthographicFront"/>
          <a:lightRig rig="threePt" dir="t"/>
        </a:scene3d>
        <a:sp3d>
          <a:bevelT/>
        </a:sp3d>
      </dgm:spPr>
    </dgm:pt>
    <dgm:pt modelId="{F80DDB1E-445D-4773-B95D-F6890C89CFB8}" type="pres">
      <dgm:prSet presAssocID="{66324256-F517-46E6-A678-517689894597}" presName="textBox4b" presStyleLbl="revTx" presStyleIdx="1" presStyleCnt="4" custScaleX="126299" custScaleY="102980" custLinFactNeighborX="-9224" custLinFactNeighborY="7611">
        <dgm:presLayoutVars>
          <dgm:bulletEnabled val="1"/>
        </dgm:presLayoutVars>
      </dgm:prSet>
      <dgm:spPr>
        <a:prstGeom prst="roundRect">
          <a:avLst/>
        </a:prstGeom>
      </dgm:spPr>
      <dgm:t>
        <a:bodyPr/>
        <a:lstStyle/>
        <a:p>
          <a:endParaRPr lang="ru-RU"/>
        </a:p>
      </dgm:t>
    </dgm:pt>
    <dgm:pt modelId="{484994C8-1595-49D4-9528-00DE40F20F5C}" type="pres">
      <dgm:prSet presAssocID="{08CDDD2A-659B-4792-ACAE-F0B759C9E756}" presName="bullet4c" presStyleLbl="node1" presStyleIdx="2" presStyleCnt="4"/>
      <dgm:spPr>
        <a:scene3d>
          <a:camera prst="orthographicFront"/>
          <a:lightRig rig="threePt" dir="t"/>
        </a:scene3d>
        <a:sp3d>
          <a:bevelT/>
        </a:sp3d>
      </dgm:spPr>
    </dgm:pt>
    <dgm:pt modelId="{0F7ADCDF-2287-4402-9EC7-BFFD218983E3}" type="pres">
      <dgm:prSet presAssocID="{08CDDD2A-659B-4792-ACAE-F0B759C9E756}" presName="textBox4c" presStyleLbl="revTx" presStyleIdx="2" presStyleCnt="4" custScaleX="129738" custScaleY="83181" custLinFactNeighborX="9300" custLinFactNeighborY="-4725">
        <dgm:presLayoutVars>
          <dgm:bulletEnabled val="1"/>
        </dgm:presLayoutVars>
      </dgm:prSet>
      <dgm:spPr>
        <a:prstGeom prst="roundRect">
          <a:avLst/>
        </a:prstGeom>
      </dgm:spPr>
      <dgm:t>
        <a:bodyPr/>
        <a:lstStyle/>
        <a:p>
          <a:endParaRPr lang="ru-RU"/>
        </a:p>
      </dgm:t>
    </dgm:pt>
    <dgm:pt modelId="{D32FD2EA-D9A5-4F8D-9D8C-0D758C54D854}" type="pres">
      <dgm:prSet presAssocID="{0D93F12F-0524-4663-9A82-0C0C64FE1DA4}" presName="bullet4d" presStyleLbl="node1" presStyleIdx="3" presStyleCnt="4"/>
      <dgm:spPr>
        <a:scene3d>
          <a:camera prst="orthographicFront"/>
          <a:lightRig rig="threePt" dir="t"/>
        </a:scene3d>
        <a:sp3d>
          <a:bevelT/>
        </a:sp3d>
      </dgm:spPr>
    </dgm:pt>
    <dgm:pt modelId="{28F135A1-2DCE-4F58-8F04-F91CE9CDCD22}" type="pres">
      <dgm:prSet presAssocID="{0D93F12F-0524-4663-9A82-0C0C64FE1DA4}" presName="textBox4d" presStyleLbl="revTx" presStyleIdx="3" presStyleCnt="4" custScaleX="125217" custScaleY="68782" custLinFactNeighborX="17565" custLinFactNeighborY="-17970">
        <dgm:presLayoutVars>
          <dgm:bulletEnabled val="1"/>
        </dgm:presLayoutVars>
      </dgm:prSet>
      <dgm:spPr>
        <a:prstGeom prst="roundRect">
          <a:avLst/>
        </a:prstGeom>
      </dgm:spPr>
      <dgm:t>
        <a:bodyPr/>
        <a:lstStyle/>
        <a:p>
          <a:endParaRPr lang="ru-RU"/>
        </a:p>
      </dgm:t>
    </dgm:pt>
  </dgm:ptLst>
  <dgm:cxnLst>
    <dgm:cxn modelId="{A509D09B-4406-426B-AA1F-F12F6C4B7394}" type="presOf" srcId="{08CDDD2A-659B-4792-ACAE-F0B759C9E756}" destId="{0F7ADCDF-2287-4402-9EC7-BFFD218983E3}" srcOrd="0" destOrd="0" presId="urn:microsoft.com/office/officeart/2005/8/layout/arrow2"/>
    <dgm:cxn modelId="{21BC9AD6-646B-4E94-B925-B9889899E6AB}" type="presOf" srcId="{F4EBA908-0B36-4DB1-A76A-6E46F9C13689}" destId="{BDA9EA95-E6A7-401F-B157-FED8901B2AD8}" srcOrd="0" destOrd="0" presId="urn:microsoft.com/office/officeart/2005/8/layout/arrow2"/>
    <dgm:cxn modelId="{9D2764BE-624C-48DE-9C7E-D6046B1DAD5E}" srcId="{0690193C-0D6D-46C2-B280-2659626CF766}" destId="{F4EBA908-0B36-4DB1-A76A-6E46F9C13689}" srcOrd="0" destOrd="0" parTransId="{FBF9BB71-9FBD-4AC1-B848-B57AAAB3A7EE}" sibTransId="{178A403C-0BB1-46D6-8B6F-BF57CE256DC6}"/>
    <dgm:cxn modelId="{2E321F50-41EC-4AC8-A7C7-F7C461AB1943}" type="presOf" srcId="{0D93F12F-0524-4663-9A82-0C0C64FE1DA4}" destId="{28F135A1-2DCE-4F58-8F04-F91CE9CDCD22}" srcOrd="0" destOrd="0" presId="urn:microsoft.com/office/officeart/2005/8/layout/arrow2"/>
    <dgm:cxn modelId="{E441F312-04E3-46AE-B693-90A49C477F95}" type="presOf" srcId="{66324256-F517-46E6-A678-517689894597}" destId="{F80DDB1E-445D-4773-B95D-F6890C89CFB8}" srcOrd="0" destOrd="0" presId="urn:microsoft.com/office/officeart/2005/8/layout/arrow2"/>
    <dgm:cxn modelId="{1D2472DC-6F50-4A8D-9926-2C363A90FB75}" srcId="{0690193C-0D6D-46C2-B280-2659626CF766}" destId="{0D93F12F-0524-4663-9A82-0C0C64FE1DA4}" srcOrd="3" destOrd="0" parTransId="{8729D73F-74A7-41E1-8946-41CABB3897FF}" sibTransId="{D9271694-97DA-4126-9AE8-0AE25EDF7121}"/>
    <dgm:cxn modelId="{D31BBAE5-DB09-4BA1-9832-2C1BF3A5E6F6}" srcId="{0690193C-0D6D-46C2-B280-2659626CF766}" destId="{66324256-F517-46E6-A678-517689894597}" srcOrd="1" destOrd="0" parTransId="{0DC72A3C-65CA-4BC6-BC74-4DA7FAEB94BA}" sibTransId="{6124D2FB-47B5-4BF7-9EEF-3C86578E15B5}"/>
    <dgm:cxn modelId="{DCF7DFE3-59C4-479A-94C7-4D5AD6B50761}" srcId="{0690193C-0D6D-46C2-B280-2659626CF766}" destId="{08CDDD2A-659B-4792-ACAE-F0B759C9E756}" srcOrd="2" destOrd="0" parTransId="{21445464-A02B-4ABF-94CC-EF38B4E30B53}" sibTransId="{5B84F03D-1DAD-4919-9DD8-0F566738DE06}"/>
    <dgm:cxn modelId="{2FE4D6C0-483D-440D-8C31-A37CD410BC6E}" type="presOf" srcId="{0690193C-0D6D-46C2-B280-2659626CF766}" destId="{3A351150-91DB-471D-B850-FB1FFEB37BD5}" srcOrd="0" destOrd="0" presId="urn:microsoft.com/office/officeart/2005/8/layout/arrow2"/>
    <dgm:cxn modelId="{8234622A-CBA3-4002-A256-5C623A7F5C7A}" type="presParOf" srcId="{3A351150-91DB-471D-B850-FB1FFEB37BD5}" destId="{77771F1C-C708-472D-9022-CBC6A5C101B2}" srcOrd="0" destOrd="0" presId="urn:microsoft.com/office/officeart/2005/8/layout/arrow2"/>
    <dgm:cxn modelId="{B069175B-1212-46B4-86E4-109E7A9ED589}" type="presParOf" srcId="{3A351150-91DB-471D-B850-FB1FFEB37BD5}" destId="{F03B822B-2D6D-4D01-8107-1918E99930EB}" srcOrd="1" destOrd="0" presId="urn:microsoft.com/office/officeart/2005/8/layout/arrow2"/>
    <dgm:cxn modelId="{B936F14D-2A22-44FC-A541-966FF88C41DE}" type="presParOf" srcId="{F03B822B-2D6D-4D01-8107-1918E99930EB}" destId="{F37F6739-C645-41F4-A146-B16CA004C5C2}" srcOrd="0" destOrd="0" presId="urn:microsoft.com/office/officeart/2005/8/layout/arrow2"/>
    <dgm:cxn modelId="{28BBAB56-0155-45DB-B966-92A04DEA99D9}" type="presParOf" srcId="{F03B822B-2D6D-4D01-8107-1918E99930EB}" destId="{BDA9EA95-E6A7-401F-B157-FED8901B2AD8}" srcOrd="1" destOrd="0" presId="urn:microsoft.com/office/officeart/2005/8/layout/arrow2"/>
    <dgm:cxn modelId="{F4A016C9-9FB5-41C9-8945-BAC997F476EA}" type="presParOf" srcId="{F03B822B-2D6D-4D01-8107-1918E99930EB}" destId="{2A779ED5-03F2-4191-A6B3-49B5E566CC19}" srcOrd="2" destOrd="0" presId="urn:microsoft.com/office/officeart/2005/8/layout/arrow2"/>
    <dgm:cxn modelId="{3630EE22-A544-4A2C-8E19-80FFABF445E3}" type="presParOf" srcId="{F03B822B-2D6D-4D01-8107-1918E99930EB}" destId="{F80DDB1E-445D-4773-B95D-F6890C89CFB8}" srcOrd="3" destOrd="0" presId="urn:microsoft.com/office/officeart/2005/8/layout/arrow2"/>
    <dgm:cxn modelId="{75207415-7821-4416-B3F5-DE89619C2BCD}" type="presParOf" srcId="{F03B822B-2D6D-4D01-8107-1918E99930EB}" destId="{484994C8-1595-49D4-9528-00DE40F20F5C}" srcOrd="4" destOrd="0" presId="urn:microsoft.com/office/officeart/2005/8/layout/arrow2"/>
    <dgm:cxn modelId="{893D9C85-A5AD-4AFF-9214-50E289D807DF}" type="presParOf" srcId="{F03B822B-2D6D-4D01-8107-1918E99930EB}" destId="{0F7ADCDF-2287-4402-9EC7-BFFD218983E3}" srcOrd="5" destOrd="0" presId="urn:microsoft.com/office/officeart/2005/8/layout/arrow2"/>
    <dgm:cxn modelId="{B168788C-AE7C-43C6-BE0B-F7AF073B18E2}" type="presParOf" srcId="{F03B822B-2D6D-4D01-8107-1918E99930EB}" destId="{D32FD2EA-D9A5-4F8D-9D8C-0D758C54D854}" srcOrd="6" destOrd="0" presId="urn:microsoft.com/office/officeart/2005/8/layout/arrow2"/>
    <dgm:cxn modelId="{1941457E-1AA4-4426-8127-32E49F981C60}" type="presParOf" srcId="{F03B822B-2D6D-4D01-8107-1918E99930EB}" destId="{28F135A1-2DCE-4F58-8F04-F91CE9CDCD22}"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69FFE8E-4D8F-41B1-8256-3CE316F9D93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RU"/>
        </a:p>
      </dgm:t>
    </dgm:pt>
    <dgm:pt modelId="{0446786E-16EA-4478-BBB4-0E0A8DC6F92D}">
      <dgm:prSet phldrT="[Текст]" custT="1"/>
      <dgm:spPr>
        <a:solidFill>
          <a:schemeClr val="accent5">
            <a:lumMod val="60000"/>
            <a:lumOff val="40000"/>
          </a:schemeClr>
        </a:solidFill>
        <a:scene3d>
          <a:camera prst="orthographicFront"/>
          <a:lightRig rig="threePt" dir="t"/>
        </a:scene3d>
        <a:sp3d>
          <a:bevelT/>
        </a:sp3d>
      </dgm:spPr>
      <dgm:t>
        <a:bodyPr/>
        <a:lstStyle/>
        <a:p>
          <a:r>
            <a:rPr lang="ru-RU" sz="4000" b="1" i="0" u="none" strike="noStrike" kern="1200" baseline="0" dirty="0" smtClean="0">
              <a:solidFill>
                <a:srgbClr val="002060"/>
              </a:solidFill>
              <a:latin typeface="+mn-lt"/>
              <a:ea typeface="+mn-ea"/>
              <a:cs typeface="+mn-cs"/>
            </a:rPr>
            <a:t>3,74 - </a:t>
          </a:r>
          <a:r>
            <a:rPr lang="ru-RU" sz="2000" b="1" kern="1200" dirty="0" smtClean="0">
              <a:solidFill>
                <a:schemeClr val="tx1"/>
              </a:solidFill>
            </a:rPr>
            <a:t>Ливневки</a:t>
          </a:r>
          <a:endParaRPr lang="ru-RU" sz="2000" b="1" kern="1200" dirty="0">
            <a:solidFill>
              <a:schemeClr val="tx1"/>
            </a:solidFill>
          </a:endParaRPr>
        </a:p>
      </dgm:t>
    </dgm:pt>
    <dgm:pt modelId="{8922E6EB-3083-4C01-8090-BCA9BBDCEBFF}" type="parTrans" cxnId="{F2289DA4-F492-4299-BCFB-3C11AA4DEB81}">
      <dgm:prSet/>
      <dgm:spPr/>
      <dgm:t>
        <a:bodyPr/>
        <a:lstStyle/>
        <a:p>
          <a:endParaRPr lang="ru-RU"/>
        </a:p>
      </dgm:t>
    </dgm:pt>
    <dgm:pt modelId="{B86892CE-9B1C-4331-91F7-7F5E272AD33A}" type="sibTrans" cxnId="{F2289DA4-F492-4299-BCFB-3C11AA4DEB81}">
      <dgm:prSet/>
      <dgm:spPr/>
      <dgm:t>
        <a:bodyPr/>
        <a:lstStyle/>
        <a:p>
          <a:endParaRPr lang="ru-RU"/>
        </a:p>
      </dgm:t>
    </dgm:pt>
    <dgm:pt modelId="{808FABBB-2C0B-4545-879B-996AF348150F}">
      <dgm:prSet phldrT="[Текст]" custT="1"/>
      <dgm:spPr>
        <a:solidFill>
          <a:schemeClr val="accent5">
            <a:lumMod val="20000"/>
            <a:lumOff val="80000"/>
            <a:alpha val="90000"/>
          </a:schemeClr>
        </a:solidFill>
        <a:scene3d>
          <a:camera prst="orthographicFront"/>
          <a:lightRig rig="threePt" dir="t"/>
        </a:scene3d>
        <a:sp3d>
          <a:bevelT/>
        </a:sp3d>
      </dgm:spPr>
      <dgm:t>
        <a:bodyPr/>
        <a:lstStyle/>
        <a:p>
          <a:r>
            <a:rPr lang="ru-RU" sz="1400" dirty="0" smtClean="0"/>
            <a:t>ремонт и содержание 41 единицы магистральных ливневых канализаций (общий объем работ 682 м. погонных)</a:t>
          </a:r>
          <a:endParaRPr lang="ru-RU" sz="1400" dirty="0"/>
        </a:p>
      </dgm:t>
    </dgm:pt>
    <dgm:pt modelId="{3D1ABAFB-16E0-408D-B106-EAC0B98DDB1B}" type="parTrans" cxnId="{83797FF1-20F1-48B2-B076-A7EFF949C39F}">
      <dgm:prSet/>
      <dgm:spPr/>
      <dgm:t>
        <a:bodyPr/>
        <a:lstStyle/>
        <a:p>
          <a:endParaRPr lang="ru-RU"/>
        </a:p>
      </dgm:t>
    </dgm:pt>
    <dgm:pt modelId="{4E199390-ED09-45F4-9B9B-CB8FAAC6E084}" type="sibTrans" cxnId="{83797FF1-20F1-48B2-B076-A7EFF949C39F}">
      <dgm:prSet/>
      <dgm:spPr/>
      <dgm:t>
        <a:bodyPr/>
        <a:lstStyle/>
        <a:p>
          <a:endParaRPr lang="ru-RU"/>
        </a:p>
      </dgm:t>
    </dgm:pt>
    <dgm:pt modelId="{935387F5-781C-41EE-8C5E-86DF2CA63E06}">
      <dgm:prSet phldrT="[Текст]" custT="1"/>
      <dgm:spPr>
        <a:solidFill>
          <a:schemeClr val="accent5">
            <a:lumMod val="60000"/>
            <a:lumOff val="40000"/>
          </a:schemeClr>
        </a:solidFill>
        <a:scene3d>
          <a:camera prst="orthographicFront"/>
          <a:lightRig rig="threePt" dir="t"/>
        </a:scene3d>
        <a:sp3d>
          <a:bevelT/>
        </a:sp3d>
      </dgm:spPr>
      <dgm:t>
        <a:bodyPr/>
        <a:lstStyle/>
        <a:p>
          <a:r>
            <a:rPr lang="ru-RU" sz="4000" b="1" i="0" u="none" strike="noStrike" kern="1200" baseline="0" dirty="0" smtClean="0">
              <a:solidFill>
                <a:srgbClr val="002060"/>
              </a:solidFill>
              <a:latin typeface="+mn-lt"/>
              <a:ea typeface="+mn-ea"/>
              <a:cs typeface="+mn-cs"/>
            </a:rPr>
            <a:t>0,56</a:t>
          </a:r>
          <a:r>
            <a:rPr lang="ru-RU" sz="1300" b="1" kern="1200" dirty="0" smtClean="0">
              <a:solidFill>
                <a:schemeClr val="tx1"/>
              </a:solidFill>
            </a:rPr>
            <a:t> – Диагностика, паспортизация улично-дорожной сети</a:t>
          </a:r>
          <a:endParaRPr lang="ru-RU" sz="1300" b="1" kern="1200" dirty="0">
            <a:solidFill>
              <a:schemeClr val="tx1"/>
            </a:solidFill>
          </a:endParaRPr>
        </a:p>
      </dgm:t>
    </dgm:pt>
    <dgm:pt modelId="{E8D3CF9E-AFF9-40C8-8566-49B47A4A5451}" type="parTrans" cxnId="{9904645E-55EA-4E94-A2D4-6C006F295A86}">
      <dgm:prSet/>
      <dgm:spPr/>
      <dgm:t>
        <a:bodyPr/>
        <a:lstStyle/>
        <a:p>
          <a:endParaRPr lang="ru-RU"/>
        </a:p>
      </dgm:t>
    </dgm:pt>
    <dgm:pt modelId="{809E0495-A9C6-4A35-9603-AA3D00AC24F7}" type="sibTrans" cxnId="{9904645E-55EA-4E94-A2D4-6C006F295A86}">
      <dgm:prSet/>
      <dgm:spPr/>
      <dgm:t>
        <a:bodyPr/>
        <a:lstStyle/>
        <a:p>
          <a:endParaRPr lang="ru-RU"/>
        </a:p>
      </dgm:t>
    </dgm:pt>
    <dgm:pt modelId="{BF4474E8-19FE-4FAA-881F-71C1CC44EED7}">
      <dgm:prSet phldrT="[Текст]" custT="1"/>
      <dgm:spPr>
        <a:solidFill>
          <a:schemeClr val="accent5">
            <a:lumMod val="20000"/>
            <a:lumOff val="80000"/>
            <a:alpha val="90000"/>
          </a:schemeClr>
        </a:solidFill>
        <a:scene3d>
          <a:camera prst="orthographicFront"/>
          <a:lightRig rig="threePt" dir="t"/>
        </a:scene3d>
        <a:sp3d>
          <a:bevelT/>
        </a:sp3d>
      </dgm:spPr>
      <dgm:t>
        <a:bodyPr/>
        <a:lstStyle/>
        <a:p>
          <a:r>
            <a:rPr lang="ru-RU" sz="1400" dirty="0" smtClean="0"/>
            <a:t>техническое обследование мостов (через р. Подкумок по пр. Калинина, через р. Юца по пр. Калинина, через р. Юца по ул. Ленина, через р. Подкумок по ул. Степная), </a:t>
          </a:r>
          <a:endParaRPr lang="ru-RU" sz="1400" dirty="0"/>
        </a:p>
      </dgm:t>
    </dgm:pt>
    <dgm:pt modelId="{EBE907AE-2756-451E-A67B-01A8D8CA24E0}" type="parTrans" cxnId="{05CF1D9E-F4F2-499A-8736-9FF9DEC6FB63}">
      <dgm:prSet/>
      <dgm:spPr/>
      <dgm:t>
        <a:bodyPr/>
        <a:lstStyle/>
        <a:p>
          <a:endParaRPr lang="ru-RU"/>
        </a:p>
      </dgm:t>
    </dgm:pt>
    <dgm:pt modelId="{F4C6E296-B8F3-40F0-824A-499E861BB0A2}" type="sibTrans" cxnId="{05CF1D9E-F4F2-499A-8736-9FF9DEC6FB63}">
      <dgm:prSet/>
      <dgm:spPr/>
      <dgm:t>
        <a:bodyPr/>
        <a:lstStyle/>
        <a:p>
          <a:endParaRPr lang="ru-RU"/>
        </a:p>
      </dgm:t>
    </dgm:pt>
    <dgm:pt modelId="{CA9ACB13-2268-4E60-865A-FC2ADD5808C9}">
      <dgm:prSet phldrT="[Текст]" custT="1"/>
      <dgm:spPr>
        <a:solidFill>
          <a:schemeClr val="accent5">
            <a:lumMod val="20000"/>
            <a:lumOff val="80000"/>
            <a:alpha val="90000"/>
          </a:schemeClr>
        </a:solidFill>
        <a:scene3d>
          <a:camera prst="orthographicFront"/>
          <a:lightRig rig="threePt" dir="t"/>
        </a:scene3d>
        <a:sp3d>
          <a:bevelT/>
        </a:sp3d>
      </dgm:spPr>
      <dgm:t>
        <a:bodyPr/>
        <a:lstStyle/>
        <a:p>
          <a:r>
            <a:rPr lang="ru-RU" sz="1400" dirty="0" smtClean="0"/>
            <a:t>подготовка и согласование отчетов оценки уязвимости объектов транспортной инфраструктуры</a:t>
          </a:r>
          <a:endParaRPr lang="ru-RU" sz="1400" dirty="0"/>
        </a:p>
      </dgm:t>
    </dgm:pt>
    <dgm:pt modelId="{7C076ECE-A25A-45AE-856F-660D18408009}" type="parTrans" cxnId="{0F0E4CD3-1CB8-41DC-B06A-793821B4FAE7}">
      <dgm:prSet/>
      <dgm:spPr/>
      <dgm:t>
        <a:bodyPr/>
        <a:lstStyle/>
        <a:p>
          <a:endParaRPr lang="ru-RU"/>
        </a:p>
      </dgm:t>
    </dgm:pt>
    <dgm:pt modelId="{DE138DA3-2F5E-4A0E-B799-48B9712E90A5}" type="sibTrans" cxnId="{0F0E4CD3-1CB8-41DC-B06A-793821B4FAE7}">
      <dgm:prSet/>
      <dgm:spPr/>
      <dgm:t>
        <a:bodyPr/>
        <a:lstStyle/>
        <a:p>
          <a:endParaRPr lang="ru-RU"/>
        </a:p>
      </dgm:t>
    </dgm:pt>
    <dgm:pt modelId="{D9A9A991-ECEF-4FBC-B3A3-D1615EDF4154}">
      <dgm:prSet phldrT="[Текст]" custT="1"/>
      <dgm:spPr>
        <a:solidFill>
          <a:schemeClr val="accent5">
            <a:lumMod val="60000"/>
            <a:lumOff val="40000"/>
          </a:schemeClr>
        </a:solidFill>
        <a:scene3d>
          <a:camera prst="orthographicFront"/>
          <a:lightRig rig="threePt" dir="t"/>
        </a:scene3d>
        <a:sp3d>
          <a:bevelT/>
        </a:sp3d>
      </dgm:spPr>
      <dgm:t>
        <a:bodyPr/>
        <a:lstStyle/>
        <a:p>
          <a:r>
            <a:rPr lang="ru-RU" sz="4000" b="1" i="0" u="none" strike="noStrike" kern="1200" baseline="0" dirty="0" smtClean="0">
              <a:solidFill>
                <a:srgbClr val="002060"/>
              </a:solidFill>
              <a:latin typeface="+mn-lt"/>
              <a:ea typeface="+mn-ea"/>
              <a:cs typeface="+mn-cs"/>
            </a:rPr>
            <a:t>16,1</a:t>
          </a:r>
          <a:r>
            <a:rPr lang="ru-RU" sz="3200" b="1" kern="1200" dirty="0" smtClean="0">
              <a:solidFill>
                <a:schemeClr val="tx1"/>
              </a:solidFill>
            </a:rPr>
            <a:t> - </a:t>
          </a:r>
          <a:r>
            <a:rPr lang="ru-RU" sz="1400" b="1" kern="1200" dirty="0" smtClean="0">
              <a:solidFill>
                <a:schemeClr val="tx1"/>
              </a:solidFill>
            </a:rPr>
            <a:t>Разметка, знаки,</a:t>
          </a:r>
        </a:p>
        <a:p>
          <a:r>
            <a:rPr lang="ru-RU" sz="1400" b="1" kern="1200" dirty="0" smtClean="0">
              <a:solidFill>
                <a:schemeClr val="tx1"/>
              </a:solidFill>
            </a:rPr>
            <a:t> ограждения</a:t>
          </a:r>
          <a:endParaRPr lang="ru-RU" sz="1400" b="1" kern="1200" dirty="0">
            <a:solidFill>
              <a:schemeClr val="tx1"/>
            </a:solidFill>
          </a:endParaRPr>
        </a:p>
      </dgm:t>
    </dgm:pt>
    <dgm:pt modelId="{C1A6F6E5-E29F-472C-BDE4-FCA4A227C339}" type="parTrans" cxnId="{99CFF1EC-C372-440F-808C-9937F9D3CEAB}">
      <dgm:prSet/>
      <dgm:spPr/>
      <dgm:t>
        <a:bodyPr/>
        <a:lstStyle/>
        <a:p>
          <a:endParaRPr lang="ru-RU"/>
        </a:p>
      </dgm:t>
    </dgm:pt>
    <dgm:pt modelId="{0676D03B-BE25-428F-B4FC-54B597FA2A30}" type="sibTrans" cxnId="{99CFF1EC-C372-440F-808C-9937F9D3CEAB}">
      <dgm:prSet/>
      <dgm:spPr/>
      <dgm:t>
        <a:bodyPr/>
        <a:lstStyle/>
        <a:p>
          <a:endParaRPr lang="ru-RU"/>
        </a:p>
      </dgm:t>
    </dgm:pt>
    <dgm:pt modelId="{8527ED57-C4FA-4E7A-95F7-10BE8827835B}">
      <dgm:prSet phldrT="[Текст]" custT="1"/>
      <dgm:spPr>
        <a:solidFill>
          <a:schemeClr val="accent5">
            <a:lumMod val="20000"/>
            <a:lumOff val="80000"/>
            <a:alpha val="90000"/>
          </a:schemeClr>
        </a:solidFill>
        <a:scene3d>
          <a:camera prst="orthographicFront"/>
          <a:lightRig rig="threePt" dir="t"/>
        </a:scene3d>
        <a:sp3d>
          <a:bevelT/>
        </a:sp3d>
      </dgm:spPr>
      <dgm:t>
        <a:bodyPr/>
        <a:lstStyle/>
        <a:p>
          <a:r>
            <a:rPr lang="ru-RU" sz="1400" dirty="0" smtClean="0"/>
            <a:t>содержание 31 светофорного  объекта</a:t>
          </a:r>
          <a:endParaRPr lang="ru-RU" sz="1400" dirty="0"/>
        </a:p>
      </dgm:t>
    </dgm:pt>
    <dgm:pt modelId="{9F67917A-FE4F-4A6F-95C3-F405CF2D3622}" type="parTrans" cxnId="{B5B25172-33DE-4875-A640-0D95C4740CE9}">
      <dgm:prSet/>
      <dgm:spPr/>
      <dgm:t>
        <a:bodyPr/>
        <a:lstStyle/>
        <a:p>
          <a:endParaRPr lang="ru-RU"/>
        </a:p>
      </dgm:t>
    </dgm:pt>
    <dgm:pt modelId="{7431651F-64E2-4F84-912E-5B547B613917}" type="sibTrans" cxnId="{B5B25172-33DE-4875-A640-0D95C4740CE9}">
      <dgm:prSet/>
      <dgm:spPr/>
      <dgm:t>
        <a:bodyPr/>
        <a:lstStyle/>
        <a:p>
          <a:endParaRPr lang="ru-RU"/>
        </a:p>
      </dgm:t>
    </dgm:pt>
    <dgm:pt modelId="{7724B3EF-9F76-4FEE-BC36-CD9855FB8191}">
      <dgm:prSet phldrT="[Текст]" custT="1"/>
      <dgm:spPr>
        <a:solidFill>
          <a:schemeClr val="accent5">
            <a:lumMod val="20000"/>
            <a:lumOff val="80000"/>
            <a:alpha val="90000"/>
          </a:schemeClr>
        </a:solidFill>
        <a:scene3d>
          <a:camera prst="orthographicFront"/>
          <a:lightRig rig="threePt" dir="t"/>
        </a:scene3d>
        <a:sp3d>
          <a:bevelT/>
        </a:sp3d>
      </dgm:spPr>
      <dgm:t>
        <a:bodyPr/>
        <a:lstStyle/>
        <a:p>
          <a:r>
            <a:rPr lang="ru-RU" sz="1400" dirty="0" smtClean="0"/>
            <a:t>ремонт и устройство 2 641 м. погонных  ограждений</a:t>
          </a:r>
          <a:endParaRPr lang="ru-RU" sz="1400" dirty="0"/>
        </a:p>
      </dgm:t>
    </dgm:pt>
    <dgm:pt modelId="{A601F6EA-631E-41FB-A126-61484CE92844}" type="parTrans" cxnId="{84E58343-209A-416D-A275-36D5E345C378}">
      <dgm:prSet/>
      <dgm:spPr/>
      <dgm:t>
        <a:bodyPr/>
        <a:lstStyle/>
        <a:p>
          <a:endParaRPr lang="ru-RU"/>
        </a:p>
      </dgm:t>
    </dgm:pt>
    <dgm:pt modelId="{1E9A25A7-CF6E-4F79-9048-A64D6D67FD2D}" type="sibTrans" cxnId="{84E58343-209A-416D-A275-36D5E345C378}">
      <dgm:prSet/>
      <dgm:spPr/>
      <dgm:t>
        <a:bodyPr/>
        <a:lstStyle/>
        <a:p>
          <a:endParaRPr lang="ru-RU"/>
        </a:p>
      </dgm:t>
    </dgm:pt>
    <dgm:pt modelId="{0EC790EE-A418-42AC-A0E7-7CDC57D0029F}">
      <dgm:prSet phldrT="[Текст]" custT="1"/>
      <dgm:spPr>
        <a:solidFill>
          <a:schemeClr val="accent5">
            <a:lumMod val="20000"/>
            <a:lumOff val="80000"/>
            <a:alpha val="90000"/>
          </a:schemeClr>
        </a:solidFill>
        <a:scene3d>
          <a:camera prst="orthographicFront"/>
          <a:lightRig rig="threePt" dir="t"/>
        </a:scene3d>
        <a:sp3d>
          <a:bevelT/>
        </a:sp3d>
      </dgm:spPr>
      <dgm:t>
        <a:bodyPr/>
        <a:lstStyle/>
        <a:p>
          <a:r>
            <a:rPr lang="ru-RU" sz="1400" dirty="0" smtClean="0"/>
            <a:t>ремонт 710 плоских дорожных знаков </a:t>
          </a:r>
          <a:endParaRPr lang="ru-RU" sz="1400" dirty="0"/>
        </a:p>
      </dgm:t>
    </dgm:pt>
    <dgm:pt modelId="{E72271B0-5C8D-4D2B-A72D-179ADF4F76A6}" type="parTrans" cxnId="{D1009CDE-F76A-416A-8F65-271DE1F3CC8E}">
      <dgm:prSet/>
      <dgm:spPr/>
      <dgm:t>
        <a:bodyPr/>
        <a:lstStyle/>
        <a:p>
          <a:endParaRPr lang="ru-RU"/>
        </a:p>
      </dgm:t>
    </dgm:pt>
    <dgm:pt modelId="{D2E7B147-2CF1-4F3B-AAFB-CF2A09FB7429}" type="sibTrans" cxnId="{D1009CDE-F76A-416A-8F65-271DE1F3CC8E}">
      <dgm:prSet/>
      <dgm:spPr/>
      <dgm:t>
        <a:bodyPr/>
        <a:lstStyle/>
        <a:p>
          <a:endParaRPr lang="ru-RU"/>
        </a:p>
      </dgm:t>
    </dgm:pt>
    <dgm:pt modelId="{61C321AA-944F-4FA3-900B-7CB1AD98794F}">
      <dgm:prSet phldrT="[Текст]" custT="1"/>
      <dgm:spPr>
        <a:solidFill>
          <a:schemeClr val="accent5">
            <a:lumMod val="20000"/>
            <a:lumOff val="80000"/>
            <a:alpha val="90000"/>
          </a:schemeClr>
        </a:solidFill>
        <a:scene3d>
          <a:camera prst="orthographicFront"/>
          <a:lightRig rig="threePt" dir="t"/>
        </a:scene3d>
        <a:sp3d>
          <a:bevelT/>
        </a:sp3d>
      </dgm:spPr>
      <dgm:t>
        <a:bodyPr/>
        <a:lstStyle/>
        <a:p>
          <a:r>
            <a:rPr lang="ru-RU" sz="1400" dirty="0" smtClean="0"/>
            <a:t>устройство 2-х шлагбаумов </a:t>
          </a:r>
          <a:endParaRPr lang="ru-RU" sz="1400" dirty="0"/>
        </a:p>
      </dgm:t>
    </dgm:pt>
    <dgm:pt modelId="{F152488C-73BE-49B0-A249-DAB37EFD4A70}" type="parTrans" cxnId="{57A486A2-E36D-4841-8CC0-7420AEE2C5C6}">
      <dgm:prSet/>
      <dgm:spPr/>
      <dgm:t>
        <a:bodyPr/>
        <a:lstStyle/>
        <a:p>
          <a:endParaRPr lang="ru-RU"/>
        </a:p>
      </dgm:t>
    </dgm:pt>
    <dgm:pt modelId="{D6DBAE48-1ADD-45B8-B352-95862511E699}" type="sibTrans" cxnId="{57A486A2-E36D-4841-8CC0-7420AEE2C5C6}">
      <dgm:prSet/>
      <dgm:spPr/>
      <dgm:t>
        <a:bodyPr/>
        <a:lstStyle/>
        <a:p>
          <a:endParaRPr lang="ru-RU"/>
        </a:p>
      </dgm:t>
    </dgm:pt>
    <dgm:pt modelId="{E6023C43-142F-41C5-A14F-88E591B158C2}">
      <dgm:prSet phldrT="[Текст]" custT="1"/>
      <dgm:spPr>
        <a:solidFill>
          <a:schemeClr val="accent5">
            <a:lumMod val="20000"/>
            <a:lumOff val="80000"/>
            <a:alpha val="90000"/>
          </a:schemeClr>
        </a:solidFill>
        <a:scene3d>
          <a:camera prst="orthographicFront"/>
          <a:lightRig rig="threePt" dir="t"/>
        </a:scene3d>
        <a:sp3d>
          <a:bevelT/>
        </a:sp3d>
      </dgm:spPr>
      <dgm:t>
        <a:bodyPr/>
        <a:lstStyle/>
        <a:p>
          <a:r>
            <a:rPr lang="ru-RU" sz="1400" dirty="0" smtClean="0"/>
            <a:t>нанесение 109 344 м. погонных дорожной разметки</a:t>
          </a:r>
          <a:endParaRPr lang="ru-RU" sz="1400" dirty="0"/>
        </a:p>
      </dgm:t>
    </dgm:pt>
    <dgm:pt modelId="{90B0A2F8-9557-4E8F-9535-68F7DBF11655}" type="parTrans" cxnId="{8D234B91-ADA1-4371-9C6A-E80A33263CAF}">
      <dgm:prSet/>
      <dgm:spPr/>
      <dgm:t>
        <a:bodyPr/>
        <a:lstStyle/>
        <a:p>
          <a:endParaRPr lang="ru-RU"/>
        </a:p>
      </dgm:t>
    </dgm:pt>
    <dgm:pt modelId="{E4D1721D-34A3-4D64-A87C-3D0C882BF176}" type="sibTrans" cxnId="{8D234B91-ADA1-4371-9C6A-E80A33263CAF}">
      <dgm:prSet/>
      <dgm:spPr/>
      <dgm:t>
        <a:bodyPr/>
        <a:lstStyle/>
        <a:p>
          <a:endParaRPr lang="ru-RU"/>
        </a:p>
      </dgm:t>
    </dgm:pt>
    <dgm:pt modelId="{2C479374-B09F-45EB-9017-0D1108C1EA7D}">
      <dgm:prSet phldrT="[Текст]" custT="1"/>
      <dgm:spPr>
        <a:solidFill>
          <a:schemeClr val="accent5">
            <a:lumMod val="20000"/>
            <a:lumOff val="80000"/>
            <a:alpha val="90000"/>
          </a:schemeClr>
        </a:solidFill>
        <a:scene3d>
          <a:camera prst="orthographicFront"/>
          <a:lightRig rig="threePt" dir="t"/>
        </a:scene3d>
        <a:sp3d>
          <a:bevelT/>
        </a:sp3d>
      </dgm:spPr>
      <dgm:t>
        <a:bodyPr/>
        <a:lstStyle/>
        <a:p>
          <a:r>
            <a:rPr lang="ru-RU" sz="1400" dirty="0" smtClean="0"/>
            <a:t>устройство 544 м</a:t>
          </a:r>
          <a:r>
            <a:rPr lang="ru-RU" sz="1400" baseline="30000" dirty="0" smtClean="0"/>
            <a:t>2 </a:t>
          </a:r>
          <a:r>
            <a:rPr lang="ru-RU" sz="1400" dirty="0" smtClean="0"/>
            <a:t>искусственных дорожных неровностей</a:t>
          </a:r>
          <a:endParaRPr lang="ru-RU" sz="1400" dirty="0"/>
        </a:p>
      </dgm:t>
    </dgm:pt>
    <dgm:pt modelId="{51789A53-0068-4CB3-A46B-9AC222CC3534}" type="parTrans" cxnId="{49B55BC9-EFDC-40C9-8FD8-345D076DC083}">
      <dgm:prSet/>
      <dgm:spPr/>
      <dgm:t>
        <a:bodyPr/>
        <a:lstStyle/>
        <a:p>
          <a:endParaRPr lang="ru-RU"/>
        </a:p>
      </dgm:t>
    </dgm:pt>
    <dgm:pt modelId="{C01CCF65-A3C7-4BE5-9D05-E53B1A5CBAA6}" type="sibTrans" cxnId="{49B55BC9-EFDC-40C9-8FD8-345D076DC083}">
      <dgm:prSet/>
      <dgm:spPr/>
      <dgm:t>
        <a:bodyPr/>
        <a:lstStyle/>
        <a:p>
          <a:endParaRPr lang="ru-RU"/>
        </a:p>
      </dgm:t>
    </dgm:pt>
    <dgm:pt modelId="{C265AD9D-BCB9-4183-B1F8-40A68EFEE928}">
      <dgm:prSet phldrT="[Текст]" custT="1"/>
      <dgm:spPr>
        <a:solidFill>
          <a:schemeClr val="accent5">
            <a:lumMod val="20000"/>
            <a:lumOff val="80000"/>
            <a:alpha val="90000"/>
          </a:schemeClr>
        </a:solidFill>
        <a:scene3d>
          <a:camera prst="orthographicFront"/>
          <a:lightRig rig="threePt" dir="t"/>
        </a:scene3d>
        <a:sp3d>
          <a:bevelT/>
        </a:sp3d>
      </dgm:spPr>
      <dgm:t>
        <a:bodyPr/>
        <a:lstStyle/>
        <a:p>
          <a:r>
            <a:rPr lang="ru-RU" sz="1400" dirty="0" smtClean="0"/>
            <a:t> конкурс среди учащихся «Законы дорог уважай»</a:t>
          </a:r>
          <a:endParaRPr lang="ru-RU" sz="1400" dirty="0"/>
        </a:p>
      </dgm:t>
    </dgm:pt>
    <dgm:pt modelId="{001FE60B-0345-4F90-8653-A98916BB5535}" type="parTrans" cxnId="{132066C1-04EE-4D3C-825A-57D210DD91F4}">
      <dgm:prSet/>
      <dgm:spPr/>
      <dgm:t>
        <a:bodyPr/>
        <a:lstStyle/>
        <a:p>
          <a:endParaRPr lang="ru-RU"/>
        </a:p>
      </dgm:t>
    </dgm:pt>
    <dgm:pt modelId="{696ECC65-A8EA-483F-A8A7-624D6661214F}" type="sibTrans" cxnId="{132066C1-04EE-4D3C-825A-57D210DD91F4}">
      <dgm:prSet/>
      <dgm:spPr/>
      <dgm:t>
        <a:bodyPr/>
        <a:lstStyle/>
        <a:p>
          <a:endParaRPr lang="ru-RU"/>
        </a:p>
      </dgm:t>
    </dgm:pt>
    <dgm:pt modelId="{1D871D8A-F673-476D-9243-B83D76F1C3CC}" type="pres">
      <dgm:prSet presAssocID="{869FFE8E-4D8F-41B1-8256-3CE316F9D934}" presName="Name0" presStyleCnt="0">
        <dgm:presLayoutVars>
          <dgm:dir/>
          <dgm:animLvl val="lvl"/>
          <dgm:resizeHandles val="exact"/>
        </dgm:presLayoutVars>
      </dgm:prSet>
      <dgm:spPr/>
      <dgm:t>
        <a:bodyPr/>
        <a:lstStyle/>
        <a:p>
          <a:endParaRPr lang="ru-RU"/>
        </a:p>
      </dgm:t>
    </dgm:pt>
    <dgm:pt modelId="{BDAE0CB6-B19D-4AEC-8125-16050F5B7859}" type="pres">
      <dgm:prSet presAssocID="{0446786E-16EA-4478-BBB4-0E0A8DC6F92D}" presName="composite" presStyleCnt="0"/>
      <dgm:spPr/>
    </dgm:pt>
    <dgm:pt modelId="{0B0926A0-76F7-4907-BFF7-CD15587E8CC0}" type="pres">
      <dgm:prSet presAssocID="{0446786E-16EA-4478-BBB4-0E0A8DC6F92D}" presName="parTx" presStyleLbl="alignNode1" presStyleIdx="0" presStyleCnt="3" custScaleY="104280" custLinFactNeighborX="-103" custLinFactNeighborY="-37476">
        <dgm:presLayoutVars>
          <dgm:chMax val="0"/>
          <dgm:chPref val="0"/>
          <dgm:bulletEnabled val="1"/>
        </dgm:presLayoutVars>
      </dgm:prSet>
      <dgm:spPr>
        <a:prstGeom prst="roundRect">
          <a:avLst/>
        </a:prstGeom>
      </dgm:spPr>
      <dgm:t>
        <a:bodyPr/>
        <a:lstStyle/>
        <a:p>
          <a:endParaRPr lang="ru-RU"/>
        </a:p>
      </dgm:t>
    </dgm:pt>
    <dgm:pt modelId="{2DAADFED-40C5-4242-9F47-082A1FE5F449}" type="pres">
      <dgm:prSet presAssocID="{0446786E-16EA-4478-BBB4-0E0A8DC6F92D}" presName="desTx" presStyleLbl="alignAccFollowNode1" presStyleIdx="0" presStyleCnt="3" custScaleY="47687" custLinFactNeighborX="-103" custLinFactNeighborY="-33858">
        <dgm:presLayoutVars>
          <dgm:bulletEnabled val="1"/>
        </dgm:presLayoutVars>
      </dgm:prSet>
      <dgm:spPr>
        <a:prstGeom prst="roundRect">
          <a:avLst/>
        </a:prstGeom>
      </dgm:spPr>
      <dgm:t>
        <a:bodyPr/>
        <a:lstStyle/>
        <a:p>
          <a:endParaRPr lang="ru-RU"/>
        </a:p>
      </dgm:t>
    </dgm:pt>
    <dgm:pt modelId="{2045B9DA-BBA8-4EB2-88A2-5F33D76F8C7A}" type="pres">
      <dgm:prSet presAssocID="{B86892CE-9B1C-4331-91F7-7F5E272AD33A}" presName="space" presStyleCnt="0"/>
      <dgm:spPr/>
    </dgm:pt>
    <dgm:pt modelId="{E06EFFA3-7967-4985-8E84-D42C0034CE22}" type="pres">
      <dgm:prSet presAssocID="{935387F5-781C-41EE-8C5E-86DF2CA63E06}" presName="composite" presStyleCnt="0"/>
      <dgm:spPr/>
    </dgm:pt>
    <dgm:pt modelId="{5375D331-6CC7-4BA8-85B5-321A92B484A6}" type="pres">
      <dgm:prSet presAssocID="{935387F5-781C-41EE-8C5E-86DF2CA63E06}" presName="parTx" presStyleLbl="alignNode1" presStyleIdx="1" presStyleCnt="3" custScaleY="110647" custLinFactNeighborX="-1026" custLinFactNeighborY="-12701">
        <dgm:presLayoutVars>
          <dgm:chMax val="0"/>
          <dgm:chPref val="0"/>
          <dgm:bulletEnabled val="1"/>
        </dgm:presLayoutVars>
      </dgm:prSet>
      <dgm:spPr>
        <a:prstGeom prst="roundRect">
          <a:avLst/>
        </a:prstGeom>
      </dgm:spPr>
      <dgm:t>
        <a:bodyPr/>
        <a:lstStyle/>
        <a:p>
          <a:endParaRPr lang="ru-RU"/>
        </a:p>
      </dgm:t>
    </dgm:pt>
    <dgm:pt modelId="{9DE06460-DB88-48FC-A287-91219B9737D5}" type="pres">
      <dgm:prSet presAssocID="{935387F5-781C-41EE-8C5E-86DF2CA63E06}" presName="desTx" presStyleLbl="alignAccFollowNode1" presStyleIdx="1" presStyleCnt="3" custScaleY="81709" custLinFactNeighborX="-1709" custLinFactNeighborY="-8907">
        <dgm:presLayoutVars>
          <dgm:bulletEnabled val="1"/>
        </dgm:presLayoutVars>
      </dgm:prSet>
      <dgm:spPr>
        <a:prstGeom prst="roundRect">
          <a:avLst/>
        </a:prstGeom>
      </dgm:spPr>
      <dgm:t>
        <a:bodyPr/>
        <a:lstStyle/>
        <a:p>
          <a:endParaRPr lang="ru-RU"/>
        </a:p>
      </dgm:t>
    </dgm:pt>
    <dgm:pt modelId="{7574F0A5-B744-499B-BE84-26F88202E5E2}" type="pres">
      <dgm:prSet presAssocID="{809E0495-A9C6-4A35-9603-AA3D00AC24F7}" presName="space" presStyleCnt="0"/>
      <dgm:spPr/>
    </dgm:pt>
    <dgm:pt modelId="{67F488E3-36CF-4B74-A09F-3700925BDDA4}" type="pres">
      <dgm:prSet presAssocID="{D9A9A991-ECEF-4FBC-B3A3-D1615EDF4154}" presName="composite" presStyleCnt="0"/>
      <dgm:spPr/>
    </dgm:pt>
    <dgm:pt modelId="{83E67EC6-5826-45A0-ACF1-6B81E28E299C}" type="pres">
      <dgm:prSet presAssocID="{D9A9A991-ECEF-4FBC-B3A3-D1615EDF4154}" presName="parTx" presStyleLbl="alignNode1" presStyleIdx="2" presStyleCnt="3" custScaleY="112198" custLinFactNeighborX="103" custLinFactNeighborY="-39833">
        <dgm:presLayoutVars>
          <dgm:chMax val="0"/>
          <dgm:chPref val="0"/>
          <dgm:bulletEnabled val="1"/>
        </dgm:presLayoutVars>
      </dgm:prSet>
      <dgm:spPr>
        <a:prstGeom prst="roundRect">
          <a:avLst/>
        </a:prstGeom>
      </dgm:spPr>
      <dgm:t>
        <a:bodyPr/>
        <a:lstStyle/>
        <a:p>
          <a:endParaRPr lang="ru-RU"/>
        </a:p>
      </dgm:t>
    </dgm:pt>
    <dgm:pt modelId="{F504E1B1-C0F5-4DEB-AC21-898C35CE15FD}" type="pres">
      <dgm:prSet presAssocID="{D9A9A991-ECEF-4FBC-B3A3-D1615EDF4154}" presName="desTx" presStyleLbl="alignAccFollowNode1" presStyleIdx="2" presStyleCnt="3" custLinFactNeighborX="103" custLinFactNeighborY="3402">
        <dgm:presLayoutVars>
          <dgm:bulletEnabled val="1"/>
        </dgm:presLayoutVars>
      </dgm:prSet>
      <dgm:spPr>
        <a:prstGeom prst="roundRect">
          <a:avLst/>
        </a:prstGeom>
      </dgm:spPr>
      <dgm:t>
        <a:bodyPr/>
        <a:lstStyle/>
        <a:p>
          <a:endParaRPr lang="ru-RU"/>
        </a:p>
      </dgm:t>
    </dgm:pt>
  </dgm:ptLst>
  <dgm:cxnLst>
    <dgm:cxn modelId="{D1009CDE-F76A-416A-8F65-271DE1F3CC8E}" srcId="{D9A9A991-ECEF-4FBC-B3A3-D1615EDF4154}" destId="{0EC790EE-A418-42AC-A0E7-7CDC57D0029F}" srcOrd="1" destOrd="0" parTransId="{E72271B0-5C8D-4D2B-A72D-179ADF4F76A6}" sibTransId="{D2E7B147-2CF1-4F3B-AAFB-CF2A09FB7429}"/>
    <dgm:cxn modelId="{DCC971C3-1023-4A1D-9205-B99EEB7C51A8}" type="presOf" srcId="{C265AD9D-BCB9-4183-B1F8-40A68EFEE928}" destId="{F504E1B1-C0F5-4DEB-AC21-898C35CE15FD}" srcOrd="0" destOrd="6" presId="urn:microsoft.com/office/officeart/2005/8/layout/hList1"/>
    <dgm:cxn modelId="{BF89AED5-8906-409B-991E-9DFD352497AF}" type="presOf" srcId="{935387F5-781C-41EE-8C5E-86DF2CA63E06}" destId="{5375D331-6CC7-4BA8-85B5-321A92B484A6}" srcOrd="0" destOrd="0" presId="urn:microsoft.com/office/officeart/2005/8/layout/hList1"/>
    <dgm:cxn modelId="{31401C17-6DAE-4561-860D-1B89050257A4}" type="presOf" srcId="{0EC790EE-A418-42AC-A0E7-7CDC57D0029F}" destId="{F504E1B1-C0F5-4DEB-AC21-898C35CE15FD}" srcOrd="0" destOrd="1" presId="urn:microsoft.com/office/officeart/2005/8/layout/hList1"/>
    <dgm:cxn modelId="{99CFF1EC-C372-440F-808C-9937F9D3CEAB}" srcId="{869FFE8E-4D8F-41B1-8256-3CE316F9D934}" destId="{D9A9A991-ECEF-4FBC-B3A3-D1615EDF4154}" srcOrd="2" destOrd="0" parTransId="{C1A6F6E5-E29F-472C-BDE4-FCA4A227C339}" sibTransId="{0676D03B-BE25-428F-B4FC-54B597FA2A30}"/>
    <dgm:cxn modelId="{17EF1910-F428-486A-B9C9-0203954B0CC4}" type="presOf" srcId="{2C479374-B09F-45EB-9017-0D1108C1EA7D}" destId="{F504E1B1-C0F5-4DEB-AC21-898C35CE15FD}" srcOrd="0" destOrd="5" presId="urn:microsoft.com/office/officeart/2005/8/layout/hList1"/>
    <dgm:cxn modelId="{A518C7D2-FA0B-4217-993D-72B1B852EC54}" type="presOf" srcId="{D9A9A991-ECEF-4FBC-B3A3-D1615EDF4154}" destId="{83E67EC6-5826-45A0-ACF1-6B81E28E299C}" srcOrd="0" destOrd="0" presId="urn:microsoft.com/office/officeart/2005/8/layout/hList1"/>
    <dgm:cxn modelId="{AAB7C2CF-8530-49DD-AA87-C9905DCE53B2}" type="presOf" srcId="{7724B3EF-9F76-4FEE-BC36-CD9855FB8191}" destId="{F504E1B1-C0F5-4DEB-AC21-898C35CE15FD}" srcOrd="0" destOrd="2" presId="urn:microsoft.com/office/officeart/2005/8/layout/hList1"/>
    <dgm:cxn modelId="{132066C1-04EE-4D3C-825A-57D210DD91F4}" srcId="{D9A9A991-ECEF-4FBC-B3A3-D1615EDF4154}" destId="{C265AD9D-BCB9-4183-B1F8-40A68EFEE928}" srcOrd="6" destOrd="0" parTransId="{001FE60B-0345-4F90-8653-A98916BB5535}" sibTransId="{696ECC65-A8EA-483F-A8A7-624D6661214F}"/>
    <dgm:cxn modelId="{84E58343-209A-416D-A275-36D5E345C378}" srcId="{D9A9A991-ECEF-4FBC-B3A3-D1615EDF4154}" destId="{7724B3EF-9F76-4FEE-BC36-CD9855FB8191}" srcOrd="2" destOrd="0" parTransId="{A601F6EA-631E-41FB-A126-61484CE92844}" sibTransId="{1E9A25A7-CF6E-4F79-9048-A64D6D67FD2D}"/>
    <dgm:cxn modelId="{F2289DA4-F492-4299-BCFB-3C11AA4DEB81}" srcId="{869FFE8E-4D8F-41B1-8256-3CE316F9D934}" destId="{0446786E-16EA-4478-BBB4-0E0A8DC6F92D}" srcOrd="0" destOrd="0" parTransId="{8922E6EB-3083-4C01-8090-BCA9BBDCEBFF}" sibTransId="{B86892CE-9B1C-4331-91F7-7F5E272AD33A}"/>
    <dgm:cxn modelId="{8303288C-1E9A-4C70-97E7-7EC541DBFE40}" type="presOf" srcId="{0446786E-16EA-4478-BBB4-0E0A8DC6F92D}" destId="{0B0926A0-76F7-4907-BFF7-CD15587E8CC0}" srcOrd="0" destOrd="0" presId="urn:microsoft.com/office/officeart/2005/8/layout/hList1"/>
    <dgm:cxn modelId="{B9D77E71-8147-45BD-82BB-8D10BF374304}" type="presOf" srcId="{61C321AA-944F-4FA3-900B-7CB1AD98794F}" destId="{F504E1B1-C0F5-4DEB-AC21-898C35CE15FD}" srcOrd="0" destOrd="3" presId="urn:microsoft.com/office/officeart/2005/8/layout/hList1"/>
    <dgm:cxn modelId="{4B745440-942A-43D6-9DFF-569CD98FED6D}" type="presOf" srcId="{8527ED57-C4FA-4E7A-95F7-10BE8827835B}" destId="{F504E1B1-C0F5-4DEB-AC21-898C35CE15FD}" srcOrd="0" destOrd="0" presId="urn:microsoft.com/office/officeart/2005/8/layout/hList1"/>
    <dgm:cxn modelId="{F31496CD-4B7B-4EA0-9CE3-80537F12EFD8}" type="presOf" srcId="{BF4474E8-19FE-4FAA-881F-71C1CC44EED7}" destId="{9DE06460-DB88-48FC-A287-91219B9737D5}" srcOrd="0" destOrd="0" presId="urn:microsoft.com/office/officeart/2005/8/layout/hList1"/>
    <dgm:cxn modelId="{9904645E-55EA-4E94-A2D4-6C006F295A86}" srcId="{869FFE8E-4D8F-41B1-8256-3CE316F9D934}" destId="{935387F5-781C-41EE-8C5E-86DF2CA63E06}" srcOrd="1" destOrd="0" parTransId="{E8D3CF9E-AFF9-40C8-8566-49B47A4A5451}" sibTransId="{809E0495-A9C6-4A35-9603-AA3D00AC24F7}"/>
    <dgm:cxn modelId="{35BD84D5-DCCB-4BCF-8B6B-F42CA77BB0D2}" type="presOf" srcId="{869FFE8E-4D8F-41B1-8256-3CE316F9D934}" destId="{1D871D8A-F673-476D-9243-B83D76F1C3CC}" srcOrd="0" destOrd="0" presId="urn:microsoft.com/office/officeart/2005/8/layout/hList1"/>
    <dgm:cxn modelId="{9C1B10A3-3E01-44CB-9865-16666FB9561C}" type="presOf" srcId="{E6023C43-142F-41C5-A14F-88E591B158C2}" destId="{F504E1B1-C0F5-4DEB-AC21-898C35CE15FD}" srcOrd="0" destOrd="4" presId="urn:microsoft.com/office/officeart/2005/8/layout/hList1"/>
    <dgm:cxn modelId="{EADEED95-5587-4553-92DA-A4B2839230B6}" type="presOf" srcId="{808FABBB-2C0B-4545-879B-996AF348150F}" destId="{2DAADFED-40C5-4242-9F47-082A1FE5F449}" srcOrd="0" destOrd="0" presId="urn:microsoft.com/office/officeart/2005/8/layout/hList1"/>
    <dgm:cxn modelId="{83797FF1-20F1-48B2-B076-A7EFF949C39F}" srcId="{0446786E-16EA-4478-BBB4-0E0A8DC6F92D}" destId="{808FABBB-2C0B-4545-879B-996AF348150F}" srcOrd="0" destOrd="0" parTransId="{3D1ABAFB-16E0-408D-B106-EAC0B98DDB1B}" sibTransId="{4E199390-ED09-45F4-9B9B-CB8FAAC6E084}"/>
    <dgm:cxn modelId="{57A486A2-E36D-4841-8CC0-7420AEE2C5C6}" srcId="{D9A9A991-ECEF-4FBC-B3A3-D1615EDF4154}" destId="{61C321AA-944F-4FA3-900B-7CB1AD98794F}" srcOrd="3" destOrd="0" parTransId="{F152488C-73BE-49B0-A249-DAB37EFD4A70}" sibTransId="{D6DBAE48-1ADD-45B8-B352-95862511E699}"/>
    <dgm:cxn modelId="{05CF1D9E-F4F2-499A-8736-9FF9DEC6FB63}" srcId="{935387F5-781C-41EE-8C5E-86DF2CA63E06}" destId="{BF4474E8-19FE-4FAA-881F-71C1CC44EED7}" srcOrd="0" destOrd="0" parTransId="{EBE907AE-2756-451E-A67B-01A8D8CA24E0}" sibTransId="{F4C6E296-B8F3-40F0-824A-499E861BB0A2}"/>
    <dgm:cxn modelId="{49B55BC9-EFDC-40C9-8FD8-345D076DC083}" srcId="{D9A9A991-ECEF-4FBC-B3A3-D1615EDF4154}" destId="{2C479374-B09F-45EB-9017-0D1108C1EA7D}" srcOrd="5" destOrd="0" parTransId="{51789A53-0068-4CB3-A46B-9AC222CC3534}" sibTransId="{C01CCF65-A3C7-4BE5-9D05-E53B1A5CBAA6}"/>
    <dgm:cxn modelId="{B5B25172-33DE-4875-A640-0D95C4740CE9}" srcId="{D9A9A991-ECEF-4FBC-B3A3-D1615EDF4154}" destId="{8527ED57-C4FA-4E7A-95F7-10BE8827835B}" srcOrd="0" destOrd="0" parTransId="{9F67917A-FE4F-4A6F-95C3-F405CF2D3622}" sibTransId="{7431651F-64E2-4F84-912E-5B547B613917}"/>
    <dgm:cxn modelId="{CF3DBB67-C709-40C5-A028-AA730D1B950B}" type="presOf" srcId="{CA9ACB13-2268-4E60-865A-FC2ADD5808C9}" destId="{9DE06460-DB88-48FC-A287-91219B9737D5}" srcOrd="0" destOrd="1" presId="urn:microsoft.com/office/officeart/2005/8/layout/hList1"/>
    <dgm:cxn modelId="{0F0E4CD3-1CB8-41DC-B06A-793821B4FAE7}" srcId="{935387F5-781C-41EE-8C5E-86DF2CA63E06}" destId="{CA9ACB13-2268-4E60-865A-FC2ADD5808C9}" srcOrd="1" destOrd="0" parTransId="{7C076ECE-A25A-45AE-856F-660D18408009}" sibTransId="{DE138DA3-2F5E-4A0E-B799-48B9712E90A5}"/>
    <dgm:cxn modelId="{8D234B91-ADA1-4371-9C6A-E80A33263CAF}" srcId="{D9A9A991-ECEF-4FBC-B3A3-D1615EDF4154}" destId="{E6023C43-142F-41C5-A14F-88E591B158C2}" srcOrd="4" destOrd="0" parTransId="{90B0A2F8-9557-4E8F-9535-68F7DBF11655}" sibTransId="{E4D1721D-34A3-4D64-A87C-3D0C882BF176}"/>
    <dgm:cxn modelId="{3AAD24E6-F9E4-4599-B9D6-448F5314C20F}" type="presParOf" srcId="{1D871D8A-F673-476D-9243-B83D76F1C3CC}" destId="{BDAE0CB6-B19D-4AEC-8125-16050F5B7859}" srcOrd="0" destOrd="0" presId="urn:microsoft.com/office/officeart/2005/8/layout/hList1"/>
    <dgm:cxn modelId="{931DA6B7-B567-470F-BA4E-9A3C8AC68D1C}" type="presParOf" srcId="{BDAE0CB6-B19D-4AEC-8125-16050F5B7859}" destId="{0B0926A0-76F7-4907-BFF7-CD15587E8CC0}" srcOrd="0" destOrd="0" presId="urn:microsoft.com/office/officeart/2005/8/layout/hList1"/>
    <dgm:cxn modelId="{F912A9F5-5D0A-412E-936F-60C02F6F30AA}" type="presParOf" srcId="{BDAE0CB6-B19D-4AEC-8125-16050F5B7859}" destId="{2DAADFED-40C5-4242-9F47-082A1FE5F449}" srcOrd="1" destOrd="0" presId="urn:microsoft.com/office/officeart/2005/8/layout/hList1"/>
    <dgm:cxn modelId="{6076B381-7593-475A-A8A5-D5B91DFCA75C}" type="presParOf" srcId="{1D871D8A-F673-476D-9243-B83D76F1C3CC}" destId="{2045B9DA-BBA8-4EB2-88A2-5F33D76F8C7A}" srcOrd="1" destOrd="0" presId="urn:microsoft.com/office/officeart/2005/8/layout/hList1"/>
    <dgm:cxn modelId="{D350C0DC-18F9-4712-BE97-CEB75672EB44}" type="presParOf" srcId="{1D871D8A-F673-476D-9243-B83D76F1C3CC}" destId="{E06EFFA3-7967-4985-8E84-D42C0034CE22}" srcOrd="2" destOrd="0" presId="urn:microsoft.com/office/officeart/2005/8/layout/hList1"/>
    <dgm:cxn modelId="{8FF52F10-4257-46CE-9403-2234F8A88347}" type="presParOf" srcId="{E06EFFA3-7967-4985-8E84-D42C0034CE22}" destId="{5375D331-6CC7-4BA8-85B5-321A92B484A6}" srcOrd="0" destOrd="0" presId="urn:microsoft.com/office/officeart/2005/8/layout/hList1"/>
    <dgm:cxn modelId="{22831216-F4C9-401C-A4BA-EAC5B8822B09}" type="presParOf" srcId="{E06EFFA3-7967-4985-8E84-D42C0034CE22}" destId="{9DE06460-DB88-48FC-A287-91219B9737D5}" srcOrd="1" destOrd="0" presId="urn:microsoft.com/office/officeart/2005/8/layout/hList1"/>
    <dgm:cxn modelId="{97B63D10-D5F5-447D-B240-6CC5605DAAE4}" type="presParOf" srcId="{1D871D8A-F673-476D-9243-B83D76F1C3CC}" destId="{7574F0A5-B744-499B-BE84-26F88202E5E2}" srcOrd="3" destOrd="0" presId="urn:microsoft.com/office/officeart/2005/8/layout/hList1"/>
    <dgm:cxn modelId="{495B85F7-E290-45DA-811E-3E381BD697B9}" type="presParOf" srcId="{1D871D8A-F673-476D-9243-B83D76F1C3CC}" destId="{67F488E3-36CF-4B74-A09F-3700925BDDA4}" srcOrd="4" destOrd="0" presId="urn:microsoft.com/office/officeart/2005/8/layout/hList1"/>
    <dgm:cxn modelId="{5F4C49EB-18C8-44B0-B51A-CB13814AF482}" type="presParOf" srcId="{67F488E3-36CF-4B74-A09F-3700925BDDA4}" destId="{83E67EC6-5826-45A0-ACF1-6B81E28E299C}" srcOrd="0" destOrd="0" presId="urn:microsoft.com/office/officeart/2005/8/layout/hList1"/>
    <dgm:cxn modelId="{32055688-09C1-408F-85DD-1A1096BC6F1F}" type="presParOf" srcId="{67F488E3-36CF-4B74-A09F-3700925BDDA4}" destId="{F504E1B1-C0F5-4DEB-AC21-898C35CE15F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2F1180-CB94-45DD-9696-B23C581E613A}" type="doc">
      <dgm:prSet loTypeId="urn:microsoft.com/office/officeart/2005/8/layout/hierarchy6" loCatId="hierarchy" qsTypeId="urn:microsoft.com/office/officeart/2005/8/quickstyle/3d3" qsCatId="3D" csTypeId="urn:microsoft.com/office/officeart/2005/8/colors/accent2_5" csCatId="accent2" phldr="1"/>
      <dgm:spPr/>
      <dgm:t>
        <a:bodyPr/>
        <a:lstStyle/>
        <a:p>
          <a:endParaRPr lang="ru-RU"/>
        </a:p>
      </dgm:t>
    </dgm:pt>
    <dgm:pt modelId="{EF3BC446-A531-438F-8454-B8F917C5F9F1}">
      <dgm:prSet phldrT="[Текст]" custT="1">
        <dgm:style>
          <a:lnRef idx="1">
            <a:schemeClr val="accent3"/>
          </a:lnRef>
          <a:fillRef idx="2">
            <a:schemeClr val="accent3"/>
          </a:fillRef>
          <a:effectRef idx="1">
            <a:schemeClr val="accent3"/>
          </a:effectRef>
          <a:fontRef idx="minor">
            <a:schemeClr val="dk1"/>
          </a:fontRef>
        </dgm:style>
      </dgm:prSet>
      <dgm:spPr>
        <a:solidFill>
          <a:srgbClr val="FFFFCC"/>
        </a:solidFill>
        <a:ln>
          <a:solidFill>
            <a:schemeClr val="tx1"/>
          </a:solidFill>
        </a:ln>
      </dgm:spPr>
      <dgm:t>
        <a:bodyPr/>
        <a:lstStyle/>
        <a:p>
          <a:r>
            <a:rPr lang="ru-RU" sz="1600" b="1" dirty="0" smtClean="0">
              <a:solidFill>
                <a:schemeClr val="tx1"/>
              </a:solidFill>
            </a:rPr>
            <a:t>Доходы бюджета города</a:t>
          </a:r>
          <a:endParaRPr lang="ru-RU" sz="1600" b="1" dirty="0">
            <a:solidFill>
              <a:schemeClr val="tx1"/>
            </a:solidFill>
          </a:endParaRPr>
        </a:p>
      </dgm:t>
    </dgm:pt>
    <dgm:pt modelId="{230210D9-4C31-4984-B5B7-479A1DCA7D06}" type="parTrans" cxnId="{569CA6F4-2F57-49D7-A256-9C7CFD03966B}">
      <dgm:prSet/>
      <dgm:spPr/>
      <dgm:t>
        <a:bodyPr/>
        <a:lstStyle/>
        <a:p>
          <a:endParaRPr lang="ru-RU"/>
        </a:p>
      </dgm:t>
    </dgm:pt>
    <dgm:pt modelId="{BDF99E1D-C273-4C6E-9CE0-AFB65ECCC9D0}" type="sibTrans" cxnId="{569CA6F4-2F57-49D7-A256-9C7CFD03966B}">
      <dgm:prSet/>
      <dgm:spPr/>
      <dgm:t>
        <a:bodyPr/>
        <a:lstStyle/>
        <a:p>
          <a:endParaRPr lang="ru-RU"/>
        </a:p>
      </dgm:t>
    </dgm:pt>
    <dgm:pt modelId="{3062EFCA-A308-4448-B30C-4E380AE78917}">
      <dgm:prSet phldrT="[Текст]" custT="1"/>
      <dgm:spPr>
        <a:solidFill>
          <a:srgbClr val="FFFFCC">
            <a:alpha val="80000"/>
          </a:srgbClr>
        </a:solidFill>
      </dgm:spPr>
      <dgm:t>
        <a:bodyPr/>
        <a:lstStyle/>
        <a:p>
          <a:r>
            <a:rPr lang="ru-RU" sz="1400" b="1" dirty="0" smtClean="0">
              <a:solidFill>
                <a:schemeClr val="tx1"/>
              </a:solidFill>
            </a:rPr>
            <a:t>налоговые доходы</a:t>
          </a:r>
          <a:endParaRPr lang="ru-RU" sz="1400" b="1" dirty="0">
            <a:solidFill>
              <a:schemeClr val="tx1"/>
            </a:solidFill>
          </a:endParaRPr>
        </a:p>
      </dgm:t>
    </dgm:pt>
    <dgm:pt modelId="{02ED4327-E1BF-4F57-AA7D-B97F8F093050}" type="parTrans" cxnId="{C53C97CC-6236-410F-A430-5CAF22776F04}">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F667B02B-B89C-4747-8825-17154E9E7195}" type="sibTrans" cxnId="{C53C97CC-6236-410F-A430-5CAF22776F04}">
      <dgm:prSet/>
      <dgm:spPr/>
      <dgm:t>
        <a:bodyPr/>
        <a:lstStyle/>
        <a:p>
          <a:endParaRPr lang="ru-RU"/>
        </a:p>
      </dgm:t>
    </dgm:pt>
    <dgm:pt modelId="{398B7CA0-1258-401C-93F7-B77B4BAA47D3}">
      <dgm:prSet phldrT="[Текст]" custT="1"/>
      <dgm:spPr>
        <a:solidFill>
          <a:srgbClr val="FFFFCC">
            <a:alpha val="80000"/>
          </a:srgbClr>
        </a:solidFill>
      </dgm:spPr>
      <dgm:t>
        <a:bodyPr/>
        <a:lstStyle/>
        <a:p>
          <a:r>
            <a:rPr lang="ru-RU" sz="1400" b="1" dirty="0" smtClean="0">
              <a:solidFill>
                <a:schemeClr val="tx1"/>
              </a:solidFill>
            </a:rPr>
            <a:t>неналоговые доходы</a:t>
          </a:r>
          <a:endParaRPr lang="ru-RU" sz="1400" b="1" dirty="0">
            <a:solidFill>
              <a:schemeClr val="tx1"/>
            </a:solidFill>
          </a:endParaRPr>
        </a:p>
      </dgm:t>
    </dgm:pt>
    <dgm:pt modelId="{9EFBF06C-FC58-4FEE-88AD-D3C45448C69E}" type="parTrans" cxnId="{AB80C80F-2400-4208-9784-CBA773D17369}">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07F708BA-DE4D-4E08-8824-498A955D5CE5}" type="sibTrans" cxnId="{AB80C80F-2400-4208-9784-CBA773D17369}">
      <dgm:prSet/>
      <dgm:spPr/>
      <dgm:t>
        <a:bodyPr/>
        <a:lstStyle/>
        <a:p>
          <a:endParaRPr lang="ru-RU"/>
        </a:p>
      </dgm:t>
    </dgm:pt>
    <dgm:pt modelId="{656444A4-E465-4DA1-BF9B-83FCC213854E}">
      <dgm:prSet phldrT="[Текст]" custT="1"/>
      <dgm:spPr>
        <a:solidFill>
          <a:srgbClr val="FFFFCC">
            <a:alpha val="80000"/>
          </a:srgbClr>
        </a:solidFill>
      </dgm:spPr>
      <dgm:t>
        <a:bodyPr/>
        <a:lstStyle/>
        <a:p>
          <a:r>
            <a:rPr lang="ru-RU" sz="1400" b="1" dirty="0" smtClean="0">
              <a:solidFill>
                <a:schemeClr val="tx1"/>
              </a:solidFill>
            </a:rPr>
            <a:t>безвозмездные поступления</a:t>
          </a:r>
          <a:endParaRPr lang="ru-RU" sz="1400" b="1" dirty="0">
            <a:solidFill>
              <a:schemeClr val="tx1"/>
            </a:solidFill>
          </a:endParaRPr>
        </a:p>
      </dgm:t>
    </dgm:pt>
    <dgm:pt modelId="{B272CEF5-65A8-4C56-9FA5-05BC3EEDECA6}" type="parTrans" cxnId="{6273156D-73C4-42E6-B94D-0F8323EE95F1}">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49E13969-C09D-4D65-8435-219CE94F808C}" type="sibTrans" cxnId="{6273156D-73C4-42E6-B94D-0F8323EE95F1}">
      <dgm:prSet/>
      <dgm:spPr/>
      <dgm:t>
        <a:bodyPr/>
        <a:lstStyle/>
        <a:p>
          <a:endParaRPr lang="ru-RU"/>
        </a:p>
      </dgm:t>
    </dgm:pt>
    <dgm:pt modelId="{2F015054-0673-42EB-B816-6E4959293678}">
      <dgm:prSet custT="1"/>
      <dgm:spPr>
        <a:solidFill>
          <a:srgbClr val="FFFFCC">
            <a:alpha val="80000"/>
          </a:srgbClr>
        </a:solidFill>
      </dgm:spPr>
      <dgm:t>
        <a:bodyPr/>
        <a:lstStyle/>
        <a:p>
          <a:r>
            <a:rPr lang="ru-RU" sz="1300" b="1" dirty="0" smtClean="0">
              <a:solidFill>
                <a:schemeClr val="tx1"/>
              </a:solidFill>
            </a:rPr>
            <a:t>Доходы от предусмотренных налоговым законодательством РФ федеральных, региональных и местных налогов и сборов, специальных налоговых режимов</a:t>
          </a:r>
          <a:endParaRPr lang="ru-RU" sz="1300" b="1" dirty="0">
            <a:solidFill>
              <a:schemeClr val="tx1"/>
            </a:solidFill>
          </a:endParaRPr>
        </a:p>
      </dgm:t>
    </dgm:pt>
    <dgm:pt modelId="{0B6DA4F4-AC96-4AB7-8ADF-19E0A76DEF76}" type="parTrans" cxnId="{4BB6E460-3C83-4230-801B-8A9E0910B7A3}">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8525D2C3-DA59-421C-AC81-99DC2CF036EF}" type="sibTrans" cxnId="{4BB6E460-3C83-4230-801B-8A9E0910B7A3}">
      <dgm:prSet/>
      <dgm:spPr/>
      <dgm:t>
        <a:bodyPr/>
        <a:lstStyle/>
        <a:p>
          <a:endParaRPr lang="ru-RU"/>
        </a:p>
      </dgm:t>
    </dgm:pt>
    <dgm:pt modelId="{28C80732-3571-4E14-B01D-85D08407FBF0}">
      <dgm:prSet custT="1"/>
      <dgm:spPr>
        <a:solidFill>
          <a:srgbClr val="FFFFCC">
            <a:alpha val="80000"/>
          </a:srgbClr>
        </a:solidFill>
      </dgm:spPr>
      <dgm:t>
        <a:bodyPr/>
        <a:lstStyle/>
        <a:p>
          <a:r>
            <a:rPr lang="ru-RU" sz="1300" b="1" dirty="0" smtClean="0">
              <a:solidFill>
                <a:schemeClr val="tx1"/>
              </a:solidFill>
            </a:rPr>
            <a:t>Доходы от использования имущества, находящегося в муниципальной собственности, плата за негативное воздействие на окружающую среду, доходы от оказания платных услуг, доходы от продажи материальных и нематериальных активов, штрафы и прочее</a:t>
          </a:r>
          <a:endParaRPr lang="ru-RU" sz="1300" b="1" dirty="0">
            <a:solidFill>
              <a:schemeClr val="tx1"/>
            </a:solidFill>
          </a:endParaRPr>
        </a:p>
      </dgm:t>
    </dgm:pt>
    <dgm:pt modelId="{23DFCF98-13F3-4772-B845-7D69545461C8}" type="parTrans" cxnId="{3DB12340-F2BE-4B66-9582-37E54B738C5E}">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7E0B4100-CD5B-49AA-B22A-8F89D686CAE5}" type="sibTrans" cxnId="{3DB12340-F2BE-4B66-9582-37E54B738C5E}">
      <dgm:prSet/>
      <dgm:spPr/>
      <dgm:t>
        <a:bodyPr/>
        <a:lstStyle/>
        <a:p>
          <a:endParaRPr lang="ru-RU"/>
        </a:p>
      </dgm:t>
    </dgm:pt>
    <dgm:pt modelId="{C2E20B37-ACCA-4247-A3A5-5F7A97329BCA}">
      <dgm:prSet custT="1"/>
      <dgm:spPr>
        <a:solidFill>
          <a:srgbClr val="FFFFCC">
            <a:alpha val="80000"/>
          </a:srgbClr>
        </a:solidFill>
      </dgm:spPr>
      <dgm:t>
        <a:bodyPr/>
        <a:lstStyle/>
        <a:p>
          <a:r>
            <a:rPr lang="ru-RU" sz="1300" b="1" dirty="0" smtClean="0">
              <a:solidFill>
                <a:schemeClr val="tx1"/>
              </a:solidFill>
            </a:rPr>
            <a:t>Поступающие в бюджет денежные средства на безвозвратной и безвозмездной основе из федерального и краевого бюджета (дотации, субсидии, субвенции, иные межбюджетные трансферты), а также добровольные перечисления от физических и юридических лиц</a:t>
          </a:r>
          <a:endParaRPr lang="ru-RU" sz="1300" b="1" dirty="0">
            <a:solidFill>
              <a:schemeClr val="tx1"/>
            </a:solidFill>
          </a:endParaRPr>
        </a:p>
      </dgm:t>
    </dgm:pt>
    <dgm:pt modelId="{E3F19242-4237-4A58-A55B-6210BD4495F9}" type="parTrans" cxnId="{4CE6F9D5-FE7E-4FE9-A450-86DAFB19C637}">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4A964538-3EA1-4A8D-8AAF-93B8EA799F1C}" type="sibTrans" cxnId="{4CE6F9D5-FE7E-4FE9-A450-86DAFB19C637}">
      <dgm:prSet/>
      <dgm:spPr/>
      <dgm:t>
        <a:bodyPr/>
        <a:lstStyle/>
        <a:p>
          <a:endParaRPr lang="ru-RU"/>
        </a:p>
      </dgm:t>
    </dgm:pt>
    <dgm:pt modelId="{BEC65BA0-3F42-4314-BD54-D97DA41617E1}" type="pres">
      <dgm:prSet presAssocID="{D32F1180-CB94-45DD-9696-B23C581E613A}" presName="mainComposite" presStyleCnt="0">
        <dgm:presLayoutVars>
          <dgm:chPref val="1"/>
          <dgm:dir/>
          <dgm:animOne val="branch"/>
          <dgm:animLvl val="lvl"/>
          <dgm:resizeHandles val="exact"/>
        </dgm:presLayoutVars>
      </dgm:prSet>
      <dgm:spPr/>
      <dgm:t>
        <a:bodyPr/>
        <a:lstStyle/>
        <a:p>
          <a:endParaRPr lang="ru-RU"/>
        </a:p>
      </dgm:t>
    </dgm:pt>
    <dgm:pt modelId="{4B6F7EE4-93E9-4D63-B56F-D79DE9C4F64C}" type="pres">
      <dgm:prSet presAssocID="{D32F1180-CB94-45DD-9696-B23C581E613A}" presName="hierFlow" presStyleCnt="0"/>
      <dgm:spPr/>
    </dgm:pt>
    <dgm:pt modelId="{BE362DE6-4D90-465A-9999-137A4AF505FC}" type="pres">
      <dgm:prSet presAssocID="{D32F1180-CB94-45DD-9696-B23C581E613A}" presName="hierChild1" presStyleCnt="0">
        <dgm:presLayoutVars>
          <dgm:chPref val="1"/>
          <dgm:animOne val="branch"/>
          <dgm:animLvl val="lvl"/>
        </dgm:presLayoutVars>
      </dgm:prSet>
      <dgm:spPr/>
    </dgm:pt>
    <dgm:pt modelId="{A055D8EB-B4F9-4B00-8ECA-04E103FF34F5}" type="pres">
      <dgm:prSet presAssocID="{EF3BC446-A531-438F-8454-B8F917C5F9F1}" presName="Name14" presStyleCnt="0"/>
      <dgm:spPr/>
    </dgm:pt>
    <dgm:pt modelId="{9A2BD362-9D01-4107-A2BC-582DF017D41A}" type="pres">
      <dgm:prSet presAssocID="{EF3BC446-A531-438F-8454-B8F917C5F9F1}" presName="level1Shape" presStyleLbl="node0" presStyleIdx="0" presStyleCnt="1" custScaleX="157031" custScaleY="41371" custLinFactNeighborX="-11331" custLinFactNeighborY="-7994">
        <dgm:presLayoutVars>
          <dgm:chPref val="3"/>
        </dgm:presLayoutVars>
      </dgm:prSet>
      <dgm:spPr/>
      <dgm:t>
        <a:bodyPr/>
        <a:lstStyle/>
        <a:p>
          <a:endParaRPr lang="ru-RU"/>
        </a:p>
      </dgm:t>
    </dgm:pt>
    <dgm:pt modelId="{309031DC-8E86-4735-93FB-CED5B0E6CABD}" type="pres">
      <dgm:prSet presAssocID="{EF3BC446-A531-438F-8454-B8F917C5F9F1}" presName="hierChild2" presStyleCnt="0"/>
      <dgm:spPr/>
    </dgm:pt>
    <dgm:pt modelId="{18DC5E95-8025-428C-8A77-AFC43FDFAEB3}" type="pres">
      <dgm:prSet presAssocID="{02ED4327-E1BF-4F57-AA7D-B97F8F093050}" presName="Name19" presStyleLbl="parChTrans1D2" presStyleIdx="0" presStyleCnt="3"/>
      <dgm:spPr/>
      <dgm:t>
        <a:bodyPr/>
        <a:lstStyle/>
        <a:p>
          <a:endParaRPr lang="ru-RU"/>
        </a:p>
      </dgm:t>
    </dgm:pt>
    <dgm:pt modelId="{15DC5D73-009F-4AEE-AA8F-E52676F4A238}" type="pres">
      <dgm:prSet presAssocID="{3062EFCA-A308-4448-B30C-4E380AE78917}" presName="Name21" presStyleCnt="0"/>
      <dgm:spPr/>
    </dgm:pt>
    <dgm:pt modelId="{0A3033F9-BB0C-4DAE-96B4-6280B7480764}" type="pres">
      <dgm:prSet presAssocID="{3062EFCA-A308-4448-B30C-4E380AE78917}" presName="level2Shape" presStyleLbl="node2" presStyleIdx="0" presStyleCnt="3" custScaleY="28484"/>
      <dgm:spPr/>
      <dgm:t>
        <a:bodyPr/>
        <a:lstStyle/>
        <a:p>
          <a:endParaRPr lang="ru-RU"/>
        </a:p>
      </dgm:t>
    </dgm:pt>
    <dgm:pt modelId="{FD46957B-9739-484C-90B1-850FDD96509D}" type="pres">
      <dgm:prSet presAssocID="{3062EFCA-A308-4448-B30C-4E380AE78917}" presName="hierChild3" presStyleCnt="0"/>
      <dgm:spPr/>
    </dgm:pt>
    <dgm:pt modelId="{C2DDA4EF-9952-45EC-B087-4878EFDD3F75}" type="pres">
      <dgm:prSet presAssocID="{0B6DA4F4-AC96-4AB7-8ADF-19E0A76DEF76}" presName="Name19" presStyleLbl="parChTrans1D3" presStyleIdx="0" presStyleCnt="3"/>
      <dgm:spPr/>
      <dgm:t>
        <a:bodyPr/>
        <a:lstStyle/>
        <a:p>
          <a:endParaRPr lang="ru-RU"/>
        </a:p>
      </dgm:t>
    </dgm:pt>
    <dgm:pt modelId="{F5DA2618-B55D-407E-8C70-7BB1E16CFF28}" type="pres">
      <dgm:prSet presAssocID="{2F015054-0673-42EB-B816-6E4959293678}" presName="Name21" presStyleCnt="0"/>
      <dgm:spPr/>
    </dgm:pt>
    <dgm:pt modelId="{E933A4FB-4153-4AD3-92E3-BFCA3B71F0F4}" type="pres">
      <dgm:prSet presAssocID="{2F015054-0673-42EB-B816-6E4959293678}" presName="level2Shape" presStyleLbl="node3" presStyleIdx="0" presStyleCnt="3" custScaleX="140614" custScaleY="109170"/>
      <dgm:spPr/>
      <dgm:t>
        <a:bodyPr/>
        <a:lstStyle/>
        <a:p>
          <a:endParaRPr lang="ru-RU"/>
        </a:p>
      </dgm:t>
    </dgm:pt>
    <dgm:pt modelId="{BF98FAB0-39EE-4D33-9B62-9B8B9354AAFB}" type="pres">
      <dgm:prSet presAssocID="{2F015054-0673-42EB-B816-6E4959293678}" presName="hierChild3" presStyleCnt="0"/>
      <dgm:spPr/>
    </dgm:pt>
    <dgm:pt modelId="{B92A2B91-56FB-4388-9336-F1CAD3D870FD}" type="pres">
      <dgm:prSet presAssocID="{9EFBF06C-FC58-4FEE-88AD-D3C45448C69E}" presName="Name19" presStyleLbl="parChTrans1D2" presStyleIdx="1" presStyleCnt="3"/>
      <dgm:spPr/>
      <dgm:t>
        <a:bodyPr/>
        <a:lstStyle/>
        <a:p>
          <a:endParaRPr lang="ru-RU"/>
        </a:p>
      </dgm:t>
    </dgm:pt>
    <dgm:pt modelId="{3741D8B6-6A7E-4D7F-9E22-BF68923A635C}" type="pres">
      <dgm:prSet presAssocID="{398B7CA0-1258-401C-93F7-B77B4BAA47D3}" presName="Name21" presStyleCnt="0"/>
      <dgm:spPr/>
    </dgm:pt>
    <dgm:pt modelId="{41FBCD5A-3CEF-4898-9C99-CBACFB315ADA}" type="pres">
      <dgm:prSet presAssocID="{398B7CA0-1258-401C-93F7-B77B4BAA47D3}" presName="level2Shape" presStyleLbl="node2" presStyleIdx="1" presStyleCnt="3" custScaleY="39879"/>
      <dgm:spPr/>
      <dgm:t>
        <a:bodyPr/>
        <a:lstStyle/>
        <a:p>
          <a:endParaRPr lang="ru-RU"/>
        </a:p>
      </dgm:t>
    </dgm:pt>
    <dgm:pt modelId="{9BDA33C8-3AAC-4DEF-AED1-F786D00C9C10}" type="pres">
      <dgm:prSet presAssocID="{398B7CA0-1258-401C-93F7-B77B4BAA47D3}" presName="hierChild3" presStyleCnt="0"/>
      <dgm:spPr/>
    </dgm:pt>
    <dgm:pt modelId="{A0801614-E06F-4885-AC4E-9BF70E692F4E}" type="pres">
      <dgm:prSet presAssocID="{23DFCF98-13F3-4772-B845-7D69545461C8}" presName="Name19" presStyleLbl="parChTrans1D3" presStyleIdx="1" presStyleCnt="3"/>
      <dgm:spPr/>
      <dgm:t>
        <a:bodyPr/>
        <a:lstStyle/>
        <a:p>
          <a:endParaRPr lang="ru-RU"/>
        </a:p>
      </dgm:t>
    </dgm:pt>
    <dgm:pt modelId="{540DB596-4AA6-4809-8EC4-3632B3AB7E8D}" type="pres">
      <dgm:prSet presAssocID="{28C80732-3571-4E14-B01D-85D08407FBF0}" presName="Name21" presStyleCnt="0"/>
      <dgm:spPr/>
    </dgm:pt>
    <dgm:pt modelId="{ED93CF32-F017-4814-B515-FD798AE96013}" type="pres">
      <dgm:prSet presAssocID="{28C80732-3571-4E14-B01D-85D08407FBF0}" presName="level2Shape" presStyleLbl="node3" presStyleIdx="1" presStyleCnt="3" custScaleX="118222" custScaleY="205840"/>
      <dgm:spPr/>
      <dgm:t>
        <a:bodyPr/>
        <a:lstStyle/>
        <a:p>
          <a:endParaRPr lang="ru-RU"/>
        </a:p>
      </dgm:t>
    </dgm:pt>
    <dgm:pt modelId="{E218E0E0-D095-48DF-8B58-7EE8B17FDD01}" type="pres">
      <dgm:prSet presAssocID="{28C80732-3571-4E14-B01D-85D08407FBF0}" presName="hierChild3" presStyleCnt="0"/>
      <dgm:spPr/>
    </dgm:pt>
    <dgm:pt modelId="{CD96D4C0-50B0-458A-98A9-7FA5027A0DAB}" type="pres">
      <dgm:prSet presAssocID="{B272CEF5-65A8-4C56-9FA5-05BC3EEDECA6}" presName="Name19" presStyleLbl="parChTrans1D2" presStyleIdx="2" presStyleCnt="3"/>
      <dgm:spPr/>
      <dgm:t>
        <a:bodyPr/>
        <a:lstStyle/>
        <a:p>
          <a:endParaRPr lang="ru-RU"/>
        </a:p>
      </dgm:t>
    </dgm:pt>
    <dgm:pt modelId="{0BA19988-1467-4B70-816D-F1BA2371A277}" type="pres">
      <dgm:prSet presAssocID="{656444A4-E465-4DA1-BF9B-83FCC213854E}" presName="Name21" presStyleCnt="0"/>
      <dgm:spPr/>
    </dgm:pt>
    <dgm:pt modelId="{E2BCDE4D-15FB-475A-BB1F-C49C4E304DFD}" type="pres">
      <dgm:prSet presAssocID="{656444A4-E465-4DA1-BF9B-83FCC213854E}" presName="level2Shape" presStyleLbl="node2" presStyleIdx="2" presStyleCnt="3" custScaleY="36204"/>
      <dgm:spPr/>
      <dgm:t>
        <a:bodyPr/>
        <a:lstStyle/>
        <a:p>
          <a:endParaRPr lang="ru-RU"/>
        </a:p>
      </dgm:t>
    </dgm:pt>
    <dgm:pt modelId="{5A95585B-C2C7-469C-ABA5-E6926312F168}" type="pres">
      <dgm:prSet presAssocID="{656444A4-E465-4DA1-BF9B-83FCC213854E}" presName="hierChild3" presStyleCnt="0"/>
      <dgm:spPr/>
    </dgm:pt>
    <dgm:pt modelId="{E2082AB9-ADFA-4FEC-8EEE-71ED7860CD6E}" type="pres">
      <dgm:prSet presAssocID="{E3F19242-4237-4A58-A55B-6210BD4495F9}" presName="Name19" presStyleLbl="parChTrans1D3" presStyleIdx="2" presStyleCnt="3"/>
      <dgm:spPr/>
      <dgm:t>
        <a:bodyPr/>
        <a:lstStyle/>
        <a:p>
          <a:endParaRPr lang="ru-RU"/>
        </a:p>
      </dgm:t>
    </dgm:pt>
    <dgm:pt modelId="{142F6C14-28E4-4657-80CE-666145050C91}" type="pres">
      <dgm:prSet presAssocID="{C2E20B37-ACCA-4247-A3A5-5F7A97329BCA}" presName="Name21" presStyleCnt="0"/>
      <dgm:spPr/>
    </dgm:pt>
    <dgm:pt modelId="{A8AE9822-D828-4CEC-98E7-DAAA33F9A56D}" type="pres">
      <dgm:prSet presAssocID="{C2E20B37-ACCA-4247-A3A5-5F7A97329BCA}" presName="level2Shape" presStyleLbl="node3" presStyleIdx="2" presStyleCnt="3" custScaleX="125164" custScaleY="206856"/>
      <dgm:spPr/>
      <dgm:t>
        <a:bodyPr/>
        <a:lstStyle/>
        <a:p>
          <a:endParaRPr lang="ru-RU"/>
        </a:p>
      </dgm:t>
    </dgm:pt>
    <dgm:pt modelId="{7EEEA134-8A14-48C7-B2CE-D33B5CED0CBD}" type="pres">
      <dgm:prSet presAssocID="{C2E20B37-ACCA-4247-A3A5-5F7A97329BCA}" presName="hierChild3" presStyleCnt="0"/>
      <dgm:spPr/>
    </dgm:pt>
    <dgm:pt modelId="{EBDD3479-40A4-4F63-835B-668E96E74B53}" type="pres">
      <dgm:prSet presAssocID="{D32F1180-CB94-45DD-9696-B23C581E613A}" presName="bgShapesFlow" presStyleCnt="0"/>
      <dgm:spPr/>
    </dgm:pt>
  </dgm:ptLst>
  <dgm:cxnLst>
    <dgm:cxn modelId="{F39010C1-E04C-4E92-A27A-EA7745325332}" type="presOf" srcId="{656444A4-E465-4DA1-BF9B-83FCC213854E}" destId="{E2BCDE4D-15FB-475A-BB1F-C49C4E304DFD}" srcOrd="0" destOrd="0" presId="urn:microsoft.com/office/officeart/2005/8/layout/hierarchy6"/>
    <dgm:cxn modelId="{4EACE901-2FD3-4900-9F88-A8B6E8288501}" type="presOf" srcId="{3062EFCA-A308-4448-B30C-4E380AE78917}" destId="{0A3033F9-BB0C-4DAE-96B4-6280B7480764}" srcOrd="0" destOrd="0" presId="urn:microsoft.com/office/officeart/2005/8/layout/hierarchy6"/>
    <dgm:cxn modelId="{6273156D-73C4-42E6-B94D-0F8323EE95F1}" srcId="{EF3BC446-A531-438F-8454-B8F917C5F9F1}" destId="{656444A4-E465-4DA1-BF9B-83FCC213854E}" srcOrd="2" destOrd="0" parTransId="{B272CEF5-65A8-4C56-9FA5-05BC3EEDECA6}" sibTransId="{49E13969-C09D-4D65-8435-219CE94F808C}"/>
    <dgm:cxn modelId="{7CD13FCE-DDD3-4CE4-BAC6-F6EDF2B18AC6}" type="presOf" srcId="{0B6DA4F4-AC96-4AB7-8ADF-19E0A76DEF76}" destId="{C2DDA4EF-9952-45EC-B087-4878EFDD3F75}" srcOrd="0" destOrd="0" presId="urn:microsoft.com/office/officeart/2005/8/layout/hierarchy6"/>
    <dgm:cxn modelId="{E05C490A-5C01-4721-9F65-6C9C8B6E69AD}" type="presOf" srcId="{2F015054-0673-42EB-B816-6E4959293678}" destId="{E933A4FB-4153-4AD3-92E3-BFCA3B71F0F4}" srcOrd="0" destOrd="0" presId="urn:microsoft.com/office/officeart/2005/8/layout/hierarchy6"/>
    <dgm:cxn modelId="{39E2A679-1165-4EDC-A533-141835A39074}" type="presOf" srcId="{398B7CA0-1258-401C-93F7-B77B4BAA47D3}" destId="{41FBCD5A-3CEF-4898-9C99-CBACFB315ADA}" srcOrd="0" destOrd="0" presId="urn:microsoft.com/office/officeart/2005/8/layout/hierarchy6"/>
    <dgm:cxn modelId="{F5DF220F-A3F2-4469-BDA0-2B2532D67FF4}" type="presOf" srcId="{02ED4327-E1BF-4F57-AA7D-B97F8F093050}" destId="{18DC5E95-8025-428C-8A77-AFC43FDFAEB3}" srcOrd="0" destOrd="0" presId="urn:microsoft.com/office/officeart/2005/8/layout/hierarchy6"/>
    <dgm:cxn modelId="{4BB6E460-3C83-4230-801B-8A9E0910B7A3}" srcId="{3062EFCA-A308-4448-B30C-4E380AE78917}" destId="{2F015054-0673-42EB-B816-6E4959293678}" srcOrd="0" destOrd="0" parTransId="{0B6DA4F4-AC96-4AB7-8ADF-19E0A76DEF76}" sibTransId="{8525D2C3-DA59-421C-AC81-99DC2CF036EF}"/>
    <dgm:cxn modelId="{3DB12340-F2BE-4B66-9582-37E54B738C5E}" srcId="{398B7CA0-1258-401C-93F7-B77B4BAA47D3}" destId="{28C80732-3571-4E14-B01D-85D08407FBF0}" srcOrd="0" destOrd="0" parTransId="{23DFCF98-13F3-4772-B845-7D69545461C8}" sibTransId="{7E0B4100-CD5B-49AA-B22A-8F89D686CAE5}"/>
    <dgm:cxn modelId="{6D7E1A5D-8DA7-4262-9400-9F4909B697AD}" type="presOf" srcId="{EF3BC446-A531-438F-8454-B8F917C5F9F1}" destId="{9A2BD362-9D01-4107-A2BC-582DF017D41A}" srcOrd="0" destOrd="0" presId="urn:microsoft.com/office/officeart/2005/8/layout/hierarchy6"/>
    <dgm:cxn modelId="{AB80C80F-2400-4208-9784-CBA773D17369}" srcId="{EF3BC446-A531-438F-8454-B8F917C5F9F1}" destId="{398B7CA0-1258-401C-93F7-B77B4BAA47D3}" srcOrd="1" destOrd="0" parTransId="{9EFBF06C-FC58-4FEE-88AD-D3C45448C69E}" sibTransId="{07F708BA-DE4D-4E08-8824-498A955D5CE5}"/>
    <dgm:cxn modelId="{68E4C265-6D52-4654-837D-F90C2946A8CC}" type="presOf" srcId="{C2E20B37-ACCA-4247-A3A5-5F7A97329BCA}" destId="{A8AE9822-D828-4CEC-98E7-DAAA33F9A56D}" srcOrd="0" destOrd="0" presId="urn:microsoft.com/office/officeart/2005/8/layout/hierarchy6"/>
    <dgm:cxn modelId="{8C72A6C6-9F6F-4500-B65C-620E4A3A928E}" type="presOf" srcId="{E3F19242-4237-4A58-A55B-6210BD4495F9}" destId="{E2082AB9-ADFA-4FEC-8EEE-71ED7860CD6E}" srcOrd="0" destOrd="0" presId="urn:microsoft.com/office/officeart/2005/8/layout/hierarchy6"/>
    <dgm:cxn modelId="{E0F59C7B-C12E-42F9-A2B1-E594BF3A0E16}" type="presOf" srcId="{B272CEF5-65A8-4C56-9FA5-05BC3EEDECA6}" destId="{CD96D4C0-50B0-458A-98A9-7FA5027A0DAB}" srcOrd="0" destOrd="0" presId="urn:microsoft.com/office/officeart/2005/8/layout/hierarchy6"/>
    <dgm:cxn modelId="{4CE6F9D5-FE7E-4FE9-A450-86DAFB19C637}" srcId="{656444A4-E465-4DA1-BF9B-83FCC213854E}" destId="{C2E20B37-ACCA-4247-A3A5-5F7A97329BCA}" srcOrd="0" destOrd="0" parTransId="{E3F19242-4237-4A58-A55B-6210BD4495F9}" sibTransId="{4A964538-3EA1-4A8D-8AAF-93B8EA799F1C}"/>
    <dgm:cxn modelId="{0491B385-7EA0-4950-BB20-38C1AC977B50}" type="presOf" srcId="{28C80732-3571-4E14-B01D-85D08407FBF0}" destId="{ED93CF32-F017-4814-B515-FD798AE96013}" srcOrd="0" destOrd="0" presId="urn:microsoft.com/office/officeart/2005/8/layout/hierarchy6"/>
    <dgm:cxn modelId="{0A9BB20F-E4CC-4574-823C-24DB2C928EEC}" type="presOf" srcId="{D32F1180-CB94-45DD-9696-B23C581E613A}" destId="{BEC65BA0-3F42-4314-BD54-D97DA41617E1}" srcOrd="0" destOrd="0" presId="urn:microsoft.com/office/officeart/2005/8/layout/hierarchy6"/>
    <dgm:cxn modelId="{C53C97CC-6236-410F-A430-5CAF22776F04}" srcId="{EF3BC446-A531-438F-8454-B8F917C5F9F1}" destId="{3062EFCA-A308-4448-B30C-4E380AE78917}" srcOrd="0" destOrd="0" parTransId="{02ED4327-E1BF-4F57-AA7D-B97F8F093050}" sibTransId="{F667B02B-B89C-4747-8825-17154E9E7195}"/>
    <dgm:cxn modelId="{569CA6F4-2F57-49D7-A256-9C7CFD03966B}" srcId="{D32F1180-CB94-45DD-9696-B23C581E613A}" destId="{EF3BC446-A531-438F-8454-B8F917C5F9F1}" srcOrd="0" destOrd="0" parTransId="{230210D9-4C31-4984-B5B7-479A1DCA7D06}" sibTransId="{BDF99E1D-C273-4C6E-9CE0-AFB65ECCC9D0}"/>
    <dgm:cxn modelId="{2FD083F0-ACFB-4EA2-98A1-0C7624350239}" type="presOf" srcId="{9EFBF06C-FC58-4FEE-88AD-D3C45448C69E}" destId="{B92A2B91-56FB-4388-9336-F1CAD3D870FD}" srcOrd="0" destOrd="0" presId="urn:microsoft.com/office/officeart/2005/8/layout/hierarchy6"/>
    <dgm:cxn modelId="{29156948-5BB9-459F-9F15-62B5A22ED8FF}" type="presOf" srcId="{23DFCF98-13F3-4772-B845-7D69545461C8}" destId="{A0801614-E06F-4885-AC4E-9BF70E692F4E}" srcOrd="0" destOrd="0" presId="urn:microsoft.com/office/officeart/2005/8/layout/hierarchy6"/>
    <dgm:cxn modelId="{02A2A5AE-9531-41EC-8BD5-3535C05D638F}" type="presParOf" srcId="{BEC65BA0-3F42-4314-BD54-D97DA41617E1}" destId="{4B6F7EE4-93E9-4D63-B56F-D79DE9C4F64C}" srcOrd="0" destOrd="0" presId="urn:microsoft.com/office/officeart/2005/8/layout/hierarchy6"/>
    <dgm:cxn modelId="{63F781DE-7BB2-4226-95AE-A3CD619B129B}" type="presParOf" srcId="{4B6F7EE4-93E9-4D63-B56F-D79DE9C4F64C}" destId="{BE362DE6-4D90-465A-9999-137A4AF505FC}" srcOrd="0" destOrd="0" presId="urn:microsoft.com/office/officeart/2005/8/layout/hierarchy6"/>
    <dgm:cxn modelId="{517EA80C-A538-4F77-B1BF-E7A66C703E14}" type="presParOf" srcId="{BE362DE6-4D90-465A-9999-137A4AF505FC}" destId="{A055D8EB-B4F9-4B00-8ECA-04E103FF34F5}" srcOrd="0" destOrd="0" presId="urn:microsoft.com/office/officeart/2005/8/layout/hierarchy6"/>
    <dgm:cxn modelId="{089187BA-E8FF-4B0A-85B8-277B2BC4DDED}" type="presParOf" srcId="{A055D8EB-B4F9-4B00-8ECA-04E103FF34F5}" destId="{9A2BD362-9D01-4107-A2BC-582DF017D41A}" srcOrd="0" destOrd="0" presId="urn:microsoft.com/office/officeart/2005/8/layout/hierarchy6"/>
    <dgm:cxn modelId="{0A674648-AAC9-4233-B0EE-35127FB3F02D}" type="presParOf" srcId="{A055D8EB-B4F9-4B00-8ECA-04E103FF34F5}" destId="{309031DC-8E86-4735-93FB-CED5B0E6CABD}" srcOrd="1" destOrd="0" presId="urn:microsoft.com/office/officeart/2005/8/layout/hierarchy6"/>
    <dgm:cxn modelId="{875289D6-B58A-4A68-AA5F-26BAFE1B0CD6}" type="presParOf" srcId="{309031DC-8E86-4735-93FB-CED5B0E6CABD}" destId="{18DC5E95-8025-428C-8A77-AFC43FDFAEB3}" srcOrd="0" destOrd="0" presId="urn:microsoft.com/office/officeart/2005/8/layout/hierarchy6"/>
    <dgm:cxn modelId="{8939995C-CDAF-4ED3-8780-7A3CD339A1FE}" type="presParOf" srcId="{309031DC-8E86-4735-93FB-CED5B0E6CABD}" destId="{15DC5D73-009F-4AEE-AA8F-E52676F4A238}" srcOrd="1" destOrd="0" presId="urn:microsoft.com/office/officeart/2005/8/layout/hierarchy6"/>
    <dgm:cxn modelId="{CD77F9E0-8C63-432D-AF06-30DD678E421A}" type="presParOf" srcId="{15DC5D73-009F-4AEE-AA8F-E52676F4A238}" destId="{0A3033F9-BB0C-4DAE-96B4-6280B7480764}" srcOrd="0" destOrd="0" presId="urn:microsoft.com/office/officeart/2005/8/layout/hierarchy6"/>
    <dgm:cxn modelId="{006D0363-BF2E-4964-9B41-647ED7AAF1AD}" type="presParOf" srcId="{15DC5D73-009F-4AEE-AA8F-E52676F4A238}" destId="{FD46957B-9739-484C-90B1-850FDD96509D}" srcOrd="1" destOrd="0" presId="urn:microsoft.com/office/officeart/2005/8/layout/hierarchy6"/>
    <dgm:cxn modelId="{6981C045-CC61-4EF5-A07B-9B976A23D5AC}" type="presParOf" srcId="{FD46957B-9739-484C-90B1-850FDD96509D}" destId="{C2DDA4EF-9952-45EC-B087-4878EFDD3F75}" srcOrd="0" destOrd="0" presId="urn:microsoft.com/office/officeart/2005/8/layout/hierarchy6"/>
    <dgm:cxn modelId="{8C718278-3D85-48C3-838F-270050423BBA}" type="presParOf" srcId="{FD46957B-9739-484C-90B1-850FDD96509D}" destId="{F5DA2618-B55D-407E-8C70-7BB1E16CFF28}" srcOrd="1" destOrd="0" presId="urn:microsoft.com/office/officeart/2005/8/layout/hierarchy6"/>
    <dgm:cxn modelId="{C00836AA-037F-4D87-8050-36841C328637}" type="presParOf" srcId="{F5DA2618-B55D-407E-8C70-7BB1E16CFF28}" destId="{E933A4FB-4153-4AD3-92E3-BFCA3B71F0F4}" srcOrd="0" destOrd="0" presId="urn:microsoft.com/office/officeart/2005/8/layout/hierarchy6"/>
    <dgm:cxn modelId="{29A94999-82EB-4E0A-B547-239EBA859D89}" type="presParOf" srcId="{F5DA2618-B55D-407E-8C70-7BB1E16CFF28}" destId="{BF98FAB0-39EE-4D33-9B62-9B8B9354AAFB}" srcOrd="1" destOrd="0" presId="urn:microsoft.com/office/officeart/2005/8/layout/hierarchy6"/>
    <dgm:cxn modelId="{E68E6DA9-4870-4BC7-A154-D7BB99AC3566}" type="presParOf" srcId="{309031DC-8E86-4735-93FB-CED5B0E6CABD}" destId="{B92A2B91-56FB-4388-9336-F1CAD3D870FD}" srcOrd="2" destOrd="0" presId="urn:microsoft.com/office/officeart/2005/8/layout/hierarchy6"/>
    <dgm:cxn modelId="{8CB8454E-0680-4C3F-88DC-C21B1877179F}" type="presParOf" srcId="{309031DC-8E86-4735-93FB-CED5B0E6CABD}" destId="{3741D8B6-6A7E-4D7F-9E22-BF68923A635C}" srcOrd="3" destOrd="0" presId="urn:microsoft.com/office/officeart/2005/8/layout/hierarchy6"/>
    <dgm:cxn modelId="{687B4BE6-5563-4D82-8229-3FB967223FCB}" type="presParOf" srcId="{3741D8B6-6A7E-4D7F-9E22-BF68923A635C}" destId="{41FBCD5A-3CEF-4898-9C99-CBACFB315ADA}" srcOrd="0" destOrd="0" presId="urn:microsoft.com/office/officeart/2005/8/layout/hierarchy6"/>
    <dgm:cxn modelId="{8FDC2E0D-1696-4254-BFFC-77A7AE1D81C5}" type="presParOf" srcId="{3741D8B6-6A7E-4D7F-9E22-BF68923A635C}" destId="{9BDA33C8-3AAC-4DEF-AED1-F786D00C9C10}" srcOrd="1" destOrd="0" presId="urn:microsoft.com/office/officeart/2005/8/layout/hierarchy6"/>
    <dgm:cxn modelId="{307AA09E-1D09-41C1-ACC7-C2C3CD514FD7}" type="presParOf" srcId="{9BDA33C8-3AAC-4DEF-AED1-F786D00C9C10}" destId="{A0801614-E06F-4885-AC4E-9BF70E692F4E}" srcOrd="0" destOrd="0" presId="urn:microsoft.com/office/officeart/2005/8/layout/hierarchy6"/>
    <dgm:cxn modelId="{AB525AFD-3E9D-4C7A-AA13-6CAACB7B8179}" type="presParOf" srcId="{9BDA33C8-3AAC-4DEF-AED1-F786D00C9C10}" destId="{540DB596-4AA6-4809-8EC4-3632B3AB7E8D}" srcOrd="1" destOrd="0" presId="urn:microsoft.com/office/officeart/2005/8/layout/hierarchy6"/>
    <dgm:cxn modelId="{96D20291-4D95-463C-ACEA-61034C8D03AC}" type="presParOf" srcId="{540DB596-4AA6-4809-8EC4-3632B3AB7E8D}" destId="{ED93CF32-F017-4814-B515-FD798AE96013}" srcOrd="0" destOrd="0" presId="urn:microsoft.com/office/officeart/2005/8/layout/hierarchy6"/>
    <dgm:cxn modelId="{1AF22AE7-D6B3-4910-8AD7-B801808D0ADD}" type="presParOf" srcId="{540DB596-4AA6-4809-8EC4-3632B3AB7E8D}" destId="{E218E0E0-D095-48DF-8B58-7EE8B17FDD01}" srcOrd="1" destOrd="0" presId="urn:microsoft.com/office/officeart/2005/8/layout/hierarchy6"/>
    <dgm:cxn modelId="{BF09F768-3522-4D5D-B3FB-F5CE6D6F93BD}" type="presParOf" srcId="{309031DC-8E86-4735-93FB-CED5B0E6CABD}" destId="{CD96D4C0-50B0-458A-98A9-7FA5027A0DAB}" srcOrd="4" destOrd="0" presId="urn:microsoft.com/office/officeart/2005/8/layout/hierarchy6"/>
    <dgm:cxn modelId="{86BCCEBD-E91E-459B-9AC8-CB61E98D795D}" type="presParOf" srcId="{309031DC-8E86-4735-93FB-CED5B0E6CABD}" destId="{0BA19988-1467-4B70-816D-F1BA2371A277}" srcOrd="5" destOrd="0" presId="urn:microsoft.com/office/officeart/2005/8/layout/hierarchy6"/>
    <dgm:cxn modelId="{A28991A9-54D1-431B-83EE-E47937FB6713}" type="presParOf" srcId="{0BA19988-1467-4B70-816D-F1BA2371A277}" destId="{E2BCDE4D-15FB-475A-BB1F-C49C4E304DFD}" srcOrd="0" destOrd="0" presId="urn:microsoft.com/office/officeart/2005/8/layout/hierarchy6"/>
    <dgm:cxn modelId="{65FF2E20-20E7-4DC6-A912-06037868D45B}" type="presParOf" srcId="{0BA19988-1467-4B70-816D-F1BA2371A277}" destId="{5A95585B-C2C7-469C-ABA5-E6926312F168}" srcOrd="1" destOrd="0" presId="urn:microsoft.com/office/officeart/2005/8/layout/hierarchy6"/>
    <dgm:cxn modelId="{2DABDD51-17D4-4F59-8D4F-6CBAB1E1C43C}" type="presParOf" srcId="{5A95585B-C2C7-469C-ABA5-E6926312F168}" destId="{E2082AB9-ADFA-4FEC-8EEE-71ED7860CD6E}" srcOrd="0" destOrd="0" presId="urn:microsoft.com/office/officeart/2005/8/layout/hierarchy6"/>
    <dgm:cxn modelId="{362F2328-3FBD-430C-AE12-6FB04675AD31}" type="presParOf" srcId="{5A95585B-C2C7-469C-ABA5-E6926312F168}" destId="{142F6C14-28E4-4657-80CE-666145050C91}" srcOrd="1" destOrd="0" presId="urn:microsoft.com/office/officeart/2005/8/layout/hierarchy6"/>
    <dgm:cxn modelId="{C1D4AC62-FC44-455D-B671-8AC779E0FB41}" type="presParOf" srcId="{142F6C14-28E4-4657-80CE-666145050C91}" destId="{A8AE9822-D828-4CEC-98E7-DAAA33F9A56D}" srcOrd="0" destOrd="0" presId="urn:microsoft.com/office/officeart/2005/8/layout/hierarchy6"/>
    <dgm:cxn modelId="{7F2E7375-64DB-4254-BA0A-A8FF0A208C8C}" type="presParOf" srcId="{142F6C14-28E4-4657-80CE-666145050C91}" destId="{7EEEA134-8A14-48C7-B2CE-D33B5CED0CBD}" srcOrd="1" destOrd="0" presId="urn:microsoft.com/office/officeart/2005/8/layout/hierarchy6"/>
    <dgm:cxn modelId="{EFEB57DF-A512-4429-BF98-105C3438F413}" type="presParOf" srcId="{BEC65BA0-3F42-4314-BD54-D97DA41617E1}" destId="{EBDD3479-40A4-4F63-835B-668E96E74B53}" srcOrd="1" destOrd="0" presId="urn:microsoft.com/office/officeart/2005/8/layout/hierarchy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CBC166-3E74-4B0A-A098-8A933E37DA60}" type="doc">
      <dgm:prSet loTypeId="urn:microsoft.com/office/officeart/2005/8/layout/chevron2" loCatId="list" qsTypeId="urn:microsoft.com/office/officeart/2005/8/quickstyle/3d2" qsCatId="3D" csTypeId="urn:microsoft.com/office/officeart/2005/8/colors/accent1_2" csCatId="accent1" phldr="1"/>
      <dgm:spPr/>
      <dgm:t>
        <a:bodyPr/>
        <a:lstStyle/>
        <a:p>
          <a:endParaRPr lang="ru-RU"/>
        </a:p>
      </dgm:t>
    </dgm:pt>
    <dgm:pt modelId="{B268BCCD-3B26-4443-B7D5-607A78874CA7}">
      <dgm:prSet phldrT="[Текст]" custT="1"/>
      <dgm:spPr/>
      <dgm:t>
        <a:bodyPr/>
        <a:lstStyle/>
        <a:p>
          <a:r>
            <a:rPr lang="ru-RU" sz="2400" b="1" dirty="0" smtClean="0"/>
            <a:t>14,0</a:t>
          </a:r>
          <a:endParaRPr lang="ru-RU" sz="2000" b="1" dirty="0">
            <a:solidFill>
              <a:schemeClr val="bg1"/>
            </a:solidFill>
          </a:endParaRPr>
        </a:p>
      </dgm:t>
    </dgm:pt>
    <dgm:pt modelId="{46F8910F-3F50-4FB5-8A82-13E134CBDE35}" type="parTrans" cxnId="{FB371942-F2DC-42AA-A051-F8D5A974389E}">
      <dgm:prSet/>
      <dgm:spPr/>
      <dgm:t>
        <a:bodyPr/>
        <a:lstStyle/>
        <a:p>
          <a:endParaRPr lang="ru-RU" sz="1200" b="1"/>
        </a:p>
      </dgm:t>
    </dgm:pt>
    <dgm:pt modelId="{6CBC05CB-506C-47D6-8CF5-C2A3767763C6}" type="sibTrans" cxnId="{FB371942-F2DC-42AA-A051-F8D5A974389E}">
      <dgm:prSet/>
      <dgm:spPr/>
      <dgm:t>
        <a:bodyPr/>
        <a:lstStyle/>
        <a:p>
          <a:endParaRPr lang="ru-RU" sz="1200" b="1"/>
        </a:p>
      </dgm:t>
    </dgm:pt>
    <dgm:pt modelId="{D20E6B83-FE89-4788-8DDB-A9EB395698FF}">
      <dgm:prSet phldrT="[Текст]" custT="1"/>
      <dgm:spPr>
        <a:solidFill>
          <a:schemeClr val="accent1">
            <a:lumMod val="40000"/>
            <a:lumOff val="60000"/>
            <a:alpha val="90000"/>
          </a:schemeClr>
        </a:solidFill>
      </dgm:spPr>
      <dgm:t>
        <a:bodyPr/>
        <a:lstStyle/>
        <a:p>
          <a:pPr algn="l"/>
          <a:r>
            <a:rPr lang="ru-RU" sz="1400" b="1" dirty="0" smtClean="0">
              <a:solidFill>
                <a:schemeClr val="tx1"/>
              </a:solidFill>
              <a:latin typeface="Arial Narrow" pitchFamily="34" charset="0"/>
              <a:cs typeface="Times New Roman" pitchFamily="18" charset="0"/>
            </a:rPr>
            <a:t>Взыскана задолженность в бюджет города в результате мероприятий направленных на легализацию «теневой» заработной платы (деятельности городской межведомственной комиссии по легализации заработной платы в городе-курорте Пятигорске и мобилизации доходов, зачисляемых в бюджет города;   городской межведомственной рабочей группы по снижению неформальной занятости и ликвидации задолженности по заработной плате в хозяйствующих субъектах</a:t>
          </a:r>
          <a:r>
            <a:rPr lang="ru-RU" sz="1050" b="1" dirty="0" smtClean="0">
              <a:solidFill>
                <a:schemeClr val="tx1"/>
              </a:solidFill>
              <a:latin typeface="Arial Narrow" pitchFamily="34" charset="0"/>
              <a:cs typeface="Times New Roman" pitchFamily="18" charset="0"/>
            </a:rPr>
            <a:t>)</a:t>
          </a:r>
          <a:endParaRPr lang="ru-RU" sz="1050" b="1" dirty="0"/>
        </a:p>
      </dgm:t>
    </dgm:pt>
    <dgm:pt modelId="{17027D3C-F8DE-45B2-AD08-7039B2DB5617}" type="parTrans" cxnId="{8BFED795-68A8-4A23-A889-C82C6788A3C4}">
      <dgm:prSet/>
      <dgm:spPr/>
      <dgm:t>
        <a:bodyPr/>
        <a:lstStyle/>
        <a:p>
          <a:endParaRPr lang="ru-RU" sz="1200" b="1"/>
        </a:p>
      </dgm:t>
    </dgm:pt>
    <dgm:pt modelId="{317FB1F0-5BB9-4936-97A0-32A4E5EE3315}" type="sibTrans" cxnId="{8BFED795-68A8-4A23-A889-C82C6788A3C4}">
      <dgm:prSet/>
      <dgm:spPr/>
      <dgm:t>
        <a:bodyPr/>
        <a:lstStyle/>
        <a:p>
          <a:endParaRPr lang="ru-RU" sz="1200" b="1"/>
        </a:p>
      </dgm:t>
    </dgm:pt>
    <dgm:pt modelId="{67AD2C70-3413-4F71-BE50-A0D519094718}">
      <dgm:prSet phldrT="[Текст]" custT="1"/>
      <dgm:spPr/>
      <dgm:t>
        <a:bodyPr/>
        <a:lstStyle/>
        <a:p>
          <a:r>
            <a:rPr lang="ru-RU" sz="2400" b="1" dirty="0" smtClean="0"/>
            <a:t>1,5</a:t>
          </a:r>
          <a:endParaRPr lang="ru-RU" sz="2800" b="1" dirty="0"/>
        </a:p>
      </dgm:t>
    </dgm:pt>
    <dgm:pt modelId="{1D66D1EE-D01D-4B96-B4DA-60B6ECFD38BB}" type="sibTrans" cxnId="{B83E718E-ECCF-403F-81FC-6B20CFF33CA2}">
      <dgm:prSet/>
      <dgm:spPr/>
      <dgm:t>
        <a:bodyPr/>
        <a:lstStyle/>
        <a:p>
          <a:endParaRPr lang="ru-RU" sz="1200" b="1"/>
        </a:p>
      </dgm:t>
    </dgm:pt>
    <dgm:pt modelId="{0E5427CF-403D-4A4F-A461-3210980ED26F}" type="parTrans" cxnId="{B83E718E-ECCF-403F-81FC-6B20CFF33CA2}">
      <dgm:prSet/>
      <dgm:spPr/>
      <dgm:t>
        <a:bodyPr/>
        <a:lstStyle/>
        <a:p>
          <a:endParaRPr lang="ru-RU" sz="1200" b="1"/>
        </a:p>
      </dgm:t>
    </dgm:pt>
    <dgm:pt modelId="{2858D8CE-946B-46C1-AD84-F7B42F129983}">
      <dgm:prSet phldrT="[Текст]" custT="1"/>
      <dgm:spPr>
        <a:solidFill>
          <a:schemeClr val="accent1">
            <a:lumMod val="40000"/>
            <a:lumOff val="60000"/>
            <a:alpha val="90000"/>
          </a:schemeClr>
        </a:solidFill>
      </dgm:spPr>
      <dgm:t>
        <a:bodyPr/>
        <a:lstStyle/>
        <a:p>
          <a:r>
            <a:rPr lang="ru-RU" sz="1400" b="1" dirty="0" smtClean="0">
              <a:solidFill>
                <a:schemeClr val="tx1"/>
              </a:solidFill>
              <a:latin typeface="Arial Narrow" pitchFamily="34" charset="0"/>
              <a:cs typeface="Times New Roman" pitchFamily="18" charset="0"/>
            </a:rPr>
            <a:t>Взыскана задолженность в бюджет города в</a:t>
          </a:r>
          <a:r>
            <a:rPr lang="ru-RU" sz="1400" b="1" dirty="0" smtClean="0">
              <a:latin typeface="Arial Narrow" pitchFamily="34" charset="0"/>
              <a:cs typeface="Times New Roman" pitchFamily="18" charset="0"/>
            </a:rPr>
            <a:t> результате мероприятий по  снижению недоимки по налогам и сборам в бюджет города, проводимых администрацией города Пятигорска совместно с главными администраторами доходов </a:t>
          </a:r>
          <a:endParaRPr lang="ru-RU" sz="1400" b="1" dirty="0"/>
        </a:p>
      </dgm:t>
    </dgm:pt>
    <dgm:pt modelId="{761D088B-3018-4451-AB27-B5EFA7FAB688}">
      <dgm:prSet phldrT="[Текст]" custT="1"/>
      <dgm:spPr/>
      <dgm:t>
        <a:bodyPr/>
        <a:lstStyle/>
        <a:p>
          <a:r>
            <a:rPr lang="ru-RU" sz="2400" b="1" dirty="0" smtClean="0"/>
            <a:t>6,7</a:t>
          </a:r>
          <a:endParaRPr lang="ru-RU" sz="2400" b="1" dirty="0"/>
        </a:p>
      </dgm:t>
    </dgm:pt>
    <dgm:pt modelId="{7293F46F-9003-482B-805A-071ABD609D41}" type="sibTrans" cxnId="{4D17665E-A240-4C2B-B8B9-EF1412FAD789}">
      <dgm:prSet/>
      <dgm:spPr/>
      <dgm:t>
        <a:bodyPr/>
        <a:lstStyle/>
        <a:p>
          <a:endParaRPr lang="ru-RU" sz="1200" b="1"/>
        </a:p>
      </dgm:t>
    </dgm:pt>
    <dgm:pt modelId="{01CD5D16-A435-4F8B-BA48-89E6AAA5E73A}" type="parTrans" cxnId="{4D17665E-A240-4C2B-B8B9-EF1412FAD789}">
      <dgm:prSet/>
      <dgm:spPr/>
      <dgm:t>
        <a:bodyPr/>
        <a:lstStyle/>
        <a:p>
          <a:endParaRPr lang="ru-RU" sz="1200" b="1"/>
        </a:p>
      </dgm:t>
    </dgm:pt>
    <dgm:pt modelId="{0C6243FB-DEFC-49CC-91F7-0BDAA0DECBC7}" type="sibTrans" cxnId="{5E9321E9-8ABA-40EE-BECC-8D02060E46D2}">
      <dgm:prSet/>
      <dgm:spPr/>
      <dgm:t>
        <a:bodyPr/>
        <a:lstStyle/>
        <a:p>
          <a:endParaRPr lang="ru-RU" sz="1200" b="1"/>
        </a:p>
      </dgm:t>
    </dgm:pt>
    <dgm:pt modelId="{7770442F-A135-4C05-ABF1-94F0F6B7A113}" type="parTrans" cxnId="{5E9321E9-8ABA-40EE-BECC-8D02060E46D2}">
      <dgm:prSet/>
      <dgm:spPr/>
      <dgm:t>
        <a:bodyPr/>
        <a:lstStyle/>
        <a:p>
          <a:endParaRPr lang="ru-RU" sz="1200" b="1"/>
        </a:p>
      </dgm:t>
    </dgm:pt>
    <dgm:pt modelId="{9AE3A437-8768-4989-A91B-1588F07FCC8F}">
      <dgm:prSet phldrT="[Текст]" custT="1"/>
      <dgm:spPr>
        <a:solidFill>
          <a:schemeClr val="tx2">
            <a:lumMod val="20000"/>
            <a:lumOff val="80000"/>
            <a:alpha val="90000"/>
          </a:schemeClr>
        </a:solidFill>
      </dgm:spPr>
      <dgm:t>
        <a:bodyPr/>
        <a:lstStyle/>
        <a:p>
          <a:r>
            <a:rPr lang="ru-RU" sz="1400" b="1" dirty="0" smtClean="0">
              <a:solidFill>
                <a:schemeClr val="tx1"/>
              </a:solidFill>
              <a:latin typeface="Arial Narrow" pitchFamily="34" charset="0"/>
              <a:cs typeface="Times New Roman" pitchFamily="18" charset="0"/>
            </a:rPr>
            <a:t>Дополнительные поступления в бюджет города в</a:t>
          </a:r>
          <a:r>
            <a:rPr lang="ru-RU" sz="1400" b="1" dirty="0" smtClean="0">
              <a:latin typeface="Arial Narrow" pitchFamily="34" charset="0"/>
              <a:cs typeface="Times New Roman" pitchFamily="18" charset="0"/>
            </a:rPr>
            <a:t> результате взыскания доначисленных сумм налогов и других обязательных платежей по результатам проведенных налоговых проверок</a:t>
          </a:r>
          <a:endParaRPr lang="ru-RU" sz="1400" b="1" dirty="0">
            <a:solidFill>
              <a:srgbClr val="FF0000"/>
            </a:solidFill>
          </a:endParaRPr>
        </a:p>
      </dgm:t>
    </dgm:pt>
    <dgm:pt modelId="{5FBEE649-F536-4511-8B4C-05651DA982EC}" type="parTrans" cxnId="{C95B1E44-F22D-47FE-815E-2FA1323689E1}">
      <dgm:prSet/>
      <dgm:spPr/>
      <dgm:t>
        <a:bodyPr/>
        <a:lstStyle/>
        <a:p>
          <a:endParaRPr lang="ru-RU" sz="1200" b="1"/>
        </a:p>
      </dgm:t>
    </dgm:pt>
    <dgm:pt modelId="{476A097F-D3DE-4566-A359-9FA926461E74}" type="sibTrans" cxnId="{C95B1E44-F22D-47FE-815E-2FA1323689E1}">
      <dgm:prSet/>
      <dgm:spPr/>
      <dgm:t>
        <a:bodyPr/>
        <a:lstStyle/>
        <a:p>
          <a:endParaRPr lang="ru-RU" sz="1200" b="1"/>
        </a:p>
      </dgm:t>
    </dgm:pt>
    <dgm:pt modelId="{0DBD934E-616B-411A-9340-57CE6DC98D6C}">
      <dgm:prSet phldrT="[Текст]" custT="1"/>
      <dgm:spPr/>
      <dgm:t>
        <a:bodyPr/>
        <a:lstStyle/>
        <a:p>
          <a:r>
            <a:rPr lang="ru-RU" sz="2400" b="1" dirty="0" smtClean="0"/>
            <a:t>11,0</a:t>
          </a:r>
          <a:endParaRPr lang="ru-RU" sz="2400" b="1" dirty="0"/>
        </a:p>
      </dgm:t>
    </dgm:pt>
    <dgm:pt modelId="{6CF4BCC8-1973-408E-8CFD-60A3CFF60B3D}" type="parTrans" cxnId="{9625946B-D859-4CA4-A09B-E6296319AD6E}">
      <dgm:prSet/>
      <dgm:spPr/>
      <dgm:t>
        <a:bodyPr/>
        <a:lstStyle/>
        <a:p>
          <a:endParaRPr lang="ru-RU" sz="1200" b="1"/>
        </a:p>
      </dgm:t>
    </dgm:pt>
    <dgm:pt modelId="{9FE8D706-93D3-4514-8F32-E2561FDDFF6A}" type="sibTrans" cxnId="{9625946B-D859-4CA4-A09B-E6296319AD6E}">
      <dgm:prSet/>
      <dgm:spPr/>
      <dgm:t>
        <a:bodyPr/>
        <a:lstStyle/>
        <a:p>
          <a:endParaRPr lang="ru-RU" sz="1200" b="1"/>
        </a:p>
      </dgm:t>
    </dgm:pt>
    <dgm:pt modelId="{C6016986-F2FB-4CFC-A86F-35CAC7F9E901}">
      <dgm:prSet phldrT="[Текст]" custT="1"/>
      <dgm:spPr>
        <a:solidFill>
          <a:schemeClr val="accent1">
            <a:lumMod val="40000"/>
            <a:lumOff val="60000"/>
            <a:alpha val="90000"/>
          </a:schemeClr>
        </a:solidFill>
      </dgm:spPr>
      <dgm:t>
        <a:bodyPr/>
        <a:lstStyle/>
        <a:p>
          <a:r>
            <a:rPr lang="ru-RU" sz="1400" b="1" dirty="0" smtClean="0">
              <a:solidFill>
                <a:schemeClr val="tx1"/>
              </a:solidFill>
              <a:latin typeface="Arial Narrow" pitchFamily="34" charset="0"/>
              <a:cs typeface="Times New Roman" pitchFamily="18" charset="0"/>
            </a:rPr>
            <a:t>Дополнительные поступления в бюджет города в результате актуализации сведений об объектах недвижимого имущества, в том числе земельных участках</a:t>
          </a:r>
          <a:endParaRPr lang="ru-RU" sz="1400" b="1" dirty="0"/>
        </a:p>
      </dgm:t>
    </dgm:pt>
    <dgm:pt modelId="{040A2BA6-9490-4B9D-96FC-36708342EE08}" type="parTrans" cxnId="{D37B1366-384E-4C12-ABE5-804C48B3D275}">
      <dgm:prSet/>
      <dgm:spPr/>
      <dgm:t>
        <a:bodyPr/>
        <a:lstStyle/>
        <a:p>
          <a:endParaRPr lang="ru-RU" sz="1200" b="1"/>
        </a:p>
      </dgm:t>
    </dgm:pt>
    <dgm:pt modelId="{764A635B-1757-48A7-B571-A7DC9BE4390E}" type="sibTrans" cxnId="{D37B1366-384E-4C12-ABE5-804C48B3D275}">
      <dgm:prSet/>
      <dgm:spPr/>
      <dgm:t>
        <a:bodyPr/>
        <a:lstStyle/>
        <a:p>
          <a:endParaRPr lang="ru-RU" sz="1200" b="1"/>
        </a:p>
      </dgm:t>
    </dgm:pt>
    <dgm:pt modelId="{BE7463F9-2F5C-4183-9FEE-ABD5D2B28D1D}" type="pres">
      <dgm:prSet presAssocID="{CACBC166-3E74-4B0A-A098-8A933E37DA60}" presName="linearFlow" presStyleCnt="0">
        <dgm:presLayoutVars>
          <dgm:dir/>
          <dgm:animLvl val="lvl"/>
          <dgm:resizeHandles val="exact"/>
        </dgm:presLayoutVars>
      </dgm:prSet>
      <dgm:spPr/>
      <dgm:t>
        <a:bodyPr/>
        <a:lstStyle/>
        <a:p>
          <a:endParaRPr lang="ru-RU"/>
        </a:p>
      </dgm:t>
    </dgm:pt>
    <dgm:pt modelId="{130EF2DE-604C-4ECD-B15D-3EEDFD328457}" type="pres">
      <dgm:prSet presAssocID="{B268BCCD-3B26-4443-B7D5-607A78874CA7}" presName="composite" presStyleCnt="0"/>
      <dgm:spPr/>
    </dgm:pt>
    <dgm:pt modelId="{1539C070-C564-486C-95E7-28DE77361E8B}" type="pres">
      <dgm:prSet presAssocID="{B268BCCD-3B26-4443-B7D5-607A78874CA7}" presName="parentText" presStyleLbl="alignNode1" presStyleIdx="0" presStyleCnt="4">
        <dgm:presLayoutVars>
          <dgm:chMax val="1"/>
          <dgm:bulletEnabled val="1"/>
        </dgm:presLayoutVars>
      </dgm:prSet>
      <dgm:spPr/>
      <dgm:t>
        <a:bodyPr/>
        <a:lstStyle/>
        <a:p>
          <a:endParaRPr lang="ru-RU"/>
        </a:p>
      </dgm:t>
    </dgm:pt>
    <dgm:pt modelId="{2D05ED57-B046-4BBD-A963-7919F1D2064B}" type="pres">
      <dgm:prSet presAssocID="{B268BCCD-3B26-4443-B7D5-607A78874CA7}" presName="descendantText" presStyleLbl="alignAcc1" presStyleIdx="0" presStyleCnt="4" custScaleY="236591">
        <dgm:presLayoutVars>
          <dgm:bulletEnabled val="1"/>
        </dgm:presLayoutVars>
      </dgm:prSet>
      <dgm:spPr/>
      <dgm:t>
        <a:bodyPr/>
        <a:lstStyle/>
        <a:p>
          <a:endParaRPr lang="ru-RU"/>
        </a:p>
      </dgm:t>
    </dgm:pt>
    <dgm:pt modelId="{F44A60B1-A409-45EC-A196-93C9295AF228}" type="pres">
      <dgm:prSet presAssocID="{6CBC05CB-506C-47D6-8CF5-C2A3767763C6}" presName="sp" presStyleCnt="0"/>
      <dgm:spPr/>
    </dgm:pt>
    <dgm:pt modelId="{0549F481-E1AC-4832-9709-EEB5E4B4214A}" type="pres">
      <dgm:prSet presAssocID="{761D088B-3018-4451-AB27-B5EFA7FAB688}" presName="composite" presStyleCnt="0"/>
      <dgm:spPr/>
    </dgm:pt>
    <dgm:pt modelId="{AB321DEB-4823-4A87-86F5-1669C3541B92}" type="pres">
      <dgm:prSet presAssocID="{761D088B-3018-4451-AB27-B5EFA7FAB688}" presName="parentText" presStyleLbl="alignNode1" presStyleIdx="1" presStyleCnt="4" custLinFactNeighborX="-2414" custLinFactNeighborY="6864">
        <dgm:presLayoutVars>
          <dgm:chMax val="1"/>
          <dgm:bulletEnabled val="1"/>
        </dgm:presLayoutVars>
      </dgm:prSet>
      <dgm:spPr/>
      <dgm:t>
        <a:bodyPr/>
        <a:lstStyle/>
        <a:p>
          <a:endParaRPr lang="ru-RU"/>
        </a:p>
      </dgm:t>
    </dgm:pt>
    <dgm:pt modelId="{E66BE93E-7ACB-4219-A301-75E409BED125}" type="pres">
      <dgm:prSet presAssocID="{761D088B-3018-4451-AB27-B5EFA7FAB688}" presName="descendantText" presStyleLbl="alignAcc1" presStyleIdx="1" presStyleCnt="4" custScaleY="124354" custLinFactNeighborX="406" custLinFactNeighborY="30107">
        <dgm:presLayoutVars>
          <dgm:bulletEnabled val="1"/>
        </dgm:presLayoutVars>
      </dgm:prSet>
      <dgm:spPr/>
      <dgm:t>
        <a:bodyPr/>
        <a:lstStyle/>
        <a:p>
          <a:endParaRPr lang="ru-RU"/>
        </a:p>
      </dgm:t>
    </dgm:pt>
    <dgm:pt modelId="{6B114BE9-72EB-4887-9686-BD53E99B2866}" type="pres">
      <dgm:prSet presAssocID="{7293F46F-9003-482B-805A-071ABD609D41}" presName="sp" presStyleCnt="0"/>
      <dgm:spPr/>
    </dgm:pt>
    <dgm:pt modelId="{D943BD0B-91FF-402A-9AA2-52F278994FF3}" type="pres">
      <dgm:prSet presAssocID="{67AD2C70-3413-4F71-BE50-A0D519094718}" presName="composite" presStyleCnt="0"/>
      <dgm:spPr/>
    </dgm:pt>
    <dgm:pt modelId="{39776DCA-585C-4C8E-B60A-D1AD8B28F3A3}" type="pres">
      <dgm:prSet presAssocID="{67AD2C70-3413-4F71-BE50-A0D519094718}" presName="parentText" presStyleLbl="alignNode1" presStyleIdx="2" presStyleCnt="4">
        <dgm:presLayoutVars>
          <dgm:chMax val="1"/>
          <dgm:bulletEnabled val="1"/>
        </dgm:presLayoutVars>
      </dgm:prSet>
      <dgm:spPr/>
      <dgm:t>
        <a:bodyPr/>
        <a:lstStyle/>
        <a:p>
          <a:endParaRPr lang="ru-RU"/>
        </a:p>
      </dgm:t>
    </dgm:pt>
    <dgm:pt modelId="{82E9ACF6-E2CE-4AD7-83F7-6C3BEFB08B11}" type="pres">
      <dgm:prSet presAssocID="{67AD2C70-3413-4F71-BE50-A0D519094718}" presName="descendantText" presStyleLbl="alignAcc1" presStyleIdx="2" presStyleCnt="4" custLinFactNeighborX="1008" custLinFactNeighborY="17839">
        <dgm:presLayoutVars>
          <dgm:bulletEnabled val="1"/>
        </dgm:presLayoutVars>
      </dgm:prSet>
      <dgm:spPr/>
      <dgm:t>
        <a:bodyPr/>
        <a:lstStyle/>
        <a:p>
          <a:endParaRPr lang="ru-RU"/>
        </a:p>
      </dgm:t>
    </dgm:pt>
    <dgm:pt modelId="{A688BE45-D63A-42E3-AE00-90F371B16544}" type="pres">
      <dgm:prSet presAssocID="{1D66D1EE-D01D-4B96-B4DA-60B6ECFD38BB}" presName="sp" presStyleCnt="0"/>
      <dgm:spPr/>
    </dgm:pt>
    <dgm:pt modelId="{E8FD4811-5235-4BF9-A2ED-FBEE325E7D98}" type="pres">
      <dgm:prSet presAssocID="{0DBD934E-616B-411A-9340-57CE6DC98D6C}" presName="composite" presStyleCnt="0"/>
      <dgm:spPr/>
    </dgm:pt>
    <dgm:pt modelId="{871BE967-60A5-456B-8EE5-506E023D97C3}" type="pres">
      <dgm:prSet presAssocID="{0DBD934E-616B-411A-9340-57CE6DC98D6C}" presName="parentText" presStyleLbl="alignNode1" presStyleIdx="3" presStyleCnt="4">
        <dgm:presLayoutVars>
          <dgm:chMax val="1"/>
          <dgm:bulletEnabled val="1"/>
        </dgm:presLayoutVars>
      </dgm:prSet>
      <dgm:spPr/>
      <dgm:t>
        <a:bodyPr/>
        <a:lstStyle/>
        <a:p>
          <a:endParaRPr lang="ru-RU"/>
        </a:p>
      </dgm:t>
    </dgm:pt>
    <dgm:pt modelId="{25511DD1-105D-4A9B-8327-D5EF564B401C}" type="pres">
      <dgm:prSet presAssocID="{0DBD934E-616B-411A-9340-57CE6DC98D6C}" presName="descendantText" presStyleLbl="alignAcc1" presStyleIdx="3" presStyleCnt="4" custLinFactNeighborX="406" custLinFactNeighborY="970">
        <dgm:presLayoutVars>
          <dgm:bulletEnabled val="1"/>
        </dgm:presLayoutVars>
      </dgm:prSet>
      <dgm:spPr>
        <a:solidFill>
          <a:schemeClr val="accent1">
            <a:lumMod val="40000"/>
            <a:lumOff val="60000"/>
            <a:alpha val="90000"/>
          </a:schemeClr>
        </a:solidFill>
      </dgm:spPr>
      <dgm:t>
        <a:bodyPr/>
        <a:lstStyle/>
        <a:p>
          <a:endParaRPr lang="ru-RU"/>
        </a:p>
      </dgm:t>
    </dgm:pt>
  </dgm:ptLst>
  <dgm:cxnLst>
    <dgm:cxn modelId="{585826D8-158E-431C-BA55-9CFE42A6D9CA}" type="presOf" srcId="{CACBC166-3E74-4B0A-A098-8A933E37DA60}" destId="{BE7463F9-2F5C-4183-9FEE-ABD5D2B28D1D}" srcOrd="0" destOrd="0" presId="urn:microsoft.com/office/officeart/2005/8/layout/chevron2"/>
    <dgm:cxn modelId="{5E9321E9-8ABA-40EE-BECC-8D02060E46D2}" srcId="{761D088B-3018-4451-AB27-B5EFA7FAB688}" destId="{2858D8CE-946B-46C1-AD84-F7B42F129983}" srcOrd="0" destOrd="0" parTransId="{7770442F-A135-4C05-ABF1-94F0F6B7A113}" sibTransId="{0C6243FB-DEFC-49CC-91F7-0BDAA0DECBC7}"/>
    <dgm:cxn modelId="{771562FC-FCD0-4FB4-95CC-8EE1C5CD58B8}" type="presOf" srcId="{9AE3A437-8768-4989-A91B-1588F07FCC8F}" destId="{82E9ACF6-E2CE-4AD7-83F7-6C3BEFB08B11}" srcOrd="0" destOrd="0" presId="urn:microsoft.com/office/officeart/2005/8/layout/chevron2"/>
    <dgm:cxn modelId="{9625946B-D859-4CA4-A09B-E6296319AD6E}" srcId="{CACBC166-3E74-4B0A-A098-8A933E37DA60}" destId="{0DBD934E-616B-411A-9340-57CE6DC98D6C}" srcOrd="3" destOrd="0" parTransId="{6CF4BCC8-1973-408E-8CFD-60A3CFF60B3D}" sibTransId="{9FE8D706-93D3-4514-8F32-E2561FDDFF6A}"/>
    <dgm:cxn modelId="{8BFED795-68A8-4A23-A889-C82C6788A3C4}" srcId="{B268BCCD-3B26-4443-B7D5-607A78874CA7}" destId="{D20E6B83-FE89-4788-8DDB-A9EB395698FF}" srcOrd="0" destOrd="0" parTransId="{17027D3C-F8DE-45B2-AD08-7039B2DB5617}" sibTransId="{317FB1F0-5BB9-4936-97A0-32A4E5EE3315}"/>
    <dgm:cxn modelId="{C95B1E44-F22D-47FE-815E-2FA1323689E1}" srcId="{67AD2C70-3413-4F71-BE50-A0D519094718}" destId="{9AE3A437-8768-4989-A91B-1588F07FCC8F}" srcOrd="0" destOrd="0" parTransId="{5FBEE649-F536-4511-8B4C-05651DA982EC}" sibTransId="{476A097F-D3DE-4566-A359-9FA926461E74}"/>
    <dgm:cxn modelId="{4D17665E-A240-4C2B-B8B9-EF1412FAD789}" srcId="{CACBC166-3E74-4B0A-A098-8A933E37DA60}" destId="{761D088B-3018-4451-AB27-B5EFA7FAB688}" srcOrd="1" destOrd="0" parTransId="{01CD5D16-A435-4F8B-BA48-89E6AAA5E73A}" sibTransId="{7293F46F-9003-482B-805A-071ABD609D41}"/>
    <dgm:cxn modelId="{CD33AF50-1E57-4A55-A3B4-ECFB73BC8F00}" type="presOf" srcId="{2858D8CE-946B-46C1-AD84-F7B42F129983}" destId="{E66BE93E-7ACB-4219-A301-75E409BED125}" srcOrd="0" destOrd="0" presId="urn:microsoft.com/office/officeart/2005/8/layout/chevron2"/>
    <dgm:cxn modelId="{A6BAAD2A-E7D0-418B-914D-36ACB96F6371}" type="presOf" srcId="{761D088B-3018-4451-AB27-B5EFA7FAB688}" destId="{AB321DEB-4823-4A87-86F5-1669C3541B92}" srcOrd="0" destOrd="0" presId="urn:microsoft.com/office/officeart/2005/8/layout/chevron2"/>
    <dgm:cxn modelId="{FA7923E7-CEF0-4589-B270-6EFCB1D2F328}" type="presOf" srcId="{67AD2C70-3413-4F71-BE50-A0D519094718}" destId="{39776DCA-585C-4C8E-B60A-D1AD8B28F3A3}" srcOrd="0" destOrd="0" presId="urn:microsoft.com/office/officeart/2005/8/layout/chevron2"/>
    <dgm:cxn modelId="{B83E718E-ECCF-403F-81FC-6B20CFF33CA2}" srcId="{CACBC166-3E74-4B0A-A098-8A933E37DA60}" destId="{67AD2C70-3413-4F71-BE50-A0D519094718}" srcOrd="2" destOrd="0" parTransId="{0E5427CF-403D-4A4F-A461-3210980ED26F}" sibTransId="{1D66D1EE-D01D-4B96-B4DA-60B6ECFD38BB}"/>
    <dgm:cxn modelId="{1ABC7EF9-1B09-4686-8A6A-9F729F09B705}" type="presOf" srcId="{B268BCCD-3B26-4443-B7D5-607A78874CA7}" destId="{1539C070-C564-486C-95E7-28DE77361E8B}" srcOrd="0" destOrd="0" presId="urn:microsoft.com/office/officeart/2005/8/layout/chevron2"/>
    <dgm:cxn modelId="{6458D95B-19FB-46C8-8898-AB9F9495D108}" type="presOf" srcId="{C6016986-F2FB-4CFC-A86F-35CAC7F9E901}" destId="{25511DD1-105D-4A9B-8327-D5EF564B401C}" srcOrd="0" destOrd="0" presId="urn:microsoft.com/office/officeart/2005/8/layout/chevron2"/>
    <dgm:cxn modelId="{D37B1366-384E-4C12-ABE5-804C48B3D275}" srcId="{0DBD934E-616B-411A-9340-57CE6DC98D6C}" destId="{C6016986-F2FB-4CFC-A86F-35CAC7F9E901}" srcOrd="0" destOrd="0" parTransId="{040A2BA6-9490-4B9D-96FC-36708342EE08}" sibTransId="{764A635B-1757-48A7-B571-A7DC9BE4390E}"/>
    <dgm:cxn modelId="{EB641631-F9BB-4C36-B075-C4AC0DC4FAB8}" type="presOf" srcId="{D20E6B83-FE89-4788-8DDB-A9EB395698FF}" destId="{2D05ED57-B046-4BBD-A963-7919F1D2064B}" srcOrd="0" destOrd="0" presId="urn:microsoft.com/office/officeart/2005/8/layout/chevron2"/>
    <dgm:cxn modelId="{B06929C6-1015-4EC3-92FA-B90DA7DB5742}" type="presOf" srcId="{0DBD934E-616B-411A-9340-57CE6DC98D6C}" destId="{871BE967-60A5-456B-8EE5-506E023D97C3}" srcOrd="0" destOrd="0" presId="urn:microsoft.com/office/officeart/2005/8/layout/chevron2"/>
    <dgm:cxn modelId="{FB371942-F2DC-42AA-A051-F8D5A974389E}" srcId="{CACBC166-3E74-4B0A-A098-8A933E37DA60}" destId="{B268BCCD-3B26-4443-B7D5-607A78874CA7}" srcOrd="0" destOrd="0" parTransId="{46F8910F-3F50-4FB5-8A82-13E134CBDE35}" sibTransId="{6CBC05CB-506C-47D6-8CF5-C2A3767763C6}"/>
    <dgm:cxn modelId="{7EDE4053-B08E-4D89-8951-883A03713AA0}" type="presParOf" srcId="{BE7463F9-2F5C-4183-9FEE-ABD5D2B28D1D}" destId="{130EF2DE-604C-4ECD-B15D-3EEDFD328457}" srcOrd="0" destOrd="0" presId="urn:microsoft.com/office/officeart/2005/8/layout/chevron2"/>
    <dgm:cxn modelId="{F286388B-6193-446E-AE81-C056C2F0FFB1}" type="presParOf" srcId="{130EF2DE-604C-4ECD-B15D-3EEDFD328457}" destId="{1539C070-C564-486C-95E7-28DE77361E8B}" srcOrd="0" destOrd="0" presId="urn:microsoft.com/office/officeart/2005/8/layout/chevron2"/>
    <dgm:cxn modelId="{7BC0FE3C-81F4-46F7-BDFA-1C1B64F358BF}" type="presParOf" srcId="{130EF2DE-604C-4ECD-B15D-3EEDFD328457}" destId="{2D05ED57-B046-4BBD-A963-7919F1D2064B}" srcOrd="1" destOrd="0" presId="urn:microsoft.com/office/officeart/2005/8/layout/chevron2"/>
    <dgm:cxn modelId="{EADE7DFA-DC3D-4C65-AC1A-76924B3E07A3}" type="presParOf" srcId="{BE7463F9-2F5C-4183-9FEE-ABD5D2B28D1D}" destId="{F44A60B1-A409-45EC-A196-93C9295AF228}" srcOrd="1" destOrd="0" presId="urn:microsoft.com/office/officeart/2005/8/layout/chevron2"/>
    <dgm:cxn modelId="{FC54027C-03AC-4A13-BB97-44BD7C61CFE6}" type="presParOf" srcId="{BE7463F9-2F5C-4183-9FEE-ABD5D2B28D1D}" destId="{0549F481-E1AC-4832-9709-EEB5E4B4214A}" srcOrd="2" destOrd="0" presId="urn:microsoft.com/office/officeart/2005/8/layout/chevron2"/>
    <dgm:cxn modelId="{67C95D3B-997E-4A72-9AB1-6A38B8549943}" type="presParOf" srcId="{0549F481-E1AC-4832-9709-EEB5E4B4214A}" destId="{AB321DEB-4823-4A87-86F5-1669C3541B92}" srcOrd="0" destOrd="0" presId="urn:microsoft.com/office/officeart/2005/8/layout/chevron2"/>
    <dgm:cxn modelId="{79984DEC-1637-4169-888F-84F7CAC56E9A}" type="presParOf" srcId="{0549F481-E1AC-4832-9709-EEB5E4B4214A}" destId="{E66BE93E-7ACB-4219-A301-75E409BED125}" srcOrd="1" destOrd="0" presId="urn:microsoft.com/office/officeart/2005/8/layout/chevron2"/>
    <dgm:cxn modelId="{6B5DEAAF-D5BC-443A-9878-40D9E8A8FBC2}" type="presParOf" srcId="{BE7463F9-2F5C-4183-9FEE-ABD5D2B28D1D}" destId="{6B114BE9-72EB-4887-9686-BD53E99B2866}" srcOrd="3" destOrd="0" presId="urn:microsoft.com/office/officeart/2005/8/layout/chevron2"/>
    <dgm:cxn modelId="{542C3B3C-C5A7-492B-A46D-050D34E00345}" type="presParOf" srcId="{BE7463F9-2F5C-4183-9FEE-ABD5D2B28D1D}" destId="{D943BD0B-91FF-402A-9AA2-52F278994FF3}" srcOrd="4" destOrd="0" presId="urn:microsoft.com/office/officeart/2005/8/layout/chevron2"/>
    <dgm:cxn modelId="{5060C686-28D0-4D05-9DB4-32850A911151}" type="presParOf" srcId="{D943BD0B-91FF-402A-9AA2-52F278994FF3}" destId="{39776DCA-585C-4C8E-B60A-D1AD8B28F3A3}" srcOrd="0" destOrd="0" presId="urn:microsoft.com/office/officeart/2005/8/layout/chevron2"/>
    <dgm:cxn modelId="{5877EA94-05B0-48B6-ABB2-8B4161B1FE02}" type="presParOf" srcId="{D943BD0B-91FF-402A-9AA2-52F278994FF3}" destId="{82E9ACF6-E2CE-4AD7-83F7-6C3BEFB08B11}" srcOrd="1" destOrd="0" presId="urn:microsoft.com/office/officeart/2005/8/layout/chevron2"/>
    <dgm:cxn modelId="{9EB84497-4BC4-467C-8122-104923F86B23}" type="presParOf" srcId="{BE7463F9-2F5C-4183-9FEE-ABD5D2B28D1D}" destId="{A688BE45-D63A-42E3-AE00-90F371B16544}" srcOrd="5" destOrd="0" presId="urn:microsoft.com/office/officeart/2005/8/layout/chevron2"/>
    <dgm:cxn modelId="{3CB66BD4-D5CA-492E-8298-E81D8618D7DE}" type="presParOf" srcId="{BE7463F9-2F5C-4183-9FEE-ABD5D2B28D1D}" destId="{E8FD4811-5235-4BF9-A2ED-FBEE325E7D98}" srcOrd="6" destOrd="0" presId="urn:microsoft.com/office/officeart/2005/8/layout/chevron2"/>
    <dgm:cxn modelId="{913A27CC-254D-4E1D-A0F6-A5E3DFDDD06F}" type="presParOf" srcId="{E8FD4811-5235-4BF9-A2ED-FBEE325E7D98}" destId="{871BE967-60A5-456B-8EE5-506E023D97C3}" srcOrd="0" destOrd="0" presId="urn:microsoft.com/office/officeart/2005/8/layout/chevron2"/>
    <dgm:cxn modelId="{A11C8F91-E49A-4880-9A40-5FBA28979AA1}" type="presParOf" srcId="{E8FD4811-5235-4BF9-A2ED-FBEE325E7D98}" destId="{25511DD1-105D-4A9B-8327-D5EF564B401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CBC166-3E74-4B0A-A098-8A933E37DA60}" type="doc">
      <dgm:prSet loTypeId="urn:microsoft.com/office/officeart/2005/8/layout/chevron2" loCatId="list" qsTypeId="urn:microsoft.com/office/officeart/2005/8/quickstyle/3d2" qsCatId="3D" csTypeId="urn:microsoft.com/office/officeart/2005/8/colors/accent1_2" csCatId="accent1" phldr="1"/>
      <dgm:spPr/>
      <dgm:t>
        <a:bodyPr/>
        <a:lstStyle/>
        <a:p>
          <a:endParaRPr lang="ru-RU"/>
        </a:p>
      </dgm:t>
    </dgm:pt>
    <dgm:pt modelId="{67AD2C70-3413-4F71-BE50-A0D519094718}">
      <dgm:prSet phldrT="[Текст]" custT="1"/>
      <dgm:spPr/>
      <dgm:t>
        <a:bodyPr/>
        <a:lstStyle/>
        <a:p>
          <a:r>
            <a:rPr lang="ru-RU" sz="2400" b="1" dirty="0" smtClean="0"/>
            <a:t>7,4</a:t>
          </a:r>
          <a:endParaRPr lang="ru-RU" sz="2400" b="1" dirty="0"/>
        </a:p>
      </dgm:t>
    </dgm:pt>
    <dgm:pt modelId="{1D66D1EE-D01D-4B96-B4DA-60B6ECFD38BB}" type="sibTrans" cxnId="{B83E718E-ECCF-403F-81FC-6B20CFF33CA2}">
      <dgm:prSet/>
      <dgm:spPr/>
      <dgm:t>
        <a:bodyPr/>
        <a:lstStyle/>
        <a:p>
          <a:endParaRPr lang="ru-RU" sz="1100" b="1"/>
        </a:p>
      </dgm:t>
    </dgm:pt>
    <dgm:pt modelId="{0E5427CF-403D-4A4F-A461-3210980ED26F}" type="parTrans" cxnId="{B83E718E-ECCF-403F-81FC-6B20CFF33CA2}">
      <dgm:prSet/>
      <dgm:spPr/>
      <dgm:t>
        <a:bodyPr/>
        <a:lstStyle/>
        <a:p>
          <a:endParaRPr lang="ru-RU" sz="1100" b="1"/>
        </a:p>
      </dgm:t>
    </dgm:pt>
    <dgm:pt modelId="{9AE3A437-8768-4989-A91B-1588F07FCC8F}">
      <dgm:prSet phldrT="[Текст]" custT="1"/>
      <dgm:spPr>
        <a:solidFill>
          <a:schemeClr val="tx2">
            <a:lumMod val="20000"/>
            <a:lumOff val="80000"/>
            <a:alpha val="90000"/>
          </a:schemeClr>
        </a:solidFill>
      </dgm:spPr>
      <dgm:t>
        <a:bodyPr/>
        <a:lstStyle/>
        <a:p>
          <a:r>
            <a:rPr lang="ru-RU" sz="1200" b="1" dirty="0" smtClean="0">
              <a:solidFill>
                <a:schemeClr val="tx1"/>
              </a:solidFill>
              <a:latin typeface="Arial Narrow" pitchFamily="34" charset="0"/>
              <a:cs typeface="Times New Roman" pitchFamily="18" charset="0"/>
            </a:rPr>
            <a:t>Поступления неналоговых доходов в результате проведения мероприятий по государственной регистрации прав на объекты недвижимого имущества, в том числе на земельные участки</a:t>
          </a:r>
          <a:endParaRPr lang="ru-RU" sz="1200" b="1" dirty="0">
            <a:solidFill>
              <a:srgbClr val="FF0000"/>
            </a:solidFill>
          </a:endParaRPr>
        </a:p>
      </dgm:t>
    </dgm:pt>
    <dgm:pt modelId="{5FBEE649-F536-4511-8B4C-05651DA982EC}" type="parTrans" cxnId="{C95B1E44-F22D-47FE-815E-2FA1323689E1}">
      <dgm:prSet/>
      <dgm:spPr/>
      <dgm:t>
        <a:bodyPr/>
        <a:lstStyle/>
        <a:p>
          <a:endParaRPr lang="ru-RU" sz="1100" b="1"/>
        </a:p>
      </dgm:t>
    </dgm:pt>
    <dgm:pt modelId="{476A097F-D3DE-4566-A359-9FA926461E74}" type="sibTrans" cxnId="{C95B1E44-F22D-47FE-815E-2FA1323689E1}">
      <dgm:prSet/>
      <dgm:spPr/>
      <dgm:t>
        <a:bodyPr/>
        <a:lstStyle/>
        <a:p>
          <a:endParaRPr lang="ru-RU" sz="1100" b="1"/>
        </a:p>
      </dgm:t>
    </dgm:pt>
    <dgm:pt modelId="{2858D8CE-946B-46C1-AD84-F7B42F129983}">
      <dgm:prSet phldrT="[Текст]" custT="1"/>
      <dgm:spPr>
        <a:solidFill>
          <a:schemeClr val="accent1">
            <a:lumMod val="40000"/>
            <a:lumOff val="60000"/>
            <a:alpha val="90000"/>
          </a:schemeClr>
        </a:solidFill>
      </dgm:spPr>
      <dgm:t>
        <a:bodyPr/>
        <a:lstStyle/>
        <a:p>
          <a:r>
            <a:rPr lang="ru-RU" sz="1200" b="1" dirty="0" smtClean="0">
              <a:solidFill>
                <a:schemeClr val="tx1"/>
              </a:solidFill>
              <a:latin typeface="Arial Narrow" pitchFamily="34" charset="0"/>
              <a:cs typeface="Times New Roman" pitchFamily="18" charset="0"/>
            </a:rPr>
            <a:t>Поступления неналоговых доходов в результате  проведения мероприятий по взысканию задолженности по арендной плате за пользование муниципальным имуществом, а также задолженности по договорам купли-продажи</a:t>
          </a:r>
          <a:endParaRPr lang="ru-RU" sz="1200" b="1" dirty="0"/>
        </a:p>
      </dgm:t>
    </dgm:pt>
    <dgm:pt modelId="{761D088B-3018-4451-AB27-B5EFA7FAB688}">
      <dgm:prSet phldrT="[Текст]" custT="1"/>
      <dgm:spPr/>
      <dgm:t>
        <a:bodyPr/>
        <a:lstStyle/>
        <a:p>
          <a:r>
            <a:rPr lang="ru-RU" sz="2400" b="1" dirty="0" smtClean="0"/>
            <a:t>17,5</a:t>
          </a:r>
          <a:endParaRPr lang="ru-RU" sz="2400" b="1" dirty="0"/>
        </a:p>
      </dgm:t>
    </dgm:pt>
    <dgm:pt modelId="{7293F46F-9003-482B-805A-071ABD609D41}" type="sibTrans" cxnId="{4D17665E-A240-4C2B-B8B9-EF1412FAD789}">
      <dgm:prSet/>
      <dgm:spPr/>
      <dgm:t>
        <a:bodyPr/>
        <a:lstStyle/>
        <a:p>
          <a:endParaRPr lang="ru-RU" sz="1100" b="1"/>
        </a:p>
      </dgm:t>
    </dgm:pt>
    <dgm:pt modelId="{01CD5D16-A435-4F8B-BA48-89E6AAA5E73A}" type="parTrans" cxnId="{4D17665E-A240-4C2B-B8B9-EF1412FAD789}">
      <dgm:prSet/>
      <dgm:spPr/>
      <dgm:t>
        <a:bodyPr/>
        <a:lstStyle/>
        <a:p>
          <a:endParaRPr lang="ru-RU" sz="1100" b="1"/>
        </a:p>
      </dgm:t>
    </dgm:pt>
    <dgm:pt modelId="{0C6243FB-DEFC-49CC-91F7-0BDAA0DECBC7}" type="sibTrans" cxnId="{5E9321E9-8ABA-40EE-BECC-8D02060E46D2}">
      <dgm:prSet/>
      <dgm:spPr/>
      <dgm:t>
        <a:bodyPr/>
        <a:lstStyle/>
        <a:p>
          <a:endParaRPr lang="ru-RU" sz="1100" b="1"/>
        </a:p>
      </dgm:t>
    </dgm:pt>
    <dgm:pt modelId="{7770442F-A135-4C05-ABF1-94F0F6B7A113}" type="parTrans" cxnId="{5E9321E9-8ABA-40EE-BECC-8D02060E46D2}">
      <dgm:prSet/>
      <dgm:spPr/>
      <dgm:t>
        <a:bodyPr/>
        <a:lstStyle/>
        <a:p>
          <a:endParaRPr lang="ru-RU" sz="1100" b="1"/>
        </a:p>
      </dgm:t>
    </dgm:pt>
    <dgm:pt modelId="{BE7463F9-2F5C-4183-9FEE-ABD5D2B28D1D}" type="pres">
      <dgm:prSet presAssocID="{CACBC166-3E74-4B0A-A098-8A933E37DA60}" presName="linearFlow" presStyleCnt="0">
        <dgm:presLayoutVars>
          <dgm:dir/>
          <dgm:animLvl val="lvl"/>
          <dgm:resizeHandles val="exact"/>
        </dgm:presLayoutVars>
      </dgm:prSet>
      <dgm:spPr/>
      <dgm:t>
        <a:bodyPr/>
        <a:lstStyle/>
        <a:p>
          <a:endParaRPr lang="ru-RU"/>
        </a:p>
      </dgm:t>
    </dgm:pt>
    <dgm:pt modelId="{0549F481-E1AC-4832-9709-EEB5E4B4214A}" type="pres">
      <dgm:prSet presAssocID="{761D088B-3018-4451-AB27-B5EFA7FAB688}" presName="composite" presStyleCnt="0"/>
      <dgm:spPr/>
    </dgm:pt>
    <dgm:pt modelId="{AB321DEB-4823-4A87-86F5-1669C3541B92}" type="pres">
      <dgm:prSet presAssocID="{761D088B-3018-4451-AB27-B5EFA7FAB688}" presName="parentText" presStyleLbl="alignNode1" presStyleIdx="0" presStyleCnt="2" custScaleX="91146" custScaleY="93425">
        <dgm:presLayoutVars>
          <dgm:chMax val="1"/>
          <dgm:bulletEnabled val="1"/>
        </dgm:presLayoutVars>
      </dgm:prSet>
      <dgm:spPr/>
      <dgm:t>
        <a:bodyPr/>
        <a:lstStyle/>
        <a:p>
          <a:endParaRPr lang="ru-RU"/>
        </a:p>
      </dgm:t>
    </dgm:pt>
    <dgm:pt modelId="{E66BE93E-7ACB-4219-A301-75E409BED125}" type="pres">
      <dgm:prSet presAssocID="{761D088B-3018-4451-AB27-B5EFA7FAB688}" presName="descendantText" presStyleLbl="alignAcc1" presStyleIdx="0" presStyleCnt="2" custScaleX="118922" custScaleY="121832">
        <dgm:presLayoutVars>
          <dgm:bulletEnabled val="1"/>
        </dgm:presLayoutVars>
      </dgm:prSet>
      <dgm:spPr/>
      <dgm:t>
        <a:bodyPr/>
        <a:lstStyle/>
        <a:p>
          <a:endParaRPr lang="ru-RU"/>
        </a:p>
      </dgm:t>
    </dgm:pt>
    <dgm:pt modelId="{6B114BE9-72EB-4887-9686-BD53E99B2866}" type="pres">
      <dgm:prSet presAssocID="{7293F46F-9003-482B-805A-071ABD609D41}" presName="sp" presStyleCnt="0"/>
      <dgm:spPr/>
    </dgm:pt>
    <dgm:pt modelId="{D943BD0B-91FF-402A-9AA2-52F278994FF3}" type="pres">
      <dgm:prSet presAssocID="{67AD2C70-3413-4F71-BE50-A0D519094718}" presName="composite" presStyleCnt="0"/>
      <dgm:spPr/>
    </dgm:pt>
    <dgm:pt modelId="{39776DCA-585C-4C8E-B60A-D1AD8B28F3A3}" type="pres">
      <dgm:prSet presAssocID="{67AD2C70-3413-4F71-BE50-A0D519094718}" presName="parentText" presStyleLbl="alignNode1" presStyleIdx="1" presStyleCnt="2" custScaleX="87888" custScaleY="95941" custLinFactNeighborX="-3455" custLinFactNeighborY="13249">
        <dgm:presLayoutVars>
          <dgm:chMax val="1"/>
          <dgm:bulletEnabled val="1"/>
        </dgm:presLayoutVars>
      </dgm:prSet>
      <dgm:spPr/>
      <dgm:t>
        <a:bodyPr/>
        <a:lstStyle/>
        <a:p>
          <a:endParaRPr lang="ru-RU"/>
        </a:p>
      </dgm:t>
    </dgm:pt>
    <dgm:pt modelId="{82E9ACF6-E2CE-4AD7-83F7-6C3BEFB08B11}" type="pres">
      <dgm:prSet presAssocID="{67AD2C70-3413-4F71-BE50-A0D519094718}" presName="descendantText" presStyleLbl="alignAcc1" presStyleIdx="1" presStyleCnt="2" custScaleX="112990" custLinFactNeighborX="117" custLinFactNeighborY="20482">
        <dgm:presLayoutVars>
          <dgm:bulletEnabled val="1"/>
        </dgm:presLayoutVars>
      </dgm:prSet>
      <dgm:spPr/>
      <dgm:t>
        <a:bodyPr/>
        <a:lstStyle/>
        <a:p>
          <a:endParaRPr lang="ru-RU"/>
        </a:p>
      </dgm:t>
    </dgm:pt>
  </dgm:ptLst>
  <dgm:cxnLst>
    <dgm:cxn modelId="{F1DB905D-66EA-4305-BD91-0D8AF4F0E43B}" type="presOf" srcId="{2858D8CE-946B-46C1-AD84-F7B42F129983}" destId="{E66BE93E-7ACB-4219-A301-75E409BED125}" srcOrd="0" destOrd="0" presId="urn:microsoft.com/office/officeart/2005/8/layout/chevron2"/>
    <dgm:cxn modelId="{4F4FBAD9-ACC4-41D3-8C26-7A0BF5556D96}" type="presOf" srcId="{761D088B-3018-4451-AB27-B5EFA7FAB688}" destId="{AB321DEB-4823-4A87-86F5-1669C3541B92}" srcOrd="0" destOrd="0" presId="urn:microsoft.com/office/officeart/2005/8/layout/chevron2"/>
    <dgm:cxn modelId="{5E9321E9-8ABA-40EE-BECC-8D02060E46D2}" srcId="{761D088B-3018-4451-AB27-B5EFA7FAB688}" destId="{2858D8CE-946B-46C1-AD84-F7B42F129983}" srcOrd="0" destOrd="0" parTransId="{7770442F-A135-4C05-ABF1-94F0F6B7A113}" sibTransId="{0C6243FB-DEFC-49CC-91F7-0BDAA0DECBC7}"/>
    <dgm:cxn modelId="{C95B1E44-F22D-47FE-815E-2FA1323689E1}" srcId="{67AD2C70-3413-4F71-BE50-A0D519094718}" destId="{9AE3A437-8768-4989-A91B-1588F07FCC8F}" srcOrd="0" destOrd="0" parTransId="{5FBEE649-F536-4511-8B4C-05651DA982EC}" sibTransId="{476A097F-D3DE-4566-A359-9FA926461E74}"/>
    <dgm:cxn modelId="{4D17665E-A240-4C2B-B8B9-EF1412FAD789}" srcId="{CACBC166-3E74-4B0A-A098-8A933E37DA60}" destId="{761D088B-3018-4451-AB27-B5EFA7FAB688}" srcOrd="0" destOrd="0" parTransId="{01CD5D16-A435-4F8B-BA48-89E6AAA5E73A}" sibTransId="{7293F46F-9003-482B-805A-071ABD609D41}"/>
    <dgm:cxn modelId="{63B78B60-1CC2-4346-84B7-806BC55B7122}" type="presOf" srcId="{9AE3A437-8768-4989-A91B-1588F07FCC8F}" destId="{82E9ACF6-E2CE-4AD7-83F7-6C3BEFB08B11}" srcOrd="0" destOrd="0" presId="urn:microsoft.com/office/officeart/2005/8/layout/chevron2"/>
    <dgm:cxn modelId="{AF613BCA-74C7-4CDF-A892-0A2C318D729C}" type="presOf" srcId="{CACBC166-3E74-4B0A-A098-8A933E37DA60}" destId="{BE7463F9-2F5C-4183-9FEE-ABD5D2B28D1D}" srcOrd="0" destOrd="0" presId="urn:microsoft.com/office/officeart/2005/8/layout/chevron2"/>
    <dgm:cxn modelId="{B83E718E-ECCF-403F-81FC-6B20CFF33CA2}" srcId="{CACBC166-3E74-4B0A-A098-8A933E37DA60}" destId="{67AD2C70-3413-4F71-BE50-A0D519094718}" srcOrd="1" destOrd="0" parTransId="{0E5427CF-403D-4A4F-A461-3210980ED26F}" sibTransId="{1D66D1EE-D01D-4B96-B4DA-60B6ECFD38BB}"/>
    <dgm:cxn modelId="{1917AD8C-4830-4147-9B1B-54FB88EDD10A}" type="presOf" srcId="{67AD2C70-3413-4F71-BE50-A0D519094718}" destId="{39776DCA-585C-4C8E-B60A-D1AD8B28F3A3}" srcOrd="0" destOrd="0" presId="urn:microsoft.com/office/officeart/2005/8/layout/chevron2"/>
    <dgm:cxn modelId="{C0D1E23D-3F32-4BFD-A904-36426AC07450}" type="presParOf" srcId="{BE7463F9-2F5C-4183-9FEE-ABD5D2B28D1D}" destId="{0549F481-E1AC-4832-9709-EEB5E4B4214A}" srcOrd="0" destOrd="0" presId="urn:microsoft.com/office/officeart/2005/8/layout/chevron2"/>
    <dgm:cxn modelId="{327CF86D-3C27-4B49-B3FE-EB6E045763D6}" type="presParOf" srcId="{0549F481-E1AC-4832-9709-EEB5E4B4214A}" destId="{AB321DEB-4823-4A87-86F5-1669C3541B92}" srcOrd="0" destOrd="0" presId="urn:microsoft.com/office/officeart/2005/8/layout/chevron2"/>
    <dgm:cxn modelId="{AAC11C63-16BE-449E-8171-85D0EA50DE2B}" type="presParOf" srcId="{0549F481-E1AC-4832-9709-EEB5E4B4214A}" destId="{E66BE93E-7ACB-4219-A301-75E409BED125}" srcOrd="1" destOrd="0" presId="urn:microsoft.com/office/officeart/2005/8/layout/chevron2"/>
    <dgm:cxn modelId="{6B5DD5F4-658D-40E7-9A51-BCCC1F69D0AA}" type="presParOf" srcId="{BE7463F9-2F5C-4183-9FEE-ABD5D2B28D1D}" destId="{6B114BE9-72EB-4887-9686-BD53E99B2866}" srcOrd="1" destOrd="0" presId="urn:microsoft.com/office/officeart/2005/8/layout/chevron2"/>
    <dgm:cxn modelId="{563DE9C2-3A38-4BD0-8920-7C37488200A8}" type="presParOf" srcId="{BE7463F9-2F5C-4183-9FEE-ABD5D2B28D1D}" destId="{D943BD0B-91FF-402A-9AA2-52F278994FF3}" srcOrd="2" destOrd="0" presId="urn:microsoft.com/office/officeart/2005/8/layout/chevron2"/>
    <dgm:cxn modelId="{291D50ED-E388-466C-951E-D04A0806715F}" type="presParOf" srcId="{D943BD0B-91FF-402A-9AA2-52F278994FF3}" destId="{39776DCA-585C-4C8E-B60A-D1AD8B28F3A3}" srcOrd="0" destOrd="0" presId="urn:microsoft.com/office/officeart/2005/8/layout/chevron2"/>
    <dgm:cxn modelId="{63B5412B-2B48-4DF1-8EF7-71D80B8ED9D6}" type="presParOf" srcId="{D943BD0B-91FF-402A-9AA2-52F278994FF3}" destId="{82E9ACF6-E2CE-4AD7-83F7-6C3BEFB08B11}"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581B6B2-A1C7-4578-8BE3-2BD3B1851C2C}" type="doc">
      <dgm:prSet loTypeId="urn:microsoft.com/office/officeart/2005/8/layout/process1" loCatId="process" qsTypeId="urn:microsoft.com/office/officeart/2005/8/quickstyle/simple1" qsCatId="simple" csTypeId="urn:microsoft.com/office/officeart/2005/8/colors/accent1_2" csCatId="accent1" phldr="1"/>
      <dgm:spPr/>
    </dgm:pt>
    <dgm:pt modelId="{E6F387B9-5DA0-4B6C-91FE-1609CF737EDF}">
      <dgm:prSet phldrT="[Текст]"/>
      <dgm:spPr>
        <a:scene3d>
          <a:camera prst="orthographicFront"/>
          <a:lightRig rig="threePt" dir="t"/>
        </a:scene3d>
        <a:sp3d>
          <a:bevelT/>
        </a:sp3d>
      </dgm:spPr>
      <dgm:t>
        <a:bodyPr/>
        <a:lstStyle/>
        <a:p>
          <a:r>
            <a:rPr lang="ru-RU" b="1" dirty="0" smtClean="0">
              <a:latin typeface="Arial" panose="020B0604020202020204" pitchFamily="34" charset="0"/>
              <a:cs typeface="Arial" panose="020B0604020202020204" pitchFamily="34" charset="0"/>
            </a:rPr>
            <a:t>1675</a:t>
          </a:r>
          <a:endParaRPr lang="ru-RU" b="1" dirty="0">
            <a:latin typeface="Arial" panose="020B0604020202020204" pitchFamily="34" charset="0"/>
            <a:cs typeface="Arial" panose="020B0604020202020204" pitchFamily="34" charset="0"/>
          </a:endParaRPr>
        </a:p>
      </dgm:t>
    </dgm:pt>
    <dgm:pt modelId="{D25581DA-4F4D-40FA-A8FB-57FE77AC4A21}" type="parTrans" cxnId="{BC1875D3-0B3F-4294-8C8E-4EDC62B7479B}">
      <dgm:prSet/>
      <dgm:spPr/>
      <dgm:t>
        <a:bodyPr/>
        <a:lstStyle/>
        <a:p>
          <a:endParaRPr lang="ru-RU"/>
        </a:p>
      </dgm:t>
    </dgm:pt>
    <dgm:pt modelId="{F9A94BDA-5170-4061-846A-790FCF742F86}" type="sibTrans" cxnId="{BC1875D3-0B3F-4294-8C8E-4EDC62B7479B}">
      <dgm:prSet/>
      <dgm:spPr>
        <a:scene3d>
          <a:camera prst="orthographicFront"/>
          <a:lightRig rig="threePt" dir="t"/>
        </a:scene3d>
        <a:sp3d>
          <a:bevelT/>
        </a:sp3d>
      </dgm:spPr>
      <dgm:t>
        <a:bodyPr/>
        <a:lstStyle/>
        <a:p>
          <a:endParaRPr lang="ru-RU"/>
        </a:p>
      </dgm:t>
    </dgm:pt>
    <dgm:pt modelId="{38260001-EB18-48FC-81CF-7E0827398D46}">
      <dgm:prSet phldrT="[Текст]"/>
      <dgm:spPr>
        <a:scene3d>
          <a:camera prst="orthographicFront"/>
          <a:lightRig rig="threePt" dir="t"/>
        </a:scene3d>
        <a:sp3d>
          <a:bevelT/>
        </a:sp3d>
      </dgm:spPr>
      <dgm:t>
        <a:bodyPr/>
        <a:lstStyle/>
        <a:p>
          <a:r>
            <a:rPr lang="ru-RU" b="1" dirty="0" smtClean="0">
              <a:latin typeface="Arial" panose="020B0604020202020204" pitchFamily="34" charset="0"/>
              <a:cs typeface="Arial" panose="020B0604020202020204" pitchFamily="34" charset="0"/>
            </a:rPr>
            <a:t>1731</a:t>
          </a:r>
          <a:endParaRPr lang="ru-RU" b="1" dirty="0">
            <a:latin typeface="Arial" panose="020B0604020202020204" pitchFamily="34" charset="0"/>
            <a:cs typeface="Arial" panose="020B0604020202020204" pitchFamily="34" charset="0"/>
          </a:endParaRPr>
        </a:p>
      </dgm:t>
    </dgm:pt>
    <dgm:pt modelId="{82F6E99E-70DC-4396-A98F-4C11E8B44584}" type="parTrans" cxnId="{40DB253A-4B06-4F4A-859C-A8A30AE3A2D2}">
      <dgm:prSet/>
      <dgm:spPr/>
      <dgm:t>
        <a:bodyPr/>
        <a:lstStyle/>
        <a:p>
          <a:endParaRPr lang="ru-RU"/>
        </a:p>
      </dgm:t>
    </dgm:pt>
    <dgm:pt modelId="{AA9E2DFA-9C43-46D0-BF4C-8B85CD0C1499}" type="sibTrans" cxnId="{40DB253A-4B06-4F4A-859C-A8A30AE3A2D2}">
      <dgm:prSet/>
      <dgm:spPr/>
      <dgm:t>
        <a:bodyPr/>
        <a:lstStyle/>
        <a:p>
          <a:endParaRPr lang="ru-RU"/>
        </a:p>
      </dgm:t>
    </dgm:pt>
    <dgm:pt modelId="{47B5D69B-0618-45C3-8F0D-AC8C1F6D5B7A}" type="pres">
      <dgm:prSet presAssocID="{F581B6B2-A1C7-4578-8BE3-2BD3B1851C2C}" presName="Name0" presStyleCnt="0">
        <dgm:presLayoutVars>
          <dgm:dir/>
          <dgm:resizeHandles val="exact"/>
        </dgm:presLayoutVars>
      </dgm:prSet>
      <dgm:spPr/>
    </dgm:pt>
    <dgm:pt modelId="{6F9DE4EE-6BD9-458E-BAA9-53354590DCEF}" type="pres">
      <dgm:prSet presAssocID="{E6F387B9-5DA0-4B6C-91FE-1609CF737EDF}" presName="node" presStyleLbl="node1" presStyleIdx="0" presStyleCnt="2" custLinFactX="-143536" custLinFactNeighborX="-200000" custLinFactNeighborY="-4312">
        <dgm:presLayoutVars>
          <dgm:bulletEnabled val="1"/>
        </dgm:presLayoutVars>
      </dgm:prSet>
      <dgm:spPr/>
      <dgm:t>
        <a:bodyPr/>
        <a:lstStyle/>
        <a:p>
          <a:endParaRPr lang="ru-RU"/>
        </a:p>
      </dgm:t>
    </dgm:pt>
    <dgm:pt modelId="{55A6B45B-141D-4698-A59E-C18D33A6064F}" type="pres">
      <dgm:prSet presAssocID="{F9A94BDA-5170-4061-846A-790FCF742F86}" presName="sibTrans" presStyleLbl="sibTrans2D1" presStyleIdx="0" presStyleCnt="1"/>
      <dgm:spPr/>
      <dgm:t>
        <a:bodyPr/>
        <a:lstStyle/>
        <a:p>
          <a:endParaRPr lang="ru-RU"/>
        </a:p>
      </dgm:t>
    </dgm:pt>
    <dgm:pt modelId="{A2323FB9-D75F-41D4-9299-CFC27B84CD94}" type="pres">
      <dgm:prSet presAssocID="{F9A94BDA-5170-4061-846A-790FCF742F86}" presName="connectorText" presStyleLbl="sibTrans2D1" presStyleIdx="0" presStyleCnt="1"/>
      <dgm:spPr/>
      <dgm:t>
        <a:bodyPr/>
        <a:lstStyle/>
        <a:p>
          <a:endParaRPr lang="ru-RU"/>
        </a:p>
      </dgm:t>
    </dgm:pt>
    <dgm:pt modelId="{FE156831-A763-4F83-8C72-97145D2CA9BD}" type="pres">
      <dgm:prSet presAssocID="{38260001-EB18-48FC-81CF-7E0827398D46}" presName="node" presStyleLbl="node1" presStyleIdx="1" presStyleCnt="2">
        <dgm:presLayoutVars>
          <dgm:bulletEnabled val="1"/>
        </dgm:presLayoutVars>
      </dgm:prSet>
      <dgm:spPr/>
      <dgm:t>
        <a:bodyPr/>
        <a:lstStyle/>
        <a:p>
          <a:endParaRPr lang="ru-RU"/>
        </a:p>
      </dgm:t>
    </dgm:pt>
  </dgm:ptLst>
  <dgm:cxnLst>
    <dgm:cxn modelId="{F33B37E0-FC9C-489A-AA40-C91500169520}" type="presOf" srcId="{F9A94BDA-5170-4061-846A-790FCF742F86}" destId="{A2323FB9-D75F-41D4-9299-CFC27B84CD94}" srcOrd="1" destOrd="0" presId="urn:microsoft.com/office/officeart/2005/8/layout/process1"/>
    <dgm:cxn modelId="{40DB253A-4B06-4F4A-859C-A8A30AE3A2D2}" srcId="{F581B6B2-A1C7-4578-8BE3-2BD3B1851C2C}" destId="{38260001-EB18-48FC-81CF-7E0827398D46}" srcOrd="1" destOrd="0" parTransId="{82F6E99E-70DC-4396-A98F-4C11E8B44584}" sibTransId="{AA9E2DFA-9C43-46D0-BF4C-8B85CD0C1499}"/>
    <dgm:cxn modelId="{31C32FBD-FB16-40A7-84B9-1915DB0F99B0}" type="presOf" srcId="{F581B6B2-A1C7-4578-8BE3-2BD3B1851C2C}" destId="{47B5D69B-0618-45C3-8F0D-AC8C1F6D5B7A}" srcOrd="0" destOrd="0" presId="urn:microsoft.com/office/officeart/2005/8/layout/process1"/>
    <dgm:cxn modelId="{BC1875D3-0B3F-4294-8C8E-4EDC62B7479B}" srcId="{F581B6B2-A1C7-4578-8BE3-2BD3B1851C2C}" destId="{E6F387B9-5DA0-4B6C-91FE-1609CF737EDF}" srcOrd="0" destOrd="0" parTransId="{D25581DA-4F4D-40FA-A8FB-57FE77AC4A21}" sibTransId="{F9A94BDA-5170-4061-846A-790FCF742F86}"/>
    <dgm:cxn modelId="{E24324D0-7802-4EA6-AFB8-8BCB778B53EF}" type="presOf" srcId="{E6F387B9-5DA0-4B6C-91FE-1609CF737EDF}" destId="{6F9DE4EE-6BD9-458E-BAA9-53354590DCEF}" srcOrd="0" destOrd="0" presId="urn:microsoft.com/office/officeart/2005/8/layout/process1"/>
    <dgm:cxn modelId="{E6B5AB11-CEC5-4DB8-BDAE-2114DAB90944}" type="presOf" srcId="{38260001-EB18-48FC-81CF-7E0827398D46}" destId="{FE156831-A763-4F83-8C72-97145D2CA9BD}" srcOrd="0" destOrd="0" presId="urn:microsoft.com/office/officeart/2005/8/layout/process1"/>
    <dgm:cxn modelId="{07C04328-3DA1-4F1D-A0CA-26D50A9500F8}" type="presOf" srcId="{F9A94BDA-5170-4061-846A-790FCF742F86}" destId="{55A6B45B-141D-4698-A59E-C18D33A6064F}" srcOrd="0" destOrd="0" presId="urn:microsoft.com/office/officeart/2005/8/layout/process1"/>
    <dgm:cxn modelId="{90DEC81A-E9B1-46BD-AB42-AB11FB94D4A6}" type="presParOf" srcId="{47B5D69B-0618-45C3-8F0D-AC8C1F6D5B7A}" destId="{6F9DE4EE-6BD9-458E-BAA9-53354590DCEF}" srcOrd="0" destOrd="0" presId="urn:microsoft.com/office/officeart/2005/8/layout/process1"/>
    <dgm:cxn modelId="{0B2EB1F8-3556-4DAA-A17F-C91582359763}" type="presParOf" srcId="{47B5D69B-0618-45C3-8F0D-AC8C1F6D5B7A}" destId="{55A6B45B-141D-4698-A59E-C18D33A6064F}" srcOrd="1" destOrd="0" presId="urn:microsoft.com/office/officeart/2005/8/layout/process1"/>
    <dgm:cxn modelId="{2219E4DA-6F0F-464D-A709-512BD9875D57}" type="presParOf" srcId="{55A6B45B-141D-4698-A59E-C18D33A6064F}" destId="{A2323FB9-D75F-41D4-9299-CFC27B84CD94}" srcOrd="0" destOrd="0" presId="urn:microsoft.com/office/officeart/2005/8/layout/process1"/>
    <dgm:cxn modelId="{F7A67D82-E1A9-4306-BE8A-902CA3902E06}" type="presParOf" srcId="{47B5D69B-0618-45C3-8F0D-AC8C1F6D5B7A}" destId="{FE156831-A763-4F83-8C72-97145D2CA9BD}"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32C722-7D2F-467D-B1AA-8958777781F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4B41BD3C-1F1C-47A4-A222-22225FA70884}">
      <dgm:prSet phldrT="[Текст]"/>
      <dgm:spPr>
        <a:solidFill>
          <a:schemeClr val="accent1">
            <a:lumMod val="60000"/>
            <a:lumOff val="40000"/>
          </a:schemeClr>
        </a:solidFill>
        <a:scene3d>
          <a:camera prst="orthographicFront"/>
          <a:lightRig rig="threePt" dir="t"/>
        </a:scene3d>
        <a:sp3d>
          <a:bevelT/>
        </a:sp3d>
      </dgm:spPr>
      <dgm:t>
        <a:bodyPr/>
        <a:lstStyle/>
        <a:p>
          <a:r>
            <a:rPr lang="ru-RU" b="1" dirty="0" smtClean="0">
              <a:solidFill>
                <a:schemeClr val="tx1"/>
              </a:solidFill>
              <a:latin typeface="Arial" panose="020B0604020202020204" pitchFamily="34" charset="0"/>
              <a:cs typeface="Arial" panose="020B0604020202020204" pitchFamily="34" charset="0"/>
            </a:rPr>
            <a:t>16,7</a:t>
          </a:r>
          <a:endParaRPr lang="ru-RU" b="1" dirty="0">
            <a:solidFill>
              <a:schemeClr val="tx1"/>
            </a:solidFill>
            <a:latin typeface="Arial" panose="020B0604020202020204" pitchFamily="34" charset="0"/>
            <a:cs typeface="Arial" panose="020B0604020202020204" pitchFamily="34" charset="0"/>
          </a:endParaRPr>
        </a:p>
      </dgm:t>
    </dgm:pt>
    <dgm:pt modelId="{D79AB0D4-C4B3-47D8-93CF-3C7F660C5013}" type="parTrans" cxnId="{6EC80CDE-0AA6-46FA-9DD5-CED61DF655BB}">
      <dgm:prSet/>
      <dgm:spPr/>
      <dgm:t>
        <a:bodyPr/>
        <a:lstStyle/>
        <a:p>
          <a:endParaRPr lang="ru-RU"/>
        </a:p>
      </dgm:t>
    </dgm:pt>
    <dgm:pt modelId="{A8CDEF6D-B8CF-47AB-A231-8E359A894866}" type="sibTrans" cxnId="{6EC80CDE-0AA6-46FA-9DD5-CED61DF655BB}">
      <dgm:prSet/>
      <dgm:spPr/>
      <dgm:t>
        <a:bodyPr/>
        <a:lstStyle/>
        <a:p>
          <a:endParaRPr lang="ru-RU"/>
        </a:p>
      </dgm:t>
    </dgm:pt>
    <dgm:pt modelId="{7286CB60-7F20-4747-9645-500BAE34616E}">
      <dgm:prSet phldrT="[Текст]" custT="1"/>
      <dgm:spPr>
        <a:scene3d>
          <a:camera prst="orthographicFront"/>
          <a:lightRig rig="threePt" dir="t"/>
        </a:scene3d>
        <a:sp3d>
          <a:bevelT/>
        </a:sp3d>
      </dgm:spPr>
      <dgm:t>
        <a:bodyPr/>
        <a:lstStyle/>
        <a:p>
          <a:r>
            <a:rPr lang="ru-RU" sz="1400" dirty="0" smtClean="0"/>
            <a:t>Повышение оплаты труда работников, не поименованных в Указах Президента, а также работникам органов местного самоуправления, в том числе осуществляющих профессиональную деятельность по профессиям рабочих с 01.10.2019 года</a:t>
          </a:r>
          <a:endParaRPr lang="ru-RU" sz="1400" dirty="0"/>
        </a:p>
      </dgm:t>
    </dgm:pt>
    <dgm:pt modelId="{1178DD06-98A3-443C-9F2A-5CDFDE3ED19B}" type="parTrans" cxnId="{5CB84609-989B-4E48-AB1E-E859582AB264}">
      <dgm:prSet/>
      <dgm:spPr/>
      <dgm:t>
        <a:bodyPr/>
        <a:lstStyle/>
        <a:p>
          <a:endParaRPr lang="ru-RU"/>
        </a:p>
      </dgm:t>
    </dgm:pt>
    <dgm:pt modelId="{CE7F8059-F404-481C-8B07-2324301E50F2}" type="sibTrans" cxnId="{5CB84609-989B-4E48-AB1E-E859582AB264}">
      <dgm:prSet/>
      <dgm:spPr/>
      <dgm:t>
        <a:bodyPr/>
        <a:lstStyle/>
        <a:p>
          <a:endParaRPr lang="ru-RU"/>
        </a:p>
      </dgm:t>
    </dgm:pt>
    <dgm:pt modelId="{2E75053B-20A7-4A46-AA72-1B4288BE166A}">
      <dgm:prSet phldrT="[Текст]"/>
      <dgm:spPr>
        <a:solidFill>
          <a:schemeClr val="accent1">
            <a:lumMod val="60000"/>
            <a:lumOff val="40000"/>
          </a:schemeClr>
        </a:solidFill>
        <a:scene3d>
          <a:camera prst="orthographicFront"/>
          <a:lightRig rig="threePt" dir="t"/>
        </a:scene3d>
        <a:sp3d>
          <a:bevelT/>
        </a:sp3d>
      </dgm:spPr>
      <dgm:t>
        <a:bodyPr/>
        <a:lstStyle/>
        <a:p>
          <a:r>
            <a:rPr lang="ru-RU" b="1" dirty="0" smtClean="0">
              <a:solidFill>
                <a:schemeClr val="tx1"/>
              </a:solidFill>
              <a:latin typeface="Arial" panose="020B0604020202020204" pitchFamily="34" charset="0"/>
              <a:cs typeface="Arial" panose="020B0604020202020204" pitchFamily="34" charset="0"/>
            </a:rPr>
            <a:t>33,9</a:t>
          </a:r>
          <a:endParaRPr lang="ru-RU" b="1" dirty="0">
            <a:solidFill>
              <a:schemeClr val="tx1"/>
            </a:solidFill>
            <a:latin typeface="Arial" panose="020B0604020202020204" pitchFamily="34" charset="0"/>
            <a:cs typeface="Arial" panose="020B0604020202020204" pitchFamily="34" charset="0"/>
          </a:endParaRPr>
        </a:p>
      </dgm:t>
    </dgm:pt>
    <dgm:pt modelId="{3AAB4FFF-06D4-4E66-9F0A-E9124139E46D}" type="parTrans" cxnId="{AAB2E11F-14AA-4E38-A3B2-1D5911A9169B}">
      <dgm:prSet/>
      <dgm:spPr/>
      <dgm:t>
        <a:bodyPr/>
        <a:lstStyle/>
        <a:p>
          <a:endParaRPr lang="ru-RU"/>
        </a:p>
      </dgm:t>
    </dgm:pt>
    <dgm:pt modelId="{FD7B4662-FADE-4267-9FE3-2449E0B31E13}" type="sibTrans" cxnId="{AAB2E11F-14AA-4E38-A3B2-1D5911A9169B}">
      <dgm:prSet/>
      <dgm:spPr/>
      <dgm:t>
        <a:bodyPr/>
        <a:lstStyle/>
        <a:p>
          <a:endParaRPr lang="ru-RU"/>
        </a:p>
      </dgm:t>
    </dgm:pt>
    <dgm:pt modelId="{2B18F5A1-A596-4B38-8F69-422AF21D048E}">
      <dgm:prSet phldrT="[Текст]" custT="1"/>
      <dgm:spPr>
        <a:scene3d>
          <a:camera prst="orthographicFront"/>
          <a:lightRig rig="threePt" dir="t"/>
        </a:scene3d>
        <a:sp3d>
          <a:bevelT/>
        </a:sp3d>
      </dgm:spPr>
      <dgm:t>
        <a:bodyPr/>
        <a:lstStyle/>
        <a:p>
          <a:r>
            <a:rPr lang="ru-RU" sz="1400" dirty="0" smtClean="0"/>
            <a:t>На обеспечение  МРОТ до 11 280,00 с 01.01.2019  работникам, получающим заработную плату в размере МРОТ</a:t>
          </a:r>
          <a:endParaRPr lang="ru-RU" sz="1400" dirty="0"/>
        </a:p>
      </dgm:t>
    </dgm:pt>
    <dgm:pt modelId="{41F72235-B709-4773-8552-12B51A985B30}" type="parTrans" cxnId="{2673518D-3B78-4E07-868B-49FE0B0AE3C4}">
      <dgm:prSet/>
      <dgm:spPr/>
      <dgm:t>
        <a:bodyPr/>
        <a:lstStyle/>
        <a:p>
          <a:endParaRPr lang="ru-RU"/>
        </a:p>
      </dgm:t>
    </dgm:pt>
    <dgm:pt modelId="{68F13814-AD19-497B-BB0A-F9109E5B83B7}" type="sibTrans" cxnId="{2673518D-3B78-4E07-868B-49FE0B0AE3C4}">
      <dgm:prSet/>
      <dgm:spPr/>
      <dgm:t>
        <a:bodyPr/>
        <a:lstStyle/>
        <a:p>
          <a:endParaRPr lang="ru-RU"/>
        </a:p>
      </dgm:t>
    </dgm:pt>
    <dgm:pt modelId="{7A3FEBCE-4C33-4613-8CB1-6165DEB9112C}">
      <dgm:prSet phldrT="[Текст]"/>
      <dgm:spPr>
        <a:solidFill>
          <a:schemeClr val="accent1">
            <a:lumMod val="60000"/>
            <a:lumOff val="40000"/>
          </a:schemeClr>
        </a:solidFill>
        <a:scene3d>
          <a:camera prst="orthographicFront"/>
          <a:lightRig rig="threePt" dir="t"/>
        </a:scene3d>
        <a:sp3d>
          <a:bevelT/>
        </a:sp3d>
      </dgm:spPr>
      <dgm:t>
        <a:bodyPr/>
        <a:lstStyle/>
        <a:p>
          <a:r>
            <a:rPr lang="ru-RU" b="1" dirty="0" smtClean="0">
              <a:solidFill>
                <a:schemeClr val="tx1"/>
              </a:solidFill>
              <a:latin typeface="Arial" panose="020B0604020202020204" pitchFamily="34" charset="0"/>
              <a:cs typeface="Arial" panose="020B0604020202020204" pitchFamily="34" charset="0"/>
            </a:rPr>
            <a:t>3,4</a:t>
          </a:r>
          <a:endParaRPr lang="ru-RU" b="1" dirty="0">
            <a:solidFill>
              <a:schemeClr val="tx1"/>
            </a:solidFill>
            <a:latin typeface="Arial" panose="020B0604020202020204" pitchFamily="34" charset="0"/>
            <a:cs typeface="Arial" panose="020B0604020202020204" pitchFamily="34" charset="0"/>
          </a:endParaRPr>
        </a:p>
      </dgm:t>
    </dgm:pt>
    <dgm:pt modelId="{49E83F13-E8AE-49BF-9CEC-5409450F6CA9}" type="parTrans" cxnId="{26E5D319-A36F-47B3-8D15-EB26DB2C8326}">
      <dgm:prSet/>
      <dgm:spPr/>
      <dgm:t>
        <a:bodyPr/>
        <a:lstStyle/>
        <a:p>
          <a:endParaRPr lang="ru-RU"/>
        </a:p>
      </dgm:t>
    </dgm:pt>
    <dgm:pt modelId="{BB696161-44AE-4443-9D99-4FCB37804C19}" type="sibTrans" cxnId="{26E5D319-A36F-47B3-8D15-EB26DB2C8326}">
      <dgm:prSet/>
      <dgm:spPr/>
      <dgm:t>
        <a:bodyPr/>
        <a:lstStyle/>
        <a:p>
          <a:endParaRPr lang="ru-RU"/>
        </a:p>
      </dgm:t>
    </dgm:pt>
    <dgm:pt modelId="{2F536814-0A2B-4B5D-9EE8-80C699474B36}">
      <dgm:prSet phldrT="[Текст]" custT="1"/>
      <dgm:spPr>
        <a:scene3d>
          <a:camera prst="orthographicFront"/>
          <a:lightRig rig="threePt" dir="t"/>
        </a:scene3d>
        <a:sp3d>
          <a:bevelT/>
        </a:sp3d>
      </dgm:spPr>
      <dgm:t>
        <a:bodyPr/>
        <a:lstStyle/>
        <a:p>
          <a:r>
            <a:rPr lang="ru-RU" sz="1400" dirty="0" smtClean="0"/>
            <a:t>выплаты сверх минимального размера оплаты труда оплаты сверхурочной работы, работы в ночное время, выходные и нерабочие праздничные дни</a:t>
          </a:r>
          <a:endParaRPr lang="ru-RU" sz="1400" dirty="0"/>
        </a:p>
      </dgm:t>
    </dgm:pt>
    <dgm:pt modelId="{856D169E-4757-4CFF-8DD9-51BE810EEA06}" type="parTrans" cxnId="{1EB2EF5C-EA8F-4E06-91C7-3928F36B3706}">
      <dgm:prSet/>
      <dgm:spPr/>
      <dgm:t>
        <a:bodyPr/>
        <a:lstStyle/>
        <a:p>
          <a:endParaRPr lang="ru-RU"/>
        </a:p>
      </dgm:t>
    </dgm:pt>
    <dgm:pt modelId="{8A0C7CD7-4504-4841-ACC2-DB2BCFF61455}" type="sibTrans" cxnId="{1EB2EF5C-EA8F-4E06-91C7-3928F36B3706}">
      <dgm:prSet/>
      <dgm:spPr/>
      <dgm:t>
        <a:bodyPr/>
        <a:lstStyle/>
        <a:p>
          <a:endParaRPr lang="ru-RU"/>
        </a:p>
      </dgm:t>
    </dgm:pt>
    <dgm:pt modelId="{0D5CDD8C-6B41-4AA1-AAD7-150922D4AA32}" type="pres">
      <dgm:prSet presAssocID="{0632C722-7D2F-467D-B1AA-8958777781F3}" presName="Name0" presStyleCnt="0">
        <dgm:presLayoutVars>
          <dgm:dir/>
          <dgm:animLvl val="lvl"/>
          <dgm:resizeHandles val="exact"/>
        </dgm:presLayoutVars>
      </dgm:prSet>
      <dgm:spPr/>
      <dgm:t>
        <a:bodyPr/>
        <a:lstStyle/>
        <a:p>
          <a:endParaRPr lang="ru-RU"/>
        </a:p>
      </dgm:t>
    </dgm:pt>
    <dgm:pt modelId="{ABDB44A1-D177-4786-8B42-C8842E26ACE2}" type="pres">
      <dgm:prSet presAssocID="{4B41BD3C-1F1C-47A4-A222-22225FA70884}" presName="linNode" presStyleCnt="0"/>
      <dgm:spPr/>
    </dgm:pt>
    <dgm:pt modelId="{7EC40511-D541-45F3-BA44-DD8DE372C9EB}" type="pres">
      <dgm:prSet presAssocID="{4B41BD3C-1F1C-47A4-A222-22225FA70884}" presName="parentText" presStyleLbl="node1" presStyleIdx="0" presStyleCnt="3" custScaleX="78539">
        <dgm:presLayoutVars>
          <dgm:chMax val="1"/>
          <dgm:bulletEnabled val="1"/>
        </dgm:presLayoutVars>
      </dgm:prSet>
      <dgm:spPr/>
      <dgm:t>
        <a:bodyPr/>
        <a:lstStyle/>
        <a:p>
          <a:endParaRPr lang="ru-RU"/>
        </a:p>
      </dgm:t>
    </dgm:pt>
    <dgm:pt modelId="{E544C435-C7FD-4C8B-9AA6-F005230F256F}" type="pres">
      <dgm:prSet presAssocID="{4B41BD3C-1F1C-47A4-A222-22225FA70884}" presName="descendantText" presStyleLbl="alignAccFollowNode1" presStyleIdx="0" presStyleCnt="3" custScaleX="119064" custScaleY="138435">
        <dgm:presLayoutVars>
          <dgm:bulletEnabled val="1"/>
        </dgm:presLayoutVars>
      </dgm:prSet>
      <dgm:spPr/>
      <dgm:t>
        <a:bodyPr/>
        <a:lstStyle/>
        <a:p>
          <a:endParaRPr lang="ru-RU"/>
        </a:p>
      </dgm:t>
    </dgm:pt>
    <dgm:pt modelId="{2D77C298-BFC2-4450-9373-8DA27D6C9854}" type="pres">
      <dgm:prSet presAssocID="{A8CDEF6D-B8CF-47AB-A231-8E359A894866}" presName="sp" presStyleCnt="0"/>
      <dgm:spPr/>
    </dgm:pt>
    <dgm:pt modelId="{6B7FCCA2-FC5D-4B62-8F5B-B4E9DC8EF0F6}" type="pres">
      <dgm:prSet presAssocID="{2E75053B-20A7-4A46-AA72-1B4288BE166A}" presName="linNode" presStyleCnt="0"/>
      <dgm:spPr/>
    </dgm:pt>
    <dgm:pt modelId="{0ED92B9C-DB29-4E22-A8A5-1CC2599BAD86}" type="pres">
      <dgm:prSet presAssocID="{2E75053B-20A7-4A46-AA72-1B4288BE166A}" presName="parentText" presStyleLbl="node1" presStyleIdx="1" presStyleCnt="3" custScaleX="76726">
        <dgm:presLayoutVars>
          <dgm:chMax val="1"/>
          <dgm:bulletEnabled val="1"/>
        </dgm:presLayoutVars>
      </dgm:prSet>
      <dgm:spPr/>
      <dgm:t>
        <a:bodyPr/>
        <a:lstStyle/>
        <a:p>
          <a:endParaRPr lang="ru-RU"/>
        </a:p>
      </dgm:t>
    </dgm:pt>
    <dgm:pt modelId="{BCF01197-5DE9-48BF-8683-ACDA90934646}" type="pres">
      <dgm:prSet presAssocID="{2E75053B-20A7-4A46-AA72-1B4288BE166A}" presName="descendantText" presStyleLbl="alignAccFollowNode1" presStyleIdx="1" presStyleCnt="3" custScaleX="114444">
        <dgm:presLayoutVars>
          <dgm:bulletEnabled val="1"/>
        </dgm:presLayoutVars>
      </dgm:prSet>
      <dgm:spPr/>
      <dgm:t>
        <a:bodyPr/>
        <a:lstStyle/>
        <a:p>
          <a:endParaRPr lang="ru-RU"/>
        </a:p>
      </dgm:t>
    </dgm:pt>
    <dgm:pt modelId="{FF859104-3FFE-4AE5-8C89-53E88DF12675}" type="pres">
      <dgm:prSet presAssocID="{FD7B4662-FADE-4267-9FE3-2449E0B31E13}" presName="sp" presStyleCnt="0"/>
      <dgm:spPr/>
    </dgm:pt>
    <dgm:pt modelId="{77103889-1DD8-49A8-9AA3-CDB865E26C2D}" type="pres">
      <dgm:prSet presAssocID="{7A3FEBCE-4C33-4613-8CB1-6165DEB9112C}" presName="linNode" presStyleCnt="0"/>
      <dgm:spPr/>
    </dgm:pt>
    <dgm:pt modelId="{B2753F56-E6DC-4470-8BCC-8EDC55A78112}" type="pres">
      <dgm:prSet presAssocID="{7A3FEBCE-4C33-4613-8CB1-6165DEB9112C}" presName="parentText" presStyleLbl="node1" presStyleIdx="2" presStyleCnt="3" custScaleX="76726">
        <dgm:presLayoutVars>
          <dgm:chMax val="1"/>
          <dgm:bulletEnabled val="1"/>
        </dgm:presLayoutVars>
      </dgm:prSet>
      <dgm:spPr/>
      <dgm:t>
        <a:bodyPr/>
        <a:lstStyle/>
        <a:p>
          <a:endParaRPr lang="ru-RU"/>
        </a:p>
      </dgm:t>
    </dgm:pt>
    <dgm:pt modelId="{7C713B97-7078-43D5-A584-5A9BDEEEC641}" type="pres">
      <dgm:prSet presAssocID="{7A3FEBCE-4C33-4613-8CB1-6165DEB9112C}" presName="descendantText" presStyleLbl="alignAccFollowNode1" presStyleIdx="2" presStyleCnt="3" custScaleX="118127" custScaleY="123188">
        <dgm:presLayoutVars>
          <dgm:bulletEnabled val="1"/>
        </dgm:presLayoutVars>
      </dgm:prSet>
      <dgm:spPr/>
      <dgm:t>
        <a:bodyPr/>
        <a:lstStyle/>
        <a:p>
          <a:endParaRPr lang="ru-RU"/>
        </a:p>
      </dgm:t>
    </dgm:pt>
  </dgm:ptLst>
  <dgm:cxnLst>
    <dgm:cxn modelId="{72C72C47-C9BF-4940-994C-140CCF94C742}" type="presOf" srcId="{7286CB60-7F20-4747-9645-500BAE34616E}" destId="{E544C435-C7FD-4C8B-9AA6-F005230F256F}" srcOrd="0" destOrd="0" presId="urn:microsoft.com/office/officeart/2005/8/layout/vList5"/>
    <dgm:cxn modelId="{26E5D319-A36F-47B3-8D15-EB26DB2C8326}" srcId="{0632C722-7D2F-467D-B1AA-8958777781F3}" destId="{7A3FEBCE-4C33-4613-8CB1-6165DEB9112C}" srcOrd="2" destOrd="0" parTransId="{49E83F13-E8AE-49BF-9CEC-5409450F6CA9}" sibTransId="{BB696161-44AE-4443-9D99-4FCB37804C19}"/>
    <dgm:cxn modelId="{1EB2EF5C-EA8F-4E06-91C7-3928F36B3706}" srcId="{7A3FEBCE-4C33-4613-8CB1-6165DEB9112C}" destId="{2F536814-0A2B-4B5D-9EE8-80C699474B36}" srcOrd="0" destOrd="0" parTransId="{856D169E-4757-4CFF-8DD9-51BE810EEA06}" sibTransId="{8A0C7CD7-4504-4841-ACC2-DB2BCFF61455}"/>
    <dgm:cxn modelId="{54AF85F0-EBF0-4DED-9BA5-91C06AC7F116}" type="presOf" srcId="{2B18F5A1-A596-4B38-8F69-422AF21D048E}" destId="{BCF01197-5DE9-48BF-8683-ACDA90934646}" srcOrd="0" destOrd="0" presId="urn:microsoft.com/office/officeart/2005/8/layout/vList5"/>
    <dgm:cxn modelId="{2673518D-3B78-4E07-868B-49FE0B0AE3C4}" srcId="{2E75053B-20A7-4A46-AA72-1B4288BE166A}" destId="{2B18F5A1-A596-4B38-8F69-422AF21D048E}" srcOrd="0" destOrd="0" parTransId="{41F72235-B709-4773-8552-12B51A985B30}" sibTransId="{68F13814-AD19-497B-BB0A-F9109E5B83B7}"/>
    <dgm:cxn modelId="{5CB84609-989B-4E48-AB1E-E859582AB264}" srcId="{4B41BD3C-1F1C-47A4-A222-22225FA70884}" destId="{7286CB60-7F20-4747-9645-500BAE34616E}" srcOrd="0" destOrd="0" parTransId="{1178DD06-98A3-443C-9F2A-5CDFDE3ED19B}" sibTransId="{CE7F8059-F404-481C-8B07-2324301E50F2}"/>
    <dgm:cxn modelId="{831FFDAC-9EDE-4C54-9B6B-1B04624D8C6A}" type="presOf" srcId="{2F536814-0A2B-4B5D-9EE8-80C699474B36}" destId="{7C713B97-7078-43D5-A584-5A9BDEEEC641}" srcOrd="0" destOrd="0" presId="urn:microsoft.com/office/officeart/2005/8/layout/vList5"/>
    <dgm:cxn modelId="{F3264699-EAD9-46ED-AD29-456C00806631}" type="presOf" srcId="{0632C722-7D2F-467D-B1AA-8958777781F3}" destId="{0D5CDD8C-6B41-4AA1-AAD7-150922D4AA32}" srcOrd="0" destOrd="0" presId="urn:microsoft.com/office/officeart/2005/8/layout/vList5"/>
    <dgm:cxn modelId="{03544786-625B-4955-A262-B08F699F14DA}" type="presOf" srcId="{2E75053B-20A7-4A46-AA72-1B4288BE166A}" destId="{0ED92B9C-DB29-4E22-A8A5-1CC2599BAD86}" srcOrd="0" destOrd="0" presId="urn:microsoft.com/office/officeart/2005/8/layout/vList5"/>
    <dgm:cxn modelId="{6EC80CDE-0AA6-46FA-9DD5-CED61DF655BB}" srcId="{0632C722-7D2F-467D-B1AA-8958777781F3}" destId="{4B41BD3C-1F1C-47A4-A222-22225FA70884}" srcOrd="0" destOrd="0" parTransId="{D79AB0D4-C4B3-47D8-93CF-3C7F660C5013}" sibTransId="{A8CDEF6D-B8CF-47AB-A231-8E359A894866}"/>
    <dgm:cxn modelId="{F87E1226-4CE2-4BFD-AE62-1AABDAAD4EC2}" type="presOf" srcId="{7A3FEBCE-4C33-4613-8CB1-6165DEB9112C}" destId="{B2753F56-E6DC-4470-8BCC-8EDC55A78112}" srcOrd="0" destOrd="0" presId="urn:microsoft.com/office/officeart/2005/8/layout/vList5"/>
    <dgm:cxn modelId="{AAB2E11F-14AA-4E38-A3B2-1D5911A9169B}" srcId="{0632C722-7D2F-467D-B1AA-8958777781F3}" destId="{2E75053B-20A7-4A46-AA72-1B4288BE166A}" srcOrd="1" destOrd="0" parTransId="{3AAB4FFF-06D4-4E66-9F0A-E9124139E46D}" sibTransId="{FD7B4662-FADE-4267-9FE3-2449E0B31E13}"/>
    <dgm:cxn modelId="{D1C32E30-82FE-4006-9017-5976952FBF4E}" type="presOf" srcId="{4B41BD3C-1F1C-47A4-A222-22225FA70884}" destId="{7EC40511-D541-45F3-BA44-DD8DE372C9EB}" srcOrd="0" destOrd="0" presId="urn:microsoft.com/office/officeart/2005/8/layout/vList5"/>
    <dgm:cxn modelId="{39944CAC-F027-493D-A789-4A6CEB0DD672}" type="presParOf" srcId="{0D5CDD8C-6B41-4AA1-AAD7-150922D4AA32}" destId="{ABDB44A1-D177-4786-8B42-C8842E26ACE2}" srcOrd="0" destOrd="0" presId="urn:microsoft.com/office/officeart/2005/8/layout/vList5"/>
    <dgm:cxn modelId="{EAA23F83-8895-491F-96CA-09BFC6B98C09}" type="presParOf" srcId="{ABDB44A1-D177-4786-8B42-C8842E26ACE2}" destId="{7EC40511-D541-45F3-BA44-DD8DE372C9EB}" srcOrd="0" destOrd="0" presId="urn:microsoft.com/office/officeart/2005/8/layout/vList5"/>
    <dgm:cxn modelId="{26F20D81-1927-4248-A1E4-7D067C3C1C75}" type="presParOf" srcId="{ABDB44A1-D177-4786-8B42-C8842E26ACE2}" destId="{E544C435-C7FD-4C8B-9AA6-F005230F256F}" srcOrd="1" destOrd="0" presId="urn:microsoft.com/office/officeart/2005/8/layout/vList5"/>
    <dgm:cxn modelId="{581DB311-CEEF-4B92-8B09-5390BAABB3D2}" type="presParOf" srcId="{0D5CDD8C-6B41-4AA1-AAD7-150922D4AA32}" destId="{2D77C298-BFC2-4450-9373-8DA27D6C9854}" srcOrd="1" destOrd="0" presId="urn:microsoft.com/office/officeart/2005/8/layout/vList5"/>
    <dgm:cxn modelId="{8C7DBD22-D51A-4E27-86A2-5867D21EB725}" type="presParOf" srcId="{0D5CDD8C-6B41-4AA1-AAD7-150922D4AA32}" destId="{6B7FCCA2-FC5D-4B62-8F5B-B4E9DC8EF0F6}" srcOrd="2" destOrd="0" presId="urn:microsoft.com/office/officeart/2005/8/layout/vList5"/>
    <dgm:cxn modelId="{7331D4FA-8104-47BC-B60A-D94EE7E0FA33}" type="presParOf" srcId="{6B7FCCA2-FC5D-4B62-8F5B-B4E9DC8EF0F6}" destId="{0ED92B9C-DB29-4E22-A8A5-1CC2599BAD86}" srcOrd="0" destOrd="0" presId="urn:microsoft.com/office/officeart/2005/8/layout/vList5"/>
    <dgm:cxn modelId="{732EF0AA-0F8B-486C-BB97-F7BC0F881A87}" type="presParOf" srcId="{6B7FCCA2-FC5D-4B62-8F5B-B4E9DC8EF0F6}" destId="{BCF01197-5DE9-48BF-8683-ACDA90934646}" srcOrd="1" destOrd="0" presId="urn:microsoft.com/office/officeart/2005/8/layout/vList5"/>
    <dgm:cxn modelId="{8D5983E1-1D5B-4E6D-B97C-E95212D17DAF}" type="presParOf" srcId="{0D5CDD8C-6B41-4AA1-AAD7-150922D4AA32}" destId="{FF859104-3FFE-4AE5-8C89-53E88DF12675}" srcOrd="3" destOrd="0" presId="urn:microsoft.com/office/officeart/2005/8/layout/vList5"/>
    <dgm:cxn modelId="{E404D715-0CC9-48AC-B79C-FD0ADA891863}" type="presParOf" srcId="{0D5CDD8C-6B41-4AA1-AAD7-150922D4AA32}" destId="{77103889-1DD8-49A8-9AA3-CDB865E26C2D}" srcOrd="4" destOrd="0" presId="urn:microsoft.com/office/officeart/2005/8/layout/vList5"/>
    <dgm:cxn modelId="{5EE91F30-4A00-4BDA-BD26-591FB1DFE98B}" type="presParOf" srcId="{77103889-1DD8-49A8-9AA3-CDB865E26C2D}" destId="{B2753F56-E6DC-4470-8BCC-8EDC55A78112}" srcOrd="0" destOrd="0" presId="urn:microsoft.com/office/officeart/2005/8/layout/vList5"/>
    <dgm:cxn modelId="{98E1D19F-EC2E-4797-BF6B-1DDA6FC5724E}" type="presParOf" srcId="{77103889-1DD8-49A8-9AA3-CDB865E26C2D}" destId="{7C713B97-7078-43D5-A584-5A9BDEEEC641}"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F2C3F08-A4A4-4D23-9AC8-46D54C1D5C9E}"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ru-RU"/>
        </a:p>
      </dgm:t>
    </dgm:pt>
    <dgm:pt modelId="{236A2CA7-B801-4D60-AC4B-9FCF4B1A15B7}">
      <dgm:prSet phldrT="[Текст]" custT="1"/>
      <dgm:spPr>
        <a:solidFill>
          <a:schemeClr val="accent5">
            <a:lumMod val="75000"/>
          </a:schemeClr>
        </a:solidFill>
        <a:scene3d>
          <a:camera prst="orthographicFront"/>
          <a:lightRig rig="threePt" dir="t"/>
        </a:scene3d>
        <a:sp3d>
          <a:bevelT/>
        </a:sp3d>
      </dgm:spPr>
      <dgm:t>
        <a:bodyPr/>
        <a:lstStyle/>
        <a:p>
          <a:r>
            <a:rPr lang="ru-RU" sz="3600" dirty="0" smtClean="0"/>
            <a:t>15,9</a:t>
          </a:r>
          <a:endParaRPr lang="ru-RU" sz="3600" dirty="0"/>
        </a:p>
      </dgm:t>
    </dgm:pt>
    <dgm:pt modelId="{7FC27F9E-4D0D-42AB-BB1B-276570FDA0F9}" type="parTrans" cxnId="{DC44B701-4649-4A7E-99F0-5AEFE28D9F04}">
      <dgm:prSet/>
      <dgm:spPr/>
      <dgm:t>
        <a:bodyPr/>
        <a:lstStyle/>
        <a:p>
          <a:endParaRPr lang="ru-RU"/>
        </a:p>
      </dgm:t>
    </dgm:pt>
    <dgm:pt modelId="{AAF835FB-B651-414F-9FED-449F9B685D08}" type="sibTrans" cxnId="{DC44B701-4649-4A7E-99F0-5AEFE28D9F04}">
      <dgm:prSet/>
      <dgm:spPr/>
      <dgm:t>
        <a:bodyPr/>
        <a:lstStyle/>
        <a:p>
          <a:endParaRPr lang="ru-RU"/>
        </a:p>
      </dgm:t>
    </dgm:pt>
    <dgm:pt modelId="{D3272898-742C-4554-A96D-338F98784017}">
      <dgm:prSet phldrT="[Текст]" custT="1"/>
      <dgm:spPr>
        <a:solidFill>
          <a:schemeClr val="accent5">
            <a:lumMod val="60000"/>
            <a:lumOff val="40000"/>
          </a:schemeClr>
        </a:solidFill>
        <a:scene3d>
          <a:camera prst="orthographicFront"/>
          <a:lightRig rig="threePt" dir="t"/>
        </a:scene3d>
        <a:sp3d>
          <a:bevelT/>
        </a:sp3d>
      </dgm:spPr>
      <dgm:t>
        <a:bodyPr/>
        <a:lstStyle/>
        <a:p>
          <a:r>
            <a:rPr lang="ru-RU" sz="3600" dirty="0" smtClean="0"/>
            <a:t>0,81</a:t>
          </a:r>
          <a:endParaRPr lang="ru-RU" sz="3600" dirty="0"/>
        </a:p>
      </dgm:t>
    </dgm:pt>
    <dgm:pt modelId="{CB321EBB-F9E9-4148-B0AD-E2259A8EC82B}" type="parTrans" cxnId="{318EDD9B-9D69-42A2-A2E9-3A5C7E5E0AF7}">
      <dgm:prSet/>
      <dgm:spPr/>
      <dgm:t>
        <a:bodyPr/>
        <a:lstStyle/>
        <a:p>
          <a:endParaRPr lang="ru-RU"/>
        </a:p>
      </dgm:t>
    </dgm:pt>
    <dgm:pt modelId="{C23BD4F4-B979-426B-AC2A-3E1F59601AB5}" type="sibTrans" cxnId="{318EDD9B-9D69-42A2-A2E9-3A5C7E5E0AF7}">
      <dgm:prSet/>
      <dgm:spPr/>
      <dgm:t>
        <a:bodyPr/>
        <a:lstStyle/>
        <a:p>
          <a:endParaRPr lang="ru-RU"/>
        </a:p>
      </dgm:t>
    </dgm:pt>
    <dgm:pt modelId="{A4AD6830-14E5-484E-8D86-C245126D745B}" type="pres">
      <dgm:prSet presAssocID="{0F2C3F08-A4A4-4D23-9AC8-46D54C1D5C9E}" presName="diagram" presStyleCnt="0">
        <dgm:presLayoutVars>
          <dgm:dir/>
          <dgm:resizeHandles val="exact"/>
        </dgm:presLayoutVars>
      </dgm:prSet>
      <dgm:spPr/>
      <dgm:t>
        <a:bodyPr/>
        <a:lstStyle/>
        <a:p>
          <a:endParaRPr lang="ru-RU"/>
        </a:p>
      </dgm:t>
    </dgm:pt>
    <dgm:pt modelId="{8382D861-1307-4FE4-9AF0-75EC2C8AA5A2}" type="pres">
      <dgm:prSet presAssocID="{236A2CA7-B801-4D60-AC4B-9FCF4B1A15B7}" presName="node" presStyleLbl="node1" presStyleIdx="0" presStyleCnt="2">
        <dgm:presLayoutVars>
          <dgm:bulletEnabled val="1"/>
        </dgm:presLayoutVars>
      </dgm:prSet>
      <dgm:spPr/>
      <dgm:t>
        <a:bodyPr/>
        <a:lstStyle/>
        <a:p>
          <a:endParaRPr lang="ru-RU"/>
        </a:p>
      </dgm:t>
    </dgm:pt>
    <dgm:pt modelId="{215EE3A0-66DA-438C-AA0D-415E57503C09}" type="pres">
      <dgm:prSet presAssocID="{AAF835FB-B651-414F-9FED-449F9B685D08}" presName="sibTrans" presStyleCnt="0"/>
      <dgm:spPr/>
    </dgm:pt>
    <dgm:pt modelId="{6D40A50F-FAD6-4F93-890C-52B3A4376945}" type="pres">
      <dgm:prSet presAssocID="{D3272898-742C-4554-A96D-338F98784017}" presName="node" presStyleLbl="node1" presStyleIdx="1" presStyleCnt="2">
        <dgm:presLayoutVars>
          <dgm:bulletEnabled val="1"/>
        </dgm:presLayoutVars>
      </dgm:prSet>
      <dgm:spPr/>
      <dgm:t>
        <a:bodyPr/>
        <a:lstStyle/>
        <a:p>
          <a:endParaRPr lang="ru-RU"/>
        </a:p>
      </dgm:t>
    </dgm:pt>
  </dgm:ptLst>
  <dgm:cxnLst>
    <dgm:cxn modelId="{318EDD9B-9D69-42A2-A2E9-3A5C7E5E0AF7}" srcId="{0F2C3F08-A4A4-4D23-9AC8-46D54C1D5C9E}" destId="{D3272898-742C-4554-A96D-338F98784017}" srcOrd="1" destOrd="0" parTransId="{CB321EBB-F9E9-4148-B0AD-E2259A8EC82B}" sibTransId="{C23BD4F4-B979-426B-AC2A-3E1F59601AB5}"/>
    <dgm:cxn modelId="{AED06B14-3553-4FA0-927D-8B5A49879E27}" type="presOf" srcId="{0F2C3F08-A4A4-4D23-9AC8-46D54C1D5C9E}" destId="{A4AD6830-14E5-484E-8D86-C245126D745B}" srcOrd="0" destOrd="0" presId="urn:microsoft.com/office/officeart/2005/8/layout/default#1"/>
    <dgm:cxn modelId="{DD9FE875-1D58-45F5-AEA4-8B91AE36787D}" type="presOf" srcId="{D3272898-742C-4554-A96D-338F98784017}" destId="{6D40A50F-FAD6-4F93-890C-52B3A4376945}" srcOrd="0" destOrd="0" presId="urn:microsoft.com/office/officeart/2005/8/layout/default#1"/>
    <dgm:cxn modelId="{DC44B701-4649-4A7E-99F0-5AEFE28D9F04}" srcId="{0F2C3F08-A4A4-4D23-9AC8-46D54C1D5C9E}" destId="{236A2CA7-B801-4D60-AC4B-9FCF4B1A15B7}" srcOrd="0" destOrd="0" parTransId="{7FC27F9E-4D0D-42AB-BB1B-276570FDA0F9}" sibTransId="{AAF835FB-B651-414F-9FED-449F9B685D08}"/>
    <dgm:cxn modelId="{58E7071D-5FE6-4233-B172-F83C4FC1C2F2}" type="presOf" srcId="{236A2CA7-B801-4D60-AC4B-9FCF4B1A15B7}" destId="{8382D861-1307-4FE4-9AF0-75EC2C8AA5A2}" srcOrd="0" destOrd="0" presId="urn:microsoft.com/office/officeart/2005/8/layout/default#1"/>
    <dgm:cxn modelId="{7F5465A4-994C-46CE-AD6C-EE469357B4A0}" type="presParOf" srcId="{A4AD6830-14E5-484E-8D86-C245126D745B}" destId="{8382D861-1307-4FE4-9AF0-75EC2C8AA5A2}" srcOrd="0" destOrd="0" presId="urn:microsoft.com/office/officeart/2005/8/layout/default#1"/>
    <dgm:cxn modelId="{814711CF-CF8C-45B1-AB6C-76D62A4109F3}" type="presParOf" srcId="{A4AD6830-14E5-484E-8D86-C245126D745B}" destId="{215EE3A0-66DA-438C-AA0D-415E57503C09}" srcOrd="1" destOrd="0" presId="urn:microsoft.com/office/officeart/2005/8/layout/default#1"/>
    <dgm:cxn modelId="{6C1FD775-2539-4F9F-8BDB-08E073CBB40C}" type="presParOf" srcId="{A4AD6830-14E5-484E-8D86-C245126D745B}" destId="{6D40A50F-FAD6-4F93-890C-52B3A4376945}" srcOrd="2"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2C3F08-A4A4-4D23-9AC8-46D54C1D5C9E}"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ru-RU"/>
        </a:p>
      </dgm:t>
    </dgm:pt>
    <dgm:pt modelId="{236A2CA7-B801-4D60-AC4B-9FCF4B1A15B7}">
      <dgm:prSet phldrT="[Текст]"/>
      <dgm:spPr>
        <a:solidFill>
          <a:schemeClr val="accent5">
            <a:lumMod val="75000"/>
          </a:schemeClr>
        </a:solidFill>
        <a:scene3d>
          <a:camera prst="orthographicFront"/>
          <a:lightRig rig="threePt" dir="t"/>
        </a:scene3d>
        <a:sp3d>
          <a:bevelT/>
        </a:sp3d>
      </dgm:spPr>
      <dgm:t>
        <a:bodyPr/>
        <a:lstStyle/>
        <a:p>
          <a:r>
            <a:rPr lang="ru-RU" dirty="0" smtClean="0"/>
            <a:t>72,8</a:t>
          </a:r>
          <a:endParaRPr lang="ru-RU" dirty="0"/>
        </a:p>
      </dgm:t>
    </dgm:pt>
    <dgm:pt modelId="{7FC27F9E-4D0D-42AB-BB1B-276570FDA0F9}" type="parTrans" cxnId="{DC44B701-4649-4A7E-99F0-5AEFE28D9F04}">
      <dgm:prSet/>
      <dgm:spPr/>
      <dgm:t>
        <a:bodyPr/>
        <a:lstStyle/>
        <a:p>
          <a:endParaRPr lang="ru-RU"/>
        </a:p>
      </dgm:t>
    </dgm:pt>
    <dgm:pt modelId="{AAF835FB-B651-414F-9FED-449F9B685D08}" type="sibTrans" cxnId="{DC44B701-4649-4A7E-99F0-5AEFE28D9F04}">
      <dgm:prSet/>
      <dgm:spPr/>
      <dgm:t>
        <a:bodyPr/>
        <a:lstStyle/>
        <a:p>
          <a:endParaRPr lang="ru-RU"/>
        </a:p>
      </dgm:t>
    </dgm:pt>
    <dgm:pt modelId="{D3272898-742C-4554-A96D-338F98784017}">
      <dgm:prSet phldrT="[Текст]"/>
      <dgm:spPr>
        <a:solidFill>
          <a:schemeClr val="accent5">
            <a:lumMod val="60000"/>
            <a:lumOff val="40000"/>
          </a:schemeClr>
        </a:solidFill>
        <a:scene3d>
          <a:camera prst="orthographicFront"/>
          <a:lightRig rig="threePt" dir="t"/>
        </a:scene3d>
        <a:sp3d>
          <a:bevelT/>
        </a:sp3d>
      </dgm:spPr>
      <dgm:t>
        <a:bodyPr/>
        <a:lstStyle/>
        <a:p>
          <a:r>
            <a:rPr lang="ru-RU" dirty="0" smtClean="0"/>
            <a:t>3,02</a:t>
          </a:r>
          <a:endParaRPr lang="ru-RU" dirty="0"/>
        </a:p>
      </dgm:t>
    </dgm:pt>
    <dgm:pt modelId="{CB321EBB-F9E9-4148-B0AD-E2259A8EC82B}" type="parTrans" cxnId="{318EDD9B-9D69-42A2-A2E9-3A5C7E5E0AF7}">
      <dgm:prSet/>
      <dgm:spPr/>
      <dgm:t>
        <a:bodyPr/>
        <a:lstStyle/>
        <a:p>
          <a:endParaRPr lang="ru-RU"/>
        </a:p>
      </dgm:t>
    </dgm:pt>
    <dgm:pt modelId="{C23BD4F4-B979-426B-AC2A-3E1F59601AB5}" type="sibTrans" cxnId="{318EDD9B-9D69-42A2-A2E9-3A5C7E5E0AF7}">
      <dgm:prSet/>
      <dgm:spPr/>
      <dgm:t>
        <a:bodyPr/>
        <a:lstStyle/>
        <a:p>
          <a:endParaRPr lang="ru-RU"/>
        </a:p>
      </dgm:t>
    </dgm:pt>
    <dgm:pt modelId="{A4AD6830-14E5-484E-8D86-C245126D745B}" type="pres">
      <dgm:prSet presAssocID="{0F2C3F08-A4A4-4D23-9AC8-46D54C1D5C9E}" presName="diagram" presStyleCnt="0">
        <dgm:presLayoutVars>
          <dgm:dir/>
          <dgm:resizeHandles val="exact"/>
        </dgm:presLayoutVars>
      </dgm:prSet>
      <dgm:spPr/>
      <dgm:t>
        <a:bodyPr/>
        <a:lstStyle/>
        <a:p>
          <a:endParaRPr lang="ru-RU"/>
        </a:p>
      </dgm:t>
    </dgm:pt>
    <dgm:pt modelId="{8382D861-1307-4FE4-9AF0-75EC2C8AA5A2}" type="pres">
      <dgm:prSet presAssocID="{236A2CA7-B801-4D60-AC4B-9FCF4B1A15B7}" presName="node" presStyleLbl="node1" presStyleIdx="0" presStyleCnt="2">
        <dgm:presLayoutVars>
          <dgm:bulletEnabled val="1"/>
        </dgm:presLayoutVars>
      </dgm:prSet>
      <dgm:spPr/>
      <dgm:t>
        <a:bodyPr/>
        <a:lstStyle/>
        <a:p>
          <a:endParaRPr lang="ru-RU"/>
        </a:p>
      </dgm:t>
    </dgm:pt>
    <dgm:pt modelId="{215EE3A0-66DA-438C-AA0D-415E57503C09}" type="pres">
      <dgm:prSet presAssocID="{AAF835FB-B651-414F-9FED-449F9B685D08}" presName="sibTrans" presStyleCnt="0"/>
      <dgm:spPr/>
    </dgm:pt>
    <dgm:pt modelId="{6D40A50F-FAD6-4F93-890C-52B3A4376945}" type="pres">
      <dgm:prSet presAssocID="{D3272898-742C-4554-A96D-338F98784017}" presName="node" presStyleLbl="node1" presStyleIdx="1" presStyleCnt="2">
        <dgm:presLayoutVars>
          <dgm:bulletEnabled val="1"/>
        </dgm:presLayoutVars>
      </dgm:prSet>
      <dgm:spPr/>
      <dgm:t>
        <a:bodyPr/>
        <a:lstStyle/>
        <a:p>
          <a:endParaRPr lang="ru-RU"/>
        </a:p>
      </dgm:t>
    </dgm:pt>
  </dgm:ptLst>
  <dgm:cxnLst>
    <dgm:cxn modelId="{318EDD9B-9D69-42A2-A2E9-3A5C7E5E0AF7}" srcId="{0F2C3F08-A4A4-4D23-9AC8-46D54C1D5C9E}" destId="{D3272898-742C-4554-A96D-338F98784017}" srcOrd="1" destOrd="0" parTransId="{CB321EBB-F9E9-4148-B0AD-E2259A8EC82B}" sibTransId="{C23BD4F4-B979-426B-AC2A-3E1F59601AB5}"/>
    <dgm:cxn modelId="{6FF8EC73-5E36-4842-BB0A-7ED2440DFC5E}" type="presOf" srcId="{0F2C3F08-A4A4-4D23-9AC8-46D54C1D5C9E}" destId="{A4AD6830-14E5-484E-8D86-C245126D745B}" srcOrd="0" destOrd="0" presId="urn:microsoft.com/office/officeart/2005/8/layout/default#2"/>
    <dgm:cxn modelId="{DC44B701-4649-4A7E-99F0-5AEFE28D9F04}" srcId="{0F2C3F08-A4A4-4D23-9AC8-46D54C1D5C9E}" destId="{236A2CA7-B801-4D60-AC4B-9FCF4B1A15B7}" srcOrd="0" destOrd="0" parTransId="{7FC27F9E-4D0D-42AB-BB1B-276570FDA0F9}" sibTransId="{AAF835FB-B651-414F-9FED-449F9B685D08}"/>
    <dgm:cxn modelId="{304CD1AE-F4D4-4312-A999-C9765639EB1C}" type="presOf" srcId="{236A2CA7-B801-4D60-AC4B-9FCF4B1A15B7}" destId="{8382D861-1307-4FE4-9AF0-75EC2C8AA5A2}" srcOrd="0" destOrd="0" presId="urn:microsoft.com/office/officeart/2005/8/layout/default#2"/>
    <dgm:cxn modelId="{904381B9-2F5C-4990-ABD0-08CF5332DF9C}" type="presOf" srcId="{D3272898-742C-4554-A96D-338F98784017}" destId="{6D40A50F-FAD6-4F93-890C-52B3A4376945}" srcOrd="0" destOrd="0" presId="urn:microsoft.com/office/officeart/2005/8/layout/default#2"/>
    <dgm:cxn modelId="{C6D0659C-2CD9-4CC3-95CE-D4C28345B1FC}" type="presParOf" srcId="{A4AD6830-14E5-484E-8D86-C245126D745B}" destId="{8382D861-1307-4FE4-9AF0-75EC2C8AA5A2}" srcOrd="0" destOrd="0" presId="urn:microsoft.com/office/officeart/2005/8/layout/default#2"/>
    <dgm:cxn modelId="{24673214-13CF-4C1C-A5BE-1B15F10E342F}" type="presParOf" srcId="{A4AD6830-14E5-484E-8D86-C245126D745B}" destId="{215EE3A0-66DA-438C-AA0D-415E57503C09}" srcOrd="1" destOrd="0" presId="urn:microsoft.com/office/officeart/2005/8/layout/default#2"/>
    <dgm:cxn modelId="{279A7B80-4702-401D-9585-6F0A5206AABF}" type="presParOf" srcId="{A4AD6830-14E5-484E-8D86-C245126D745B}" destId="{6D40A50F-FAD6-4F93-890C-52B3A4376945}" srcOrd="2" destOrd="0" presId="urn:microsoft.com/office/officeart/2005/8/layout/defaul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882E933-9721-4796-B07B-EE7AEDD8C615}"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ru-RU"/>
        </a:p>
      </dgm:t>
    </dgm:pt>
    <dgm:pt modelId="{C830B39F-F4C3-4751-8FAE-D4F48FD033F7}">
      <dgm:prSet phldrT="[Текст]" custT="1"/>
      <dgm:spPr>
        <a:solidFill>
          <a:schemeClr val="accent6">
            <a:lumMod val="75000"/>
          </a:schemeClr>
        </a:solidFill>
        <a:ln>
          <a:noFill/>
        </a:ln>
      </dgm:spPr>
      <dgm:t>
        <a:bodyPr/>
        <a:lstStyle/>
        <a:p>
          <a:pPr algn="l"/>
          <a:r>
            <a:rPr lang="ru-RU" sz="1800" dirty="0" smtClean="0">
              <a:solidFill>
                <a:schemeClr val="tx1"/>
              </a:solidFill>
            </a:rPr>
            <a:t>3,74</a:t>
          </a:r>
          <a:r>
            <a:rPr lang="ru-RU" sz="1400" dirty="0" smtClean="0">
              <a:solidFill>
                <a:schemeClr val="tx1"/>
              </a:solidFill>
            </a:rPr>
            <a:t> - Ливневки</a:t>
          </a:r>
          <a:endParaRPr lang="ru-RU" sz="1400" dirty="0">
            <a:solidFill>
              <a:schemeClr val="tx1"/>
            </a:solidFill>
          </a:endParaRPr>
        </a:p>
      </dgm:t>
    </dgm:pt>
    <dgm:pt modelId="{36A9DDBF-197A-4BF5-A80B-FB7C4A5FF388}" type="parTrans" cxnId="{2BE765C6-F0EB-4EC2-8E81-C9DB81953E82}">
      <dgm:prSet/>
      <dgm:spPr/>
      <dgm:t>
        <a:bodyPr/>
        <a:lstStyle/>
        <a:p>
          <a:endParaRPr lang="ru-RU">
            <a:solidFill>
              <a:schemeClr val="tx1"/>
            </a:solidFill>
          </a:endParaRPr>
        </a:p>
      </dgm:t>
    </dgm:pt>
    <dgm:pt modelId="{076ECE8F-32BC-47F2-A609-215770CEB57D}" type="sibTrans" cxnId="{2BE765C6-F0EB-4EC2-8E81-C9DB81953E82}">
      <dgm:prSet/>
      <dgm:spPr/>
      <dgm:t>
        <a:bodyPr/>
        <a:lstStyle/>
        <a:p>
          <a:endParaRPr lang="ru-RU">
            <a:solidFill>
              <a:schemeClr val="tx1"/>
            </a:solidFill>
          </a:endParaRPr>
        </a:p>
      </dgm:t>
    </dgm:pt>
    <dgm:pt modelId="{D753F591-04F2-4E11-B70A-29670FBDDC2C}">
      <dgm:prSet phldrT="[Текст]" custT="1"/>
      <dgm:spPr>
        <a:solidFill>
          <a:schemeClr val="accent5">
            <a:lumMod val="40000"/>
            <a:lumOff val="60000"/>
          </a:schemeClr>
        </a:solidFill>
        <a:ln>
          <a:noFill/>
        </a:ln>
      </dgm:spPr>
      <dgm:t>
        <a:bodyPr/>
        <a:lstStyle/>
        <a:p>
          <a:pPr algn="l"/>
          <a:r>
            <a:rPr lang="ru-RU" sz="1800" dirty="0" smtClean="0">
              <a:solidFill>
                <a:schemeClr val="tx1"/>
              </a:solidFill>
            </a:rPr>
            <a:t>16,1</a:t>
          </a:r>
          <a:r>
            <a:rPr lang="ru-RU" sz="1400" dirty="0" smtClean="0">
              <a:solidFill>
                <a:schemeClr val="tx1"/>
              </a:solidFill>
            </a:rPr>
            <a:t> - Разметка, знаки, ограждения</a:t>
          </a:r>
          <a:endParaRPr lang="ru-RU" sz="1400" dirty="0">
            <a:solidFill>
              <a:schemeClr val="tx1"/>
            </a:solidFill>
          </a:endParaRPr>
        </a:p>
      </dgm:t>
    </dgm:pt>
    <dgm:pt modelId="{B32DFE56-AEA2-4FC5-B762-4496908B9C0D}" type="parTrans" cxnId="{E017AAA1-0B66-45CC-B87F-8788911B888A}">
      <dgm:prSet/>
      <dgm:spPr/>
      <dgm:t>
        <a:bodyPr/>
        <a:lstStyle/>
        <a:p>
          <a:endParaRPr lang="ru-RU">
            <a:solidFill>
              <a:schemeClr val="tx1"/>
            </a:solidFill>
          </a:endParaRPr>
        </a:p>
      </dgm:t>
    </dgm:pt>
    <dgm:pt modelId="{7F2BFB1F-EAAC-4BE1-A6EE-E648C3990ECF}" type="sibTrans" cxnId="{E017AAA1-0B66-45CC-B87F-8788911B888A}">
      <dgm:prSet/>
      <dgm:spPr/>
      <dgm:t>
        <a:bodyPr/>
        <a:lstStyle/>
        <a:p>
          <a:endParaRPr lang="ru-RU">
            <a:solidFill>
              <a:schemeClr val="tx1"/>
            </a:solidFill>
          </a:endParaRPr>
        </a:p>
      </dgm:t>
    </dgm:pt>
    <dgm:pt modelId="{816FF868-F528-4FBD-9F3A-37B29DBE74F8}">
      <dgm:prSet phldrT="[Текст]" custT="1"/>
      <dgm:spPr>
        <a:solidFill>
          <a:schemeClr val="accent5">
            <a:lumMod val="60000"/>
            <a:lumOff val="40000"/>
          </a:schemeClr>
        </a:solidFill>
        <a:ln>
          <a:noFill/>
        </a:ln>
      </dgm:spPr>
      <dgm:t>
        <a:bodyPr/>
        <a:lstStyle/>
        <a:p>
          <a:pPr algn="l"/>
          <a:r>
            <a:rPr lang="ru-RU" sz="1800" dirty="0" smtClean="0">
              <a:solidFill>
                <a:schemeClr val="tx1"/>
              </a:solidFill>
            </a:rPr>
            <a:t>28,3 </a:t>
          </a:r>
          <a:r>
            <a:rPr lang="ru-RU" sz="1400" dirty="0" smtClean="0">
              <a:solidFill>
                <a:schemeClr val="tx1"/>
              </a:solidFill>
            </a:rPr>
            <a:t>- Строительство и реконструкция дорог</a:t>
          </a:r>
          <a:endParaRPr lang="ru-RU" sz="1400" dirty="0">
            <a:solidFill>
              <a:schemeClr val="tx1"/>
            </a:solidFill>
          </a:endParaRPr>
        </a:p>
      </dgm:t>
    </dgm:pt>
    <dgm:pt modelId="{D6BE5847-1666-4A54-ACE0-752FEF52C30D}" type="parTrans" cxnId="{DAB911F4-9E35-4B2B-B9BB-1DD4E8C127FD}">
      <dgm:prSet/>
      <dgm:spPr/>
      <dgm:t>
        <a:bodyPr/>
        <a:lstStyle/>
        <a:p>
          <a:endParaRPr lang="ru-RU">
            <a:solidFill>
              <a:schemeClr val="tx1"/>
            </a:solidFill>
          </a:endParaRPr>
        </a:p>
      </dgm:t>
    </dgm:pt>
    <dgm:pt modelId="{8207C4CE-0113-4D82-B2D5-18511DFD8FA0}" type="sibTrans" cxnId="{DAB911F4-9E35-4B2B-B9BB-1DD4E8C127FD}">
      <dgm:prSet/>
      <dgm:spPr/>
      <dgm:t>
        <a:bodyPr/>
        <a:lstStyle/>
        <a:p>
          <a:endParaRPr lang="ru-RU">
            <a:solidFill>
              <a:schemeClr val="tx1"/>
            </a:solidFill>
          </a:endParaRPr>
        </a:p>
      </dgm:t>
    </dgm:pt>
    <dgm:pt modelId="{AAB34B02-3065-49DF-9D05-9866B9AE64C4}">
      <dgm:prSet phldrT="[Текст]" custT="1"/>
      <dgm:spPr>
        <a:solidFill>
          <a:schemeClr val="accent3">
            <a:lumMod val="60000"/>
            <a:lumOff val="40000"/>
            <a:alpha val="90000"/>
          </a:schemeClr>
        </a:solidFill>
        <a:ln>
          <a:noFill/>
        </a:ln>
      </dgm:spPr>
      <dgm:t>
        <a:bodyPr/>
        <a:lstStyle/>
        <a:p>
          <a:pPr algn="l"/>
          <a:r>
            <a:rPr lang="ru-RU" sz="1400" dirty="0" smtClean="0">
              <a:solidFill>
                <a:schemeClr val="tx1"/>
              </a:solidFill>
            </a:rPr>
            <a:t> </a:t>
          </a:r>
          <a:r>
            <a:rPr lang="ru-RU" sz="1800" dirty="0" smtClean="0">
              <a:solidFill>
                <a:schemeClr val="tx1"/>
              </a:solidFill>
            </a:rPr>
            <a:t>77,1</a:t>
          </a:r>
          <a:r>
            <a:rPr lang="ru-RU" sz="1400" dirty="0" smtClean="0">
              <a:solidFill>
                <a:schemeClr val="tx1"/>
              </a:solidFill>
            </a:rPr>
            <a:t> -  Ремонт дорог</a:t>
          </a:r>
          <a:endParaRPr lang="ru-RU" sz="1400" dirty="0">
            <a:solidFill>
              <a:schemeClr val="tx1"/>
            </a:solidFill>
          </a:endParaRPr>
        </a:p>
      </dgm:t>
    </dgm:pt>
    <dgm:pt modelId="{D6A4FD0B-1E5F-41F7-B3E3-7F6E3448A69F}" type="parTrans" cxnId="{EDC04FEE-09D8-489E-8533-7DB1A0D7876C}">
      <dgm:prSet/>
      <dgm:spPr/>
      <dgm:t>
        <a:bodyPr/>
        <a:lstStyle/>
        <a:p>
          <a:endParaRPr lang="ru-RU">
            <a:solidFill>
              <a:schemeClr val="tx1"/>
            </a:solidFill>
          </a:endParaRPr>
        </a:p>
      </dgm:t>
    </dgm:pt>
    <dgm:pt modelId="{FD095382-039D-43F6-B554-7B603A0C4502}" type="sibTrans" cxnId="{EDC04FEE-09D8-489E-8533-7DB1A0D7876C}">
      <dgm:prSet/>
      <dgm:spPr/>
      <dgm:t>
        <a:bodyPr/>
        <a:lstStyle/>
        <a:p>
          <a:endParaRPr lang="ru-RU">
            <a:solidFill>
              <a:schemeClr val="tx1"/>
            </a:solidFill>
          </a:endParaRPr>
        </a:p>
      </dgm:t>
    </dgm:pt>
    <dgm:pt modelId="{C66C4A72-1F37-4CD3-A4AE-95F1E0FB3AC6}">
      <dgm:prSet phldrT="[Текст]" custT="1"/>
      <dgm:spPr>
        <a:solidFill>
          <a:schemeClr val="accent1">
            <a:lumMod val="60000"/>
            <a:lumOff val="40000"/>
          </a:schemeClr>
        </a:solidFill>
        <a:ln>
          <a:noFill/>
        </a:ln>
      </dgm:spPr>
      <dgm:t>
        <a:bodyPr/>
        <a:lstStyle/>
        <a:p>
          <a:pPr algn="l"/>
          <a:r>
            <a:rPr lang="ru-RU" sz="1800" dirty="0" smtClean="0">
              <a:solidFill>
                <a:schemeClr val="tx1"/>
              </a:solidFill>
            </a:rPr>
            <a:t>0,56</a:t>
          </a:r>
          <a:r>
            <a:rPr lang="ru-RU" sz="1400" dirty="0" smtClean="0">
              <a:solidFill>
                <a:schemeClr val="tx1"/>
              </a:solidFill>
            </a:rPr>
            <a:t> - Диагностика обследование паспортизация улично-дорожной сети</a:t>
          </a:r>
          <a:endParaRPr lang="ru-RU" sz="1400" dirty="0">
            <a:solidFill>
              <a:schemeClr val="tx1"/>
            </a:solidFill>
          </a:endParaRPr>
        </a:p>
      </dgm:t>
    </dgm:pt>
    <dgm:pt modelId="{B334DBCB-2992-4E7E-98B8-3E666792E224}" type="parTrans" cxnId="{28B33053-33A3-46E6-8A90-156FCEB7958D}">
      <dgm:prSet/>
      <dgm:spPr/>
      <dgm:t>
        <a:bodyPr/>
        <a:lstStyle/>
        <a:p>
          <a:endParaRPr lang="ru-RU">
            <a:solidFill>
              <a:schemeClr val="tx1"/>
            </a:solidFill>
          </a:endParaRPr>
        </a:p>
      </dgm:t>
    </dgm:pt>
    <dgm:pt modelId="{F82CC367-DC60-487C-BB0F-DCA224AA6C77}" type="sibTrans" cxnId="{28B33053-33A3-46E6-8A90-156FCEB7958D}">
      <dgm:prSet/>
      <dgm:spPr/>
      <dgm:t>
        <a:bodyPr/>
        <a:lstStyle/>
        <a:p>
          <a:endParaRPr lang="ru-RU">
            <a:solidFill>
              <a:schemeClr val="tx1"/>
            </a:solidFill>
          </a:endParaRPr>
        </a:p>
      </dgm:t>
    </dgm:pt>
    <dgm:pt modelId="{C410E6E8-ED6B-4C1C-99CA-AAED2C664853}" type="pres">
      <dgm:prSet presAssocID="{B882E933-9721-4796-B07B-EE7AEDD8C615}" presName="Name0" presStyleCnt="0">
        <dgm:presLayoutVars>
          <dgm:chMax val="7"/>
          <dgm:dir/>
          <dgm:animLvl val="lvl"/>
          <dgm:resizeHandles val="exact"/>
        </dgm:presLayoutVars>
      </dgm:prSet>
      <dgm:spPr/>
      <dgm:t>
        <a:bodyPr/>
        <a:lstStyle/>
        <a:p>
          <a:endParaRPr lang="ru-RU"/>
        </a:p>
      </dgm:t>
    </dgm:pt>
    <dgm:pt modelId="{A6A050A1-000B-4BA1-9C33-4BD874E0CACE}" type="pres">
      <dgm:prSet presAssocID="{C66C4A72-1F37-4CD3-A4AE-95F1E0FB3AC6}" presName="circle1" presStyleLbl="node1" presStyleIdx="0" presStyleCnt="5" custScaleY="86931" custLinFactNeighborX="6919" custLinFactNeighborY="-6353"/>
      <dgm:spPr>
        <a:solidFill>
          <a:schemeClr val="accent1">
            <a:lumMod val="60000"/>
            <a:lumOff val="40000"/>
          </a:schemeClr>
        </a:solidFill>
      </dgm:spPr>
      <dgm:t>
        <a:bodyPr/>
        <a:lstStyle/>
        <a:p>
          <a:endParaRPr lang="ru-RU"/>
        </a:p>
      </dgm:t>
    </dgm:pt>
    <dgm:pt modelId="{3D70248A-0DB3-427F-BAB2-BDE2FB4E22AA}" type="pres">
      <dgm:prSet presAssocID="{C66C4A72-1F37-4CD3-A4AE-95F1E0FB3AC6}" presName="space" presStyleCnt="0"/>
      <dgm:spPr/>
    </dgm:pt>
    <dgm:pt modelId="{27EAAB86-7F5A-4AE9-A8D9-ADBB6A90B97B}" type="pres">
      <dgm:prSet presAssocID="{C66C4A72-1F37-4CD3-A4AE-95F1E0FB3AC6}" presName="rect1" presStyleLbl="alignAcc1" presStyleIdx="0" presStyleCnt="5" custScaleY="85252" custLinFactNeighborX="0" custLinFactNeighborY="-14149"/>
      <dgm:spPr/>
      <dgm:t>
        <a:bodyPr/>
        <a:lstStyle/>
        <a:p>
          <a:endParaRPr lang="ru-RU"/>
        </a:p>
      </dgm:t>
    </dgm:pt>
    <dgm:pt modelId="{32CD8079-72C8-48C2-A356-517D656A483E}" type="pres">
      <dgm:prSet presAssocID="{C830B39F-F4C3-4751-8FAE-D4F48FD033F7}" presName="vertSpace2" presStyleLbl="node1" presStyleIdx="0" presStyleCnt="5"/>
      <dgm:spPr/>
    </dgm:pt>
    <dgm:pt modelId="{695E3B5F-CC82-41DC-A215-125ED06826D0}" type="pres">
      <dgm:prSet presAssocID="{C830B39F-F4C3-4751-8FAE-D4F48FD033F7}" presName="circle2" presStyleLbl="node1" presStyleIdx="1" presStyleCnt="5" custScaleY="77901" custLinFactNeighborX="-379" custLinFactNeighborY="-6831"/>
      <dgm:spPr>
        <a:solidFill>
          <a:schemeClr val="accent6">
            <a:lumMod val="75000"/>
          </a:schemeClr>
        </a:solidFill>
        <a:ln>
          <a:noFill/>
        </a:ln>
      </dgm:spPr>
    </dgm:pt>
    <dgm:pt modelId="{9BA79436-46E1-46AA-A900-2D7E6A747E9F}" type="pres">
      <dgm:prSet presAssocID="{C830B39F-F4C3-4751-8FAE-D4F48FD033F7}" presName="rect2" presStyleLbl="alignAcc1" presStyleIdx="1" presStyleCnt="5" custScaleY="87008" custLinFactNeighborX="0" custLinFactNeighborY="-13280"/>
      <dgm:spPr/>
      <dgm:t>
        <a:bodyPr/>
        <a:lstStyle/>
        <a:p>
          <a:endParaRPr lang="ru-RU"/>
        </a:p>
      </dgm:t>
    </dgm:pt>
    <dgm:pt modelId="{627742F6-0798-4C0C-90FB-19A4AB450DF6}" type="pres">
      <dgm:prSet presAssocID="{D753F591-04F2-4E11-B70A-29670FBDDC2C}" presName="vertSpace3" presStyleLbl="node1" presStyleIdx="1" presStyleCnt="5"/>
      <dgm:spPr/>
    </dgm:pt>
    <dgm:pt modelId="{4747F741-99E3-424C-AD12-13857E572C61}" type="pres">
      <dgm:prSet presAssocID="{D753F591-04F2-4E11-B70A-29670FBDDC2C}" presName="circle3" presStyleLbl="node1" presStyleIdx="2" presStyleCnt="5" custScaleY="98915" custLinFactNeighborX="1032" custLinFactNeighborY="-14472"/>
      <dgm:spPr>
        <a:solidFill>
          <a:schemeClr val="accent5">
            <a:lumMod val="40000"/>
            <a:lumOff val="60000"/>
          </a:schemeClr>
        </a:solidFill>
        <a:ln>
          <a:noFill/>
        </a:ln>
      </dgm:spPr>
    </dgm:pt>
    <dgm:pt modelId="{075D287B-B67E-4477-9218-3087CD4C2C73}" type="pres">
      <dgm:prSet presAssocID="{D753F591-04F2-4E11-B70A-29670FBDDC2C}" presName="rect3" presStyleLbl="alignAcc1" presStyleIdx="2" presStyleCnt="5" custLinFactNeighborX="0" custLinFactNeighborY="-14471"/>
      <dgm:spPr/>
      <dgm:t>
        <a:bodyPr/>
        <a:lstStyle/>
        <a:p>
          <a:endParaRPr lang="ru-RU"/>
        </a:p>
      </dgm:t>
    </dgm:pt>
    <dgm:pt modelId="{2D55C0D3-B891-4E95-92A8-1D52E724F806}" type="pres">
      <dgm:prSet presAssocID="{816FF868-F528-4FBD-9F3A-37B29DBE74F8}" presName="vertSpace4" presStyleLbl="node1" presStyleIdx="2" presStyleCnt="5"/>
      <dgm:spPr/>
    </dgm:pt>
    <dgm:pt modelId="{2071BFAC-042C-4FAB-B9D0-57AA35E75772}" type="pres">
      <dgm:prSet presAssocID="{816FF868-F528-4FBD-9F3A-37B29DBE74F8}" presName="circle4" presStyleLbl="node1" presStyleIdx="3" presStyleCnt="5" custScaleY="102151" custLinFactNeighborX="-1620" custLinFactNeighborY="-17824"/>
      <dgm:spPr>
        <a:solidFill>
          <a:schemeClr val="accent5">
            <a:lumMod val="60000"/>
            <a:lumOff val="40000"/>
          </a:schemeClr>
        </a:solidFill>
        <a:ln>
          <a:noFill/>
        </a:ln>
      </dgm:spPr>
    </dgm:pt>
    <dgm:pt modelId="{C6D297F3-3A62-4069-BB2B-D87B520D1676}" type="pres">
      <dgm:prSet presAssocID="{816FF868-F528-4FBD-9F3A-37B29DBE74F8}" presName="rect4" presStyleLbl="alignAcc1" presStyleIdx="3" presStyleCnt="5" custLinFactNeighborX="0" custLinFactNeighborY="-18634"/>
      <dgm:spPr/>
      <dgm:t>
        <a:bodyPr/>
        <a:lstStyle/>
        <a:p>
          <a:endParaRPr lang="ru-RU"/>
        </a:p>
      </dgm:t>
    </dgm:pt>
    <dgm:pt modelId="{D836A7D4-D101-490A-B67E-B75EA845D975}" type="pres">
      <dgm:prSet presAssocID="{AAB34B02-3065-49DF-9D05-9866B9AE64C4}" presName="vertSpace5" presStyleLbl="node1" presStyleIdx="3" presStyleCnt="5"/>
      <dgm:spPr/>
    </dgm:pt>
    <dgm:pt modelId="{90F3CEA8-D119-472B-A3A5-4567063A9B86}" type="pres">
      <dgm:prSet presAssocID="{AAB34B02-3065-49DF-9D05-9866B9AE64C4}" presName="circle5" presStyleLbl="node1" presStyleIdx="4" presStyleCnt="5"/>
      <dgm:spPr>
        <a:solidFill>
          <a:schemeClr val="accent3">
            <a:lumMod val="60000"/>
            <a:lumOff val="40000"/>
          </a:schemeClr>
        </a:solidFill>
        <a:ln>
          <a:noFill/>
        </a:ln>
      </dgm:spPr>
      <dgm:t>
        <a:bodyPr/>
        <a:lstStyle/>
        <a:p>
          <a:endParaRPr lang="ru-RU"/>
        </a:p>
      </dgm:t>
    </dgm:pt>
    <dgm:pt modelId="{CB5A9703-EDCC-413C-A4BF-9ED4B39CB64F}" type="pres">
      <dgm:prSet presAssocID="{AAB34B02-3065-49DF-9D05-9866B9AE64C4}" presName="rect5" presStyleLbl="alignAcc1" presStyleIdx="4" presStyleCnt="5"/>
      <dgm:spPr/>
      <dgm:t>
        <a:bodyPr/>
        <a:lstStyle/>
        <a:p>
          <a:endParaRPr lang="ru-RU"/>
        </a:p>
      </dgm:t>
    </dgm:pt>
    <dgm:pt modelId="{3FBAB85D-B117-4331-8B91-9F26514C821A}" type="pres">
      <dgm:prSet presAssocID="{C66C4A72-1F37-4CD3-A4AE-95F1E0FB3AC6}" presName="rect1ParTxNoCh" presStyleLbl="alignAcc1" presStyleIdx="4" presStyleCnt="5">
        <dgm:presLayoutVars>
          <dgm:chMax val="1"/>
          <dgm:bulletEnabled val="1"/>
        </dgm:presLayoutVars>
      </dgm:prSet>
      <dgm:spPr/>
      <dgm:t>
        <a:bodyPr/>
        <a:lstStyle/>
        <a:p>
          <a:endParaRPr lang="ru-RU"/>
        </a:p>
      </dgm:t>
    </dgm:pt>
    <dgm:pt modelId="{089E6E9D-E6DE-4364-B068-038B393D978E}" type="pres">
      <dgm:prSet presAssocID="{C830B39F-F4C3-4751-8FAE-D4F48FD033F7}" presName="rect2ParTxNoCh" presStyleLbl="alignAcc1" presStyleIdx="4" presStyleCnt="5">
        <dgm:presLayoutVars>
          <dgm:chMax val="1"/>
          <dgm:bulletEnabled val="1"/>
        </dgm:presLayoutVars>
      </dgm:prSet>
      <dgm:spPr/>
      <dgm:t>
        <a:bodyPr/>
        <a:lstStyle/>
        <a:p>
          <a:endParaRPr lang="ru-RU"/>
        </a:p>
      </dgm:t>
    </dgm:pt>
    <dgm:pt modelId="{4FA053D6-24A3-4A50-8E5E-89CBFFAA7C93}" type="pres">
      <dgm:prSet presAssocID="{D753F591-04F2-4E11-B70A-29670FBDDC2C}" presName="rect3ParTxNoCh" presStyleLbl="alignAcc1" presStyleIdx="4" presStyleCnt="5">
        <dgm:presLayoutVars>
          <dgm:chMax val="1"/>
          <dgm:bulletEnabled val="1"/>
        </dgm:presLayoutVars>
      </dgm:prSet>
      <dgm:spPr/>
      <dgm:t>
        <a:bodyPr/>
        <a:lstStyle/>
        <a:p>
          <a:endParaRPr lang="ru-RU"/>
        </a:p>
      </dgm:t>
    </dgm:pt>
    <dgm:pt modelId="{50F1C35E-D1A5-4613-A399-B2AA04622A29}" type="pres">
      <dgm:prSet presAssocID="{816FF868-F528-4FBD-9F3A-37B29DBE74F8}" presName="rect4ParTxNoCh" presStyleLbl="alignAcc1" presStyleIdx="4" presStyleCnt="5">
        <dgm:presLayoutVars>
          <dgm:chMax val="1"/>
          <dgm:bulletEnabled val="1"/>
        </dgm:presLayoutVars>
      </dgm:prSet>
      <dgm:spPr/>
      <dgm:t>
        <a:bodyPr/>
        <a:lstStyle/>
        <a:p>
          <a:endParaRPr lang="ru-RU"/>
        </a:p>
      </dgm:t>
    </dgm:pt>
    <dgm:pt modelId="{2C850212-953A-4CFD-BC0F-0781677F3347}" type="pres">
      <dgm:prSet presAssocID="{AAB34B02-3065-49DF-9D05-9866B9AE64C4}" presName="rect5ParTxNoCh" presStyleLbl="alignAcc1" presStyleIdx="4" presStyleCnt="5">
        <dgm:presLayoutVars>
          <dgm:chMax val="1"/>
          <dgm:bulletEnabled val="1"/>
        </dgm:presLayoutVars>
      </dgm:prSet>
      <dgm:spPr/>
      <dgm:t>
        <a:bodyPr/>
        <a:lstStyle/>
        <a:p>
          <a:endParaRPr lang="ru-RU"/>
        </a:p>
      </dgm:t>
    </dgm:pt>
  </dgm:ptLst>
  <dgm:cxnLst>
    <dgm:cxn modelId="{41BD6D6F-D67D-4323-9835-E45FCE7CE7B7}" type="presOf" srcId="{C66C4A72-1F37-4CD3-A4AE-95F1E0FB3AC6}" destId="{27EAAB86-7F5A-4AE9-A8D9-ADBB6A90B97B}" srcOrd="0" destOrd="0" presId="urn:microsoft.com/office/officeart/2005/8/layout/target3"/>
    <dgm:cxn modelId="{6748AD6D-876C-4426-AE56-FA5CD6DC9658}" type="presOf" srcId="{D753F591-04F2-4E11-B70A-29670FBDDC2C}" destId="{4FA053D6-24A3-4A50-8E5E-89CBFFAA7C93}" srcOrd="1" destOrd="0" presId="urn:microsoft.com/office/officeart/2005/8/layout/target3"/>
    <dgm:cxn modelId="{916B9A5F-2F29-49A5-ACF7-F99B88B167D8}" type="presOf" srcId="{C830B39F-F4C3-4751-8FAE-D4F48FD033F7}" destId="{9BA79436-46E1-46AA-A900-2D7E6A747E9F}" srcOrd="0" destOrd="0" presId="urn:microsoft.com/office/officeart/2005/8/layout/target3"/>
    <dgm:cxn modelId="{5385B643-2B24-4B54-A0DD-2C94ED952BDC}" type="presOf" srcId="{C66C4A72-1F37-4CD3-A4AE-95F1E0FB3AC6}" destId="{3FBAB85D-B117-4331-8B91-9F26514C821A}" srcOrd="1" destOrd="0" presId="urn:microsoft.com/office/officeart/2005/8/layout/target3"/>
    <dgm:cxn modelId="{DE7D929E-7A55-4046-8D1C-83C30869317E}" type="presOf" srcId="{D753F591-04F2-4E11-B70A-29670FBDDC2C}" destId="{075D287B-B67E-4477-9218-3087CD4C2C73}" srcOrd="0" destOrd="0" presId="urn:microsoft.com/office/officeart/2005/8/layout/target3"/>
    <dgm:cxn modelId="{E017AAA1-0B66-45CC-B87F-8788911B888A}" srcId="{B882E933-9721-4796-B07B-EE7AEDD8C615}" destId="{D753F591-04F2-4E11-B70A-29670FBDDC2C}" srcOrd="2" destOrd="0" parTransId="{B32DFE56-AEA2-4FC5-B762-4496908B9C0D}" sibTransId="{7F2BFB1F-EAAC-4BE1-A6EE-E648C3990ECF}"/>
    <dgm:cxn modelId="{2BE765C6-F0EB-4EC2-8E81-C9DB81953E82}" srcId="{B882E933-9721-4796-B07B-EE7AEDD8C615}" destId="{C830B39F-F4C3-4751-8FAE-D4F48FD033F7}" srcOrd="1" destOrd="0" parTransId="{36A9DDBF-197A-4BF5-A80B-FB7C4A5FF388}" sibTransId="{076ECE8F-32BC-47F2-A609-215770CEB57D}"/>
    <dgm:cxn modelId="{DAB911F4-9E35-4B2B-B9BB-1DD4E8C127FD}" srcId="{B882E933-9721-4796-B07B-EE7AEDD8C615}" destId="{816FF868-F528-4FBD-9F3A-37B29DBE74F8}" srcOrd="3" destOrd="0" parTransId="{D6BE5847-1666-4A54-ACE0-752FEF52C30D}" sibTransId="{8207C4CE-0113-4D82-B2D5-18511DFD8FA0}"/>
    <dgm:cxn modelId="{2A8AFEBB-2788-4316-B1D9-723968C8AA66}" type="presOf" srcId="{B882E933-9721-4796-B07B-EE7AEDD8C615}" destId="{C410E6E8-ED6B-4C1C-99CA-AAED2C664853}" srcOrd="0" destOrd="0" presId="urn:microsoft.com/office/officeart/2005/8/layout/target3"/>
    <dgm:cxn modelId="{91D1B5F0-D576-4514-A096-18F13ED456EE}" type="presOf" srcId="{816FF868-F528-4FBD-9F3A-37B29DBE74F8}" destId="{C6D297F3-3A62-4069-BB2B-D87B520D1676}" srcOrd="0" destOrd="0" presId="urn:microsoft.com/office/officeart/2005/8/layout/target3"/>
    <dgm:cxn modelId="{EDC04FEE-09D8-489E-8533-7DB1A0D7876C}" srcId="{B882E933-9721-4796-B07B-EE7AEDD8C615}" destId="{AAB34B02-3065-49DF-9D05-9866B9AE64C4}" srcOrd="4" destOrd="0" parTransId="{D6A4FD0B-1E5F-41F7-B3E3-7F6E3448A69F}" sibTransId="{FD095382-039D-43F6-B554-7B603A0C4502}"/>
    <dgm:cxn modelId="{60B0DE3F-9C28-4519-8E3B-600C25B5D6F3}" type="presOf" srcId="{AAB34B02-3065-49DF-9D05-9866B9AE64C4}" destId="{CB5A9703-EDCC-413C-A4BF-9ED4B39CB64F}" srcOrd="0" destOrd="0" presId="urn:microsoft.com/office/officeart/2005/8/layout/target3"/>
    <dgm:cxn modelId="{B10CF09D-723E-4194-929C-067ACAE2D2F9}" type="presOf" srcId="{C830B39F-F4C3-4751-8FAE-D4F48FD033F7}" destId="{089E6E9D-E6DE-4364-B068-038B393D978E}" srcOrd="1" destOrd="0" presId="urn:microsoft.com/office/officeart/2005/8/layout/target3"/>
    <dgm:cxn modelId="{18B89352-7DA9-4F3A-9BDA-BB01EBB08CA4}" type="presOf" srcId="{816FF868-F528-4FBD-9F3A-37B29DBE74F8}" destId="{50F1C35E-D1A5-4613-A399-B2AA04622A29}" srcOrd="1" destOrd="0" presId="urn:microsoft.com/office/officeart/2005/8/layout/target3"/>
    <dgm:cxn modelId="{28B33053-33A3-46E6-8A90-156FCEB7958D}" srcId="{B882E933-9721-4796-B07B-EE7AEDD8C615}" destId="{C66C4A72-1F37-4CD3-A4AE-95F1E0FB3AC6}" srcOrd="0" destOrd="0" parTransId="{B334DBCB-2992-4E7E-98B8-3E666792E224}" sibTransId="{F82CC367-DC60-487C-BB0F-DCA224AA6C77}"/>
    <dgm:cxn modelId="{ACB2F199-C7C3-4C72-97AD-4BF58F7E7BB4}" type="presOf" srcId="{AAB34B02-3065-49DF-9D05-9866B9AE64C4}" destId="{2C850212-953A-4CFD-BC0F-0781677F3347}" srcOrd="1" destOrd="0" presId="urn:microsoft.com/office/officeart/2005/8/layout/target3"/>
    <dgm:cxn modelId="{BC983EB7-18E7-4C04-952C-FBA0A5CD1A69}" type="presParOf" srcId="{C410E6E8-ED6B-4C1C-99CA-AAED2C664853}" destId="{A6A050A1-000B-4BA1-9C33-4BD874E0CACE}" srcOrd="0" destOrd="0" presId="urn:microsoft.com/office/officeart/2005/8/layout/target3"/>
    <dgm:cxn modelId="{0778BFC2-D8E0-4768-83CB-735160B8EF27}" type="presParOf" srcId="{C410E6E8-ED6B-4C1C-99CA-AAED2C664853}" destId="{3D70248A-0DB3-427F-BAB2-BDE2FB4E22AA}" srcOrd="1" destOrd="0" presId="urn:microsoft.com/office/officeart/2005/8/layout/target3"/>
    <dgm:cxn modelId="{A0BA01EE-CF2C-404B-847B-EC1D1CCF8902}" type="presParOf" srcId="{C410E6E8-ED6B-4C1C-99CA-AAED2C664853}" destId="{27EAAB86-7F5A-4AE9-A8D9-ADBB6A90B97B}" srcOrd="2" destOrd="0" presId="urn:microsoft.com/office/officeart/2005/8/layout/target3"/>
    <dgm:cxn modelId="{6BE38131-E228-4CF2-BE46-735D4C499B0A}" type="presParOf" srcId="{C410E6E8-ED6B-4C1C-99CA-AAED2C664853}" destId="{32CD8079-72C8-48C2-A356-517D656A483E}" srcOrd="3" destOrd="0" presId="urn:microsoft.com/office/officeart/2005/8/layout/target3"/>
    <dgm:cxn modelId="{460F1F87-FE9C-49BC-9FFD-F82D10500040}" type="presParOf" srcId="{C410E6E8-ED6B-4C1C-99CA-AAED2C664853}" destId="{695E3B5F-CC82-41DC-A215-125ED06826D0}" srcOrd="4" destOrd="0" presId="urn:microsoft.com/office/officeart/2005/8/layout/target3"/>
    <dgm:cxn modelId="{55CC621E-52B1-448D-98FC-9E073EC1819C}" type="presParOf" srcId="{C410E6E8-ED6B-4C1C-99CA-AAED2C664853}" destId="{9BA79436-46E1-46AA-A900-2D7E6A747E9F}" srcOrd="5" destOrd="0" presId="urn:microsoft.com/office/officeart/2005/8/layout/target3"/>
    <dgm:cxn modelId="{84FD5487-5CD0-45CF-A503-9641776A9F05}" type="presParOf" srcId="{C410E6E8-ED6B-4C1C-99CA-AAED2C664853}" destId="{627742F6-0798-4C0C-90FB-19A4AB450DF6}" srcOrd="6" destOrd="0" presId="urn:microsoft.com/office/officeart/2005/8/layout/target3"/>
    <dgm:cxn modelId="{97F2DE0C-ACE6-422E-9FF5-873F14D4B55E}" type="presParOf" srcId="{C410E6E8-ED6B-4C1C-99CA-AAED2C664853}" destId="{4747F741-99E3-424C-AD12-13857E572C61}" srcOrd="7" destOrd="0" presId="urn:microsoft.com/office/officeart/2005/8/layout/target3"/>
    <dgm:cxn modelId="{B4B370C5-04A2-4DA3-8056-72A766597516}" type="presParOf" srcId="{C410E6E8-ED6B-4C1C-99CA-AAED2C664853}" destId="{075D287B-B67E-4477-9218-3087CD4C2C73}" srcOrd="8" destOrd="0" presId="urn:microsoft.com/office/officeart/2005/8/layout/target3"/>
    <dgm:cxn modelId="{35022189-963A-4B53-916D-27D81CF10D37}" type="presParOf" srcId="{C410E6E8-ED6B-4C1C-99CA-AAED2C664853}" destId="{2D55C0D3-B891-4E95-92A8-1D52E724F806}" srcOrd="9" destOrd="0" presId="urn:microsoft.com/office/officeart/2005/8/layout/target3"/>
    <dgm:cxn modelId="{B752E358-AFFC-414D-B86E-0AAEDB5E9145}" type="presParOf" srcId="{C410E6E8-ED6B-4C1C-99CA-AAED2C664853}" destId="{2071BFAC-042C-4FAB-B9D0-57AA35E75772}" srcOrd="10" destOrd="0" presId="urn:microsoft.com/office/officeart/2005/8/layout/target3"/>
    <dgm:cxn modelId="{F473F47B-ABE2-4AEB-9D33-603A7B967D16}" type="presParOf" srcId="{C410E6E8-ED6B-4C1C-99CA-AAED2C664853}" destId="{C6D297F3-3A62-4069-BB2B-D87B520D1676}" srcOrd="11" destOrd="0" presId="urn:microsoft.com/office/officeart/2005/8/layout/target3"/>
    <dgm:cxn modelId="{5035F3D6-780D-4A1B-AFF1-B8E3CE18A0D9}" type="presParOf" srcId="{C410E6E8-ED6B-4C1C-99CA-AAED2C664853}" destId="{D836A7D4-D101-490A-B67E-B75EA845D975}" srcOrd="12" destOrd="0" presId="urn:microsoft.com/office/officeart/2005/8/layout/target3"/>
    <dgm:cxn modelId="{7CA5AE70-5927-4AD7-B24E-ECF92524D5D9}" type="presParOf" srcId="{C410E6E8-ED6B-4C1C-99CA-AAED2C664853}" destId="{90F3CEA8-D119-472B-A3A5-4567063A9B86}" srcOrd="13" destOrd="0" presId="urn:microsoft.com/office/officeart/2005/8/layout/target3"/>
    <dgm:cxn modelId="{EE41297F-57DE-4468-87BF-3DB259513DF9}" type="presParOf" srcId="{C410E6E8-ED6B-4C1C-99CA-AAED2C664853}" destId="{CB5A9703-EDCC-413C-A4BF-9ED4B39CB64F}" srcOrd="14" destOrd="0" presId="urn:microsoft.com/office/officeart/2005/8/layout/target3"/>
    <dgm:cxn modelId="{1476C643-D001-4C3B-8030-D62E64712952}" type="presParOf" srcId="{C410E6E8-ED6B-4C1C-99CA-AAED2C664853}" destId="{3FBAB85D-B117-4331-8B91-9F26514C821A}" srcOrd="15" destOrd="0" presId="urn:microsoft.com/office/officeart/2005/8/layout/target3"/>
    <dgm:cxn modelId="{2E591D3F-BF86-4A61-9143-DC2C93F1AA78}" type="presParOf" srcId="{C410E6E8-ED6B-4C1C-99CA-AAED2C664853}" destId="{089E6E9D-E6DE-4364-B068-038B393D978E}" srcOrd="16" destOrd="0" presId="urn:microsoft.com/office/officeart/2005/8/layout/target3"/>
    <dgm:cxn modelId="{249C2AC4-A116-477F-BB6D-A395DDE29CC5}" type="presParOf" srcId="{C410E6E8-ED6B-4C1C-99CA-AAED2C664853}" destId="{4FA053D6-24A3-4A50-8E5E-89CBFFAA7C93}" srcOrd="17" destOrd="0" presId="urn:microsoft.com/office/officeart/2005/8/layout/target3"/>
    <dgm:cxn modelId="{6621BFC9-6D94-4446-9C7C-619ECDA64CC0}" type="presParOf" srcId="{C410E6E8-ED6B-4C1C-99CA-AAED2C664853}" destId="{50F1C35E-D1A5-4613-A399-B2AA04622A29}" srcOrd="18" destOrd="0" presId="urn:microsoft.com/office/officeart/2005/8/layout/target3"/>
    <dgm:cxn modelId="{016909B9-6998-4BA9-A0EA-BAC86593C893}" type="presParOf" srcId="{C410E6E8-ED6B-4C1C-99CA-AAED2C664853}" destId="{2C850212-953A-4CFD-BC0F-0781677F3347}" srcOrd="19" destOrd="0" presId="urn:microsoft.com/office/officeart/2005/8/layout/target3"/>
  </dgm:cxnLst>
  <dgm:bg>
    <a:noFill/>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1B49C-D668-4C0D-871D-4D8964F07774}">
      <dsp:nvSpPr>
        <dsp:cNvPr id="0" name=""/>
        <dsp:cNvSpPr/>
      </dsp:nvSpPr>
      <dsp:spPr>
        <a:xfrm>
          <a:off x="4903725" y="2972469"/>
          <a:ext cx="4065132" cy="2528463"/>
        </a:xfrm>
        <a:prstGeom prst="roundRect">
          <a:avLst>
            <a:gd name="adj" fmla="val 10000"/>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ru-RU" sz="2000" b="1" kern="1200" dirty="0" smtClean="0">
              <a:latin typeface="Arial" panose="020B0604020202020204" pitchFamily="34" charset="0"/>
              <a:cs typeface="Arial" panose="020B0604020202020204" pitchFamily="34" charset="0"/>
            </a:rPr>
            <a:t>       Сдерживание роста мун. долга. Сокращение расходов по его обслуживанию </a:t>
          </a:r>
          <a:endParaRPr lang="ru-RU" sz="2000" kern="1200" dirty="0"/>
        </a:p>
      </dsp:txBody>
      <dsp:txXfrm>
        <a:off x="6178807" y="3660127"/>
        <a:ext cx="2734508" cy="1785263"/>
      </dsp:txXfrm>
    </dsp:sp>
    <dsp:sp modelId="{C742F15A-18B5-45F3-939C-AB89E24E61DB}">
      <dsp:nvSpPr>
        <dsp:cNvPr id="0" name=""/>
        <dsp:cNvSpPr/>
      </dsp:nvSpPr>
      <dsp:spPr>
        <a:xfrm>
          <a:off x="47626" y="3015700"/>
          <a:ext cx="3952516" cy="2487612"/>
        </a:xfrm>
        <a:prstGeom prst="roundRect">
          <a:avLst>
            <a:gd name="adj" fmla="val 10000"/>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ru-RU" sz="2000" b="1" kern="1200" dirty="0" smtClean="0">
              <a:latin typeface="Arial" panose="020B0604020202020204" pitchFamily="34" charset="0"/>
              <a:cs typeface="Arial" panose="020B0604020202020204" pitchFamily="34" charset="0"/>
            </a:rPr>
            <a:t>Получение дополнительной финансовой помощи       </a:t>
          </a:r>
          <a:r>
            <a:rPr lang="ru-RU" sz="1100" b="1" kern="1200" dirty="0" smtClean="0">
              <a:latin typeface="Arial" panose="020B0604020202020204" pitchFamily="34" charset="0"/>
              <a:cs typeface="Arial" panose="020B0604020202020204" pitchFamily="34" charset="0"/>
            </a:rPr>
            <a:t>(субсидии, дотации, иные межбюджетные трансферты)</a:t>
          </a:r>
          <a:endParaRPr lang="ru-RU" sz="1100" kern="1200" dirty="0"/>
        </a:p>
      </dsp:txBody>
      <dsp:txXfrm>
        <a:off x="102271" y="3692248"/>
        <a:ext cx="2657471" cy="1756419"/>
      </dsp:txXfrm>
    </dsp:sp>
    <dsp:sp modelId="{3C53F5CC-4E02-4E88-B0AD-F0E2A3803103}">
      <dsp:nvSpPr>
        <dsp:cNvPr id="0" name=""/>
        <dsp:cNvSpPr/>
      </dsp:nvSpPr>
      <dsp:spPr>
        <a:xfrm>
          <a:off x="5117436" y="110321"/>
          <a:ext cx="3851421" cy="1759201"/>
        </a:xfrm>
        <a:prstGeom prst="roundRect">
          <a:avLst>
            <a:gd name="adj" fmla="val 10000"/>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ru-RU" sz="2000" b="1" kern="1200" dirty="0" smtClean="0">
              <a:latin typeface="Arial" panose="020B0604020202020204" pitchFamily="34" charset="0"/>
              <a:cs typeface="Arial" panose="020B0604020202020204" pitchFamily="34" charset="0"/>
            </a:rPr>
            <a:t>Оптимизация расходов бюджета города-курорта Пятигорска</a:t>
          </a:r>
          <a:endParaRPr lang="ru-RU" sz="2000" b="1" kern="1200" dirty="0">
            <a:latin typeface="Arial" panose="020B0604020202020204" pitchFamily="34" charset="0"/>
            <a:cs typeface="Arial" panose="020B0604020202020204" pitchFamily="34" charset="0"/>
          </a:endParaRPr>
        </a:p>
      </dsp:txBody>
      <dsp:txXfrm>
        <a:off x="6311507" y="148965"/>
        <a:ext cx="2618706" cy="1242113"/>
      </dsp:txXfrm>
    </dsp:sp>
    <dsp:sp modelId="{01BDBD96-6558-47AD-B233-EA8E62EB69DD}">
      <dsp:nvSpPr>
        <dsp:cNvPr id="0" name=""/>
        <dsp:cNvSpPr/>
      </dsp:nvSpPr>
      <dsp:spPr>
        <a:xfrm>
          <a:off x="0" y="132037"/>
          <a:ext cx="4002068" cy="1670856"/>
        </a:xfrm>
        <a:prstGeom prst="roundRect">
          <a:avLst>
            <a:gd name="adj" fmla="val 10000"/>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ru-RU" sz="2000" b="1" kern="1200" dirty="0" smtClean="0">
              <a:latin typeface="Arial" panose="020B0604020202020204" pitchFamily="34" charset="0"/>
              <a:cs typeface="Arial" panose="020B0604020202020204" pitchFamily="34" charset="0"/>
            </a:rPr>
            <a:t>Мобилизация дополнительных налоговых и неналоговых доходов</a:t>
          </a:r>
          <a:endParaRPr lang="ru-RU" sz="2000" kern="1200" dirty="0"/>
        </a:p>
      </dsp:txBody>
      <dsp:txXfrm>
        <a:off x="36703" y="168740"/>
        <a:ext cx="2728041" cy="1179736"/>
      </dsp:txXfrm>
    </dsp:sp>
    <dsp:sp modelId="{4880FCE6-7A8C-4F3B-8CD3-B1F727E66F85}">
      <dsp:nvSpPr>
        <dsp:cNvPr id="0" name=""/>
        <dsp:cNvSpPr/>
      </dsp:nvSpPr>
      <dsp:spPr>
        <a:xfrm>
          <a:off x="2122223" y="445443"/>
          <a:ext cx="2387591" cy="2321580"/>
        </a:xfrm>
        <a:prstGeom prst="pieWedge">
          <a:avLst/>
        </a:prstGeom>
        <a:solidFill>
          <a:schemeClr val="accent5">
            <a:lumMod val="75000"/>
          </a:schemeClr>
        </a:solidFill>
        <a:ln w="28575"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ru-RU" sz="4000" b="1" kern="1200" dirty="0" smtClean="0">
              <a:solidFill>
                <a:schemeClr val="tx1"/>
              </a:solidFill>
            </a:rPr>
            <a:t>58,1</a:t>
          </a:r>
          <a:endParaRPr lang="ru-RU" sz="4000" b="1" kern="1200" dirty="0">
            <a:solidFill>
              <a:schemeClr val="tx1"/>
            </a:solidFill>
          </a:endParaRPr>
        </a:p>
      </dsp:txBody>
      <dsp:txXfrm>
        <a:off x="2821532" y="1125418"/>
        <a:ext cx="1688282" cy="1641605"/>
      </dsp:txXfrm>
    </dsp:sp>
    <dsp:sp modelId="{DA1A51AD-DFF0-4818-8CDE-A550BE74C196}">
      <dsp:nvSpPr>
        <dsp:cNvPr id="0" name=""/>
        <dsp:cNvSpPr/>
      </dsp:nvSpPr>
      <dsp:spPr>
        <a:xfrm rot="5400000">
          <a:off x="4548445" y="398577"/>
          <a:ext cx="2359210" cy="2359210"/>
        </a:xfrm>
        <a:prstGeom prst="pieWedge">
          <a:avLst/>
        </a:prstGeom>
        <a:solidFill>
          <a:schemeClr val="accent6">
            <a:lumMod val="60000"/>
            <a:lumOff val="40000"/>
          </a:schemeClr>
        </a:solidFill>
        <a:ln w="28575"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ru-RU" sz="4000" b="1" kern="1200" dirty="0" smtClean="0">
              <a:solidFill>
                <a:schemeClr val="tx1"/>
              </a:solidFill>
            </a:rPr>
            <a:t>79,1</a:t>
          </a:r>
          <a:endParaRPr lang="ru-RU" sz="4000" b="1" kern="1200" dirty="0">
            <a:solidFill>
              <a:schemeClr val="tx1"/>
            </a:solidFill>
          </a:endParaRPr>
        </a:p>
      </dsp:txBody>
      <dsp:txXfrm rot="-5400000">
        <a:off x="4548445" y="1089574"/>
        <a:ext cx="1668213" cy="1668213"/>
      </dsp:txXfrm>
    </dsp:sp>
    <dsp:sp modelId="{D8BB62E3-0652-4097-9660-DBE8E43D540B}">
      <dsp:nvSpPr>
        <dsp:cNvPr id="0" name=""/>
        <dsp:cNvSpPr/>
      </dsp:nvSpPr>
      <dsp:spPr>
        <a:xfrm rot="10800000">
          <a:off x="4529406" y="2819102"/>
          <a:ext cx="2359210" cy="2359210"/>
        </a:xfrm>
        <a:prstGeom prst="pieWedg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ru-RU" sz="4000" b="1" kern="1200" dirty="0" smtClean="0">
              <a:solidFill>
                <a:schemeClr val="tx1"/>
              </a:solidFill>
            </a:rPr>
            <a:t>86,8</a:t>
          </a:r>
          <a:endParaRPr lang="ru-RU" sz="4000" b="1" kern="1200" dirty="0">
            <a:solidFill>
              <a:schemeClr val="tx1"/>
            </a:solidFill>
          </a:endParaRPr>
        </a:p>
      </dsp:txBody>
      <dsp:txXfrm rot="10800000">
        <a:off x="4529406" y="2819102"/>
        <a:ext cx="1668213" cy="1668213"/>
      </dsp:txXfrm>
    </dsp:sp>
    <dsp:sp modelId="{8BD5D381-CC07-4171-8C6A-DF0ED1C694D2}">
      <dsp:nvSpPr>
        <dsp:cNvPr id="0" name=""/>
        <dsp:cNvSpPr/>
      </dsp:nvSpPr>
      <dsp:spPr>
        <a:xfrm rot="16200000">
          <a:off x="2110344" y="2842045"/>
          <a:ext cx="2375252" cy="2313370"/>
        </a:xfrm>
        <a:prstGeom prst="pieWedge">
          <a:avLst/>
        </a:prstGeom>
        <a:solidFill>
          <a:schemeClr val="accent3">
            <a:lumMod val="75000"/>
          </a:schemeClr>
        </a:solidFill>
        <a:ln w="28575" cap="flat" cmpd="sng" algn="ctr">
          <a:solidFill>
            <a:schemeClr val="accent3">
              <a:lumMod val="7500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ru-RU" sz="3600" b="1" kern="1200" dirty="0" smtClean="0">
              <a:solidFill>
                <a:schemeClr val="tx1"/>
              </a:solidFill>
            </a:rPr>
            <a:t>1698</a:t>
          </a:r>
          <a:endParaRPr lang="ru-RU" sz="3600" b="1" kern="1200" dirty="0">
            <a:solidFill>
              <a:schemeClr val="tx1"/>
            </a:solidFill>
          </a:endParaRPr>
        </a:p>
      </dsp:txBody>
      <dsp:txXfrm rot="5400000">
        <a:off x="2818855" y="2811105"/>
        <a:ext cx="1635800" cy="1679557"/>
      </dsp:txXfrm>
    </dsp:sp>
    <dsp:sp modelId="{481F5C48-DFDA-432C-9AD4-532AB25F1D19}">
      <dsp:nvSpPr>
        <dsp:cNvPr id="0" name=""/>
        <dsp:cNvSpPr/>
      </dsp:nvSpPr>
      <dsp:spPr>
        <a:xfrm>
          <a:off x="4105726" y="2407613"/>
          <a:ext cx="814554" cy="708307"/>
        </a:xfrm>
        <a:prstGeom prst="blockArc">
          <a:avLst/>
        </a:prstGeom>
        <a:solidFill>
          <a:schemeClr val="accent1">
            <a:tint val="60000"/>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09ECA4-2EFD-428E-9DAF-C1FDADBF9BAF}">
      <dsp:nvSpPr>
        <dsp:cNvPr id="0" name=""/>
        <dsp:cNvSpPr/>
      </dsp:nvSpPr>
      <dsp:spPr>
        <a:xfrm rot="10800000">
          <a:off x="4105726" y="2451440"/>
          <a:ext cx="814554" cy="708307"/>
        </a:xfrm>
        <a:prstGeom prst="blockArc">
          <a:avLst/>
        </a:prstGeom>
        <a:solidFill>
          <a:schemeClr val="accent1">
            <a:tint val="60000"/>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BD362-9D01-4107-A2BC-582DF017D41A}">
      <dsp:nvSpPr>
        <dsp:cNvPr id="0" name=""/>
        <dsp:cNvSpPr/>
      </dsp:nvSpPr>
      <dsp:spPr>
        <a:xfrm>
          <a:off x="2736307" y="241823"/>
          <a:ext cx="3156158" cy="554342"/>
        </a:xfrm>
        <a:prstGeom prst="roundRect">
          <a:avLst>
            <a:gd name="adj" fmla="val 10000"/>
          </a:avLst>
        </a:prstGeom>
        <a:solidFill>
          <a:srgbClr val="FFFFCC"/>
        </a:solidFill>
        <a:ln w="12700" cap="flat" cmpd="sng" algn="ctr">
          <a:solidFill>
            <a:schemeClr val="tx1"/>
          </a:solidFill>
          <a:prstDash val="solid"/>
        </a:ln>
        <a:effectLst/>
        <a:scene3d>
          <a:camera prst="orthographicFront">
            <a:rot lat="0" lon="0" rev="0"/>
          </a:camera>
          <a:lightRig rig="contrasting" dir="t">
            <a:rot lat="0" lon="0" rev="1200000"/>
          </a:lightRig>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Доходы бюджета города</a:t>
          </a:r>
          <a:endParaRPr lang="ru-RU" sz="1600" b="1" kern="1200" dirty="0">
            <a:solidFill>
              <a:schemeClr val="tx1"/>
            </a:solidFill>
          </a:endParaRPr>
        </a:p>
      </dsp:txBody>
      <dsp:txXfrm>
        <a:off x="2752543" y="258059"/>
        <a:ext cx="3123686" cy="521870"/>
      </dsp:txXfrm>
    </dsp:sp>
    <dsp:sp modelId="{18DC5E95-8025-428C-8A77-AFC43FDFAEB3}">
      <dsp:nvSpPr>
        <dsp:cNvPr id="0" name=""/>
        <dsp:cNvSpPr/>
      </dsp:nvSpPr>
      <dsp:spPr>
        <a:xfrm>
          <a:off x="1415625" y="796165"/>
          <a:ext cx="2898761" cy="643086"/>
        </a:xfrm>
        <a:custGeom>
          <a:avLst/>
          <a:gdLst/>
          <a:ahLst/>
          <a:cxnLst/>
          <a:rect l="0" t="0" r="0" b="0"/>
          <a:pathLst>
            <a:path>
              <a:moveTo>
                <a:pt x="2898761" y="0"/>
              </a:moveTo>
              <a:lnTo>
                <a:pt x="2898761" y="321543"/>
              </a:lnTo>
              <a:lnTo>
                <a:pt x="0" y="321543"/>
              </a:lnTo>
              <a:lnTo>
                <a:pt x="0" y="643086"/>
              </a:lnTo>
            </a:path>
          </a:pathLst>
        </a:custGeom>
        <a:noFill/>
        <a:ln w="28575" cap="flat" cmpd="sng" algn="ctr">
          <a:solidFill>
            <a:schemeClr val="dk1"/>
          </a:solidFill>
          <a:prstDash val="solid"/>
        </a:ln>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0A3033F9-BB0C-4DAE-96B4-6280B7480764}">
      <dsp:nvSpPr>
        <dsp:cNvPr id="0" name=""/>
        <dsp:cNvSpPr/>
      </dsp:nvSpPr>
      <dsp:spPr>
        <a:xfrm>
          <a:off x="410678" y="1439251"/>
          <a:ext cx="2009895" cy="381665"/>
        </a:xfrm>
        <a:prstGeom prst="roundRect">
          <a:avLst>
            <a:gd name="adj" fmla="val 10000"/>
          </a:avLst>
        </a:prstGeom>
        <a:solidFill>
          <a:srgbClr val="FFFFCC">
            <a:alpha val="8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налоговые доходы</a:t>
          </a:r>
          <a:endParaRPr lang="ru-RU" sz="1400" b="1" kern="1200" dirty="0">
            <a:solidFill>
              <a:schemeClr val="tx1"/>
            </a:solidFill>
          </a:endParaRPr>
        </a:p>
      </dsp:txBody>
      <dsp:txXfrm>
        <a:off x="421857" y="1450430"/>
        <a:ext cx="1987537" cy="359307"/>
      </dsp:txXfrm>
    </dsp:sp>
    <dsp:sp modelId="{C2DDA4EF-9952-45EC-B087-4878EFDD3F75}">
      <dsp:nvSpPr>
        <dsp:cNvPr id="0" name=""/>
        <dsp:cNvSpPr/>
      </dsp:nvSpPr>
      <dsp:spPr>
        <a:xfrm>
          <a:off x="1369905" y="1820917"/>
          <a:ext cx="91440" cy="535972"/>
        </a:xfrm>
        <a:custGeom>
          <a:avLst/>
          <a:gdLst/>
          <a:ahLst/>
          <a:cxnLst/>
          <a:rect l="0" t="0" r="0" b="0"/>
          <a:pathLst>
            <a:path>
              <a:moveTo>
                <a:pt x="45720" y="0"/>
              </a:moveTo>
              <a:lnTo>
                <a:pt x="45720" y="535972"/>
              </a:lnTo>
            </a:path>
          </a:pathLst>
        </a:custGeom>
        <a:noFill/>
        <a:ln w="28575" cap="flat" cmpd="sng" algn="ctr">
          <a:solidFill>
            <a:schemeClr val="dk1"/>
          </a:solidFill>
          <a:prstDash val="solid"/>
        </a:ln>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E933A4FB-4153-4AD3-92E3-BFCA3B71F0F4}">
      <dsp:nvSpPr>
        <dsp:cNvPr id="0" name=""/>
        <dsp:cNvSpPr/>
      </dsp:nvSpPr>
      <dsp:spPr>
        <a:xfrm>
          <a:off x="2528" y="2356889"/>
          <a:ext cx="2826193" cy="1462801"/>
        </a:xfrm>
        <a:prstGeom prst="roundRect">
          <a:avLst>
            <a:gd name="adj" fmla="val 10000"/>
          </a:avLst>
        </a:prstGeom>
        <a:solidFill>
          <a:srgbClr val="FFFFCC">
            <a:alpha val="8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kern="1200" dirty="0" smtClean="0">
              <a:solidFill>
                <a:schemeClr val="tx1"/>
              </a:solidFill>
            </a:rPr>
            <a:t>Доходы от предусмотренных налоговым законодательством РФ федеральных, региональных и местных налогов и сборов, специальных налоговых режимов</a:t>
          </a:r>
          <a:endParaRPr lang="ru-RU" sz="1300" b="1" kern="1200" dirty="0">
            <a:solidFill>
              <a:schemeClr val="tx1"/>
            </a:solidFill>
          </a:endParaRPr>
        </a:p>
      </dsp:txBody>
      <dsp:txXfrm>
        <a:off x="45372" y="2399733"/>
        <a:ext cx="2740505" cy="1377113"/>
      </dsp:txXfrm>
    </dsp:sp>
    <dsp:sp modelId="{B92A2B91-56FB-4388-9336-F1CAD3D870FD}">
      <dsp:nvSpPr>
        <dsp:cNvPr id="0" name=""/>
        <dsp:cNvSpPr/>
      </dsp:nvSpPr>
      <dsp:spPr>
        <a:xfrm>
          <a:off x="4314386" y="796165"/>
          <a:ext cx="305373" cy="643086"/>
        </a:xfrm>
        <a:custGeom>
          <a:avLst/>
          <a:gdLst/>
          <a:ahLst/>
          <a:cxnLst/>
          <a:rect l="0" t="0" r="0" b="0"/>
          <a:pathLst>
            <a:path>
              <a:moveTo>
                <a:pt x="0" y="0"/>
              </a:moveTo>
              <a:lnTo>
                <a:pt x="0" y="321543"/>
              </a:lnTo>
              <a:lnTo>
                <a:pt x="305373" y="321543"/>
              </a:lnTo>
              <a:lnTo>
                <a:pt x="305373" y="643086"/>
              </a:lnTo>
            </a:path>
          </a:pathLst>
        </a:custGeom>
        <a:noFill/>
        <a:ln w="28575" cap="flat" cmpd="sng" algn="ctr">
          <a:solidFill>
            <a:schemeClr val="dk1"/>
          </a:solidFill>
          <a:prstDash val="solid"/>
        </a:ln>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41FBCD5A-3CEF-4898-9C99-CBACFB315ADA}">
      <dsp:nvSpPr>
        <dsp:cNvPr id="0" name=""/>
        <dsp:cNvSpPr/>
      </dsp:nvSpPr>
      <dsp:spPr>
        <a:xfrm>
          <a:off x="3614812" y="1439251"/>
          <a:ext cx="2009895" cy="534350"/>
        </a:xfrm>
        <a:prstGeom prst="roundRect">
          <a:avLst>
            <a:gd name="adj" fmla="val 10000"/>
          </a:avLst>
        </a:prstGeom>
        <a:solidFill>
          <a:srgbClr val="FFFFCC">
            <a:alpha val="8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неналоговые доходы</a:t>
          </a:r>
          <a:endParaRPr lang="ru-RU" sz="1400" b="1" kern="1200" dirty="0">
            <a:solidFill>
              <a:schemeClr val="tx1"/>
            </a:solidFill>
          </a:endParaRPr>
        </a:p>
      </dsp:txBody>
      <dsp:txXfrm>
        <a:off x="3630463" y="1454902"/>
        <a:ext cx="1978593" cy="503048"/>
      </dsp:txXfrm>
    </dsp:sp>
    <dsp:sp modelId="{A0801614-E06F-4885-AC4E-9BF70E692F4E}">
      <dsp:nvSpPr>
        <dsp:cNvPr id="0" name=""/>
        <dsp:cNvSpPr/>
      </dsp:nvSpPr>
      <dsp:spPr>
        <a:xfrm>
          <a:off x="4574040" y="1973602"/>
          <a:ext cx="91440" cy="535972"/>
        </a:xfrm>
        <a:custGeom>
          <a:avLst/>
          <a:gdLst/>
          <a:ahLst/>
          <a:cxnLst/>
          <a:rect l="0" t="0" r="0" b="0"/>
          <a:pathLst>
            <a:path>
              <a:moveTo>
                <a:pt x="45720" y="0"/>
              </a:moveTo>
              <a:lnTo>
                <a:pt x="45720" y="535972"/>
              </a:lnTo>
            </a:path>
          </a:pathLst>
        </a:custGeom>
        <a:noFill/>
        <a:ln w="28575" cap="flat" cmpd="sng" algn="ctr">
          <a:solidFill>
            <a:schemeClr val="dk1"/>
          </a:solidFill>
          <a:prstDash val="solid"/>
        </a:ln>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ED93CF32-F017-4814-B515-FD798AE96013}">
      <dsp:nvSpPr>
        <dsp:cNvPr id="0" name=""/>
        <dsp:cNvSpPr/>
      </dsp:nvSpPr>
      <dsp:spPr>
        <a:xfrm>
          <a:off x="3431691" y="2509574"/>
          <a:ext cx="2376138" cy="2758112"/>
        </a:xfrm>
        <a:prstGeom prst="roundRect">
          <a:avLst>
            <a:gd name="adj" fmla="val 10000"/>
          </a:avLst>
        </a:prstGeom>
        <a:solidFill>
          <a:srgbClr val="FFFFCC">
            <a:alpha val="8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kern="1200" dirty="0" smtClean="0">
              <a:solidFill>
                <a:schemeClr val="tx1"/>
              </a:solidFill>
            </a:rPr>
            <a:t>Доходы от использования имущества, находящегося в муниципальной собственности, плата за негативное воздействие на окружающую среду, доходы от оказания платных услуг, доходы от продажи материальных и нематериальных активов, штрафы и прочее</a:t>
          </a:r>
          <a:endParaRPr lang="ru-RU" sz="1300" b="1" kern="1200" dirty="0">
            <a:solidFill>
              <a:schemeClr val="tx1"/>
            </a:solidFill>
          </a:endParaRPr>
        </a:p>
      </dsp:txBody>
      <dsp:txXfrm>
        <a:off x="3501286" y="2579169"/>
        <a:ext cx="2236948" cy="2618922"/>
      </dsp:txXfrm>
    </dsp:sp>
    <dsp:sp modelId="{CD96D4C0-50B0-458A-98A9-7FA5027A0DAB}">
      <dsp:nvSpPr>
        <dsp:cNvPr id="0" name=""/>
        <dsp:cNvSpPr/>
      </dsp:nvSpPr>
      <dsp:spPr>
        <a:xfrm>
          <a:off x="4314386" y="796165"/>
          <a:ext cx="3354243" cy="643086"/>
        </a:xfrm>
        <a:custGeom>
          <a:avLst/>
          <a:gdLst/>
          <a:ahLst/>
          <a:cxnLst/>
          <a:rect l="0" t="0" r="0" b="0"/>
          <a:pathLst>
            <a:path>
              <a:moveTo>
                <a:pt x="0" y="0"/>
              </a:moveTo>
              <a:lnTo>
                <a:pt x="0" y="321543"/>
              </a:lnTo>
              <a:lnTo>
                <a:pt x="3354243" y="321543"/>
              </a:lnTo>
              <a:lnTo>
                <a:pt x="3354243" y="643086"/>
              </a:lnTo>
            </a:path>
          </a:pathLst>
        </a:custGeom>
        <a:noFill/>
        <a:ln w="28575" cap="flat" cmpd="sng" algn="ctr">
          <a:solidFill>
            <a:schemeClr val="dk1"/>
          </a:solidFill>
          <a:prstDash val="solid"/>
        </a:ln>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E2BCDE4D-15FB-475A-BB1F-C49C4E304DFD}">
      <dsp:nvSpPr>
        <dsp:cNvPr id="0" name=""/>
        <dsp:cNvSpPr/>
      </dsp:nvSpPr>
      <dsp:spPr>
        <a:xfrm>
          <a:off x="6663683" y="1439251"/>
          <a:ext cx="2009895" cy="485108"/>
        </a:xfrm>
        <a:prstGeom prst="roundRect">
          <a:avLst>
            <a:gd name="adj" fmla="val 10000"/>
          </a:avLst>
        </a:prstGeom>
        <a:solidFill>
          <a:srgbClr val="FFFFCC">
            <a:alpha val="8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безвозмездные поступления</a:t>
          </a:r>
          <a:endParaRPr lang="ru-RU" sz="1400" b="1" kern="1200" dirty="0">
            <a:solidFill>
              <a:schemeClr val="tx1"/>
            </a:solidFill>
          </a:endParaRPr>
        </a:p>
      </dsp:txBody>
      <dsp:txXfrm>
        <a:off x="6677891" y="1453459"/>
        <a:ext cx="1981479" cy="456692"/>
      </dsp:txXfrm>
    </dsp:sp>
    <dsp:sp modelId="{E2082AB9-ADFA-4FEC-8EEE-71ED7860CD6E}">
      <dsp:nvSpPr>
        <dsp:cNvPr id="0" name=""/>
        <dsp:cNvSpPr/>
      </dsp:nvSpPr>
      <dsp:spPr>
        <a:xfrm>
          <a:off x="7622910" y="1924360"/>
          <a:ext cx="91440" cy="535972"/>
        </a:xfrm>
        <a:custGeom>
          <a:avLst/>
          <a:gdLst/>
          <a:ahLst/>
          <a:cxnLst/>
          <a:rect l="0" t="0" r="0" b="0"/>
          <a:pathLst>
            <a:path>
              <a:moveTo>
                <a:pt x="45720" y="0"/>
              </a:moveTo>
              <a:lnTo>
                <a:pt x="45720" y="535972"/>
              </a:lnTo>
            </a:path>
          </a:pathLst>
        </a:custGeom>
        <a:noFill/>
        <a:ln w="28575" cap="flat" cmpd="sng" algn="ctr">
          <a:solidFill>
            <a:schemeClr val="dk1"/>
          </a:solidFill>
          <a:prstDash val="solid"/>
        </a:ln>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A8AE9822-D828-4CEC-98E7-DAAA33F9A56D}">
      <dsp:nvSpPr>
        <dsp:cNvPr id="0" name=""/>
        <dsp:cNvSpPr/>
      </dsp:nvSpPr>
      <dsp:spPr>
        <a:xfrm>
          <a:off x="6410798" y="2460332"/>
          <a:ext cx="2515665" cy="2771725"/>
        </a:xfrm>
        <a:prstGeom prst="roundRect">
          <a:avLst>
            <a:gd name="adj" fmla="val 10000"/>
          </a:avLst>
        </a:prstGeom>
        <a:solidFill>
          <a:srgbClr val="FFFFCC">
            <a:alpha val="8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kern="1200" dirty="0" smtClean="0">
              <a:solidFill>
                <a:schemeClr val="tx1"/>
              </a:solidFill>
            </a:rPr>
            <a:t>Поступающие в бюджет денежные средства на безвозвратной и безвозмездной основе из федерального и краевого бюджета (дотации, субсидии, субвенции, иные межбюджетные трансферты), а также добровольные перечисления от физических и юридических лиц</a:t>
          </a:r>
          <a:endParaRPr lang="ru-RU" sz="1300" b="1" kern="1200" dirty="0">
            <a:solidFill>
              <a:schemeClr val="tx1"/>
            </a:solidFill>
          </a:endParaRPr>
        </a:p>
      </dsp:txBody>
      <dsp:txXfrm>
        <a:off x="6484479" y="2534013"/>
        <a:ext cx="2368303" cy="26243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image" Target="../media/image23.png"/><Relationship Id="rId6" Type="http://schemas.openxmlformats.org/officeDocument/2006/relationships/image" Target="../media/image28.png"/><Relationship Id="rId11" Type="http://schemas.microsoft.com/office/2007/relationships/hdphoto" Target="../media/hdphoto8.wdp"/><Relationship Id="rId5" Type="http://schemas.openxmlformats.org/officeDocument/2006/relationships/image" Target="../media/image27.jpeg"/><Relationship Id="rId10" Type="http://schemas.openxmlformats.org/officeDocument/2006/relationships/image" Target="../media/image31.jpeg"/><Relationship Id="rId4" Type="http://schemas.openxmlformats.org/officeDocument/2006/relationships/image" Target="../media/image26.png"/><Relationship Id="rId9" Type="http://schemas.openxmlformats.org/officeDocument/2006/relationships/image" Target="../media/image30.png"/></Relationships>
</file>

<file path=ppt/drawings/drawing1.xml><?xml version="1.0" encoding="utf-8"?>
<c:userShapes xmlns:c="http://schemas.openxmlformats.org/drawingml/2006/chart">
  <cdr:relSizeAnchor xmlns:cdr="http://schemas.openxmlformats.org/drawingml/2006/chartDrawing">
    <cdr:from>
      <cdr:x>0.10509</cdr:x>
      <cdr:y>0.60712</cdr:y>
    </cdr:from>
    <cdr:to>
      <cdr:x>0.22509</cdr:x>
      <cdr:y>0.83211</cdr:y>
    </cdr:to>
    <cdr:sp macro="" textlink="">
      <cdr:nvSpPr>
        <cdr:cNvPr id="2" name="TextBox 1"/>
        <cdr:cNvSpPr txBox="1"/>
      </cdr:nvSpPr>
      <cdr:spPr>
        <a:xfrm xmlns:a="http://schemas.openxmlformats.org/drawingml/2006/main">
          <a:off x="767335" y="3024336"/>
          <a:ext cx="876217" cy="11208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0.75596</cdr:x>
      <cdr:y>0.67939</cdr:y>
    </cdr:from>
    <cdr:to>
      <cdr:x>0.82211</cdr:x>
      <cdr:y>0.73809</cdr:y>
    </cdr:to>
    <cdr:sp macro="" textlink="">
      <cdr:nvSpPr>
        <cdr:cNvPr id="8" name="TextBox 7"/>
        <cdr:cNvSpPr txBox="1"/>
      </cdr:nvSpPr>
      <cdr:spPr>
        <a:xfrm xmlns:a="http://schemas.openxmlformats.org/drawingml/2006/main">
          <a:off x="5519863" y="3384376"/>
          <a:ext cx="483014" cy="292413"/>
        </a:xfrm>
        <a:prstGeom xmlns:a="http://schemas.openxmlformats.org/drawingml/2006/main" prst="rect">
          <a:avLst/>
        </a:prstGeom>
      </cdr:spPr>
      <cdr:txBody>
        <a:bodyPr xmlns:a="http://schemas.openxmlformats.org/drawingml/2006/main" vertOverflow="clip" vert="horz" wrap="none" rtlCol="0"/>
        <a:lstStyle xmlns:a="http://schemas.openxmlformats.org/drawingml/2006/main"/>
        <a:p xmlns:a="http://schemas.openxmlformats.org/drawingml/2006/main">
          <a:endParaRPr lang="ru-RU" sz="1400" b="1" dirty="0" smtClean="0"/>
        </a:p>
        <a:p xmlns:a="http://schemas.openxmlformats.org/drawingml/2006/main">
          <a:endParaRPr lang="ru-RU" sz="1100" dirty="0"/>
        </a:p>
      </cdr:txBody>
    </cdr:sp>
  </cdr:relSizeAnchor>
  <cdr:relSizeAnchor xmlns:cdr="http://schemas.openxmlformats.org/drawingml/2006/chartDrawing">
    <cdr:from>
      <cdr:x>0.69929</cdr:x>
      <cdr:y>0.74511</cdr:y>
    </cdr:from>
    <cdr:to>
      <cdr:x>0.79379</cdr:x>
      <cdr:y>0.81599</cdr:y>
    </cdr:to>
    <cdr:sp macro="" textlink="">
      <cdr:nvSpPr>
        <cdr:cNvPr id="9" name="TextBox 8"/>
        <cdr:cNvSpPr txBox="1"/>
      </cdr:nvSpPr>
      <cdr:spPr>
        <a:xfrm xmlns:a="http://schemas.openxmlformats.org/drawingml/2006/main" rot="10800000" flipV="1">
          <a:off x="5328592" y="3028143"/>
          <a:ext cx="720080"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0.33421</cdr:x>
      <cdr:y>0.52497</cdr:y>
    </cdr:from>
    <cdr:to>
      <cdr:x>0.42617</cdr:x>
      <cdr:y>0.58152</cdr:y>
    </cdr:to>
    <cdr:sp macro="" textlink="">
      <cdr:nvSpPr>
        <cdr:cNvPr id="11" name="TextBox 10"/>
        <cdr:cNvSpPr txBox="1"/>
      </cdr:nvSpPr>
      <cdr:spPr>
        <a:xfrm xmlns:a="http://schemas.openxmlformats.org/drawingml/2006/main" rot="19154663">
          <a:off x="2929900" y="3099755"/>
          <a:ext cx="806173" cy="333909"/>
        </a:xfrm>
        <a:prstGeom xmlns:a="http://schemas.openxmlformats.org/drawingml/2006/main" prst="rect">
          <a:avLst/>
        </a:prstGeom>
        <a:scene3d xmlns:a="http://schemas.openxmlformats.org/drawingml/2006/main">
          <a:camera prst="orthographicFront">
            <a:rot lat="1800000" lon="21594000" rev="21594000"/>
          </a:camera>
          <a:lightRig rig="threePt" dir="t"/>
        </a:scene3d>
      </cdr:spPr>
      <cdr:txBody>
        <a:bodyPr xmlns:a="http://schemas.openxmlformats.org/drawingml/2006/main" vertOverflow="clip" wrap="square" rtlCol="0"/>
        <a:lstStyle xmlns:a="http://schemas.openxmlformats.org/drawingml/2006/main"/>
        <a:p xmlns:a="http://schemas.openxmlformats.org/drawingml/2006/main">
          <a:r>
            <a:rPr lang="ru-RU" sz="1400" b="1" dirty="0" smtClean="0"/>
            <a:t>-299,35</a:t>
          </a:r>
          <a:endParaRPr lang="ru-RU" sz="1400" b="1" dirty="0"/>
        </a:p>
      </cdr:txBody>
    </cdr:sp>
  </cdr:relSizeAnchor>
  <cdr:relSizeAnchor xmlns:cdr="http://schemas.openxmlformats.org/drawingml/2006/chartDrawing">
    <cdr:from>
      <cdr:x>0.60017</cdr:x>
      <cdr:y>0.48586</cdr:y>
    </cdr:from>
    <cdr:to>
      <cdr:x>0.72032</cdr:x>
      <cdr:y>0.55999</cdr:y>
    </cdr:to>
    <cdr:sp macro="" textlink="">
      <cdr:nvSpPr>
        <cdr:cNvPr id="12" name="TextBox 11"/>
        <cdr:cNvSpPr txBox="1"/>
      </cdr:nvSpPr>
      <cdr:spPr>
        <a:xfrm xmlns:a="http://schemas.openxmlformats.org/drawingml/2006/main" rot="19932694">
          <a:off x="5261416" y="2868816"/>
          <a:ext cx="1053346" cy="437706"/>
        </a:xfrm>
        <a:prstGeom xmlns:a="http://schemas.openxmlformats.org/drawingml/2006/main" prst="rect">
          <a:avLst/>
        </a:prstGeom>
        <a:scene3d xmlns:a="http://schemas.openxmlformats.org/drawingml/2006/main">
          <a:camera prst="orthographicFront">
            <a:rot lat="0" lon="0" rev="600000"/>
          </a:camera>
          <a:lightRig rig="threePt" dir="t"/>
        </a:scene3d>
      </cdr:spPr>
      <cdr:txBody>
        <a:bodyPr xmlns:a="http://schemas.openxmlformats.org/drawingml/2006/main" vertOverflow="clip" wrap="square" rtlCol="0"/>
        <a:lstStyle xmlns:a="http://schemas.openxmlformats.org/drawingml/2006/main"/>
        <a:p xmlns:a="http://schemas.openxmlformats.org/drawingml/2006/main">
          <a:r>
            <a:rPr lang="ru-RU" sz="1400" b="1" dirty="0" smtClean="0"/>
            <a:t>+301,85</a:t>
          </a:r>
          <a:endParaRPr lang="ru-RU" sz="1400" b="1" dirty="0"/>
        </a:p>
      </cdr:txBody>
    </cdr:sp>
  </cdr:relSizeAnchor>
</c:userShapes>
</file>

<file path=ppt/drawings/drawing10.xml><?xml version="1.0" encoding="utf-8"?>
<c:userShapes xmlns:c="http://schemas.openxmlformats.org/drawingml/2006/chart">
  <cdr:relSizeAnchor xmlns:cdr="http://schemas.openxmlformats.org/drawingml/2006/chartDrawing">
    <cdr:from>
      <cdr:x>0.14167</cdr:x>
      <cdr:y>0.66993</cdr:y>
    </cdr:from>
    <cdr:to>
      <cdr:x>0.26153</cdr:x>
      <cdr:y>0.85817</cdr:y>
    </cdr:to>
    <cdr:sp macro="" textlink="">
      <cdr:nvSpPr>
        <cdr:cNvPr id="2" name="TextBox 1"/>
        <cdr:cNvSpPr txBox="1"/>
      </cdr:nvSpPr>
      <cdr:spPr>
        <a:xfrm xmlns:a="http://schemas.openxmlformats.org/drawingml/2006/main">
          <a:off x="1224136" y="3428851"/>
          <a:ext cx="1035705" cy="9634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0.13749</cdr:x>
      <cdr:y>0.43013</cdr:y>
    </cdr:from>
    <cdr:to>
      <cdr:x>0.2661</cdr:x>
      <cdr:y>0.49019</cdr:y>
    </cdr:to>
    <cdr:sp macro="" textlink="">
      <cdr:nvSpPr>
        <cdr:cNvPr id="3" name="TextBox 2"/>
        <cdr:cNvSpPr txBox="1"/>
      </cdr:nvSpPr>
      <cdr:spPr>
        <a:xfrm xmlns:a="http://schemas.openxmlformats.org/drawingml/2006/main">
          <a:off x="1242392" y="2546122"/>
          <a:ext cx="1162184" cy="3555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0.14167</cdr:x>
      <cdr:y>0.37006</cdr:y>
    </cdr:from>
    <cdr:to>
      <cdr:x>0.25278</cdr:x>
      <cdr:y>0.43013</cdr:y>
    </cdr:to>
    <cdr:sp macro="" textlink="">
      <cdr:nvSpPr>
        <cdr:cNvPr id="4" name="TextBox 3"/>
        <cdr:cNvSpPr txBox="1"/>
      </cdr:nvSpPr>
      <cdr:spPr>
        <a:xfrm xmlns:a="http://schemas.openxmlformats.org/drawingml/2006/main">
          <a:off x="1280200" y="2190557"/>
          <a:ext cx="1004045" cy="3555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0.14167</cdr:x>
      <cdr:y>0.27275</cdr:y>
    </cdr:from>
    <cdr:to>
      <cdr:x>0.27028</cdr:x>
      <cdr:y>0.33281</cdr:y>
    </cdr:to>
    <cdr:sp macro="" textlink="">
      <cdr:nvSpPr>
        <cdr:cNvPr id="5" name="TextBox 4"/>
        <cdr:cNvSpPr txBox="1"/>
      </cdr:nvSpPr>
      <cdr:spPr>
        <a:xfrm xmlns:a="http://schemas.openxmlformats.org/drawingml/2006/main">
          <a:off x="1280200" y="1614533"/>
          <a:ext cx="1162184" cy="3555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0.14343</cdr:x>
      <cdr:y>0.19976</cdr:y>
    </cdr:from>
    <cdr:to>
      <cdr:x>0.26986</cdr:x>
      <cdr:y>0.25982</cdr:y>
    </cdr:to>
    <cdr:sp macro="" textlink="">
      <cdr:nvSpPr>
        <cdr:cNvPr id="6" name="TextBox 5"/>
        <cdr:cNvSpPr txBox="1"/>
      </cdr:nvSpPr>
      <cdr:spPr>
        <a:xfrm xmlns:a="http://schemas.openxmlformats.org/drawingml/2006/main">
          <a:off x="1296105" y="1182473"/>
          <a:ext cx="1142484" cy="3555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0.13749</cdr:x>
      <cdr:y>0.14107</cdr:y>
    </cdr:from>
    <cdr:to>
      <cdr:x>0.24861</cdr:x>
      <cdr:y>0.18226</cdr:y>
    </cdr:to>
    <cdr:sp macro="" textlink="">
      <cdr:nvSpPr>
        <cdr:cNvPr id="7" name="TextBox 6"/>
        <cdr:cNvSpPr txBox="1"/>
      </cdr:nvSpPr>
      <cdr:spPr>
        <a:xfrm xmlns:a="http://schemas.openxmlformats.org/drawingml/2006/main">
          <a:off x="1242392" y="835073"/>
          <a:ext cx="1004135" cy="2438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0.14343</cdr:x>
      <cdr:y>0.17467</cdr:y>
    </cdr:from>
    <cdr:to>
      <cdr:x>0.23225</cdr:x>
      <cdr:y>0.22256</cdr:y>
    </cdr:to>
    <cdr:sp macro="" textlink="">
      <cdr:nvSpPr>
        <cdr:cNvPr id="8" name="TextBox 7"/>
        <cdr:cNvSpPr txBox="1"/>
      </cdr:nvSpPr>
      <cdr:spPr>
        <a:xfrm xmlns:a="http://schemas.openxmlformats.org/drawingml/2006/main">
          <a:off x="1296144" y="1033954"/>
          <a:ext cx="802558" cy="2835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b="1" dirty="0">
            <a:ln>
              <a:solidFill>
                <a:schemeClr val="accent5">
                  <a:lumMod val="20000"/>
                  <a:lumOff val="80000"/>
                </a:schemeClr>
              </a:solidFill>
            </a:ln>
            <a:solidFill>
              <a:schemeClr val="bg1"/>
            </a:solidFill>
          </a:endParaRPr>
        </a:p>
      </cdr:txBody>
    </cdr:sp>
  </cdr:relSizeAnchor>
  <cdr:relSizeAnchor xmlns:cdr="http://schemas.openxmlformats.org/drawingml/2006/chartDrawing">
    <cdr:from>
      <cdr:x>0.14343</cdr:x>
      <cdr:y>0.12677</cdr:y>
    </cdr:from>
    <cdr:to>
      <cdr:x>0.26986</cdr:x>
      <cdr:y>0.16327</cdr:y>
    </cdr:to>
    <cdr:sp macro="" textlink="">
      <cdr:nvSpPr>
        <cdr:cNvPr id="9" name="TextBox 8"/>
        <cdr:cNvSpPr txBox="1"/>
      </cdr:nvSpPr>
      <cdr:spPr>
        <a:xfrm xmlns:a="http://schemas.openxmlformats.org/drawingml/2006/main">
          <a:off x="1296105" y="750423"/>
          <a:ext cx="1142484" cy="2160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0.41437</cdr:x>
      <cdr:y>0.66993</cdr:y>
    </cdr:from>
    <cdr:to>
      <cdr:x>0.55361</cdr:x>
      <cdr:y>0.73424</cdr:y>
    </cdr:to>
    <cdr:sp macro="" textlink="">
      <cdr:nvSpPr>
        <cdr:cNvPr id="10" name="TextBox 9"/>
        <cdr:cNvSpPr txBox="1"/>
      </cdr:nvSpPr>
      <cdr:spPr>
        <a:xfrm xmlns:a="http://schemas.openxmlformats.org/drawingml/2006/main">
          <a:off x="3744416" y="3965625"/>
          <a:ext cx="1258279" cy="3806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0.42233</cdr:x>
      <cdr:y>0.39363</cdr:y>
    </cdr:from>
    <cdr:to>
      <cdr:x>0.54219</cdr:x>
      <cdr:y>0.42936</cdr:y>
    </cdr:to>
    <cdr:sp macro="" textlink="">
      <cdr:nvSpPr>
        <cdr:cNvPr id="11" name="TextBox 10"/>
        <cdr:cNvSpPr txBox="1"/>
      </cdr:nvSpPr>
      <cdr:spPr>
        <a:xfrm xmlns:a="http://schemas.openxmlformats.org/drawingml/2006/main">
          <a:off x="3816424" y="2330098"/>
          <a:ext cx="1083114" cy="2115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0.42233</cdr:x>
      <cdr:y>0.34497</cdr:y>
    </cdr:from>
    <cdr:to>
      <cdr:x>0.52626</cdr:x>
      <cdr:y>0.38147</cdr:y>
    </cdr:to>
    <cdr:sp macro="" textlink="">
      <cdr:nvSpPr>
        <cdr:cNvPr id="12" name="TextBox 11"/>
        <cdr:cNvSpPr txBox="1"/>
      </cdr:nvSpPr>
      <cdr:spPr>
        <a:xfrm xmlns:a="http://schemas.openxmlformats.org/drawingml/2006/main">
          <a:off x="3816424" y="2042037"/>
          <a:ext cx="939122" cy="2160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0.41437</cdr:x>
      <cdr:y>0.27275</cdr:y>
    </cdr:from>
    <cdr:to>
      <cdr:x>0.54486</cdr:x>
      <cdr:y>0.33281</cdr:y>
    </cdr:to>
    <cdr:sp macro="" textlink="">
      <cdr:nvSpPr>
        <cdr:cNvPr id="13" name="TextBox 12"/>
        <cdr:cNvSpPr txBox="1"/>
      </cdr:nvSpPr>
      <cdr:spPr>
        <a:xfrm xmlns:a="http://schemas.openxmlformats.org/drawingml/2006/main">
          <a:off x="3744416" y="1614533"/>
          <a:ext cx="1179209" cy="3555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0.41437</cdr:x>
      <cdr:y>0.21192</cdr:y>
    </cdr:from>
    <cdr:to>
      <cdr:x>0.54444</cdr:x>
      <cdr:y>0.25982</cdr:y>
    </cdr:to>
    <cdr:sp macro="" textlink="">
      <cdr:nvSpPr>
        <cdr:cNvPr id="14" name="TextBox 13"/>
        <cdr:cNvSpPr txBox="1"/>
      </cdr:nvSpPr>
      <cdr:spPr>
        <a:xfrm xmlns:a="http://schemas.openxmlformats.org/drawingml/2006/main">
          <a:off x="3744417" y="1254452"/>
          <a:ext cx="1175414" cy="28355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0.4125</cdr:x>
      <cdr:y>0.17795</cdr:y>
    </cdr:from>
    <cdr:to>
      <cdr:x>0.52361</cdr:x>
      <cdr:y>0.36619</cdr:y>
    </cdr:to>
    <cdr:sp macro="" textlink="">
      <cdr:nvSpPr>
        <cdr:cNvPr id="15" name="TextBox 14"/>
        <cdr:cNvSpPr txBox="1"/>
      </cdr:nvSpPr>
      <cdr:spPr>
        <a:xfrm xmlns:a="http://schemas.openxmlformats.org/drawingml/2006/main">
          <a:off x="3394720" y="86444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0.41437</cdr:x>
      <cdr:y>0.17543</cdr:y>
    </cdr:from>
    <cdr:to>
      <cdr:x>0.54444</cdr:x>
      <cdr:y>0.21192</cdr:y>
    </cdr:to>
    <cdr:sp macro="" textlink="">
      <cdr:nvSpPr>
        <cdr:cNvPr id="16" name="TextBox 15"/>
        <cdr:cNvSpPr txBox="1"/>
      </cdr:nvSpPr>
      <cdr:spPr>
        <a:xfrm xmlns:a="http://schemas.openxmlformats.org/drawingml/2006/main">
          <a:off x="3744416" y="1038451"/>
          <a:ext cx="1175415" cy="2160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b="1" dirty="0">
            <a:ln>
              <a:solidFill>
                <a:schemeClr val="accent5">
                  <a:lumMod val="20000"/>
                  <a:lumOff val="80000"/>
                </a:schemeClr>
              </a:solidFill>
            </a:ln>
            <a:solidFill>
              <a:schemeClr val="bg1"/>
            </a:solidFill>
          </a:endParaRPr>
        </a:p>
      </cdr:txBody>
    </cdr:sp>
  </cdr:relSizeAnchor>
  <cdr:relSizeAnchor xmlns:cdr="http://schemas.openxmlformats.org/drawingml/2006/chartDrawing">
    <cdr:from>
      <cdr:x>0.4303</cdr:x>
      <cdr:y>0.12677</cdr:y>
    </cdr:from>
    <cdr:to>
      <cdr:x>0.56194</cdr:x>
      <cdr:y>0.18684</cdr:y>
    </cdr:to>
    <cdr:sp macro="" textlink="">
      <cdr:nvSpPr>
        <cdr:cNvPr id="17" name="TextBox 16"/>
        <cdr:cNvSpPr txBox="1"/>
      </cdr:nvSpPr>
      <cdr:spPr>
        <a:xfrm xmlns:a="http://schemas.openxmlformats.org/drawingml/2006/main">
          <a:off x="3888432" y="750411"/>
          <a:ext cx="1189537" cy="35555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0.04825</cdr:x>
      <cdr:y>0.56138</cdr:y>
    </cdr:from>
    <cdr:to>
      <cdr:x>0.14474</cdr:x>
      <cdr:y>0.61896</cdr:y>
    </cdr:to>
    <cdr:sp macro="" textlink="">
      <cdr:nvSpPr>
        <cdr:cNvPr id="2" name="TextBox 1"/>
        <cdr:cNvSpPr txBox="1"/>
      </cdr:nvSpPr>
      <cdr:spPr>
        <a:xfrm xmlns:a="http://schemas.openxmlformats.org/drawingml/2006/main">
          <a:off x="432048" y="2808312"/>
          <a:ext cx="864096"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0.14474</cdr:x>
      <cdr:y>0.48941</cdr:y>
    </cdr:from>
    <cdr:to>
      <cdr:x>0.24124</cdr:x>
      <cdr:y>0.54699</cdr:y>
    </cdr:to>
    <cdr:sp macro="" textlink="">
      <cdr:nvSpPr>
        <cdr:cNvPr id="3" name="TextBox 2"/>
        <cdr:cNvSpPr txBox="1"/>
      </cdr:nvSpPr>
      <cdr:spPr>
        <a:xfrm xmlns:a="http://schemas.openxmlformats.org/drawingml/2006/main">
          <a:off x="1296145" y="2448273"/>
          <a:ext cx="864095"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0.31361</cdr:x>
      <cdr:y>0.02265</cdr:y>
    </cdr:from>
    <cdr:to>
      <cdr:x>0.43423</cdr:x>
      <cdr:y>0.07472</cdr:y>
    </cdr:to>
    <cdr:sp macro="" textlink="">
      <cdr:nvSpPr>
        <cdr:cNvPr id="4" name="TextBox 3"/>
        <cdr:cNvSpPr txBox="1"/>
      </cdr:nvSpPr>
      <cdr:spPr>
        <a:xfrm xmlns:a="http://schemas.openxmlformats.org/drawingml/2006/main">
          <a:off x="2808312" y="113317"/>
          <a:ext cx="1080127" cy="26047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0.21711</cdr:x>
      <cdr:y>0.18713</cdr:y>
    </cdr:from>
    <cdr:to>
      <cdr:x>0.3136</cdr:x>
      <cdr:y>0.24471</cdr:y>
    </cdr:to>
    <cdr:sp macro="" textlink="">
      <cdr:nvSpPr>
        <cdr:cNvPr id="5" name="TextBox 4"/>
        <cdr:cNvSpPr txBox="1"/>
      </cdr:nvSpPr>
      <cdr:spPr>
        <a:xfrm xmlns:a="http://schemas.openxmlformats.org/drawingml/2006/main">
          <a:off x="1944216" y="936097"/>
          <a:ext cx="864047" cy="28804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0.51464</cdr:x>
      <cdr:y>0.63336</cdr:y>
    </cdr:from>
    <cdr:to>
      <cdr:x>0.61918</cdr:x>
      <cdr:y>0.6961</cdr:y>
    </cdr:to>
    <cdr:sp macro="" textlink="">
      <cdr:nvSpPr>
        <cdr:cNvPr id="6" name="TextBox 5"/>
        <cdr:cNvSpPr txBox="1"/>
      </cdr:nvSpPr>
      <cdr:spPr>
        <a:xfrm xmlns:a="http://schemas.openxmlformats.org/drawingml/2006/main">
          <a:off x="4608512" y="3168352"/>
          <a:ext cx="936133" cy="3138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0.44227</cdr:x>
      <cdr:y>0.74335</cdr:y>
    </cdr:from>
    <cdr:to>
      <cdr:x>0.5066</cdr:x>
      <cdr:y>0.80093</cdr:y>
    </cdr:to>
    <cdr:sp macro="" textlink="">
      <cdr:nvSpPr>
        <cdr:cNvPr id="7" name="TextBox 6"/>
        <cdr:cNvSpPr txBox="1"/>
      </cdr:nvSpPr>
      <cdr:spPr>
        <a:xfrm xmlns:a="http://schemas.openxmlformats.org/drawingml/2006/main">
          <a:off x="3960440" y="3718595"/>
          <a:ext cx="576070" cy="28804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0.64011</cdr:x>
      <cdr:y>0.41744</cdr:y>
    </cdr:from>
    <cdr:to>
      <cdr:x>0.76073</cdr:x>
      <cdr:y>0.47501</cdr:y>
    </cdr:to>
    <cdr:sp macro="" textlink="">
      <cdr:nvSpPr>
        <cdr:cNvPr id="8" name="TextBox 7"/>
        <cdr:cNvSpPr txBox="1"/>
      </cdr:nvSpPr>
      <cdr:spPr>
        <a:xfrm xmlns:a="http://schemas.openxmlformats.org/drawingml/2006/main">
          <a:off x="5732034" y="2088232"/>
          <a:ext cx="1080126" cy="2879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0.71166</cdr:x>
      <cdr:y>0.71972</cdr:y>
    </cdr:from>
    <cdr:to>
      <cdr:x>0.81619</cdr:x>
      <cdr:y>0.80609</cdr:y>
    </cdr:to>
    <cdr:sp macro="" textlink="">
      <cdr:nvSpPr>
        <cdr:cNvPr id="9" name="TextBox 8"/>
        <cdr:cNvSpPr txBox="1"/>
      </cdr:nvSpPr>
      <cdr:spPr>
        <a:xfrm xmlns:a="http://schemas.openxmlformats.org/drawingml/2006/main">
          <a:off x="6372738" y="3600400"/>
          <a:ext cx="936044" cy="4320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cdr:x>
      <cdr:y>0.02667</cdr:y>
    </cdr:from>
    <cdr:to>
      <cdr:x>0.03947</cdr:x>
      <cdr:y>0.09333</cdr:y>
    </cdr:to>
    <cdr:pic>
      <cdr:nvPicPr>
        <cdr:cNvPr id="12" name="Picture 4" descr="C:\Users\superuser\Documents\презентации\фото\Budget-PNG-Pic.png"/>
        <cdr:cNvPicPr>
          <a:picLocks xmlns:a="http://schemas.openxmlformats.org/drawingml/2006/main"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144011"/>
          <a:ext cx="378000" cy="360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cdr:x>
      <cdr:y>0.10667</cdr:y>
    </cdr:from>
    <cdr:to>
      <cdr:x>0.03947</cdr:x>
      <cdr:y>0.17333</cdr:y>
    </cdr:to>
    <cdr:pic>
      <cdr:nvPicPr>
        <cdr:cNvPr id="13" name="Picture 15"/>
        <cdr:cNvPicPr>
          <a:picLocks xmlns:a="http://schemas.openxmlformats.org/drawingml/2006/main" noChangeArrowheads="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576059"/>
          <a:ext cx="378000" cy="36000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cdr:x>
      <cdr:y>0.2</cdr:y>
    </cdr:from>
    <cdr:to>
      <cdr:x>0.03947</cdr:x>
      <cdr:y>0.26666</cdr:y>
    </cdr:to>
    <cdr:pic>
      <cdr:nvPicPr>
        <cdr:cNvPr id="14" name="Picture 10"/>
        <cdr:cNvPicPr>
          <a:picLocks xmlns:a="http://schemas.openxmlformats.org/drawingml/2006/main" noChangeArrowheads="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1080120"/>
          <a:ext cx="378000" cy="36000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cdr:x>
      <cdr:y>0.26667</cdr:y>
    </cdr:from>
    <cdr:to>
      <cdr:x>0.03947</cdr:x>
      <cdr:y>0.33333</cdr:y>
    </cdr:to>
    <cdr:pic>
      <cdr:nvPicPr>
        <cdr:cNvPr id="16" name="Picture 24" descr="C:\Users\superuser\Desktop\СЛАЙДЫ!!!!!!!\Новая папка\Картинки для бюджета\partnership-icon-28.png"/>
        <cdr:cNvPicPr>
          <a:picLocks xmlns:a="http://schemas.openxmlformats.org/drawingml/2006/main" noChangeArrowheads="1"/>
        </cdr:cNvPicPr>
      </cdr:nvPicPr>
      <cdr:blipFill>
        <a:blip xmlns:a="http://schemas.openxmlformats.org/drawingml/2006/main" xmlns:r="http://schemas.openxmlformats.org/officeDocument/2006/relationships" r:embed="rId4"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1440160"/>
          <a:ext cx="378000" cy="360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cdr:x>
      <cdr:y>0.53333</cdr:y>
    </cdr:from>
    <cdr:to>
      <cdr:x>0.03947</cdr:x>
      <cdr:y>0.59999</cdr:y>
    </cdr:to>
    <cdr:pic>
      <cdr:nvPicPr>
        <cdr:cNvPr id="17" name="Picture 14" descr="C:\Users\superuser\Desktop\СЛАЙДЫ!!!!!!!\Новая папка\Картинки для бюджета\unnamed.jpg"/>
        <cdr:cNvPicPr>
          <a:picLocks xmlns:a="http://schemas.openxmlformats.org/drawingml/2006/main" noChangeArrowheads="1"/>
        </cdr:cNvPicPr>
      </cdr:nvPicPr>
      <cdr:blipFill>
        <a:blip xmlns:a="http://schemas.openxmlformats.org/drawingml/2006/main" xmlns:r="http://schemas.openxmlformats.org/officeDocument/2006/relationships" r:embed="rId5"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2880320"/>
          <a:ext cx="378000" cy="360000"/>
        </a:xfrm>
        <a:prstGeom xmlns:a="http://schemas.openxmlformats.org/drawingml/2006/main" prst="rect">
          <a:avLst/>
        </a:prstGeom>
        <a:noFill xmlns:a="http://schemas.openxmlformats.org/drawingml/2006/main"/>
        <a:effectLst xmlns:a="http://schemas.openxmlformats.org/drawingml/2006/main">
          <a:softEdge rad="127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cdr:x>
      <cdr:y>0.70667</cdr:y>
    </cdr:from>
    <cdr:to>
      <cdr:x>0.03947</cdr:x>
      <cdr:y>0.77333</cdr:y>
    </cdr:to>
    <cdr:pic>
      <cdr:nvPicPr>
        <cdr:cNvPr id="18" name="Picture 20"/>
        <cdr:cNvPicPr>
          <a:picLocks xmlns:a="http://schemas.openxmlformats.org/drawingml/2006/main" noChangeArrowheads="1"/>
        </cdr:cNvPicPr>
      </cdr:nvPicPr>
      <cdr:blipFill>
        <a:blip xmlns:a="http://schemas.openxmlformats.org/drawingml/2006/main" xmlns:r="http://schemas.openxmlformats.org/officeDocument/2006/relationships" r:embed="rId6">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3816424"/>
          <a:ext cx="378000" cy="36000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cdr:x>
      <cdr:y>0.78667</cdr:y>
    </cdr:from>
    <cdr:to>
      <cdr:x>0.03947</cdr:x>
      <cdr:y>0.85333</cdr:y>
    </cdr:to>
    <cdr:pic>
      <cdr:nvPicPr>
        <cdr:cNvPr id="19" name="Picture 19" descr="C:\Users\superuser\Desktop\СЛАЙДЫ!!!!!!!\Новая папка\Картинки для бюджета\news2312.jpg"/>
        <cdr:cNvPicPr>
          <a:picLocks xmlns:a="http://schemas.openxmlformats.org/drawingml/2006/main" noChangeArrowheads="1"/>
        </cdr:cNvPicPr>
      </cdr:nvPicPr>
      <cdr:blipFill>
        <a:blip xmlns:a="http://schemas.openxmlformats.org/drawingml/2006/main" xmlns:r="http://schemas.openxmlformats.org/officeDocument/2006/relationships"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4248472"/>
          <a:ext cx="378000" cy="360000"/>
        </a:xfrm>
        <a:prstGeom xmlns:a="http://schemas.openxmlformats.org/drawingml/2006/main" prst="rect">
          <a:avLst/>
        </a:prstGeom>
        <a:noFill xmlns:a="http://schemas.openxmlformats.org/drawingml/2006/main"/>
        <a:effectLst xmlns:a="http://schemas.openxmlformats.org/drawingml/2006/main">
          <a:softEdge rad="127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cdr:x>
      <cdr:y>0.61333</cdr:y>
    </cdr:from>
    <cdr:to>
      <cdr:x>0.03947</cdr:x>
      <cdr:y>0.67999</cdr:y>
    </cdr:to>
    <cdr:pic>
      <cdr:nvPicPr>
        <cdr:cNvPr id="20" name="Picture 21"/>
        <cdr:cNvPicPr>
          <a:picLocks xmlns:a="http://schemas.openxmlformats.org/drawingml/2006/main" noChangeArrowheads="1"/>
        </cdr:cNvPicPr>
      </cdr:nvPicPr>
      <cdr:blipFill>
        <a:blip xmlns:a="http://schemas.openxmlformats.org/drawingml/2006/main" xmlns:r="http://schemas.openxmlformats.org/officeDocument/2006/relationships" r:embed="rId9">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3312368"/>
          <a:ext cx="378000" cy="36000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cdr:x>
      <cdr:y>0.44</cdr:y>
    </cdr:from>
    <cdr:to>
      <cdr:x>0.03947</cdr:x>
      <cdr:y>0.50666</cdr:y>
    </cdr:to>
    <cdr:pic>
      <cdr:nvPicPr>
        <cdr:cNvPr id="21" name="Picture 23" descr="C:\Users\superuser\Desktop\СЛАЙДЫ!!!!!!!\Новая папка\Картинки для бюджета\1547038611_sport3.jpg"/>
        <cdr:cNvPicPr>
          <a:picLocks xmlns:a="http://schemas.openxmlformats.org/drawingml/2006/main" noChangeArrowheads="1"/>
        </cdr:cNvPicPr>
      </cdr:nvPicPr>
      <cdr:blipFill>
        <a:blip xmlns:a="http://schemas.openxmlformats.org/drawingml/2006/main" xmlns:r="http://schemas.openxmlformats.org/officeDocument/2006/relationships"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2376264"/>
          <a:ext cx="378000" cy="360000"/>
        </a:xfrm>
        <a:prstGeom xmlns:a="http://schemas.openxmlformats.org/drawingml/2006/main" prst="ellipse">
          <a:avLst/>
        </a:prstGeom>
        <a:ln xmlns:a="http://schemas.openxmlformats.org/drawingml/2006/main">
          <a:noFill/>
        </a:ln>
        <a:effectLst xmlns:a="http://schemas.openxmlformats.org/drawingml/2006/main">
          <a:softEdge rad="3175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cdr:x>
      <cdr:y>0.44</cdr:y>
    </cdr:from>
    <cdr:to>
      <cdr:x>0.45113</cdr:x>
      <cdr:y>0.44</cdr:y>
    </cdr:to>
    <cdr:cxnSp macro="">
      <cdr:nvCxnSpPr>
        <cdr:cNvPr id="26" name="Прямая со стрелкой 25"/>
        <cdr:cNvCxnSpPr>
          <a:cxnSpLocks xmlns:a="http://schemas.openxmlformats.org/drawingml/2006/main"/>
        </cdr:cNvCxnSpPr>
      </cdr:nvCxnSpPr>
      <cdr:spPr>
        <a:xfrm xmlns:a="http://schemas.openxmlformats.org/drawingml/2006/main">
          <a:off x="0" y="2376264"/>
          <a:ext cx="4320480"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0.36</cdr:y>
    </cdr:from>
    <cdr:to>
      <cdr:x>0.45113</cdr:x>
      <cdr:y>0.36</cdr:y>
    </cdr:to>
    <cdr:cxnSp macro="">
      <cdr:nvCxnSpPr>
        <cdr:cNvPr id="34" name="Прямая со стрелкой 33"/>
        <cdr:cNvCxnSpPr>
          <a:cxnSpLocks xmlns:a="http://schemas.openxmlformats.org/drawingml/2006/main"/>
        </cdr:cNvCxnSpPr>
      </cdr:nvCxnSpPr>
      <cdr:spPr>
        <a:xfrm xmlns:a="http://schemas.openxmlformats.org/drawingml/2006/main">
          <a:off x="0" y="1944216"/>
          <a:ext cx="4320480"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0.26667</cdr:y>
    </cdr:from>
    <cdr:to>
      <cdr:x>0.45113</cdr:x>
      <cdr:y>0.26667</cdr:y>
    </cdr:to>
    <cdr:cxnSp macro="">
      <cdr:nvCxnSpPr>
        <cdr:cNvPr id="35" name="Прямая со стрелкой 34"/>
        <cdr:cNvCxnSpPr>
          <a:cxnSpLocks xmlns:a="http://schemas.openxmlformats.org/drawingml/2006/main"/>
        </cdr:cNvCxnSpPr>
      </cdr:nvCxnSpPr>
      <cdr:spPr>
        <a:xfrm xmlns:a="http://schemas.openxmlformats.org/drawingml/2006/main">
          <a:off x="0" y="1440160"/>
          <a:ext cx="4320480"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0.18667</cdr:y>
    </cdr:from>
    <cdr:to>
      <cdr:x>0.45113</cdr:x>
      <cdr:y>0.18667</cdr:y>
    </cdr:to>
    <cdr:cxnSp macro="">
      <cdr:nvCxnSpPr>
        <cdr:cNvPr id="36" name="Прямая со стрелкой 35"/>
        <cdr:cNvCxnSpPr>
          <a:cxnSpLocks xmlns:a="http://schemas.openxmlformats.org/drawingml/2006/main"/>
        </cdr:cNvCxnSpPr>
      </cdr:nvCxnSpPr>
      <cdr:spPr>
        <a:xfrm xmlns:a="http://schemas.openxmlformats.org/drawingml/2006/main">
          <a:off x="0" y="1008112"/>
          <a:ext cx="4320480"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0.09333</cdr:y>
    </cdr:from>
    <cdr:to>
      <cdr:x>0.45113</cdr:x>
      <cdr:y>0.09333</cdr:y>
    </cdr:to>
    <cdr:cxnSp macro="">
      <cdr:nvCxnSpPr>
        <cdr:cNvPr id="37" name="Прямая со стрелкой 36"/>
        <cdr:cNvCxnSpPr>
          <a:cxnSpLocks xmlns:a="http://schemas.openxmlformats.org/drawingml/2006/main"/>
        </cdr:cNvCxnSpPr>
      </cdr:nvCxnSpPr>
      <cdr:spPr>
        <a:xfrm xmlns:a="http://schemas.openxmlformats.org/drawingml/2006/main">
          <a:off x="0" y="504056"/>
          <a:ext cx="4320480"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0.52</cdr:y>
    </cdr:from>
    <cdr:to>
      <cdr:x>0.45113</cdr:x>
      <cdr:y>0.52</cdr:y>
    </cdr:to>
    <cdr:cxnSp macro="">
      <cdr:nvCxnSpPr>
        <cdr:cNvPr id="38" name="Прямая со стрелкой 37"/>
        <cdr:cNvCxnSpPr>
          <a:cxnSpLocks xmlns:a="http://schemas.openxmlformats.org/drawingml/2006/main"/>
        </cdr:cNvCxnSpPr>
      </cdr:nvCxnSpPr>
      <cdr:spPr>
        <a:xfrm xmlns:a="http://schemas.openxmlformats.org/drawingml/2006/main">
          <a:off x="0" y="2808312"/>
          <a:ext cx="4320480"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0.6</cdr:y>
    </cdr:from>
    <cdr:to>
      <cdr:x>0.45113</cdr:x>
      <cdr:y>0.6</cdr:y>
    </cdr:to>
    <cdr:cxnSp macro="">
      <cdr:nvCxnSpPr>
        <cdr:cNvPr id="39" name="Прямая со стрелкой 38"/>
        <cdr:cNvCxnSpPr>
          <a:cxnSpLocks xmlns:a="http://schemas.openxmlformats.org/drawingml/2006/main"/>
        </cdr:cNvCxnSpPr>
      </cdr:nvCxnSpPr>
      <cdr:spPr>
        <a:xfrm xmlns:a="http://schemas.openxmlformats.org/drawingml/2006/main">
          <a:off x="0" y="3240360"/>
          <a:ext cx="4320480"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0.69333</cdr:y>
    </cdr:from>
    <cdr:to>
      <cdr:x>0.45113</cdr:x>
      <cdr:y>0.69333</cdr:y>
    </cdr:to>
    <cdr:cxnSp macro="">
      <cdr:nvCxnSpPr>
        <cdr:cNvPr id="40" name="Прямая со стрелкой 39"/>
        <cdr:cNvCxnSpPr>
          <a:cxnSpLocks xmlns:a="http://schemas.openxmlformats.org/drawingml/2006/main"/>
        </cdr:cNvCxnSpPr>
      </cdr:nvCxnSpPr>
      <cdr:spPr>
        <a:xfrm xmlns:a="http://schemas.openxmlformats.org/drawingml/2006/main">
          <a:off x="0" y="3744416"/>
          <a:ext cx="4320480"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0.77333</cdr:y>
    </cdr:from>
    <cdr:to>
      <cdr:x>0.45113</cdr:x>
      <cdr:y>0.77333</cdr:y>
    </cdr:to>
    <cdr:cxnSp macro="">
      <cdr:nvCxnSpPr>
        <cdr:cNvPr id="41" name="Прямая со стрелкой 40"/>
        <cdr:cNvCxnSpPr>
          <a:cxnSpLocks xmlns:a="http://schemas.openxmlformats.org/drawingml/2006/main"/>
        </cdr:cNvCxnSpPr>
      </cdr:nvCxnSpPr>
      <cdr:spPr>
        <a:xfrm xmlns:a="http://schemas.openxmlformats.org/drawingml/2006/main">
          <a:off x="0" y="4176464"/>
          <a:ext cx="4320480"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0.86667</cdr:y>
    </cdr:from>
    <cdr:to>
      <cdr:x>0.45113</cdr:x>
      <cdr:y>0.86667</cdr:y>
    </cdr:to>
    <cdr:cxnSp macro="">
      <cdr:nvCxnSpPr>
        <cdr:cNvPr id="42" name="Прямая со стрелкой 41"/>
        <cdr:cNvCxnSpPr>
          <a:cxnSpLocks xmlns:a="http://schemas.openxmlformats.org/drawingml/2006/main"/>
        </cdr:cNvCxnSpPr>
      </cdr:nvCxnSpPr>
      <cdr:spPr>
        <a:xfrm xmlns:a="http://schemas.openxmlformats.org/drawingml/2006/main">
          <a:off x="0" y="4680520"/>
          <a:ext cx="4320480"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3.xml><?xml version="1.0" encoding="utf-8"?>
<c:userShapes xmlns:c="http://schemas.openxmlformats.org/drawingml/2006/chart">
  <cdr:relSizeAnchor xmlns:cdr="http://schemas.openxmlformats.org/drawingml/2006/chartDrawing">
    <cdr:from>
      <cdr:x>0.34207</cdr:x>
      <cdr:y>0.11168</cdr:y>
    </cdr:from>
    <cdr:to>
      <cdr:x>0.44649</cdr:x>
      <cdr:y>0.2249</cdr:y>
    </cdr:to>
    <cdr:sp macro="" textlink="">
      <cdr:nvSpPr>
        <cdr:cNvPr id="3" name="Скругленный прямоугольник 2"/>
        <cdr:cNvSpPr/>
      </cdr:nvSpPr>
      <cdr:spPr>
        <a:xfrm xmlns:a="http://schemas.openxmlformats.org/drawingml/2006/main">
          <a:off x="2603314" y="419115"/>
          <a:ext cx="794686" cy="424898"/>
        </a:xfrm>
        <a:prstGeom xmlns:a="http://schemas.openxmlformats.org/drawingml/2006/main" prst="roundRect">
          <a:avLst/>
        </a:prstGeom>
        <a:solidFill xmlns:a="http://schemas.openxmlformats.org/drawingml/2006/main">
          <a:srgbClr val="FFDE75">
            <a:alpha val="80000"/>
          </a:srgbClr>
        </a:solidFill>
        <a:ln xmlns:a="http://schemas.openxmlformats.org/drawingml/2006/main">
          <a:noFill/>
        </a:ln>
        <a:effectLst xmlns:a="http://schemas.openxmlformats.org/drawingml/2006/main">
          <a:outerShdw blurRad="50800" dist="38100" dir="2700000" algn="tl" rotWithShape="0">
            <a:prstClr val="black">
              <a:alpha val="40000"/>
            </a:prstClr>
          </a:outerShdw>
        </a:effectLst>
        <a:scene3d xmlns:a="http://schemas.openxmlformats.org/drawingml/2006/main">
          <a:camera prst="orthographicFront"/>
          <a:lightRig rig="threePt" dir="t"/>
        </a:scene3d>
        <a:sp3d xmlns:a="http://schemas.openxmlformats.org/drawingml/2006/main" prstMaterial="flat">
          <a:bevelT w="203200" h="203200"/>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r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tabLst>
              <a:tab pos="542925" algn="l"/>
            </a:tabLst>
          </a:pPr>
          <a:r>
            <a:rPr lang="ru-RU" sz="1600" dirty="0" smtClean="0">
              <a:ln>
                <a:solidFill>
                  <a:schemeClr val="tx1"/>
                </a:solidFill>
              </a:ln>
              <a:solidFill>
                <a:schemeClr val="tx1"/>
              </a:solidFill>
              <a:latin typeface="+mj-lt"/>
              <a:cs typeface="Times New Roman" pitchFamily="18" charset="0"/>
            </a:rPr>
            <a:t>301,3</a:t>
          </a:r>
          <a:endParaRPr lang="ru-RU" sz="1400" dirty="0">
            <a:ln>
              <a:solidFill>
                <a:schemeClr val="tx1"/>
              </a:solidFill>
            </a:ln>
            <a:solidFill>
              <a:schemeClr val="tx1"/>
            </a:solidFill>
            <a:latin typeface="+mj-lt"/>
            <a:cs typeface="Times New Roman" pitchFamily="18" charset="0"/>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0.11736</cdr:x>
      <cdr:y>0.32691</cdr:y>
    </cdr:from>
    <cdr:to>
      <cdr:x>0.39364</cdr:x>
      <cdr:y>0.4249</cdr:y>
    </cdr:to>
    <cdr:sp macro="" textlink="">
      <cdr:nvSpPr>
        <cdr:cNvPr id="2" name="TextBox 1"/>
        <cdr:cNvSpPr txBox="1"/>
      </cdr:nvSpPr>
      <cdr:spPr>
        <a:xfrm xmlns:a="http://schemas.openxmlformats.org/drawingml/2006/main">
          <a:off x="914400" y="1938339"/>
          <a:ext cx="2152651" cy="581025"/>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endParaRPr lang="ru-RU" sz="1200" b="1" dirty="0"/>
        </a:p>
      </cdr:txBody>
    </cdr:sp>
  </cdr:relSizeAnchor>
  <cdr:relSizeAnchor xmlns:cdr="http://schemas.openxmlformats.org/drawingml/2006/chartDrawing">
    <cdr:from>
      <cdr:x>0.09527</cdr:x>
      <cdr:y>0.51173</cdr:y>
    </cdr:from>
    <cdr:to>
      <cdr:x>0.37522</cdr:x>
      <cdr:y>0.64663</cdr:y>
    </cdr:to>
    <cdr:sp macro="" textlink="">
      <cdr:nvSpPr>
        <cdr:cNvPr id="3" name="TextBox 2"/>
        <cdr:cNvSpPr txBox="1"/>
      </cdr:nvSpPr>
      <cdr:spPr>
        <a:xfrm xmlns:a="http://schemas.openxmlformats.org/drawingml/2006/main">
          <a:off x="583482" y="2675974"/>
          <a:ext cx="1714581" cy="7054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050" b="1" dirty="0"/>
        </a:p>
      </cdr:txBody>
    </cdr:sp>
  </cdr:relSizeAnchor>
  <cdr:relSizeAnchor xmlns:cdr="http://schemas.openxmlformats.org/drawingml/2006/chartDrawing">
    <cdr:from>
      <cdr:x>0.08195</cdr:x>
      <cdr:y>0.21262</cdr:y>
    </cdr:from>
    <cdr:to>
      <cdr:x>0.44359</cdr:x>
      <cdr:y>0.50992</cdr:y>
    </cdr:to>
    <cdr:sp macro="" textlink="">
      <cdr:nvSpPr>
        <cdr:cNvPr id="5" name="TextBox 4"/>
        <cdr:cNvSpPr txBox="1"/>
      </cdr:nvSpPr>
      <cdr:spPr>
        <a:xfrm xmlns:a="http://schemas.openxmlformats.org/drawingml/2006/main">
          <a:off x="324543" y="566486"/>
          <a:ext cx="1432254" cy="79208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50" b="1" dirty="0" smtClean="0"/>
            <a:t>Программные</a:t>
          </a:r>
        </a:p>
        <a:p xmlns:a="http://schemas.openxmlformats.org/drawingml/2006/main">
          <a:pPr algn="ctr"/>
          <a:r>
            <a:rPr lang="ru-RU" sz="1050" b="1" dirty="0" smtClean="0"/>
            <a:t>расходы</a:t>
          </a:r>
          <a:endParaRPr lang="ru-RU" sz="1050" b="1" dirty="0"/>
        </a:p>
      </cdr:txBody>
    </cdr:sp>
  </cdr:relSizeAnchor>
  <cdr:relSizeAnchor xmlns:cdr="http://schemas.openxmlformats.org/drawingml/2006/chartDrawing">
    <cdr:from>
      <cdr:x>0.84101</cdr:x>
      <cdr:y>0.1901</cdr:y>
    </cdr:from>
    <cdr:to>
      <cdr:x>0.94859</cdr:x>
      <cdr:y>0.78309</cdr:y>
    </cdr:to>
    <cdr:sp macro="" textlink="">
      <cdr:nvSpPr>
        <cdr:cNvPr id="7" name="TextBox 6"/>
        <cdr:cNvSpPr txBox="1"/>
      </cdr:nvSpPr>
      <cdr:spPr>
        <a:xfrm xmlns:a="http://schemas.openxmlformats.org/drawingml/2006/main" rot="5400000">
          <a:off x="2721719" y="984066"/>
          <a:ext cx="1451788" cy="4145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00" b="1" dirty="0" smtClean="0"/>
            <a:t>Непрограммные</a:t>
          </a:r>
        </a:p>
        <a:p xmlns:a="http://schemas.openxmlformats.org/drawingml/2006/main">
          <a:pPr algn="ctr"/>
          <a:r>
            <a:rPr lang="ru-RU" sz="1000" b="1" dirty="0" smtClean="0"/>
            <a:t> расходы</a:t>
          </a:r>
          <a:endParaRPr lang="ru-RU" sz="1000" b="1" dirty="0"/>
        </a:p>
      </cdr:txBody>
    </cdr:sp>
  </cdr:relSizeAnchor>
  <cdr:relSizeAnchor xmlns:cdr="http://schemas.openxmlformats.org/drawingml/2006/chartDrawing">
    <cdr:from>
      <cdr:x>0.50461</cdr:x>
      <cdr:y>0.42862</cdr:y>
    </cdr:from>
    <cdr:to>
      <cdr:x>0.63543</cdr:x>
      <cdr:y>0.48745</cdr:y>
    </cdr:to>
    <cdr:cxnSp macro="">
      <cdr:nvCxnSpPr>
        <cdr:cNvPr id="9" name="Прямая соединительная линия 8"/>
        <cdr:cNvCxnSpPr/>
      </cdr:nvCxnSpPr>
      <cdr:spPr>
        <a:xfrm xmlns:a="http://schemas.openxmlformats.org/drawingml/2006/main" flipV="1">
          <a:off x="1944216" y="1049390"/>
          <a:ext cx="504056" cy="144016"/>
        </a:xfrm>
        <a:prstGeom xmlns:a="http://schemas.openxmlformats.org/drawingml/2006/main" prst="line">
          <a:avLst/>
        </a:prstGeom>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dr:relSizeAnchor xmlns:cdr="http://schemas.openxmlformats.org/drawingml/2006/chartDrawing">
    <cdr:from>
      <cdr:x>0.50461</cdr:x>
      <cdr:y>0.51686</cdr:y>
    </cdr:from>
    <cdr:to>
      <cdr:x>0.63543</cdr:x>
      <cdr:y>0.57568</cdr:y>
    </cdr:to>
    <cdr:cxnSp macro="">
      <cdr:nvCxnSpPr>
        <cdr:cNvPr id="11" name="Прямая соединительная линия 10"/>
        <cdr:cNvCxnSpPr/>
      </cdr:nvCxnSpPr>
      <cdr:spPr>
        <a:xfrm xmlns:a="http://schemas.openxmlformats.org/drawingml/2006/main">
          <a:off x="1944216" y="1265414"/>
          <a:ext cx="504056" cy="144016"/>
        </a:xfrm>
        <a:prstGeom xmlns:a="http://schemas.openxmlformats.org/drawingml/2006/main" prst="line">
          <a:avLst/>
        </a:prstGeom>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userShapes>
</file>

<file path=ppt/drawings/drawing15.xml><?xml version="1.0" encoding="utf-8"?>
<c:userShapes xmlns:c="http://schemas.openxmlformats.org/drawingml/2006/chart">
  <cdr:relSizeAnchor xmlns:cdr="http://schemas.openxmlformats.org/drawingml/2006/chartDrawing">
    <cdr:from>
      <cdr:x>0.35402</cdr:x>
      <cdr:y>0.44507</cdr:y>
    </cdr:from>
    <cdr:to>
      <cdr:x>0.42173</cdr:x>
      <cdr:y>0.5092</cdr:y>
    </cdr:to>
    <cdr:sp macro="" textlink="">
      <cdr:nvSpPr>
        <cdr:cNvPr id="3" name="TextBox 10"/>
        <cdr:cNvSpPr txBox="1"/>
      </cdr:nvSpPr>
      <cdr:spPr>
        <a:xfrm xmlns:a="http://schemas.openxmlformats.org/drawingml/2006/main">
          <a:off x="3237159" y="2776737"/>
          <a:ext cx="619140"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algn="l" rtl="0" fontAlgn="base">
            <a:spcBef>
              <a:spcPct val="0"/>
            </a:spcBef>
            <a:spcAft>
              <a:spcPct val="0"/>
            </a:spcAft>
            <a:defRPr kern="1200">
              <a:solidFill>
                <a:srgbClr val="000000"/>
              </a:solidFill>
              <a:latin typeface="Constantia" pitchFamily="18" charset="0"/>
              <a:cs typeface="Arial" charset="0"/>
            </a:defRPr>
          </a:lvl1pPr>
          <a:lvl2pPr marL="457200" algn="l" rtl="0" fontAlgn="base">
            <a:spcBef>
              <a:spcPct val="0"/>
            </a:spcBef>
            <a:spcAft>
              <a:spcPct val="0"/>
            </a:spcAft>
            <a:defRPr kern="1200">
              <a:solidFill>
                <a:srgbClr val="000000"/>
              </a:solidFill>
              <a:latin typeface="Constantia" pitchFamily="18" charset="0"/>
              <a:cs typeface="Arial" charset="0"/>
            </a:defRPr>
          </a:lvl2pPr>
          <a:lvl3pPr marL="914400" algn="l" rtl="0" fontAlgn="base">
            <a:spcBef>
              <a:spcPct val="0"/>
            </a:spcBef>
            <a:spcAft>
              <a:spcPct val="0"/>
            </a:spcAft>
            <a:defRPr kern="1200">
              <a:solidFill>
                <a:srgbClr val="000000"/>
              </a:solidFill>
              <a:latin typeface="Constantia" pitchFamily="18" charset="0"/>
              <a:cs typeface="Arial" charset="0"/>
            </a:defRPr>
          </a:lvl3pPr>
          <a:lvl4pPr marL="1371600" algn="l" rtl="0" fontAlgn="base">
            <a:spcBef>
              <a:spcPct val="0"/>
            </a:spcBef>
            <a:spcAft>
              <a:spcPct val="0"/>
            </a:spcAft>
            <a:defRPr kern="1200">
              <a:solidFill>
                <a:srgbClr val="000000"/>
              </a:solidFill>
              <a:latin typeface="Constantia" pitchFamily="18" charset="0"/>
              <a:cs typeface="Arial" charset="0"/>
            </a:defRPr>
          </a:lvl4pPr>
          <a:lvl5pPr marL="1828800" algn="l" rtl="0" fontAlgn="base">
            <a:spcBef>
              <a:spcPct val="0"/>
            </a:spcBef>
            <a:spcAft>
              <a:spcPct val="0"/>
            </a:spcAft>
            <a:defRPr kern="1200">
              <a:solidFill>
                <a:srgbClr val="000000"/>
              </a:solidFill>
              <a:latin typeface="Constantia" pitchFamily="18" charset="0"/>
              <a:cs typeface="Arial" charset="0"/>
            </a:defRPr>
          </a:lvl5pPr>
          <a:lvl6pPr marL="2286000" algn="l" defTabSz="914400" rtl="0" eaLnBrk="1" latinLnBrk="0" hangingPunct="1">
            <a:defRPr kern="1200">
              <a:solidFill>
                <a:srgbClr val="000000"/>
              </a:solidFill>
              <a:latin typeface="Constantia" pitchFamily="18" charset="0"/>
              <a:cs typeface="Arial" charset="0"/>
            </a:defRPr>
          </a:lvl6pPr>
          <a:lvl7pPr marL="2743200" algn="l" defTabSz="914400" rtl="0" eaLnBrk="1" latinLnBrk="0" hangingPunct="1">
            <a:defRPr kern="1200">
              <a:solidFill>
                <a:srgbClr val="000000"/>
              </a:solidFill>
              <a:latin typeface="Constantia" pitchFamily="18" charset="0"/>
              <a:cs typeface="Arial" charset="0"/>
            </a:defRPr>
          </a:lvl7pPr>
          <a:lvl8pPr marL="3200400" algn="l" defTabSz="914400" rtl="0" eaLnBrk="1" latinLnBrk="0" hangingPunct="1">
            <a:defRPr kern="1200">
              <a:solidFill>
                <a:srgbClr val="000000"/>
              </a:solidFill>
              <a:latin typeface="Constantia" pitchFamily="18" charset="0"/>
              <a:cs typeface="Arial" charset="0"/>
            </a:defRPr>
          </a:lvl8pPr>
          <a:lvl9pPr marL="3657600" algn="l" defTabSz="914400" rtl="0" eaLnBrk="1" latinLnBrk="0" hangingPunct="1">
            <a:defRPr kern="1200">
              <a:solidFill>
                <a:srgbClr val="000000"/>
              </a:solidFill>
              <a:latin typeface="Constantia" pitchFamily="18" charset="0"/>
              <a:cs typeface="Arial" charset="0"/>
            </a:defRPr>
          </a:lvl9pPr>
        </a:lstStyle>
        <a:p xmlns:a="http://schemas.openxmlformats.org/drawingml/2006/main">
          <a:endParaRPr lang="ru-RU" sz="2000" b="1" dirty="0">
            <a:solidFill>
              <a:srgbClr val="2D2D8A">
                <a:lumMod val="75000"/>
              </a:srgbClr>
            </a:solidFill>
            <a:latin typeface="Aria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0.29875</cdr:x>
      <cdr:y>0.78591</cdr:y>
    </cdr:from>
    <cdr:to>
      <cdr:x>0.40986</cdr:x>
      <cdr:y>0.84955</cdr:y>
    </cdr:to>
    <cdr:sp macro="" textlink="">
      <cdr:nvSpPr>
        <cdr:cNvPr id="2" name="TextBox 1"/>
        <cdr:cNvSpPr txBox="1"/>
      </cdr:nvSpPr>
      <cdr:spPr>
        <a:xfrm xmlns:a="http://schemas.openxmlformats.org/drawingml/2006/main">
          <a:off x="2458616" y="3556992"/>
          <a:ext cx="914400"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0.10084</cdr:x>
      <cdr:y>0.72957</cdr:y>
    </cdr:from>
    <cdr:to>
      <cdr:x>0.25717</cdr:x>
      <cdr:y>0.81118</cdr:y>
    </cdr:to>
    <cdr:sp macro="" textlink="">
      <cdr:nvSpPr>
        <cdr:cNvPr id="3" name="TextBox 2"/>
        <cdr:cNvSpPr txBox="1"/>
      </cdr:nvSpPr>
      <cdr:spPr>
        <a:xfrm xmlns:a="http://schemas.openxmlformats.org/drawingml/2006/main">
          <a:off x="864096" y="3309697"/>
          <a:ext cx="1339581" cy="3702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600" b="1" dirty="0"/>
        </a:p>
      </cdr:txBody>
    </cdr:sp>
  </cdr:relSizeAnchor>
  <cdr:relSizeAnchor xmlns:cdr="http://schemas.openxmlformats.org/drawingml/2006/chartDrawing">
    <cdr:from>
      <cdr:x>0.2725</cdr:x>
      <cdr:y>0.57908</cdr:y>
    </cdr:from>
    <cdr:to>
      <cdr:x>0.38361</cdr:x>
      <cdr:y>0.84475</cdr:y>
    </cdr:to>
    <cdr:sp macro="" textlink="">
      <cdr:nvSpPr>
        <cdr:cNvPr id="4" name="TextBox 3"/>
        <cdr:cNvSpPr txBox="1"/>
      </cdr:nvSpPr>
      <cdr:spPr>
        <a:xfrm xmlns:a="http://schemas.openxmlformats.org/drawingml/2006/main">
          <a:off x="2242592" y="2620888"/>
          <a:ext cx="914400"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0.10084</cdr:x>
      <cdr:y>0.4127</cdr:y>
    </cdr:from>
    <cdr:to>
      <cdr:x>0.2437</cdr:x>
      <cdr:y>0.55556</cdr:y>
    </cdr:to>
    <cdr:sp macro="" textlink="">
      <cdr:nvSpPr>
        <cdr:cNvPr id="6" name="TextBox 5"/>
        <cdr:cNvSpPr txBox="1"/>
      </cdr:nvSpPr>
      <cdr:spPr>
        <a:xfrm xmlns:a="http://schemas.openxmlformats.org/drawingml/2006/main">
          <a:off x="864097" y="1872215"/>
          <a:ext cx="1224158" cy="64808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600" b="1" dirty="0">
            <a:solidFill>
              <a:schemeClr val="tx1"/>
            </a:solidFill>
          </a:endParaRPr>
        </a:p>
      </cdr:txBody>
    </cdr:sp>
  </cdr:relSizeAnchor>
  <cdr:relSizeAnchor xmlns:cdr="http://schemas.openxmlformats.org/drawingml/2006/chartDrawing">
    <cdr:from>
      <cdr:x>0.47059</cdr:x>
      <cdr:y>0.31746</cdr:y>
    </cdr:from>
    <cdr:to>
      <cdr:x>0.62186</cdr:x>
      <cdr:y>0.38121</cdr:y>
    </cdr:to>
    <cdr:sp macro="" textlink="">
      <cdr:nvSpPr>
        <cdr:cNvPr id="7" name="TextBox 6"/>
        <cdr:cNvSpPr txBox="1"/>
      </cdr:nvSpPr>
      <cdr:spPr>
        <a:xfrm xmlns:a="http://schemas.openxmlformats.org/drawingml/2006/main">
          <a:off x="4032448" y="1440160"/>
          <a:ext cx="1296226" cy="28920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600" b="1" dirty="0">
            <a:solidFill>
              <a:schemeClr val="tx1"/>
            </a:solidFill>
          </a:endParaRPr>
        </a:p>
      </cdr:txBody>
    </cdr:sp>
  </cdr:relSizeAnchor>
  <cdr:relSizeAnchor xmlns:cdr="http://schemas.openxmlformats.org/drawingml/2006/chartDrawing">
    <cdr:from>
      <cdr:x>0.47899</cdr:x>
      <cdr:y>0.5873</cdr:y>
    </cdr:from>
    <cdr:to>
      <cdr:x>0.59986</cdr:x>
      <cdr:y>0.66667</cdr:y>
    </cdr:to>
    <cdr:sp macro="" textlink="">
      <cdr:nvSpPr>
        <cdr:cNvPr id="8" name="TextBox 7"/>
        <cdr:cNvSpPr txBox="1"/>
      </cdr:nvSpPr>
      <cdr:spPr>
        <a:xfrm xmlns:a="http://schemas.openxmlformats.org/drawingml/2006/main">
          <a:off x="4104456" y="2664296"/>
          <a:ext cx="1035729" cy="3600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600" b="1" dirty="0">
            <a:solidFill>
              <a:schemeClr val="tx1"/>
            </a:solidFill>
          </a:endParaRPr>
        </a:p>
      </cdr:txBody>
    </cdr:sp>
  </cdr:relSizeAnchor>
  <cdr:relSizeAnchor xmlns:cdr="http://schemas.openxmlformats.org/drawingml/2006/chartDrawing">
    <cdr:from>
      <cdr:x>0.46218</cdr:x>
      <cdr:y>0.73016</cdr:y>
    </cdr:from>
    <cdr:to>
      <cdr:x>0.6282</cdr:x>
      <cdr:y>0.81177</cdr:y>
    </cdr:to>
    <cdr:sp macro="" textlink="">
      <cdr:nvSpPr>
        <cdr:cNvPr id="9" name="TextBox 8"/>
        <cdr:cNvSpPr txBox="1"/>
      </cdr:nvSpPr>
      <cdr:spPr>
        <a:xfrm xmlns:a="http://schemas.openxmlformats.org/drawingml/2006/main">
          <a:off x="3960440" y="3312368"/>
          <a:ext cx="1422547" cy="3702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6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0.5045</cdr:x>
      <cdr:y>0.00749</cdr:y>
    </cdr:from>
    <cdr:to>
      <cdr:x>0.6883</cdr:x>
      <cdr:y>0.16091</cdr:y>
    </cdr:to>
    <cdr:sp macro="" textlink="">
      <cdr:nvSpPr>
        <cdr:cNvPr id="2" name="TextBox 1"/>
        <cdr:cNvSpPr txBox="1"/>
      </cdr:nvSpPr>
      <cdr:spPr>
        <a:xfrm xmlns:a="http://schemas.openxmlformats.org/drawingml/2006/main">
          <a:off x="4032448" y="39861"/>
          <a:ext cx="1469092" cy="8164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 на имущество </a:t>
          </a:r>
        </a:p>
        <a:p xmlns:a="http://schemas.openxmlformats.org/drawingml/2006/main">
          <a:pPr algn="ctr"/>
          <a:r>
            <a:rPr lang="ru-RU" sz="1300" b="1" dirty="0"/>
            <a:t>ф</a:t>
          </a:r>
          <a:r>
            <a:rPr lang="ru-RU" sz="1300" b="1" dirty="0" smtClean="0"/>
            <a:t>изических лиц</a:t>
          </a:r>
        </a:p>
        <a:p xmlns:a="http://schemas.openxmlformats.org/drawingml/2006/main">
          <a:pPr algn="ctr"/>
          <a:r>
            <a:rPr lang="ru-RU" sz="1300" b="1" dirty="0"/>
            <a:t>9</a:t>
          </a:r>
          <a:r>
            <a:rPr lang="ru-RU" sz="1300" b="1" dirty="0" smtClean="0"/>
            <a:t>%</a:t>
          </a:r>
          <a:endParaRPr lang="ru-RU" sz="1300" b="1" dirty="0"/>
        </a:p>
      </cdr:txBody>
    </cdr:sp>
  </cdr:relSizeAnchor>
  <cdr:relSizeAnchor xmlns:cdr="http://schemas.openxmlformats.org/drawingml/2006/chartDrawing">
    <cdr:from>
      <cdr:x>0.7541</cdr:x>
      <cdr:y>0.02659</cdr:y>
    </cdr:from>
    <cdr:to>
      <cdr:x>0.94098</cdr:x>
      <cdr:y>0.25192</cdr:y>
    </cdr:to>
    <cdr:sp macro="" textlink="">
      <cdr:nvSpPr>
        <cdr:cNvPr id="3" name="TextBox 2"/>
        <cdr:cNvSpPr txBox="1"/>
      </cdr:nvSpPr>
      <cdr:spPr>
        <a:xfrm xmlns:a="http://schemas.openxmlformats.org/drawingml/2006/main">
          <a:off x="6624736" y="141473"/>
          <a:ext cx="1641736" cy="11990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00" b="1" dirty="0" smtClean="0"/>
            <a:t> </a:t>
          </a:r>
          <a:r>
            <a:rPr lang="ru-RU" sz="1300" b="1" dirty="0" smtClean="0"/>
            <a:t>Доходы от продажи </a:t>
          </a:r>
        </a:p>
        <a:p xmlns:a="http://schemas.openxmlformats.org/drawingml/2006/main">
          <a:pPr algn="ctr"/>
          <a:r>
            <a:rPr lang="ru-RU" sz="1300" b="1" dirty="0" smtClean="0"/>
            <a:t> материальных и </a:t>
          </a:r>
        </a:p>
        <a:p xmlns:a="http://schemas.openxmlformats.org/drawingml/2006/main">
          <a:pPr algn="ctr"/>
          <a:r>
            <a:rPr lang="ru-RU" sz="1300" b="1" dirty="0" smtClean="0"/>
            <a:t>нематериальных</a:t>
          </a:r>
        </a:p>
        <a:p xmlns:a="http://schemas.openxmlformats.org/drawingml/2006/main">
          <a:pPr algn="ctr"/>
          <a:r>
            <a:rPr lang="ru-RU" sz="1300" b="1" dirty="0" smtClean="0"/>
            <a:t>активов </a:t>
          </a:r>
        </a:p>
        <a:p xmlns:a="http://schemas.openxmlformats.org/drawingml/2006/main">
          <a:pPr algn="ctr"/>
          <a:r>
            <a:rPr lang="ru-RU" sz="1300" b="1" dirty="0"/>
            <a:t>2</a:t>
          </a:r>
          <a:r>
            <a:rPr lang="ru-RU" sz="1300" b="1" dirty="0" smtClean="0"/>
            <a:t>%</a:t>
          </a:r>
          <a:endParaRPr lang="ru-RU" sz="1300" b="1" dirty="0"/>
        </a:p>
      </cdr:txBody>
    </cdr:sp>
  </cdr:relSizeAnchor>
  <cdr:relSizeAnchor xmlns:cdr="http://schemas.openxmlformats.org/drawingml/2006/chartDrawing">
    <cdr:from>
      <cdr:x>0.83607</cdr:x>
      <cdr:y>0.29344</cdr:y>
    </cdr:from>
    <cdr:to>
      <cdr:x>0.98462</cdr:x>
      <cdr:y>0.63891</cdr:y>
    </cdr:to>
    <cdr:sp macro="" textlink="">
      <cdr:nvSpPr>
        <cdr:cNvPr id="4" name="TextBox 3"/>
        <cdr:cNvSpPr txBox="1"/>
      </cdr:nvSpPr>
      <cdr:spPr>
        <a:xfrm xmlns:a="http://schemas.openxmlformats.org/drawingml/2006/main">
          <a:off x="7344816" y="1561480"/>
          <a:ext cx="1305009" cy="18383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00" b="1" dirty="0" smtClean="0"/>
            <a:t>    </a:t>
          </a:r>
          <a:r>
            <a:rPr lang="ru-RU" sz="1300" b="1" dirty="0" smtClean="0"/>
            <a:t>Доходы от</a:t>
          </a:r>
        </a:p>
        <a:p xmlns:a="http://schemas.openxmlformats.org/drawingml/2006/main">
          <a:pPr algn="ctr"/>
          <a:r>
            <a:rPr lang="ru-RU" sz="1300" b="1" dirty="0"/>
            <a:t>и</a:t>
          </a:r>
          <a:r>
            <a:rPr lang="ru-RU" sz="1300" b="1" dirty="0" smtClean="0"/>
            <a:t>спользования </a:t>
          </a:r>
        </a:p>
        <a:p xmlns:a="http://schemas.openxmlformats.org/drawingml/2006/main">
          <a:pPr algn="ctr"/>
          <a:r>
            <a:rPr lang="ru-RU" sz="1300" b="1" dirty="0" smtClean="0"/>
            <a:t>имущества,</a:t>
          </a:r>
        </a:p>
        <a:p xmlns:a="http://schemas.openxmlformats.org/drawingml/2006/main">
          <a:pPr algn="ctr"/>
          <a:r>
            <a:rPr lang="ru-RU" sz="1300" b="1" dirty="0" smtClean="0"/>
            <a:t>находящегося в</a:t>
          </a:r>
        </a:p>
        <a:p xmlns:a="http://schemas.openxmlformats.org/drawingml/2006/main">
          <a:pPr algn="ctr"/>
          <a:r>
            <a:rPr lang="ru-RU" sz="1300" b="1" dirty="0"/>
            <a:t>м</a:t>
          </a:r>
          <a:r>
            <a:rPr lang="ru-RU" sz="1300" b="1" dirty="0" smtClean="0"/>
            <a:t>униципальной</a:t>
          </a:r>
        </a:p>
        <a:p xmlns:a="http://schemas.openxmlformats.org/drawingml/2006/main">
          <a:pPr algn="ctr"/>
          <a:r>
            <a:rPr lang="ru-RU" sz="1300" b="1" dirty="0" smtClean="0"/>
            <a:t>собственности</a:t>
          </a:r>
        </a:p>
        <a:p xmlns:a="http://schemas.openxmlformats.org/drawingml/2006/main">
          <a:pPr algn="ctr"/>
          <a:r>
            <a:rPr lang="ru-RU" sz="1300" b="1" dirty="0" smtClean="0"/>
            <a:t>11%</a:t>
          </a:r>
          <a:endParaRPr lang="ru-RU" sz="1300" b="1" dirty="0"/>
        </a:p>
      </cdr:txBody>
    </cdr:sp>
  </cdr:relSizeAnchor>
  <cdr:relSizeAnchor xmlns:cdr="http://schemas.openxmlformats.org/drawingml/2006/chartDrawing">
    <cdr:from>
      <cdr:x>0.43443</cdr:x>
      <cdr:y>0.57578</cdr:y>
    </cdr:from>
    <cdr:to>
      <cdr:x>0.70492</cdr:x>
      <cdr:y>0.7819</cdr:y>
    </cdr:to>
    <cdr:sp macro="" textlink="">
      <cdr:nvSpPr>
        <cdr:cNvPr id="5" name="TextBox 4"/>
        <cdr:cNvSpPr txBox="1"/>
      </cdr:nvSpPr>
      <cdr:spPr>
        <a:xfrm xmlns:a="http://schemas.openxmlformats.org/drawingml/2006/main">
          <a:off x="3816456" y="3063941"/>
          <a:ext cx="2376231" cy="10968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solidFill>
                <a:schemeClr val="tx1"/>
              </a:solidFill>
            </a:rPr>
            <a:t> Налог на доходы</a:t>
          </a:r>
        </a:p>
        <a:p xmlns:a="http://schemas.openxmlformats.org/drawingml/2006/main">
          <a:pPr algn="ctr"/>
          <a:r>
            <a:rPr lang="ru-RU" sz="1300" b="1" dirty="0" smtClean="0">
              <a:solidFill>
                <a:schemeClr val="tx1"/>
              </a:solidFill>
            </a:rPr>
            <a:t>  физических лиц</a:t>
          </a:r>
        </a:p>
        <a:p xmlns:a="http://schemas.openxmlformats.org/drawingml/2006/main">
          <a:pPr algn="ctr"/>
          <a:r>
            <a:rPr lang="ru-RU" sz="1300" b="1" dirty="0" smtClean="0">
              <a:solidFill>
                <a:schemeClr val="tx1"/>
              </a:solidFill>
            </a:rPr>
            <a:t>(НДФЛ) </a:t>
          </a:r>
        </a:p>
        <a:p xmlns:a="http://schemas.openxmlformats.org/drawingml/2006/main">
          <a:pPr algn="ctr"/>
          <a:r>
            <a:rPr lang="ru-RU" sz="1300" b="1" dirty="0" smtClean="0">
              <a:solidFill>
                <a:schemeClr val="tx1"/>
              </a:solidFill>
            </a:rPr>
            <a:t>44%</a:t>
          </a:r>
          <a:endParaRPr lang="ru-RU" sz="1300" b="1" dirty="0">
            <a:solidFill>
              <a:schemeClr val="tx1"/>
            </a:solidFill>
          </a:endParaRPr>
        </a:p>
      </cdr:txBody>
    </cdr:sp>
  </cdr:relSizeAnchor>
  <cdr:relSizeAnchor xmlns:cdr="http://schemas.openxmlformats.org/drawingml/2006/chartDrawing">
    <cdr:from>
      <cdr:x>0</cdr:x>
      <cdr:y>0.39987</cdr:y>
    </cdr:from>
    <cdr:to>
      <cdr:x>0.17305</cdr:x>
      <cdr:y>0.62991</cdr:y>
    </cdr:to>
    <cdr:sp macro="" textlink="">
      <cdr:nvSpPr>
        <cdr:cNvPr id="6" name="TextBox 5"/>
        <cdr:cNvSpPr txBox="1"/>
      </cdr:nvSpPr>
      <cdr:spPr>
        <a:xfrm xmlns:a="http://schemas.openxmlformats.org/drawingml/2006/main">
          <a:off x="0" y="2127845"/>
          <a:ext cx="1520240" cy="12241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Налоги на </a:t>
          </a:r>
        </a:p>
        <a:p xmlns:a="http://schemas.openxmlformats.org/drawingml/2006/main">
          <a:pPr algn="ctr"/>
          <a:r>
            <a:rPr lang="ru-RU" sz="1300" b="1" dirty="0" smtClean="0"/>
            <a:t>совокупный</a:t>
          </a:r>
        </a:p>
        <a:p xmlns:a="http://schemas.openxmlformats.org/drawingml/2006/main">
          <a:pPr algn="ctr"/>
          <a:r>
            <a:rPr lang="ru-RU" sz="1300" b="1" dirty="0" smtClean="0"/>
            <a:t>доход</a:t>
          </a:r>
        </a:p>
        <a:p xmlns:a="http://schemas.openxmlformats.org/drawingml/2006/main">
          <a:pPr algn="ctr"/>
          <a:r>
            <a:rPr lang="ru-RU" sz="1300" b="1" dirty="0" smtClean="0"/>
            <a:t>14%</a:t>
          </a:r>
          <a:endParaRPr lang="ru-RU" sz="1300" b="1" dirty="0"/>
        </a:p>
      </cdr:txBody>
    </cdr:sp>
  </cdr:relSizeAnchor>
  <cdr:relSizeAnchor xmlns:cdr="http://schemas.openxmlformats.org/drawingml/2006/chartDrawing">
    <cdr:from>
      <cdr:x>0.08249</cdr:x>
      <cdr:y>0.10898</cdr:y>
    </cdr:from>
    <cdr:to>
      <cdr:x>0.1936</cdr:x>
      <cdr:y>0.34158</cdr:y>
    </cdr:to>
    <cdr:sp macro="" textlink="">
      <cdr:nvSpPr>
        <cdr:cNvPr id="7" name="TextBox 6"/>
        <cdr:cNvSpPr txBox="1"/>
      </cdr:nvSpPr>
      <cdr:spPr>
        <a:xfrm xmlns:a="http://schemas.openxmlformats.org/drawingml/2006/main">
          <a:off x="724670" y="579942"/>
          <a:ext cx="976099" cy="12377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Другие </a:t>
          </a:r>
        </a:p>
        <a:p xmlns:a="http://schemas.openxmlformats.org/drawingml/2006/main">
          <a:pPr algn="ctr"/>
          <a:r>
            <a:rPr lang="ru-RU" sz="1300" b="1" dirty="0" smtClean="0"/>
            <a:t>доходы</a:t>
          </a:r>
        </a:p>
        <a:p xmlns:a="http://schemas.openxmlformats.org/drawingml/2006/main">
          <a:pPr algn="ctr"/>
          <a:r>
            <a:rPr lang="ru-RU" sz="1300" b="1" dirty="0"/>
            <a:t>7</a:t>
          </a:r>
          <a:r>
            <a:rPr lang="ru-RU" sz="1300" b="1" dirty="0" smtClean="0"/>
            <a:t>%</a:t>
          </a:r>
          <a:endParaRPr lang="ru-RU" sz="1300" b="1" dirty="0"/>
        </a:p>
      </cdr:txBody>
    </cdr:sp>
  </cdr:relSizeAnchor>
  <cdr:relSizeAnchor xmlns:cdr="http://schemas.openxmlformats.org/drawingml/2006/chartDrawing">
    <cdr:from>
      <cdr:x>0.23657</cdr:x>
      <cdr:y>0.05341</cdr:y>
    </cdr:from>
    <cdr:to>
      <cdr:x>0.43443</cdr:x>
      <cdr:y>0.17522</cdr:y>
    </cdr:to>
    <cdr:sp macro="" textlink="">
      <cdr:nvSpPr>
        <cdr:cNvPr id="8" name="TextBox 7"/>
        <cdr:cNvSpPr txBox="1"/>
      </cdr:nvSpPr>
      <cdr:spPr>
        <a:xfrm xmlns:a="http://schemas.openxmlformats.org/drawingml/2006/main">
          <a:off x="2078261" y="284190"/>
          <a:ext cx="1738163" cy="6482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Земельный налог</a:t>
          </a:r>
        </a:p>
        <a:p xmlns:a="http://schemas.openxmlformats.org/drawingml/2006/main">
          <a:pPr algn="ctr"/>
          <a:r>
            <a:rPr lang="ru-RU" sz="1300" b="1" dirty="0" smtClean="0"/>
            <a:t>13%</a:t>
          </a:r>
          <a:endParaRPr lang="ru-RU" sz="1300" b="1" dirty="0"/>
        </a:p>
      </cdr:txBody>
    </cdr:sp>
  </cdr:relSizeAnchor>
  <cdr:relSizeAnchor xmlns:cdr="http://schemas.openxmlformats.org/drawingml/2006/chartDrawing">
    <cdr:from>
      <cdr:x>0.72131</cdr:x>
      <cdr:y>0.31868</cdr:y>
    </cdr:from>
    <cdr:to>
      <cdr:x>0.8421</cdr:x>
      <cdr:y>0.34574</cdr:y>
    </cdr:to>
    <cdr:cxnSp macro="">
      <cdr:nvCxnSpPr>
        <cdr:cNvPr id="12" name="Прямая со стрелкой 11"/>
        <cdr:cNvCxnSpPr/>
      </cdr:nvCxnSpPr>
      <cdr:spPr>
        <a:xfrm xmlns:a="http://schemas.openxmlformats.org/drawingml/2006/main" flipV="1">
          <a:off x="6336704" y="1695816"/>
          <a:ext cx="1061124" cy="143996"/>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0.5045</cdr:x>
      <cdr:y>0.00749</cdr:y>
    </cdr:from>
    <cdr:to>
      <cdr:x>0.6883</cdr:x>
      <cdr:y>0.16091</cdr:y>
    </cdr:to>
    <cdr:sp macro="" textlink="">
      <cdr:nvSpPr>
        <cdr:cNvPr id="2" name="TextBox 1"/>
        <cdr:cNvSpPr txBox="1"/>
      </cdr:nvSpPr>
      <cdr:spPr>
        <a:xfrm xmlns:a="http://schemas.openxmlformats.org/drawingml/2006/main">
          <a:off x="4032448" y="39861"/>
          <a:ext cx="1469092" cy="8164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 на имущество </a:t>
          </a:r>
        </a:p>
        <a:p xmlns:a="http://schemas.openxmlformats.org/drawingml/2006/main">
          <a:pPr algn="ctr"/>
          <a:r>
            <a:rPr lang="ru-RU" sz="1300" b="1" dirty="0"/>
            <a:t>ф</a:t>
          </a:r>
          <a:r>
            <a:rPr lang="ru-RU" sz="1300" b="1" dirty="0" smtClean="0"/>
            <a:t>изических лиц</a:t>
          </a:r>
        </a:p>
        <a:p xmlns:a="http://schemas.openxmlformats.org/drawingml/2006/main">
          <a:pPr algn="ctr"/>
          <a:r>
            <a:rPr lang="ru-RU" sz="1300" b="1" dirty="0"/>
            <a:t>7</a:t>
          </a:r>
          <a:r>
            <a:rPr lang="ru-RU" sz="1300" b="1" dirty="0" smtClean="0"/>
            <a:t>%</a:t>
          </a:r>
          <a:endParaRPr lang="ru-RU" sz="1300" b="1" dirty="0"/>
        </a:p>
      </cdr:txBody>
    </cdr:sp>
  </cdr:relSizeAnchor>
  <cdr:relSizeAnchor xmlns:cdr="http://schemas.openxmlformats.org/drawingml/2006/chartDrawing">
    <cdr:from>
      <cdr:x>0.7541</cdr:x>
      <cdr:y>0.02659</cdr:y>
    </cdr:from>
    <cdr:to>
      <cdr:x>0.94098</cdr:x>
      <cdr:y>0.25192</cdr:y>
    </cdr:to>
    <cdr:sp macro="" textlink="">
      <cdr:nvSpPr>
        <cdr:cNvPr id="3" name="TextBox 2"/>
        <cdr:cNvSpPr txBox="1"/>
      </cdr:nvSpPr>
      <cdr:spPr>
        <a:xfrm xmlns:a="http://schemas.openxmlformats.org/drawingml/2006/main">
          <a:off x="6624736" y="141473"/>
          <a:ext cx="1641736" cy="11990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00" b="1" dirty="0" smtClean="0"/>
            <a:t> </a:t>
          </a:r>
          <a:r>
            <a:rPr lang="ru-RU" sz="1300" b="1" dirty="0" smtClean="0"/>
            <a:t>Доходы от продажи </a:t>
          </a:r>
        </a:p>
        <a:p xmlns:a="http://schemas.openxmlformats.org/drawingml/2006/main">
          <a:pPr algn="ctr"/>
          <a:r>
            <a:rPr lang="ru-RU" sz="1300" b="1" dirty="0" smtClean="0"/>
            <a:t> материальных и </a:t>
          </a:r>
        </a:p>
        <a:p xmlns:a="http://schemas.openxmlformats.org/drawingml/2006/main">
          <a:pPr algn="ctr"/>
          <a:r>
            <a:rPr lang="ru-RU" sz="1300" b="1" dirty="0" smtClean="0"/>
            <a:t>нематериальных</a:t>
          </a:r>
        </a:p>
        <a:p xmlns:a="http://schemas.openxmlformats.org/drawingml/2006/main">
          <a:pPr algn="ctr"/>
          <a:r>
            <a:rPr lang="ru-RU" sz="1300" b="1" dirty="0" smtClean="0"/>
            <a:t>активов </a:t>
          </a:r>
        </a:p>
        <a:p xmlns:a="http://schemas.openxmlformats.org/drawingml/2006/main">
          <a:pPr algn="ctr"/>
          <a:r>
            <a:rPr lang="ru-RU" sz="1300" b="1" dirty="0"/>
            <a:t>6</a:t>
          </a:r>
          <a:r>
            <a:rPr lang="ru-RU" sz="1300" b="1" dirty="0" smtClean="0"/>
            <a:t>%</a:t>
          </a:r>
          <a:endParaRPr lang="ru-RU" sz="1300" b="1" dirty="0"/>
        </a:p>
      </cdr:txBody>
    </cdr:sp>
  </cdr:relSizeAnchor>
  <cdr:relSizeAnchor xmlns:cdr="http://schemas.openxmlformats.org/drawingml/2006/chartDrawing">
    <cdr:from>
      <cdr:x>0.83607</cdr:x>
      <cdr:y>0.29344</cdr:y>
    </cdr:from>
    <cdr:to>
      <cdr:x>0.98462</cdr:x>
      <cdr:y>0.63891</cdr:y>
    </cdr:to>
    <cdr:sp macro="" textlink="">
      <cdr:nvSpPr>
        <cdr:cNvPr id="4" name="TextBox 3"/>
        <cdr:cNvSpPr txBox="1"/>
      </cdr:nvSpPr>
      <cdr:spPr>
        <a:xfrm xmlns:a="http://schemas.openxmlformats.org/drawingml/2006/main">
          <a:off x="7344816" y="1561480"/>
          <a:ext cx="1305009" cy="18383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00" b="1" dirty="0" smtClean="0"/>
            <a:t>    </a:t>
          </a:r>
          <a:r>
            <a:rPr lang="ru-RU" sz="1300" b="1" dirty="0" smtClean="0"/>
            <a:t>Доходы от</a:t>
          </a:r>
        </a:p>
        <a:p xmlns:a="http://schemas.openxmlformats.org/drawingml/2006/main">
          <a:pPr algn="ctr"/>
          <a:r>
            <a:rPr lang="ru-RU" sz="1300" b="1" dirty="0"/>
            <a:t>и</a:t>
          </a:r>
          <a:r>
            <a:rPr lang="ru-RU" sz="1300" b="1" dirty="0" smtClean="0"/>
            <a:t>спользования </a:t>
          </a:r>
        </a:p>
        <a:p xmlns:a="http://schemas.openxmlformats.org/drawingml/2006/main">
          <a:pPr algn="ctr"/>
          <a:r>
            <a:rPr lang="ru-RU" sz="1300" b="1" dirty="0" smtClean="0"/>
            <a:t>имущества,</a:t>
          </a:r>
        </a:p>
        <a:p xmlns:a="http://schemas.openxmlformats.org/drawingml/2006/main">
          <a:pPr algn="ctr"/>
          <a:r>
            <a:rPr lang="ru-RU" sz="1300" b="1" dirty="0" smtClean="0"/>
            <a:t>находящегося в</a:t>
          </a:r>
        </a:p>
        <a:p xmlns:a="http://schemas.openxmlformats.org/drawingml/2006/main">
          <a:pPr algn="ctr"/>
          <a:r>
            <a:rPr lang="ru-RU" sz="1300" b="1" dirty="0"/>
            <a:t>м</a:t>
          </a:r>
          <a:r>
            <a:rPr lang="ru-RU" sz="1300" b="1" dirty="0" smtClean="0"/>
            <a:t>униципальной</a:t>
          </a:r>
        </a:p>
        <a:p xmlns:a="http://schemas.openxmlformats.org/drawingml/2006/main">
          <a:pPr algn="ctr"/>
          <a:r>
            <a:rPr lang="ru-RU" sz="1300" b="1" dirty="0" smtClean="0"/>
            <a:t>собственности</a:t>
          </a:r>
        </a:p>
        <a:p xmlns:a="http://schemas.openxmlformats.org/drawingml/2006/main">
          <a:pPr algn="ctr"/>
          <a:r>
            <a:rPr lang="ru-RU" sz="1300" b="1" dirty="0"/>
            <a:t>5</a:t>
          </a:r>
          <a:r>
            <a:rPr lang="ru-RU" sz="1300" b="1" dirty="0" smtClean="0"/>
            <a:t>%</a:t>
          </a:r>
          <a:endParaRPr lang="ru-RU" sz="1300" b="1" dirty="0"/>
        </a:p>
      </cdr:txBody>
    </cdr:sp>
  </cdr:relSizeAnchor>
  <cdr:relSizeAnchor xmlns:cdr="http://schemas.openxmlformats.org/drawingml/2006/chartDrawing">
    <cdr:from>
      <cdr:x>0.43443</cdr:x>
      <cdr:y>0.57578</cdr:y>
    </cdr:from>
    <cdr:to>
      <cdr:x>0.70492</cdr:x>
      <cdr:y>0.7819</cdr:y>
    </cdr:to>
    <cdr:sp macro="" textlink="">
      <cdr:nvSpPr>
        <cdr:cNvPr id="5" name="TextBox 4"/>
        <cdr:cNvSpPr txBox="1"/>
      </cdr:nvSpPr>
      <cdr:spPr>
        <a:xfrm xmlns:a="http://schemas.openxmlformats.org/drawingml/2006/main">
          <a:off x="3816456" y="3063941"/>
          <a:ext cx="2376231" cy="10968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solidFill>
                <a:schemeClr val="tx1"/>
              </a:solidFill>
            </a:rPr>
            <a:t> Налог на доходы</a:t>
          </a:r>
        </a:p>
        <a:p xmlns:a="http://schemas.openxmlformats.org/drawingml/2006/main">
          <a:pPr algn="ctr"/>
          <a:r>
            <a:rPr lang="ru-RU" sz="1300" b="1" dirty="0" smtClean="0">
              <a:solidFill>
                <a:schemeClr val="tx1"/>
              </a:solidFill>
            </a:rPr>
            <a:t>  физических лиц</a:t>
          </a:r>
        </a:p>
        <a:p xmlns:a="http://schemas.openxmlformats.org/drawingml/2006/main">
          <a:pPr algn="ctr"/>
          <a:r>
            <a:rPr lang="ru-RU" sz="1300" b="1" dirty="0" smtClean="0">
              <a:solidFill>
                <a:schemeClr val="tx1"/>
              </a:solidFill>
            </a:rPr>
            <a:t>(НДФЛ) </a:t>
          </a:r>
        </a:p>
        <a:p xmlns:a="http://schemas.openxmlformats.org/drawingml/2006/main">
          <a:pPr algn="ctr"/>
          <a:r>
            <a:rPr lang="ru-RU" sz="1300" b="1" dirty="0" smtClean="0">
              <a:solidFill>
                <a:schemeClr val="tx1"/>
              </a:solidFill>
            </a:rPr>
            <a:t>52%</a:t>
          </a:r>
          <a:endParaRPr lang="ru-RU" sz="1300" b="1" dirty="0">
            <a:solidFill>
              <a:schemeClr val="tx1"/>
            </a:solidFill>
          </a:endParaRPr>
        </a:p>
      </cdr:txBody>
    </cdr:sp>
  </cdr:relSizeAnchor>
  <cdr:relSizeAnchor xmlns:cdr="http://schemas.openxmlformats.org/drawingml/2006/chartDrawing">
    <cdr:from>
      <cdr:x>0</cdr:x>
      <cdr:y>0.39987</cdr:y>
    </cdr:from>
    <cdr:to>
      <cdr:x>0.17305</cdr:x>
      <cdr:y>0.62991</cdr:y>
    </cdr:to>
    <cdr:sp macro="" textlink="">
      <cdr:nvSpPr>
        <cdr:cNvPr id="6" name="TextBox 5"/>
        <cdr:cNvSpPr txBox="1"/>
      </cdr:nvSpPr>
      <cdr:spPr>
        <a:xfrm xmlns:a="http://schemas.openxmlformats.org/drawingml/2006/main">
          <a:off x="0" y="2127845"/>
          <a:ext cx="1520240" cy="12241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Налоги на </a:t>
          </a:r>
        </a:p>
        <a:p xmlns:a="http://schemas.openxmlformats.org/drawingml/2006/main">
          <a:pPr algn="ctr"/>
          <a:r>
            <a:rPr lang="ru-RU" sz="1300" b="1" dirty="0" smtClean="0"/>
            <a:t>совокупный</a:t>
          </a:r>
        </a:p>
        <a:p xmlns:a="http://schemas.openxmlformats.org/drawingml/2006/main">
          <a:pPr algn="ctr"/>
          <a:r>
            <a:rPr lang="ru-RU" sz="1300" b="1" dirty="0" smtClean="0"/>
            <a:t>доход</a:t>
          </a:r>
        </a:p>
        <a:p xmlns:a="http://schemas.openxmlformats.org/drawingml/2006/main">
          <a:pPr algn="ctr"/>
          <a:r>
            <a:rPr lang="ru-RU" sz="1300" b="1" dirty="0" smtClean="0"/>
            <a:t>14%</a:t>
          </a:r>
          <a:endParaRPr lang="ru-RU" sz="1300" b="1" dirty="0"/>
        </a:p>
      </cdr:txBody>
    </cdr:sp>
  </cdr:relSizeAnchor>
  <cdr:relSizeAnchor xmlns:cdr="http://schemas.openxmlformats.org/drawingml/2006/chartDrawing">
    <cdr:from>
      <cdr:x>0.08249</cdr:x>
      <cdr:y>0.10898</cdr:y>
    </cdr:from>
    <cdr:to>
      <cdr:x>0.1936</cdr:x>
      <cdr:y>0.34158</cdr:y>
    </cdr:to>
    <cdr:sp macro="" textlink="">
      <cdr:nvSpPr>
        <cdr:cNvPr id="7" name="TextBox 6"/>
        <cdr:cNvSpPr txBox="1"/>
      </cdr:nvSpPr>
      <cdr:spPr>
        <a:xfrm xmlns:a="http://schemas.openxmlformats.org/drawingml/2006/main">
          <a:off x="724670" y="579942"/>
          <a:ext cx="976099" cy="12377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Другие </a:t>
          </a:r>
        </a:p>
        <a:p xmlns:a="http://schemas.openxmlformats.org/drawingml/2006/main">
          <a:pPr algn="ctr"/>
          <a:r>
            <a:rPr lang="ru-RU" sz="1300" b="1" dirty="0" smtClean="0"/>
            <a:t>доходы</a:t>
          </a:r>
        </a:p>
        <a:p xmlns:a="http://schemas.openxmlformats.org/drawingml/2006/main">
          <a:pPr algn="ctr"/>
          <a:r>
            <a:rPr lang="ru-RU" sz="1300" b="1" dirty="0"/>
            <a:t>3</a:t>
          </a:r>
          <a:r>
            <a:rPr lang="ru-RU" sz="1300" b="1" dirty="0" smtClean="0"/>
            <a:t>%</a:t>
          </a:r>
          <a:endParaRPr lang="ru-RU" sz="1300" b="1" dirty="0"/>
        </a:p>
      </cdr:txBody>
    </cdr:sp>
  </cdr:relSizeAnchor>
  <cdr:relSizeAnchor xmlns:cdr="http://schemas.openxmlformats.org/drawingml/2006/chartDrawing">
    <cdr:from>
      <cdr:x>0.23657</cdr:x>
      <cdr:y>0.05341</cdr:y>
    </cdr:from>
    <cdr:to>
      <cdr:x>0.43443</cdr:x>
      <cdr:y>0.17522</cdr:y>
    </cdr:to>
    <cdr:sp macro="" textlink="">
      <cdr:nvSpPr>
        <cdr:cNvPr id="8" name="TextBox 7"/>
        <cdr:cNvSpPr txBox="1"/>
      </cdr:nvSpPr>
      <cdr:spPr>
        <a:xfrm xmlns:a="http://schemas.openxmlformats.org/drawingml/2006/main">
          <a:off x="2078261" y="284190"/>
          <a:ext cx="1738163" cy="6482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Земельный налог</a:t>
          </a:r>
        </a:p>
        <a:p xmlns:a="http://schemas.openxmlformats.org/drawingml/2006/main">
          <a:pPr algn="ctr"/>
          <a:r>
            <a:rPr lang="ru-RU" sz="1300" b="1" dirty="0" smtClean="0"/>
            <a:t>13%</a:t>
          </a:r>
          <a:endParaRPr lang="ru-RU" sz="1300" b="1" dirty="0"/>
        </a:p>
      </cdr:txBody>
    </cdr:sp>
  </cdr:relSizeAnchor>
  <cdr:relSizeAnchor xmlns:cdr="http://schemas.openxmlformats.org/drawingml/2006/chartDrawing">
    <cdr:from>
      <cdr:x>0.72951</cdr:x>
      <cdr:y>0.31868</cdr:y>
    </cdr:from>
    <cdr:to>
      <cdr:x>0.8421</cdr:x>
      <cdr:y>0.31868</cdr:y>
    </cdr:to>
    <cdr:cxnSp macro="">
      <cdr:nvCxnSpPr>
        <cdr:cNvPr id="12" name="Прямая со стрелкой 11"/>
        <cdr:cNvCxnSpPr/>
      </cdr:nvCxnSpPr>
      <cdr:spPr>
        <a:xfrm xmlns:a="http://schemas.openxmlformats.org/drawingml/2006/main">
          <a:off x="6408712" y="1695796"/>
          <a:ext cx="989116" cy="2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0.5045</cdr:x>
      <cdr:y>0.00749</cdr:y>
    </cdr:from>
    <cdr:to>
      <cdr:x>0.6883</cdr:x>
      <cdr:y>0.16091</cdr:y>
    </cdr:to>
    <cdr:sp macro="" textlink="">
      <cdr:nvSpPr>
        <cdr:cNvPr id="2" name="TextBox 1"/>
        <cdr:cNvSpPr txBox="1"/>
      </cdr:nvSpPr>
      <cdr:spPr>
        <a:xfrm xmlns:a="http://schemas.openxmlformats.org/drawingml/2006/main">
          <a:off x="4032448" y="39861"/>
          <a:ext cx="1469092" cy="8164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 на имущество </a:t>
          </a:r>
        </a:p>
        <a:p xmlns:a="http://schemas.openxmlformats.org/drawingml/2006/main">
          <a:pPr algn="ctr"/>
          <a:r>
            <a:rPr lang="ru-RU" sz="1300" b="1" dirty="0"/>
            <a:t>ф</a:t>
          </a:r>
          <a:r>
            <a:rPr lang="ru-RU" sz="1300" b="1" dirty="0" smtClean="0"/>
            <a:t>изических лиц</a:t>
          </a:r>
        </a:p>
        <a:p xmlns:a="http://schemas.openxmlformats.org/drawingml/2006/main">
          <a:pPr algn="ctr"/>
          <a:r>
            <a:rPr lang="ru-RU" sz="1300" b="1" dirty="0" smtClean="0"/>
            <a:t>10%</a:t>
          </a:r>
          <a:endParaRPr lang="ru-RU" sz="1300" b="1" dirty="0"/>
        </a:p>
      </cdr:txBody>
    </cdr:sp>
  </cdr:relSizeAnchor>
  <cdr:relSizeAnchor xmlns:cdr="http://schemas.openxmlformats.org/drawingml/2006/chartDrawing">
    <cdr:from>
      <cdr:x>0.7541</cdr:x>
      <cdr:y>0.02659</cdr:y>
    </cdr:from>
    <cdr:to>
      <cdr:x>0.94098</cdr:x>
      <cdr:y>0.25192</cdr:y>
    </cdr:to>
    <cdr:sp macro="" textlink="">
      <cdr:nvSpPr>
        <cdr:cNvPr id="3" name="TextBox 2"/>
        <cdr:cNvSpPr txBox="1"/>
      </cdr:nvSpPr>
      <cdr:spPr>
        <a:xfrm xmlns:a="http://schemas.openxmlformats.org/drawingml/2006/main">
          <a:off x="6624736" y="141473"/>
          <a:ext cx="1641736" cy="11990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00" b="1" dirty="0" smtClean="0"/>
            <a:t> </a:t>
          </a:r>
          <a:r>
            <a:rPr lang="ru-RU" sz="1300" b="1" dirty="0" smtClean="0"/>
            <a:t>Доходы от продажи </a:t>
          </a:r>
        </a:p>
        <a:p xmlns:a="http://schemas.openxmlformats.org/drawingml/2006/main">
          <a:pPr algn="ctr"/>
          <a:r>
            <a:rPr lang="ru-RU" sz="1300" b="1" dirty="0" smtClean="0"/>
            <a:t> материальных и </a:t>
          </a:r>
        </a:p>
        <a:p xmlns:a="http://schemas.openxmlformats.org/drawingml/2006/main">
          <a:pPr algn="ctr"/>
          <a:r>
            <a:rPr lang="ru-RU" sz="1300" b="1" dirty="0" smtClean="0"/>
            <a:t>нематериальных</a:t>
          </a:r>
        </a:p>
        <a:p xmlns:a="http://schemas.openxmlformats.org/drawingml/2006/main">
          <a:pPr algn="ctr"/>
          <a:r>
            <a:rPr lang="ru-RU" sz="1300" b="1" dirty="0" smtClean="0"/>
            <a:t>активов </a:t>
          </a:r>
        </a:p>
        <a:p xmlns:a="http://schemas.openxmlformats.org/drawingml/2006/main">
          <a:pPr algn="ctr"/>
          <a:r>
            <a:rPr lang="ru-RU" sz="1300" b="1" dirty="0"/>
            <a:t>2</a:t>
          </a:r>
          <a:r>
            <a:rPr lang="ru-RU" sz="1300" b="1" dirty="0" smtClean="0"/>
            <a:t>%</a:t>
          </a:r>
          <a:endParaRPr lang="ru-RU" sz="1300" b="1" dirty="0"/>
        </a:p>
      </cdr:txBody>
    </cdr:sp>
  </cdr:relSizeAnchor>
  <cdr:relSizeAnchor xmlns:cdr="http://schemas.openxmlformats.org/drawingml/2006/chartDrawing">
    <cdr:from>
      <cdr:x>0.83607</cdr:x>
      <cdr:y>0.29344</cdr:y>
    </cdr:from>
    <cdr:to>
      <cdr:x>0.98462</cdr:x>
      <cdr:y>0.63891</cdr:y>
    </cdr:to>
    <cdr:sp macro="" textlink="">
      <cdr:nvSpPr>
        <cdr:cNvPr id="4" name="TextBox 3"/>
        <cdr:cNvSpPr txBox="1"/>
      </cdr:nvSpPr>
      <cdr:spPr>
        <a:xfrm xmlns:a="http://schemas.openxmlformats.org/drawingml/2006/main">
          <a:off x="7344816" y="1561480"/>
          <a:ext cx="1305009" cy="18383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00" b="1" dirty="0" smtClean="0"/>
            <a:t>    </a:t>
          </a:r>
          <a:r>
            <a:rPr lang="ru-RU" sz="1300" b="1" dirty="0" smtClean="0"/>
            <a:t>Доходы от</a:t>
          </a:r>
        </a:p>
        <a:p xmlns:a="http://schemas.openxmlformats.org/drawingml/2006/main">
          <a:pPr algn="ctr"/>
          <a:r>
            <a:rPr lang="ru-RU" sz="1300" b="1" dirty="0"/>
            <a:t>и</a:t>
          </a:r>
          <a:r>
            <a:rPr lang="ru-RU" sz="1300" b="1" dirty="0" smtClean="0"/>
            <a:t>спользования </a:t>
          </a:r>
        </a:p>
        <a:p xmlns:a="http://schemas.openxmlformats.org/drawingml/2006/main">
          <a:pPr algn="ctr"/>
          <a:r>
            <a:rPr lang="ru-RU" sz="1300" b="1" dirty="0" smtClean="0"/>
            <a:t>имущества,</a:t>
          </a:r>
        </a:p>
        <a:p xmlns:a="http://schemas.openxmlformats.org/drawingml/2006/main">
          <a:pPr algn="ctr"/>
          <a:r>
            <a:rPr lang="ru-RU" sz="1300" b="1" dirty="0" smtClean="0"/>
            <a:t>находящегося в</a:t>
          </a:r>
        </a:p>
        <a:p xmlns:a="http://schemas.openxmlformats.org/drawingml/2006/main">
          <a:pPr algn="ctr"/>
          <a:r>
            <a:rPr lang="ru-RU" sz="1300" b="1" dirty="0"/>
            <a:t>м</a:t>
          </a:r>
          <a:r>
            <a:rPr lang="ru-RU" sz="1300" b="1" dirty="0" smtClean="0"/>
            <a:t>униципальной</a:t>
          </a:r>
        </a:p>
        <a:p xmlns:a="http://schemas.openxmlformats.org/drawingml/2006/main">
          <a:pPr algn="ctr"/>
          <a:r>
            <a:rPr lang="ru-RU" sz="1300" b="1" dirty="0" smtClean="0"/>
            <a:t>собственности</a:t>
          </a:r>
        </a:p>
        <a:p xmlns:a="http://schemas.openxmlformats.org/drawingml/2006/main">
          <a:pPr algn="ctr"/>
          <a:r>
            <a:rPr lang="ru-RU" sz="1300" b="1" dirty="0"/>
            <a:t>6</a:t>
          </a:r>
          <a:r>
            <a:rPr lang="ru-RU" sz="1300" b="1" dirty="0" smtClean="0"/>
            <a:t>%</a:t>
          </a:r>
          <a:endParaRPr lang="ru-RU" sz="1300" b="1" dirty="0"/>
        </a:p>
      </cdr:txBody>
    </cdr:sp>
  </cdr:relSizeAnchor>
  <cdr:relSizeAnchor xmlns:cdr="http://schemas.openxmlformats.org/drawingml/2006/chartDrawing">
    <cdr:from>
      <cdr:x>0.43443</cdr:x>
      <cdr:y>0.57578</cdr:y>
    </cdr:from>
    <cdr:to>
      <cdr:x>0.70492</cdr:x>
      <cdr:y>0.7819</cdr:y>
    </cdr:to>
    <cdr:sp macro="" textlink="">
      <cdr:nvSpPr>
        <cdr:cNvPr id="5" name="TextBox 4"/>
        <cdr:cNvSpPr txBox="1"/>
      </cdr:nvSpPr>
      <cdr:spPr>
        <a:xfrm xmlns:a="http://schemas.openxmlformats.org/drawingml/2006/main">
          <a:off x="3816456" y="3063941"/>
          <a:ext cx="2376231" cy="10968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solidFill>
                <a:schemeClr val="tx1"/>
              </a:solidFill>
            </a:rPr>
            <a:t> Налог на доходы</a:t>
          </a:r>
        </a:p>
        <a:p xmlns:a="http://schemas.openxmlformats.org/drawingml/2006/main">
          <a:pPr algn="ctr"/>
          <a:r>
            <a:rPr lang="ru-RU" sz="1300" b="1" dirty="0" smtClean="0">
              <a:solidFill>
                <a:schemeClr val="tx1"/>
              </a:solidFill>
            </a:rPr>
            <a:t>  физических лиц</a:t>
          </a:r>
        </a:p>
        <a:p xmlns:a="http://schemas.openxmlformats.org/drawingml/2006/main">
          <a:pPr algn="ctr"/>
          <a:r>
            <a:rPr lang="ru-RU" sz="1300" b="1" dirty="0" smtClean="0">
              <a:solidFill>
                <a:schemeClr val="tx1"/>
              </a:solidFill>
            </a:rPr>
            <a:t>(НДФЛ) </a:t>
          </a:r>
        </a:p>
        <a:p xmlns:a="http://schemas.openxmlformats.org/drawingml/2006/main">
          <a:pPr algn="ctr"/>
          <a:r>
            <a:rPr lang="ru-RU" sz="1300" b="1" dirty="0" smtClean="0">
              <a:solidFill>
                <a:schemeClr val="tx1"/>
              </a:solidFill>
            </a:rPr>
            <a:t>52%</a:t>
          </a:r>
          <a:endParaRPr lang="ru-RU" sz="1300" b="1" dirty="0">
            <a:solidFill>
              <a:schemeClr val="tx1"/>
            </a:solidFill>
          </a:endParaRPr>
        </a:p>
      </cdr:txBody>
    </cdr:sp>
  </cdr:relSizeAnchor>
  <cdr:relSizeAnchor xmlns:cdr="http://schemas.openxmlformats.org/drawingml/2006/chartDrawing">
    <cdr:from>
      <cdr:x>0</cdr:x>
      <cdr:y>0.39987</cdr:y>
    </cdr:from>
    <cdr:to>
      <cdr:x>0.17305</cdr:x>
      <cdr:y>0.62991</cdr:y>
    </cdr:to>
    <cdr:sp macro="" textlink="">
      <cdr:nvSpPr>
        <cdr:cNvPr id="6" name="TextBox 5"/>
        <cdr:cNvSpPr txBox="1"/>
      </cdr:nvSpPr>
      <cdr:spPr>
        <a:xfrm xmlns:a="http://schemas.openxmlformats.org/drawingml/2006/main">
          <a:off x="0" y="2127845"/>
          <a:ext cx="1520240" cy="12241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Налоги на </a:t>
          </a:r>
        </a:p>
        <a:p xmlns:a="http://schemas.openxmlformats.org/drawingml/2006/main">
          <a:pPr algn="ctr"/>
          <a:r>
            <a:rPr lang="ru-RU" sz="1300" b="1" dirty="0" smtClean="0"/>
            <a:t>совокупный</a:t>
          </a:r>
        </a:p>
        <a:p xmlns:a="http://schemas.openxmlformats.org/drawingml/2006/main">
          <a:pPr algn="ctr"/>
          <a:r>
            <a:rPr lang="ru-RU" sz="1300" b="1" dirty="0" smtClean="0"/>
            <a:t>доход</a:t>
          </a:r>
        </a:p>
        <a:p xmlns:a="http://schemas.openxmlformats.org/drawingml/2006/main">
          <a:pPr algn="ctr"/>
          <a:r>
            <a:rPr lang="ru-RU" sz="1300" b="1" dirty="0" smtClean="0"/>
            <a:t>13%</a:t>
          </a:r>
          <a:endParaRPr lang="ru-RU" sz="1300" b="1" dirty="0"/>
        </a:p>
      </cdr:txBody>
    </cdr:sp>
  </cdr:relSizeAnchor>
  <cdr:relSizeAnchor xmlns:cdr="http://schemas.openxmlformats.org/drawingml/2006/chartDrawing">
    <cdr:from>
      <cdr:x>0.08249</cdr:x>
      <cdr:y>0.10898</cdr:y>
    </cdr:from>
    <cdr:to>
      <cdr:x>0.1936</cdr:x>
      <cdr:y>0.34158</cdr:y>
    </cdr:to>
    <cdr:sp macro="" textlink="">
      <cdr:nvSpPr>
        <cdr:cNvPr id="7" name="TextBox 6"/>
        <cdr:cNvSpPr txBox="1"/>
      </cdr:nvSpPr>
      <cdr:spPr>
        <a:xfrm xmlns:a="http://schemas.openxmlformats.org/drawingml/2006/main">
          <a:off x="724670" y="579942"/>
          <a:ext cx="976099" cy="12377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Другие </a:t>
          </a:r>
        </a:p>
        <a:p xmlns:a="http://schemas.openxmlformats.org/drawingml/2006/main">
          <a:pPr algn="ctr"/>
          <a:r>
            <a:rPr lang="ru-RU" sz="1300" b="1" dirty="0" smtClean="0"/>
            <a:t>доходы</a:t>
          </a:r>
        </a:p>
        <a:p xmlns:a="http://schemas.openxmlformats.org/drawingml/2006/main">
          <a:pPr algn="ctr"/>
          <a:r>
            <a:rPr lang="ru-RU" sz="1300" b="1" dirty="0"/>
            <a:t>6</a:t>
          </a:r>
          <a:r>
            <a:rPr lang="ru-RU" sz="1300" b="1" dirty="0" smtClean="0"/>
            <a:t>%</a:t>
          </a:r>
          <a:endParaRPr lang="ru-RU" sz="1300" b="1" dirty="0"/>
        </a:p>
      </cdr:txBody>
    </cdr:sp>
  </cdr:relSizeAnchor>
  <cdr:relSizeAnchor xmlns:cdr="http://schemas.openxmlformats.org/drawingml/2006/chartDrawing">
    <cdr:from>
      <cdr:x>0.23657</cdr:x>
      <cdr:y>0.05341</cdr:y>
    </cdr:from>
    <cdr:to>
      <cdr:x>0.43443</cdr:x>
      <cdr:y>0.17522</cdr:y>
    </cdr:to>
    <cdr:sp macro="" textlink="">
      <cdr:nvSpPr>
        <cdr:cNvPr id="8" name="TextBox 7"/>
        <cdr:cNvSpPr txBox="1"/>
      </cdr:nvSpPr>
      <cdr:spPr>
        <a:xfrm xmlns:a="http://schemas.openxmlformats.org/drawingml/2006/main">
          <a:off x="2078261" y="284190"/>
          <a:ext cx="1738163" cy="6482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Земельный налог</a:t>
          </a:r>
        </a:p>
        <a:p xmlns:a="http://schemas.openxmlformats.org/drawingml/2006/main">
          <a:pPr algn="ctr"/>
          <a:r>
            <a:rPr lang="ru-RU" sz="1300" b="1" dirty="0" smtClean="0"/>
            <a:t>11%</a:t>
          </a:r>
          <a:endParaRPr lang="ru-RU" sz="1300" b="1" dirty="0"/>
        </a:p>
      </cdr:txBody>
    </cdr:sp>
  </cdr:relSizeAnchor>
  <cdr:relSizeAnchor xmlns:cdr="http://schemas.openxmlformats.org/drawingml/2006/chartDrawing">
    <cdr:from>
      <cdr:x>0.72131</cdr:x>
      <cdr:y>0.31868</cdr:y>
    </cdr:from>
    <cdr:to>
      <cdr:x>0.8421</cdr:x>
      <cdr:y>0.34574</cdr:y>
    </cdr:to>
    <cdr:cxnSp macro="">
      <cdr:nvCxnSpPr>
        <cdr:cNvPr id="12" name="Прямая со стрелкой 11"/>
        <cdr:cNvCxnSpPr/>
      </cdr:nvCxnSpPr>
      <cdr:spPr>
        <a:xfrm xmlns:a="http://schemas.openxmlformats.org/drawingml/2006/main" flipV="1">
          <a:off x="6336704" y="1695816"/>
          <a:ext cx="1061124" cy="143996"/>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0.14167</cdr:x>
      <cdr:y>0.66993</cdr:y>
    </cdr:from>
    <cdr:to>
      <cdr:x>0.26153</cdr:x>
      <cdr:y>0.85817</cdr:y>
    </cdr:to>
    <cdr:sp macro="" textlink="">
      <cdr:nvSpPr>
        <cdr:cNvPr id="2" name="TextBox 1"/>
        <cdr:cNvSpPr txBox="1"/>
      </cdr:nvSpPr>
      <cdr:spPr>
        <a:xfrm xmlns:a="http://schemas.openxmlformats.org/drawingml/2006/main">
          <a:off x="1224136" y="3428851"/>
          <a:ext cx="1035705" cy="9634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0.13749</cdr:x>
      <cdr:y>0.43013</cdr:y>
    </cdr:from>
    <cdr:to>
      <cdr:x>0.2661</cdr:x>
      <cdr:y>0.49019</cdr:y>
    </cdr:to>
    <cdr:sp macro="" textlink="">
      <cdr:nvSpPr>
        <cdr:cNvPr id="3" name="TextBox 2"/>
        <cdr:cNvSpPr txBox="1"/>
      </cdr:nvSpPr>
      <cdr:spPr>
        <a:xfrm xmlns:a="http://schemas.openxmlformats.org/drawingml/2006/main">
          <a:off x="1242392" y="2546122"/>
          <a:ext cx="1162184" cy="3555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0.14167</cdr:x>
      <cdr:y>0.37006</cdr:y>
    </cdr:from>
    <cdr:to>
      <cdr:x>0.25278</cdr:x>
      <cdr:y>0.43013</cdr:y>
    </cdr:to>
    <cdr:sp macro="" textlink="">
      <cdr:nvSpPr>
        <cdr:cNvPr id="4" name="TextBox 3"/>
        <cdr:cNvSpPr txBox="1"/>
      </cdr:nvSpPr>
      <cdr:spPr>
        <a:xfrm xmlns:a="http://schemas.openxmlformats.org/drawingml/2006/main">
          <a:off x="1280200" y="2190557"/>
          <a:ext cx="1004045" cy="3555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0.14167</cdr:x>
      <cdr:y>0.27275</cdr:y>
    </cdr:from>
    <cdr:to>
      <cdr:x>0.27028</cdr:x>
      <cdr:y>0.33281</cdr:y>
    </cdr:to>
    <cdr:sp macro="" textlink="">
      <cdr:nvSpPr>
        <cdr:cNvPr id="5" name="TextBox 4"/>
        <cdr:cNvSpPr txBox="1"/>
      </cdr:nvSpPr>
      <cdr:spPr>
        <a:xfrm xmlns:a="http://schemas.openxmlformats.org/drawingml/2006/main">
          <a:off x="1280200" y="1614533"/>
          <a:ext cx="1162184" cy="3555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0.14343</cdr:x>
      <cdr:y>0.19976</cdr:y>
    </cdr:from>
    <cdr:to>
      <cdr:x>0.26986</cdr:x>
      <cdr:y>0.25982</cdr:y>
    </cdr:to>
    <cdr:sp macro="" textlink="">
      <cdr:nvSpPr>
        <cdr:cNvPr id="6" name="TextBox 5"/>
        <cdr:cNvSpPr txBox="1"/>
      </cdr:nvSpPr>
      <cdr:spPr>
        <a:xfrm xmlns:a="http://schemas.openxmlformats.org/drawingml/2006/main">
          <a:off x="1296105" y="1182473"/>
          <a:ext cx="1142484" cy="3555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tx1"/>
            </a:solidFill>
          </a:endParaRPr>
        </a:p>
      </cdr:txBody>
    </cdr:sp>
  </cdr:relSizeAnchor>
  <cdr:relSizeAnchor xmlns:cdr="http://schemas.openxmlformats.org/drawingml/2006/chartDrawing">
    <cdr:from>
      <cdr:x>0.13749</cdr:x>
      <cdr:y>0.14107</cdr:y>
    </cdr:from>
    <cdr:to>
      <cdr:x>0.24861</cdr:x>
      <cdr:y>0.18226</cdr:y>
    </cdr:to>
    <cdr:sp macro="" textlink="">
      <cdr:nvSpPr>
        <cdr:cNvPr id="7" name="TextBox 6"/>
        <cdr:cNvSpPr txBox="1"/>
      </cdr:nvSpPr>
      <cdr:spPr>
        <a:xfrm xmlns:a="http://schemas.openxmlformats.org/drawingml/2006/main">
          <a:off x="1242392" y="835073"/>
          <a:ext cx="1004135" cy="2438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0.14343</cdr:x>
      <cdr:y>0.12677</cdr:y>
    </cdr:from>
    <cdr:to>
      <cdr:x>0.26986</cdr:x>
      <cdr:y>0.16327</cdr:y>
    </cdr:to>
    <cdr:sp macro="" textlink="">
      <cdr:nvSpPr>
        <cdr:cNvPr id="9" name="TextBox 8"/>
        <cdr:cNvSpPr txBox="1"/>
      </cdr:nvSpPr>
      <cdr:spPr>
        <a:xfrm xmlns:a="http://schemas.openxmlformats.org/drawingml/2006/main">
          <a:off x="1296105" y="750423"/>
          <a:ext cx="1142484" cy="2160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0.41437</cdr:x>
      <cdr:y>0.66993</cdr:y>
    </cdr:from>
    <cdr:to>
      <cdr:x>0.55361</cdr:x>
      <cdr:y>0.73424</cdr:y>
    </cdr:to>
    <cdr:sp macro="" textlink="">
      <cdr:nvSpPr>
        <cdr:cNvPr id="10" name="TextBox 9"/>
        <cdr:cNvSpPr txBox="1"/>
      </cdr:nvSpPr>
      <cdr:spPr>
        <a:xfrm xmlns:a="http://schemas.openxmlformats.org/drawingml/2006/main">
          <a:off x="3744416" y="3965625"/>
          <a:ext cx="1258279" cy="3806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0.42233</cdr:x>
      <cdr:y>0.39363</cdr:y>
    </cdr:from>
    <cdr:to>
      <cdr:x>0.54219</cdr:x>
      <cdr:y>0.42936</cdr:y>
    </cdr:to>
    <cdr:sp macro="" textlink="">
      <cdr:nvSpPr>
        <cdr:cNvPr id="11" name="TextBox 10"/>
        <cdr:cNvSpPr txBox="1"/>
      </cdr:nvSpPr>
      <cdr:spPr>
        <a:xfrm xmlns:a="http://schemas.openxmlformats.org/drawingml/2006/main">
          <a:off x="3816424" y="2330098"/>
          <a:ext cx="1083114" cy="2115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0.42233</cdr:x>
      <cdr:y>0.34497</cdr:y>
    </cdr:from>
    <cdr:to>
      <cdr:x>0.52626</cdr:x>
      <cdr:y>0.38071</cdr:y>
    </cdr:to>
    <cdr:sp macro="" textlink="">
      <cdr:nvSpPr>
        <cdr:cNvPr id="12" name="TextBox 11"/>
        <cdr:cNvSpPr txBox="1"/>
      </cdr:nvSpPr>
      <cdr:spPr>
        <a:xfrm xmlns:a="http://schemas.openxmlformats.org/drawingml/2006/main">
          <a:off x="3816424" y="2042066"/>
          <a:ext cx="939098" cy="2115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0.41437</cdr:x>
      <cdr:y>0.27275</cdr:y>
    </cdr:from>
    <cdr:to>
      <cdr:x>0.54486</cdr:x>
      <cdr:y>0.33281</cdr:y>
    </cdr:to>
    <cdr:sp macro="" textlink="">
      <cdr:nvSpPr>
        <cdr:cNvPr id="13" name="TextBox 12"/>
        <cdr:cNvSpPr txBox="1"/>
      </cdr:nvSpPr>
      <cdr:spPr>
        <a:xfrm xmlns:a="http://schemas.openxmlformats.org/drawingml/2006/main">
          <a:off x="3744416" y="1614533"/>
          <a:ext cx="1179209" cy="3555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0.41437</cdr:x>
      <cdr:y>0.21192</cdr:y>
    </cdr:from>
    <cdr:to>
      <cdr:x>0.54444</cdr:x>
      <cdr:y>0.25982</cdr:y>
    </cdr:to>
    <cdr:sp macro="" textlink="">
      <cdr:nvSpPr>
        <cdr:cNvPr id="14" name="TextBox 13"/>
        <cdr:cNvSpPr txBox="1"/>
      </cdr:nvSpPr>
      <cdr:spPr>
        <a:xfrm xmlns:a="http://schemas.openxmlformats.org/drawingml/2006/main">
          <a:off x="3744417" y="1254452"/>
          <a:ext cx="1175414" cy="28355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tx1"/>
            </a:solidFill>
          </a:endParaRPr>
        </a:p>
      </cdr:txBody>
    </cdr:sp>
  </cdr:relSizeAnchor>
  <cdr:relSizeAnchor xmlns:cdr="http://schemas.openxmlformats.org/drawingml/2006/chartDrawing">
    <cdr:from>
      <cdr:x>0.4125</cdr:x>
      <cdr:y>0.17795</cdr:y>
    </cdr:from>
    <cdr:to>
      <cdr:x>0.52361</cdr:x>
      <cdr:y>0.36619</cdr:y>
    </cdr:to>
    <cdr:sp macro="" textlink="">
      <cdr:nvSpPr>
        <cdr:cNvPr id="15" name="TextBox 14"/>
        <cdr:cNvSpPr txBox="1"/>
      </cdr:nvSpPr>
      <cdr:spPr>
        <a:xfrm xmlns:a="http://schemas.openxmlformats.org/drawingml/2006/main">
          <a:off x="3394720" y="86444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0.41437</cdr:x>
      <cdr:y>0.17543</cdr:y>
    </cdr:from>
    <cdr:to>
      <cdr:x>0.54444</cdr:x>
      <cdr:y>0.21192</cdr:y>
    </cdr:to>
    <cdr:sp macro="" textlink="">
      <cdr:nvSpPr>
        <cdr:cNvPr id="16" name="TextBox 15"/>
        <cdr:cNvSpPr txBox="1"/>
      </cdr:nvSpPr>
      <cdr:spPr>
        <a:xfrm xmlns:a="http://schemas.openxmlformats.org/drawingml/2006/main">
          <a:off x="3744416" y="1038451"/>
          <a:ext cx="1175415" cy="2160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b="1" dirty="0">
            <a:ln>
              <a:solidFill>
                <a:schemeClr val="accent5">
                  <a:lumMod val="20000"/>
                  <a:lumOff val="80000"/>
                </a:schemeClr>
              </a:solidFill>
            </a:ln>
            <a:solidFill>
              <a:schemeClr val="bg1"/>
            </a:solidFill>
          </a:endParaRPr>
        </a:p>
      </cdr:txBody>
    </cdr:sp>
  </cdr:relSizeAnchor>
  <cdr:relSizeAnchor xmlns:cdr="http://schemas.openxmlformats.org/drawingml/2006/chartDrawing">
    <cdr:from>
      <cdr:x>0.4303</cdr:x>
      <cdr:y>0.12677</cdr:y>
    </cdr:from>
    <cdr:to>
      <cdr:x>0.56194</cdr:x>
      <cdr:y>0.18684</cdr:y>
    </cdr:to>
    <cdr:sp macro="" textlink="">
      <cdr:nvSpPr>
        <cdr:cNvPr id="17" name="TextBox 16"/>
        <cdr:cNvSpPr txBox="1"/>
      </cdr:nvSpPr>
      <cdr:spPr>
        <a:xfrm xmlns:a="http://schemas.openxmlformats.org/drawingml/2006/main">
          <a:off x="3888432" y="750411"/>
          <a:ext cx="1189537" cy="35555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0.38211</cdr:x>
      <cdr:y>0.84797</cdr:y>
    </cdr:from>
    <cdr:to>
      <cdr:x>0.47374</cdr:x>
      <cdr:y>0.91423</cdr:y>
    </cdr:to>
    <cdr:sp macro="" textlink="">
      <cdr:nvSpPr>
        <cdr:cNvPr id="2" name="TextBox 1"/>
        <cdr:cNvSpPr txBox="1"/>
      </cdr:nvSpPr>
      <cdr:spPr>
        <a:xfrm xmlns:a="http://schemas.openxmlformats.org/drawingml/2006/main">
          <a:off x="3384376" y="4896525"/>
          <a:ext cx="811532" cy="3826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b="1" dirty="0"/>
        </a:p>
        <a:p xmlns:a="http://schemas.openxmlformats.org/drawingml/2006/main">
          <a:endParaRPr lang="ru-RU" sz="1100" b="1" dirty="0"/>
        </a:p>
      </cdr:txBody>
    </cdr:sp>
  </cdr:relSizeAnchor>
  <cdr:relSizeAnchor xmlns:cdr="http://schemas.openxmlformats.org/drawingml/2006/chartDrawing">
    <cdr:from>
      <cdr:x>0.37398</cdr:x>
      <cdr:y>0.75537</cdr:y>
    </cdr:from>
    <cdr:to>
      <cdr:x>0.47154</cdr:x>
      <cdr:y>0.80827</cdr:y>
    </cdr:to>
    <cdr:sp macro="" textlink="">
      <cdr:nvSpPr>
        <cdr:cNvPr id="3" name="TextBox 2"/>
        <cdr:cNvSpPr txBox="1"/>
      </cdr:nvSpPr>
      <cdr:spPr>
        <a:xfrm xmlns:a="http://schemas.openxmlformats.org/drawingml/2006/main">
          <a:off x="3312368" y="4361822"/>
          <a:ext cx="864096" cy="3054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0.34146</cdr:x>
      <cdr:y>0.7108</cdr:y>
    </cdr:from>
    <cdr:to>
      <cdr:x>0.45257</cdr:x>
      <cdr:y>0.90518</cdr:y>
    </cdr:to>
    <cdr:sp macro="" textlink="">
      <cdr:nvSpPr>
        <cdr:cNvPr id="4" name="TextBox 3"/>
        <cdr:cNvSpPr txBox="1"/>
      </cdr:nvSpPr>
      <cdr:spPr>
        <a:xfrm xmlns:a="http://schemas.openxmlformats.org/drawingml/2006/main">
          <a:off x="3024336" y="4104456"/>
          <a:ext cx="984099" cy="112242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0.38211</cdr:x>
      <cdr:y>0.65173</cdr:y>
    </cdr:from>
    <cdr:to>
      <cdr:x>0.46496</cdr:x>
      <cdr:y>0.68914</cdr:y>
    </cdr:to>
    <cdr:sp macro="" textlink="">
      <cdr:nvSpPr>
        <cdr:cNvPr id="5" name="TextBox 4"/>
        <cdr:cNvSpPr txBox="1"/>
      </cdr:nvSpPr>
      <cdr:spPr>
        <a:xfrm xmlns:a="http://schemas.openxmlformats.org/drawingml/2006/main">
          <a:off x="3384376" y="3763363"/>
          <a:ext cx="733802" cy="21602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0.38211</cdr:x>
      <cdr:y>0.55728</cdr:y>
    </cdr:from>
    <cdr:to>
      <cdr:x>0.4651</cdr:x>
      <cdr:y>0.60716</cdr:y>
    </cdr:to>
    <cdr:sp macro="" textlink="">
      <cdr:nvSpPr>
        <cdr:cNvPr id="6" name="TextBox 5"/>
        <cdr:cNvSpPr txBox="1"/>
      </cdr:nvSpPr>
      <cdr:spPr>
        <a:xfrm xmlns:a="http://schemas.openxmlformats.org/drawingml/2006/main">
          <a:off x="3384376" y="3217966"/>
          <a:ext cx="735042" cy="2880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0.39024</cdr:x>
      <cdr:y>0.4614</cdr:y>
    </cdr:from>
    <cdr:to>
      <cdr:x>0.47323</cdr:x>
      <cdr:y>0.5143</cdr:y>
    </cdr:to>
    <cdr:sp macro="" textlink="">
      <cdr:nvSpPr>
        <cdr:cNvPr id="7" name="TextBox 6"/>
        <cdr:cNvSpPr txBox="1"/>
      </cdr:nvSpPr>
      <cdr:spPr>
        <a:xfrm xmlns:a="http://schemas.openxmlformats.org/drawingml/2006/main">
          <a:off x="3456384" y="2664296"/>
          <a:ext cx="735041" cy="3054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0.43089</cdr:x>
      <cdr:y>0.36269</cdr:y>
    </cdr:from>
    <cdr:to>
      <cdr:x>0.52933</cdr:x>
      <cdr:y>0.41559</cdr:y>
    </cdr:to>
    <cdr:sp macro="" textlink="">
      <cdr:nvSpPr>
        <cdr:cNvPr id="8" name="TextBox 7"/>
        <cdr:cNvSpPr txBox="1"/>
      </cdr:nvSpPr>
      <cdr:spPr>
        <a:xfrm xmlns:a="http://schemas.openxmlformats.org/drawingml/2006/main">
          <a:off x="3816424" y="2094323"/>
          <a:ext cx="871881" cy="3054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0.44715</cdr:x>
      <cdr:y>0.26187</cdr:y>
    </cdr:from>
    <cdr:to>
      <cdr:x>0.56098</cdr:x>
      <cdr:y>0.31176</cdr:y>
    </cdr:to>
    <cdr:sp macro="" textlink="">
      <cdr:nvSpPr>
        <cdr:cNvPr id="9" name="TextBox 8"/>
        <cdr:cNvSpPr txBox="1"/>
      </cdr:nvSpPr>
      <cdr:spPr>
        <a:xfrm xmlns:a="http://schemas.openxmlformats.org/drawingml/2006/main">
          <a:off x="3960440" y="1512169"/>
          <a:ext cx="100811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0.45528</cdr:x>
      <cdr:y>0.16211</cdr:y>
    </cdr:from>
    <cdr:to>
      <cdr:x>0.55283</cdr:x>
      <cdr:y>0.20179</cdr:y>
    </cdr:to>
    <cdr:sp macro="" textlink="">
      <cdr:nvSpPr>
        <cdr:cNvPr id="10" name="TextBox 9"/>
        <cdr:cNvSpPr txBox="1"/>
      </cdr:nvSpPr>
      <cdr:spPr>
        <a:xfrm xmlns:a="http://schemas.openxmlformats.org/drawingml/2006/main">
          <a:off x="4032448" y="936104"/>
          <a:ext cx="863999" cy="2291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0.69816</cdr:x>
      <cdr:y>0.07482</cdr:y>
    </cdr:from>
    <cdr:to>
      <cdr:x>0.81404</cdr:x>
      <cdr:y>0.11449</cdr:y>
    </cdr:to>
    <cdr:sp macro="" textlink="">
      <cdr:nvSpPr>
        <cdr:cNvPr id="11" name="TextBox 10"/>
        <cdr:cNvSpPr txBox="1"/>
      </cdr:nvSpPr>
      <cdr:spPr>
        <a:xfrm xmlns:a="http://schemas.openxmlformats.org/drawingml/2006/main">
          <a:off x="6183571" y="432048"/>
          <a:ext cx="1026347" cy="2290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0.38017</cdr:x>
      <cdr:y>0.82303</cdr:y>
    </cdr:from>
    <cdr:to>
      <cdr:x>0.50003</cdr:x>
      <cdr:y>0.8627</cdr:y>
    </cdr:to>
    <cdr:sp macro="" textlink="">
      <cdr:nvSpPr>
        <cdr:cNvPr id="12" name="TextBox 11"/>
        <cdr:cNvSpPr txBox="1"/>
      </cdr:nvSpPr>
      <cdr:spPr>
        <a:xfrm xmlns:a="http://schemas.openxmlformats.org/drawingml/2006/main">
          <a:off x="3312368" y="4752528"/>
          <a:ext cx="1044336" cy="22907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0.37398</cdr:x>
      <cdr:y>0.72327</cdr:y>
    </cdr:from>
    <cdr:to>
      <cdr:x>0.45737</cdr:x>
      <cdr:y>0.76068</cdr:y>
    </cdr:to>
    <cdr:sp macro="" textlink="">
      <cdr:nvSpPr>
        <cdr:cNvPr id="13" name="TextBox 12"/>
        <cdr:cNvSpPr txBox="1"/>
      </cdr:nvSpPr>
      <cdr:spPr>
        <a:xfrm xmlns:a="http://schemas.openxmlformats.org/drawingml/2006/main">
          <a:off x="3312368" y="4176464"/>
          <a:ext cx="738584" cy="21602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0.38211</cdr:x>
      <cdr:y>0.62351</cdr:y>
    </cdr:from>
    <cdr:to>
      <cdr:x>0.48711</cdr:x>
      <cdr:y>0.67044</cdr:y>
    </cdr:to>
    <cdr:sp macro="" textlink="">
      <cdr:nvSpPr>
        <cdr:cNvPr id="14" name="TextBox 13"/>
        <cdr:cNvSpPr txBox="1"/>
      </cdr:nvSpPr>
      <cdr:spPr>
        <a:xfrm xmlns:a="http://schemas.openxmlformats.org/drawingml/2006/main">
          <a:off x="3384376" y="3600381"/>
          <a:ext cx="929983" cy="2709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0.38211</cdr:x>
      <cdr:y>0.52236</cdr:y>
    </cdr:from>
    <cdr:to>
      <cdr:x>0.47968</cdr:x>
      <cdr:y>0.56213</cdr:y>
    </cdr:to>
    <cdr:sp macro="" textlink="">
      <cdr:nvSpPr>
        <cdr:cNvPr id="15" name="TextBox 14"/>
        <cdr:cNvSpPr txBox="1"/>
      </cdr:nvSpPr>
      <cdr:spPr>
        <a:xfrm xmlns:a="http://schemas.openxmlformats.org/drawingml/2006/main">
          <a:off x="3384376" y="3016320"/>
          <a:ext cx="864130" cy="22965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0.39024</cdr:x>
      <cdr:y>0.42912</cdr:y>
    </cdr:from>
    <cdr:to>
      <cdr:x>0.47309</cdr:x>
      <cdr:y>0.46442</cdr:y>
    </cdr:to>
    <cdr:sp macro="" textlink="">
      <cdr:nvSpPr>
        <cdr:cNvPr id="16" name="TextBox 15"/>
        <cdr:cNvSpPr txBox="1"/>
      </cdr:nvSpPr>
      <cdr:spPr>
        <a:xfrm xmlns:a="http://schemas.openxmlformats.org/drawingml/2006/main">
          <a:off x="3456384" y="2477888"/>
          <a:ext cx="733802" cy="20384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0.45528</cdr:x>
      <cdr:y>0.32272</cdr:y>
    </cdr:from>
    <cdr:to>
      <cdr:x>0.54278</cdr:x>
      <cdr:y>0.37562</cdr:y>
    </cdr:to>
    <cdr:sp macro="" textlink="">
      <cdr:nvSpPr>
        <cdr:cNvPr id="17" name="TextBox 16"/>
        <cdr:cNvSpPr txBox="1"/>
      </cdr:nvSpPr>
      <cdr:spPr>
        <a:xfrm xmlns:a="http://schemas.openxmlformats.org/drawingml/2006/main">
          <a:off x="4032448" y="1863491"/>
          <a:ext cx="774986" cy="3054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0.43902</cdr:x>
      <cdr:y>0.22446</cdr:y>
    </cdr:from>
    <cdr:to>
      <cdr:x>0.55284</cdr:x>
      <cdr:y>0.27434</cdr:y>
    </cdr:to>
    <cdr:sp macro="" textlink="">
      <cdr:nvSpPr>
        <cdr:cNvPr id="18" name="TextBox 17"/>
        <cdr:cNvSpPr txBox="1"/>
      </cdr:nvSpPr>
      <cdr:spPr>
        <a:xfrm xmlns:a="http://schemas.openxmlformats.org/drawingml/2006/main">
          <a:off x="3888432" y="1296144"/>
          <a:ext cx="1008102" cy="28802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0.43902</cdr:x>
      <cdr:y>0.1247</cdr:y>
    </cdr:from>
    <cdr:to>
      <cdr:x>0.53657</cdr:x>
      <cdr:y>0.16211</cdr:y>
    </cdr:to>
    <cdr:sp macro="" textlink="">
      <cdr:nvSpPr>
        <cdr:cNvPr id="19" name="TextBox 18"/>
        <cdr:cNvSpPr txBox="1"/>
      </cdr:nvSpPr>
      <cdr:spPr>
        <a:xfrm xmlns:a="http://schemas.openxmlformats.org/drawingml/2006/main" flipH="1">
          <a:off x="3888432" y="720080"/>
          <a:ext cx="863999" cy="2160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0.82474</cdr:x>
      <cdr:y>0.03846</cdr:y>
    </cdr:from>
    <cdr:to>
      <cdr:x>0.94349</cdr:x>
      <cdr:y>0.07813</cdr:y>
    </cdr:to>
    <cdr:sp macro="" textlink="">
      <cdr:nvSpPr>
        <cdr:cNvPr id="20" name="TextBox 19"/>
        <cdr:cNvSpPr txBox="1"/>
      </cdr:nvSpPr>
      <cdr:spPr>
        <a:xfrm xmlns:a="http://schemas.openxmlformats.org/drawingml/2006/main">
          <a:off x="7304733" y="222072"/>
          <a:ext cx="1051767" cy="2290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userShapes>
</file>

<file path=ppt/drawings/drawing8.xml><?xml version="1.0" encoding="utf-8"?>
<c:userShapes xmlns:c="http://schemas.openxmlformats.org/drawingml/2006/chart">
  <cdr:relSizeAnchor xmlns:cdr="http://schemas.openxmlformats.org/drawingml/2006/chartDrawing">
    <cdr:from>
      <cdr:x>0.035</cdr:x>
      <cdr:y>0.8038</cdr:y>
    </cdr:from>
    <cdr:to>
      <cdr:x>0.18375</cdr:x>
      <cdr:y>0.99978</cdr:y>
    </cdr:to>
    <cdr:sp macro="" textlink="">
      <cdr:nvSpPr>
        <cdr:cNvPr id="2" name="TextBox 1"/>
        <cdr:cNvSpPr txBox="1"/>
      </cdr:nvSpPr>
      <cdr:spPr>
        <a:xfrm xmlns:a="http://schemas.openxmlformats.org/drawingml/2006/main">
          <a:off x="288032" y="4341080"/>
          <a:ext cx="1224136" cy="10584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50" b="1" dirty="0" smtClean="0"/>
            <a:t>Доходы от</a:t>
          </a:r>
        </a:p>
        <a:p xmlns:a="http://schemas.openxmlformats.org/drawingml/2006/main">
          <a:r>
            <a:rPr lang="ru-RU" sz="950" b="1" dirty="0"/>
            <a:t>и</a:t>
          </a:r>
          <a:r>
            <a:rPr lang="ru-RU" sz="950" b="1" dirty="0" smtClean="0"/>
            <a:t>спользования </a:t>
          </a:r>
        </a:p>
        <a:p xmlns:a="http://schemas.openxmlformats.org/drawingml/2006/main">
          <a:r>
            <a:rPr lang="ru-RU" sz="950" b="1" dirty="0" smtClean="0"/>
            <a:t>имущества,</a:t>
          </a:r>
        </a:p>
        <a:p xmlns:a="http://schemas.openxmlformats.org/drawingml/2006/main">
          <a:r>
            <a:rPr lang="ru-RU" sz="950" b="1" dirty="0"/>
            <a:t>н</a:t>
          </a:r>
          <a:r>
            <a:rPr lang="ru-RU" sz="950" b="1" dirty="0" smtClean="0"/>
            <a:t>аходящегося в </a:t>
          </a:r>
        </a:p>
        <a:p xmlns:a="http://schemas.openxmlformats.org/drawingml/2006/main">
          <a:r>
            <a:rPr lang="ru-RU" sz="950" b="1" dirty="0"/>
            <a:t>м</a:t>
          </a:r>
          <a:r>
            <a:rPr lang="ru-RU" sz="950" b="1" dirty="0" smtClean="0"/>
            <a:t>униципальной </a:t>
          </a:r>
        </a:p>
        <a:p xmlns:a="http://schemas.openxmlformats.org/drawingml/2006/main">
          <a:r>
            <a:rPr lang="ru-RU" sz="950" b="1" dirty="0" smtClean="0"/>
            <a:t>собственности</a:t>
          </a:r>
          <a:endParaRPr lang="ru-RU" sz="950" b="1" dirty="0"/>
        </a:p>
      </cdr:txBody>
    </cdr:sp>
  </cdr:relSizeAnchor>
  <cdr:relSizeAnchor xmlns:cdr="http://schemas.openxmlformats.org/drawingml/2006/chartDrawing">
    <cdr:from>
      <cdr:x>0.16239</cdr:x>
      <cdr:y>0.8038</cdr:y>
    </cdr:from>
    <cdr:to>
      <cdr:x>0.32375</cdr:x>
      <cdr:y>1</cdr:y>
    </cdr:to>
    <cdr:sp macro="" textlink="">
      <cdr:nvSpPr>
        <cdr:cNvPr id="3" name="TextBox 2"/>
        <cdr:cNvSpPr txBox="1"/>
      </cdr:nvSpPr>
      <cdr:spPr>
        <a:xfrm xmlns:a="http://schemas.openxmlformats.org/drawingml/2006/main">
          <a:off x="1368152" y="3993782"/>
          <a:ext cx="1359421" cy="9748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50" b="1" dirty="0" smtClean="0"/>
            <a:t>Плата за негативное</a:t>
          </a:r>
        </a:p>
        <a:p xmlns:a="http://schemas.openxmlformats.org/drawingml/2006/main">
          <a:r>
            <a:rPr lang="ru-RU" sz="950" b="1" dirty="0"/>
            <a:t>в</a:t>
          </a:r>
          <a:r>
            <a:rPr lang="ru-RU" sz="950" b="1" dirty="0" smtClean="0"/>
            <a:t>оздействие на </a:t>
          </a:r>
        </a:p>
        <a:p xmlns:a="http://schemas.openxmlformats.org/drawingml/2006/main">
          <a:r>
            <a:rPr lang="ru-RU" sz="950" b="1" dirty="0" smtClean="0"/>
            <a:t>окружающую среду</a:t>
          </a:r>
          <a:endParaRPr lang="ru-RU" sz="950" b="1" dirty="0"/>
        </a:p>
      </cdr:txBody>
    </cdr:sp>
  </cdr:relSizeAnchor>
  <cdr:relSizeAnchor xmlns:cdr="http://schemas.openxmlformats.org/drawingml/2006/chartDrawing">
    <cdr:from>
      <cdr:x>0.30769</cdr:x>
      <cdr:y>0.81714</cdr:y>
    </cdr:from>
    <cdr:to>
      <cdr:x>0.45499</cdr:x>
      <cdr:y>1</cdr:y>
    </cdr:to>
    <cdr:sp macro="" textlink="">
      <cdr:nvSpPr>
        <cdr:cNvPr id="4" name="TextBox 3"/>
        <cdr:cNvSpPr txBox="1"/>
      </cdr:nvSpPr>
      <cdr:spPr>
        <a:xfrm xmlns:a="http://schemas.openxmlformats.org/drawingml/2006/main">
          <a:off x="2592289" y="4060064"/>
          <a:ext cx="1240974" cy="9085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50" b="1" dirty="0" smtClean="0"/>
            <a:t>Доходы от </a:t>
          </a:r>
        </a:p>
        <a:p xmlns:a="http://schemas.openxmlformats.org/drawingml/2006/main">
          <a:r>
            <a:rPr lang="ru-RU" sz="950" b="1" dirty="0" smtClean="0"/>
            <a:t>оказания</a:t>
          </a:r>
        </a:p>
        <a:p xmlns:a="http://schemas.openxmlformats.org/drawingml/2006/main">
          <a:r>
            <a:rPr lang="ru-RU" sz="950" b="1" dirty="0"/>
            <a:t>п</a:t>
          </a:r>
          <a:r>
            <a:rPr lang="ru-RU" sz="950" b="1" dirty="0" smtClean="0"/>
            <a:t>латных услуг</a:t>
          </a:r>
          <a:endParaRPr lang="ru-RU" sz="950" b="1" dirty="0"/>
        </a:p>
      </cdr:txBody>
    </cdr:sp>
  </cdr:relSizeAnchor>
  <cdr:relSizeAnchor xmlns:cdr="http://schemas.openxmlformats.org/drawingml/2006/chartDrawing">
    <cdr:from>
      <cdr:x>0.44444</cdr:x>
      <cdr:y>0.81714</cdr:y>
    </cdr:from>
    <cdr:to>
      <cdr:x>0.6186</cdr:x>
      <cdr:y>0.99978</cdr:y>
    </cdr:to>
    <cdr:sp macro="" textlink="">
      <cdr:nvSpPr>
        <cdr:cNvPr id="5" name="TextBox 4"/>
        <cdr:cNvSpPr txBox="1"/>
      </cdr:nvSpPr>
      <cdr:spPr>
        <a:xfrm xmlns:a="http://schemas.openxmlformats.org/drawingml/2006/main">
          <a:off x="3744416" y="4060064"/>
          <a:ext cx="1467249" cy="90747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50" b="1" dirty="0" smtClean="0"/>
            <a:t>Доходы от продажи</a:t>
          </a:r>
        </a:p>
        <a:p xmlns:a="http://schemas.openxmlformats.org/drawingml/2006/main">
          <a:r>
            <a:rPr lang="ru-RU" sz="950" b="1" dirty="0"/>
            <a:t>м</a:t>
          </a:r>
          <a:r>
            <a:rPr lang="ru-RU" sz="950" b="1" dirty="0" smtClean="0"/>
            <a:t>атериальных и </a:t>
          </a:r>
        </a:p>
        <a:p xmlns:a="http://schemas.openxmlformats.org/drawingml/2006/main">
          <a:r>
            <a:rPr lang="ru-RU" sz="950" b="1" dirty="0"/>
            <a:t>н</a:t>
          </a:r>
          <a:r>
            <a:rPr lang="ru-RU" sz="950" b="1" dirty="0" smtClean="0"/>
            <a:t>ематериальных</a:t>
          </a:r>
        </a:p>
        <a:p xmlns:a="http://schemas.openxmlformats.org/drawingml/2006/main">
          <a:r>
            <a:rPr lang="ru-RU" sz="950" b="1" dirty="0" smtClean="0"/>
            <a:t>активов</a:t>
          </a:r>
          <a:endParaRPr lang="ru-RU" sz="950" b="1" dirty="0"/>
        </a:p>
      </cdr:txBody>
    </cdr:sp>
  </cdr:relSizeAnchor>
  <cdr:relSizeAnchor xmlns:cdr="http://schemas.openxmlformats.org/drawingml/2006/chartDrawing">
    <cdr:from>
      <cdr:x>0.61965</cdr:x>
      <cdr:y>0.81714</cdr:y>
    </cdr:from>
    <cdr:to>
      <cdr:x>0.76735</cdr:x>
      <cdr:y>1</cdr:y>
    </cdr:to>
    <cdr:sp macro="" textlink="">
      <cdr:nvSpPr>
        <cdr:cNvPr id="6" name="TextBox 5"/>
        <cdr:cNvSpPr txBox="1"/>
      </cdr:nvSpPr>
      <cdr:spPr>
        <a:xfrm xmlns:a="http://schemas.openxmlformats.org/drawingml/2006/main">
          <a:off x="5508104" y="4245159"/>
          <a:ext cx="1312895" cy="9499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50" b="1" dirty="0" smtClean="0"/>
            <a:t>Штрафы</a:t>
          </a:r>
          <a:endParaRPr lang="ru-RU" sz="950" b="1" dirty="0"/>
        </a:p>
      </cdr:txBody>
    </cdr:sp>
  </cdr:relSizeAnchor>
  <cdr:relSizeAnchor xmlns:cdr="http://schemas.openxmlformats.org/drawingml/2006/chartDrawing">
    <cdr:from>
      <cdr:x>0.74926</cdr:x>
      <cdr:y>0.81714</cdr:y>
    </cdr:from>
    <cdr:to>
      <cdr:x>0.8811</cdr:x>
      <cdr:y>0.94252</cdr:y>
    </cdr:to>
    <cdr:sp macro="" textlink="">
      <cdr:nvSpPr>
        <cdr:cNvPr id="7" name="TextBox 6"/>
        <cdr:cNvSpPr txBox="1"/>
      </cdr:nvSpPr>
      <cdr:spPr>
        <a:xfrm xmlns:a="http://schemas.openxmlformats.org/drawingml/2006/main">
          <a:off x="6660232" y="4245158"/>
          <a:ext cx="1171894" cy="65138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50" b="1" dirty="0" smtClean="0"/>
            <a:t>Прочие</a:t>
          </a:r>
          <a:r>
            <a:rPr lang="ru-RU" sz="1000" b="1" dirty="0" smtClean="0"/>
            <a:t> </a:t>
          </a:r>
        </a:p>
        <a:p xmlns:a="http://schemas.openxmlformats.org/drawingml/2006/main">
          <a:r>
            <a:rPr lang="ru-RU" sz="950" b="1" dirty="0" smtClean="0"/>
            <a:t>поступления</a:t>
          </a:r>
          <a:endParaRPr lang="ru-RU" sz="950" b="1" dirty="0"/>
        </a:p>
      </cdr:txBody>
    </cdr:sp>
  </cdr:relSizeAnchor>
  <cdr:relSizeAnchor xmlns:cdr="http://schemas.openxmlformats.org/drawingml/2006/chartDrawing">
    <cdr:from>
      <cdr:x>0.1174</cdr:x>
      <cdr:y>0.18019</cdr:y>
    </cdr:from>
    <cdr:to>
      <cdr:x>0.22271</cdr:x>
      <cdr:y>0.23563</cdr:y>
    </cdr:to>
    <cdr:sp macro="" textlink="">
      <cdr:nvSpPr>
        <cdr:cNvPr id="8" name="TextBox 7"/>
        <cdr:cNvSpPr txBox="1"/>
      </cdr:nvSpPr>
      <cdr:spPr>
        <a:xfrm xmlns:a="http://schemas.openxmlformats.org/drawingml/2006/main">
          <a:off x="1043608" y="936104"/>
          <a:ext cx="936104" cy="2880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p>
      </cdr:txBody>
    </cdr:sp>
  </cdr:relSizeAnchor>
  <cdr:relSizeAnchor xmlns:cdr="http://schemas.openxmlformats.org/drawingml/2006/chartDrawing">
    <cdr:from>
      <cdr:x>0.0607</cdr:x>
      <cdr:y>0.1222</cdr:y>
    </cdr:from>
    <cdr:to>
      <cdr:x>0.14981</cdr:x>
      <cdr:y>0.18019</cdr:y>
    </cdr:to>
    <cdr:sp macro="" textlink="">
      <cdr:nvSpPr>
        <cdr:cNvPr id="9" name="TextBox 8"/>
        <cdr:cNvSpPr txBox="1"/>
      </cdr:nvSpPr>
      <cdr:spPr>
        <a:xfrm xmlns:a="http://schemas.openxmlformats.org/drawingml/2006/main">
          <a:off x="539564" y="634846"/>
          <a:ext cx="792076" cy="3012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p>
      </cdr:txBody>
    </cdr:sp>
  </cdr:relSizeAnchor>
  <cdr:relSizeAnchor xmlns:cdr="http://schemas.openxmlformats.org/drawingml/2006/chartDrawing">
    <cdr:from>
      <cdr:x>0.24702</cdr:x>
      <cdr:y>0.72075</cdr:y>
    </cdr:from>
    <cdr:to>
      <cdr:x>0.32111</cdr:x>
      <cdr:y>0.80392</cdr:y>
    </cdr:to>
    <cdr:sp macro="" textlink="">
      <cdr:nvSpPr>
        <cdr:cNvPr id="10" name="TextBox 9"/>
        <cdr:cNvSpPr txBox="1"/>
      </cdr:nvSpPr>
      <cdr:spPr>
        <a:xfrm xmlns:a="http://schemas.openxmlformats.org/drawingml/2006/main">
          <a:off x="2195769" y="3744416"/>
          <a:ext cx="658588" cy="4320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p>
      </cdr:txBody>
    </cdr:sp>
  </cdr:relSizeAnchor>
  <cdr:relSizeAnchor xmlns:cdr="http://schemas.openxmlformats.org/drawingml/2006/chartDrawing">
    <cdr:from>
      <cdr:x>0.19841</cdr:x>
      <cdr:y>0.74847</cdr:y>
    </cdr:from>
    <cdr:to>
      <cdr:x>0.27132</cdr:x>
      <cdr:y>0.80392</cdr:y>
    </cdr:to>
    <cdr:sp macro="" textlink="">
      <cdr:nvSpPr>
        <cdr:cNvPr id="11" name="TextBox 10"/>
        <cdr:cNvSpPr txBox="1"/>
      </cdr:nvSpPr>
      <cdr:spPr>
        <a:xfrm xmlns:a="http://schemas.openxmlformats.org/drawingml/2006/main">
          <a:off x="1763688" y="3888432"/>
          <a:ext cx="648084" cy="2880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p>
      </cdr:txBody>
    </cdr:sp>
  </cdr:relSizeAnchor>
  <cdr:relSizeAnchor xmlns:cdr="http://schemas.openxmlformats.org/drawingml/2006/chartDrawing">
    <cdr:from>
      <cdr:x>0.39283</cdr:x>
      <cdr:y>0.70689</cdr:y>
    </cdr:from>
    <cdr:to>
      <cdr:x>0.45764</cdr:x>
      <cdr:y>0.7762</cdr:y>
    </cdr:to>
    <cdr:sp macro="" textlink="">
      <cdr:nvSpPr>
        <cdr:cNvPr id="12" name="TextBox 11"/>
        <cdr:cNvSpPr txBox="1"/>
      </cdr:nvSpPr>
      <cdr:spPr>
        <a:xfrm xmlns:a="http://schemas.openxmlformats.org/drawingml/2006/main">
          <a:off x="3491880" y="3672408"/>
          <a:ext cx="576097" cy="3600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p>
      </cdr:txBody>
    </cdr:sp>
  </cdr:relSizeAnchor>
  <cdr:relSizeAnchor xmlns:cdr="http://schemas.openxmlformats.org/drawingml/2006/chartDrawing">
    <cdr:from>
      <cdr:x>0.32802</cdr:x>
      <cdr:y>0.63759</cdr:y>
    </cdr:from>
    <cdr:to>
      <cdr:x>0.40093</cdr:x>
      <cdr:y>0.69303</cdr:y>
    </cdr:to>
    <cdr:sp macro="" textlink="">
      <cdr:nvSpPr>
        <cdr:cNvPr id="13" name="TextBox 12"/>
        <cdr:cNvSpPr txBox="1"/>
      </cdr:nvSpPr>
      <cdr:spPr>
        <a:xfrm xmlns:a="http://schemas.openxmlformats.org/drawingml/2006/main">
          <a:off x="2915780" y="3312369"/>
          <a:ext cx="648100"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p>
      </cdr:txBody>
    </cdr:sp>
  </cdr:relSizeAnchor>
  <cdr:relSizeAnchor xmlns:cdr="http://schemas.openxmlformats.org/drawingml/2006/chartDrawing">
    <cdr:from>
      <cdr:x>0.53054</cdr:x>
      <cdr:y>0.62373</cdr:y>
    </cdr:from>
    <cdr:to>
      <cdr:x>0.59535</cdr:x>
      <cdr:y>0.73461</cdr:y>
    </cdr:to>
    <cdr:sp macro="" textlink="">
      <cdr:nvSpPr>
        <cdr:cNvPr id="14" name="TextBox 13"/>
        <cdr:cNvSpPr txBox="1"/>
      </cdr:nvSpPr>
      <cdr:spPr>
        <a:xfrm xmlns:a="http://schemas.openxmlformats.org/drawingml/2006/main">
          <a:off x="4716016" y="3240361"/>
          <a:ext cx="576069" cy="57604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p>
      </cdr:txBody>
    </cdr:sp>
  </cdr:relSizeAnchor>
  <cdr:relSizeAnchor xmlns:cdr="http://schemas.openxmlformats.org/drawingml/2006/chartDrawing">
    <cdr:from>
      <cdr:x>0.46574</cdr:x>
      <cdr:y>0.58215</cdr:y>
    </cdr:from>
    <cdr:to>
      <cdr:x>0.54674</cdr:x>
      <cdr:y>0.64461</cdr:y>
    </cdr:to>
    <cdr:sp macro="" textlink="">
      <cdr:nvSpPr>
        <cdr:cNvPr id="15" name="TextBox 14"/>
        <cdr:cNvSpPr txBox="1"/>
      </cdr:nvSpPr>
      <cdr:spPr>
        <a:xfrm xmlns:a="http://schemas.openxmlformats.org/drawingml/2006/main">
          <a:off x="4139978" y="3024337"/>
          <a:ext cx="720011" cy="3244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p>
      </cdr:txBody>
    </cdr:sp>
  </cdr:relSizeAnchor>
  <cdr:relSizeAnchor xmlns:cdr="http://schemas.openxmlformats.org/drawingml/2006/chartDrawing">
    <cdr:from>
      <cdr:x>0.64395</cdr:x>
      <cdr:y>0.30843</cdr:y>
    </cdr:from>
    <cdr:to>
      <cdr:x>0.73309</cdr:x>
      <cdr:y>0.34652</cdr:y>
    </cdr:to>
    <cdr:sp macro="" textlink="">
      <cdr:nvSpPr>
        <cdr:cNvPr id="16" name="TextBox 15"/>
        <cdr:cNvSpPr txBox="1"/>
      </cdr:nvSpPr>
      <cdr:spPr>
        <a:xfrm xmlns:a="http://schemas.openxmlformats.org/drawingml/2006/main">
          <a:off x="5724129" y="1602323"/>
          <a:ext cx="792332" cy="1978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p>
      </cdr:txBody>
    </cdr:sp>
  </cdr:relSizeAnchor>
  <cdr:relSizeAnchor xmlns:cdr="http://schemas.openxmlformats.org/drawingml/2006/chartDrawing">
    <cdr:from>
      <cdr:x>0.59535</cdr:x>
      <cdr:y>0.59601</cdr:y>
    </cdr:from>
    <cdr:to>
      <cdr:x>0.68446</cdr:x>
      <cdr:y>0.74847</cdr:y>
    </cdr:to>
    <cdr:sp macro="" textlink="">
      <cdr:nvSpPr>
        <cdr:cNvPr id="17" name="TextBox 16"/>
        <cdr:cNvSpPr txBox="1"/>
      </cdr:nvSpPr>
      <cdr:spPr>
        <a:xfrm xmlns:a="http://schemas.openxmlformats.org/drawingml/2006/main">
          <a:off x="5292080" y="3096344"/>
          <a:ext cx="792088" cy="79208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p>
      </cdr:txBody>
    </cdr:sp>
  </cdr:relSizeAnchor>
  <cdr:relSizeAnchor xmlns:cdr="http://schemas.openxmlformats.org/drawingml/2006/chartDrawing">
    <cdr:from>
      <cdr:x>0.80597</cdr:x>
      <cdr:y>0.66531</cdr:y>
    </cdr:from>
    <cdr:to>
      <cdr:x>0.88698</cdr:x>
      <cdr:y>0.73461</cdr:y>
    </cdr:to>
    <cdr:sp macro="" textlink="">
      <cdr:nvSpPr>
        <cdr:cNvPr id="18" name="TextBox 17"/>
        <cdr:cNvSpPr txBox="1"/>
      </cdr:nvSpPr>
      <cdr:spPr>
        <a:xfrm xmlns:a="http://schemas.openxmlformats.org/drawingml/2006/main">
          <a:off x="7164288" y="3456385"/>
          <a:ext cx="720106" cy="3600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p>
      </cdr:txBody>
    </cdr:sp>
  </cdr:relSizeAnchor>
  <cdr:relSizeAnchor xmlns:cdr="http://schemas.openxmlformats.org/drawingml/2006/chartDrawing">
    <cdr:from>
      <cdr:x>0.73309</cdr:x>
      <cdr:y>0.64461</cdr:y>
    </cdr:from>
    <cdr:to>
      <cdr:x>0.80597</cdr:x>
      <cdr:y>0.74847</cdr:y>
    </cdr:to>
    <cdr:sp macro="" textlink="">
      <cdr:nvSpPr>
        <cdr:cNvPr id="19" name="TextBox 18"/>
        <cdr:cNvSpPr txBox="1"/>
      </cdr:nvSpPr>
      <cdr:spPr>
        <a:xfrm xmlns:a="http://schemas.openxmlformats.org/drawingml/2006/main">
          <a:off x="6516460" y="3348832"/>
          <a:ext cx="647833" cy="5395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p>
      </cdr:txBody>
    </cdr:sp>
  </cdr:relSizeAnchor>
</c:userShapes>
</file>

<file path=ppt/drawings/drawing9.xml><?xml version="1.0" encoding="utf-8"?>
<c:userShapes xmlns:c="http://schemas.openxmlformats.org/drawingml/2006/chart">
  <cdr:relSizeAnchor xmlns:cdr="http://schemas.openxmlformats.org/drawingml/2006/chartDrawing">
    <cdr:from>
      <cdr:x>0.11111</cdr:x>
      <cdr:y>0.64749</cdr:y>
    </cdr:from>
    <cdr:to>
      <cdr:x>0.28571</cdr:x>
      <cdr:y>0.75995</cdr:y>
    </cdr:to>
    <cdr:sp macro="" textlink="">
      <cdr:nvSpPr>
        <cdr:cNvPr id="3" name="TextBox 2"/>
        <cdr:cNvSpPr txBox="1"/>
      </cdr:nvSpPr>
      <cdr:spPr>
        <a:xfrm xmlns:a="http://schemas.openxmlformats.org/drawingml/2006/main">
          <a:off x="504056" y="3403566"/>
          <a:ext cx="792087" cy="59118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400" b="1" dirty="0">
            <a:solidFill>
              <a:schemeClr val="bg1"/>
            </a:solidFill>
          </a:endParaRPr>
        </a:p>
      </cdr:txBody>
    </cdr:sp>
  </cdr:relSizeAnchor>
  <cdr:relSizeAnchor xmlns:cdr="http://schemas.openxmlformats.org/drawingml/2006/chartDrawing">
    <cdr:from>
      <cdr:x>0.44158</cdr:x>
      <cdr:y>0.30912</cdr:y>
    </cdr:from>
    <cdr:to>
      <cdr:x>0.60309</cdr:x>
      <cdr:y>0.39343</cdr:y>
    </cdr:to>
    <cdr:sp macro="" textlink="">
      <cdr:nvSpPr>
        <cdr:cNvPr id="4" name="TextBox 3"/>
        <cdr:cNvSpPr txBox="1"/>
      </cdr:nvSpPr>
      <cdr:spPr>
        <a:xfrm xmlns:a="http://schemas.openxmlformats.org/drawingml/2006/main">
          <a:off x="1898043" y="1584177"/>
          <a:ext cx="694245"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400" b="1" dirty="0">
            <a:solidFill>
              <a:schemeClr val="bg1"/>
            </a:solidFill>
          </a:endParaRPr>
        </a:p>
      </cdr:txBody>
    </cdr:sp>
  </cdr:relSizeAnchor>
  <cdr:relSizeAnchor xmlns:cdr="http://schemas.openxmlformats.org/drawingml/2006/chartDrawing">
    <cdr:from>
      <cdr:x>0.41881</cdr:x>
      <cdr:y>0.64384</cdr:y>
    </cdr:from>
    <cdr:to>
      <cdr:x>0.6016</cdr:x>
      <cdr:y>0.78554</cdr:y>
    </cdr:to>
    <cdr:sp macro="" textlink="">
      <cdr:nvSpPr>
        <cdr:cNvPr id="5" name="TextBox 4"/>
        <cdr:cNvSpPr txBox="1"/>
      </cdr:nvSpPr>
      <cdr:spPr>
        <a:xfrm xmlns:a="http://schemas.openxmlformats.org/drawingml/2006/main">
          <a:off x="1800200" y="3299524"/>
          <a:ext cx="785672" cy="7261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400" b="1" dirty="0">
            <a:solidFill>
              <a:schemeClr val="bg1"/>
            </a:solidFill>
          </a:endParaRPr>
        </a:p>
      </cdr:txBody>
    </cdr:sp>
  </cdr:relSizeAnchor>
  <cdr:relSizeAnchor xmlns:cdr="http://schemas.openxmlformats.org/drawingml/2006/chartDrawing">
    <cdr:from>
      <cdr:x>0.3518</cdr:x>
      <cdr:y>0.61048</cdr:y>
    </cdr:from>
    <cdr:to>
      <cdr:x>0.44528</cdr:x>
      <cdr:y>0.66987</cdr:y>
    </cdr:to>
    <cdr:sp macro="" textlink="">
      <cdr:nvSpPr>
        <cdr:cNvPr id="7" name="TextBox 6"/>
        <cdr:cNvSpPr txBox="1"/>
      </cdr:nvSpPr>
      <cdr:spPr>
        <a:xfrm xmlns:a="http://schemas.openxmlformats.org/drawingml/2006/main">
          <a:off x="1512151" y="3340896"/>
          <a:ext cx="401807" cy="3250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400" b="1" dirty="0" smtClean="0"/>
            <a:t>135</a:t>
          </a:r>
          <a:endParaRPr lang="ru-RU" sz="1400" b="1" dirty="0"/>
        </a:p>
      </cdr:txBody>
    </cdr:sp>
  </cdr:relSizeAnchor>
  <cdr:relSizeAnchor xmlns:cdr="http://schemas.openxmlformats.org/drawingml/2006/chartDrawing">
    <cdr:from>
      <cdr:x>0.06349</cdr:x>
      <cdr:y>0</cdr:y>
    </cdr:from>
    <cdr:to>
      <cdr:x>0.24179</cdr:x>
      <cdr:y>0.05314</cdr:y>
    </cdr:to>
    <cdr:sp macro="" textlink="">
      <cdr:nvSpPr>
        <cdr:cNvPr id="8" name="TextBox 7"/>
        <cdr:cNvSpPr txBox="1"/>
      </cdr:nvSpPr>
      <cdr:spPr>
        <a:xfrm xmlns:a="http://schemas.openxmlformats.org/drawingml/2006/main">
          <a:off x="288032" y="-1677448"/>
          <a:ext cx="808859" cy="2712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0.07579</cdr:x>
      <cdr:y>0.89041</cdr:y>
    </cdr:from>
    <cdr:to>
      <cdr:x>0.29977</cdr:x>
      <cdr:y>1</cdr:y>
    </cdr:to>
    <cdr:sp macro="" textlink="">
      <cdr:nvSpPr>
        <cdr:cNvPr id="9" name="TextBox 8"/>
        <cdr:cNvSpPr txBox="1"/>
      </cdr:nvSpPr>
      <cdr:spPr>
        <a:xfrm xmlns:a="http://schemas.openxmlformats.org/drawingml/2006/main">
          <a:off x="325760" y="4872864"/>
          <a:ext cx="962744" cy="5997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400" b="1" dirty="0" smtClean="0"/>
            <a:t>3 827 </a:t>
          </a:r>
        </a:p>
        <a:p xmlns:a="http://schemas.openxmlformats.org/drawingml/2006/main">
          <a:pPr algn="ctr"/>
          <a:r>
            <a:rPr lang="ru-RU" sz="1400" b="1" dirty="0" smtClean="0"/>
            <a:t>млн.руб.</a:t>
          </a:r>
          <a:endParaRPr lang="ru-RU" sz="1400" b="1" dirty="0"/>
        </a:p>
      </cdr:txBody>
    </cdr:sp>
  </cdr:relSizeAnchor>
  <cdr:relSizeAnchor xmlns:cdr="http://schemas.openxmlformats.org/drawingml/2006/chartDrawing">
    <cdr:from>
      <cdr:x>0.26804</cdr:x>
      <cdr:y>0.8902</cdr:y>
    </cdr:from>
    <cdr:to>
      <cdr:x>0.46907</cdr:x>
      <cdr:y>0.99979</cdr:y>
    </cdr:to>
    <cdr:sp macro="" textlink="">
      <cdr:nvSpPr>
        <cdr:cNvPr id="10" name="TextBox 9"/>
        <cdr:cNvSpPr txBox="1"/>
      </cdr:nvSpPr>
      <cdr:spPr>
        <a:xfrm xmlns:a="http://schemas.openxmlformats.org/drawingml/2006/main">
          <a:off x="1152123" y="4871715"/>
          <a:ext cx="864092" cy="5997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t>                 </a:t>
          </a:r>
          <a:r>
            <a:rPr lang="ru-RU" sz="1400" b="1" dirty="0" smtClean="0"/>
            <a:t>5 021 </a:t>
          </a:r>
          <a:br>
            <a:rPr lang="ru-RU" sz="1400" b="1" dirty="0" smtClean="0"/>
          </a:br>
          <a:r>
            <a:rPr lang="ru-RU" sz="1400" b="1" dirty="0" smtClean="0"/>
            <a:t>                     млн.руб.</a:t>
          </a:r>
          <a:endParaRPr lang="ru-RU" sz="1400" b="1" dirty="0"/>
        </a:p>
      </cdr:txBody>
    </cdr:sp>
  </cdr:relSizeAnchor>
  <cdr:relSizeAnchor xmlns:cdr="http://schemas.openxmlformats.org/drawingml/2006/chartDrawing">
    <cdr:from>
      <cdr:x>0.2371</cdr:x>
      <cdr:y>0.21225</cdr:y>
    </cdr:from>
    <cdr:to>
      <cdr:x>0.55682</cdr:x>
      <cdr:y>0.34095</cdr:y>
    </cdr:to>
    <cdr:sp macro="" textlink="">
      <cdr:nvSpPr>
        <cdr:cNvPr id="11" name="Стрелка вправо 10"/>
        <cdr:cNvSpPr/>
      </cdr:nvSpPr>
      <cdr:spPr>
        <a:xfrm xmlns:a="http://schemas.openxmlformats.org/drawingml/2006/main" rot="20080404">
          <a:off x="1019134" y="1161546"/>
          <a:ext cx="1374265" cy="704324"/>
        </a:xfrm>
        <a:prstGeom xmlns:a="http://schemas.openxmlformats.org/drawingml/2006/main" prst="rightArrow">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dirty="0"/>
        </a:p>
      </cdr:txBody>
    </cdr:sp>
  </cdr:relSizeAnchor>
  <cdr:relSizeAnchor xmlns:cdr="http://schemas.openxmlformats.org/drawingml/2006/chartDrawing">
    <cdr:from>
      <cdr:x>0.25472</cdr:x>
      <cdr:y>0.26476</cdr:y>
    </cdr:from>
    <cdr:to>
      <cdr:x>0.49928</cdr:x>
      <cdr:y>0.34723</cdr:y>
    </cdr:to>
    <cdr:sp macro="" textlink="">
      <cdr:nvSpPr>
        <cdr:cNvPr id="12" name="TextBox 11"/>
        <cdr:cNvSpPr txBox="1"/>
      </cdr:nvSpPr>
      <cdr:spPr>
        <a:xfrm xmlns:a="http://schemas.openxmlformats.org/drawingml/2006/main" rot="20142082">
          <a:off x="1094865" y="1448953"/>
          <a:ext cx="1051198" cy="4513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300" b="1" dirty="0" smtClean="0"/>
            <a:t>Рост на 1 194</a:t>
          </a:r>
          <a:endParaRPr lang="ru-RU" sz="1300" dirty="0"/>
        </a:p>
      </cdr:txBody>
    </cdr:sp>
  </cdr:relSizeAnchor>
  <cdr:relSizeAnchor xmlns:cdr="http://schemas.openxmlformats.org/drawingml/2006/chartDrawing">
    <cdr:from>
      <cdr:x>0.8254</cdr:x>
      <cdr:y>0</cdr:y>
    </cdr:from>
    <cdr:to>
      <cdr:x>1</cdr:x>
      <cdr:y>0.23701</cdr:y>
    </cdr:to>
    <cdr:sp macro="" textlink="">
      <cdr:nvSpPr>
        <cdr:cNvPr id="13" name="TextBox 12"/>
        <cdr:cNvSpPr txBox="1"/>
      </cdr:nvSpPr>
      <cdr:spPr>
        <a:xfrm xmlns:a="http://schemas.openxmlformats.org/drawingml/2006/main">
          <a:off x="3744416" y="0"/>
          <a:ext cx="792088"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0.30902</cdr:x>
      <cdr:y>0.38412</cdr:y>
    </cdr:from>
    <cdr:to>
      <cdr:x>0.44905</cdr:x>
      <cdr:y>0.42627</cdr:y>
    </cdr:to>
    <cdr:sp macro="" textlink="">
      <cdr:nvSpPr>
        <cdr:cNvPr id="6" name="TextBox 5"/>
        <cdr:cNvSpPr txBox="1"/>
      </cdr:nvSpPr>
      <cdr:spPr>
        <a:xfrm xmlns:a="http://schemas.openxmlformats.org/drawingml/2006/main">
          <a:off x="1328264" y="2102114"/>
          <a:ext cx="601895" cy="23067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none" rtlCol="0"/>
        <a:lstStyle xmlns:a="http://schemas.openxmlformats.org/drawingml/2006/main"/>
        <a:p xmlns:a="http://schemas.openxmlformats.org/drawingml/2006/main">
          <a:r>
            <a:rPr lang="ru-RU" sz="1400" b="1" dirty="0" smtClean="0"/>
            <a:t>  1 059</a:t>
          </a:r>
          <a:endParaRPr lang="ru-RU" sz="14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619CC66-9754-4A18-B547-210CDB24734B}" type="datetimeFigureOut">
              <a:rPr lang="ru-RU" smtClean="0"/>
              <a:pPr/>
              <a:t>26.04.2021</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05470E12-0619-4C0A-AD19-A3180F03D3A5}" type="slidenum">
              <a:rPr lang="ru-RU" smtClean="0"/>
              <a:pPr/>
              <a:t>‹#›</a:t>
            </a:fld>
            <a:endParaRPr lang="ru-RU"/>
          </a:p>
        </p:txBody>
      </p:sp>
    </p:spTree>
    <p:extLst>
      <p:ext uri="{BB962C8B-B14F-4D97-AF65-F5344CB8AC3E}">
        <p14:creationId xmlns:p14="http://schemas.microsoft.com/office/powerpoint/2010/main" val="2319398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17A21CA-4932-4C93-B415-9B922AAFE249}" type="slidenum">
              <a:rPr lang="ru-RU" smtClean="0"/>
              <a:pPr/>
              <a:t>18</a:t>
            </a:fld>
            <a:endParaRPr lang="ru-RU"/>
          </a:p>
        </p:txBody>
      </p:sp>
    </p:spTree>
    <p:extLst>
      <p:ext uri="{BB962C8B-B14F-4D97-AF65-F5344CB8AC3E}">
        <p14:creationId xmlns:p14="http://schemas.microsoft.com/office/powerpoint/2010/main" val="86258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603312E-50E2-4037-87E9-A7674B8A8D54}" type="slidenum">
              <a:rPr lang="ru-RU" smtClean="0"/>
              <a:pPr/>
              <a:t>26</a:t>
            </a:fld>
            <a:endParaRPr lang="ru-RU" dirty="0"/>
          </a:p>
        </p:txBody>
      </p:sp>
    </p:spTree>
    <p:extLst>
      <p:ext uri="{BB962C8B-B14F-4D97-AF65-F5344CB8AC3E}">
        <p14:creationId xmlns:p14="http://schemas.microsoft.com/office/powerpoint/2010/main" val="145393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603312E-50E2-4037-87E9-A7674B8A8D54}" type="slidenum">
              <a:rPr lang="ru-RU" smtClean="0"/>
              <a:pPr/>
              <a:t>48</a:t>
            </a:fld>
            <a:endParaRPr lang="ru-RU"/>
          </a:p>
        </p:txBody>
      </p:sp>
    </p:spTree>
    <p:extLst>
      <p:ext uri="{BB962C8B-B14F-4D97-AF65-F5344CB8AC3E}">
        <p14:creationId xmlns:p14="http://schemas.microsoft.com/office/powerpoint/2010/main" val="1453935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5470E12-0619-4C0A-AD19-A3180F03D3A5}" type="slidenum">
              <a:rPr lang="ru-RU" smtClean="0"/>
              <a:pPr/>
              <a:t>53</a:t>
            </a:fld>
            <a:endParaRPr lang="ru-RU"/>
          </a:p>
        </p:txBody>
      </p:sp>
    </p:spTree>
    <p:extLst>
      <p:ext uri="{BB962C8B-B14F-4D97-AF65-F5344CB8AC3E}">
        <p14:creationId xmlns:p14="http://schemas.microsoft.com/office/powerpoint/2010/main" val="1343456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5470E12-0619-4C0A-AD19-A3180F03D3A5}" type="slidenum">
              <a:rPr lang="ru-RU" smtClean="0"/>
              <a:pPr/>
              <a:t>54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CD14874-EE0B-4A09-90A9-9F07C3B20ED5}" type="datetimeFigureOut">
              <a:rPr lang="ru-RU" smtClean="0"/>
              <a:pPr/>
              <a:t>26.04.2021</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C53B023-F91D-4307-84F6-A342CB4EAB0C}"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CD14874-EE0B-4A09-90A9-9F07C3B20ED5}" type="datetimeFigureOut">
              <a:rPr lang="ru-RU" smtClean="0"/>
              <a:pPr/>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C53B023-F91D-4307-84F6-A342CB4EAB0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CD14874-EE0B-4A09-90A9-9F07C3B20ED5}" type="datetimeFigureOut">
              <a:rPr lang="ru-RU" smtClean="0"/>
              <a:pPr/>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C53B023-F91D-4307-84F6-A342CB4EAB0C}"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0_Титульный слайд">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fld id="{26666E84-CA21-407A-9098-B0529236DD86}" type="slidenum">
              <a:rPr lang="ru-RU" smtClean="0"/>
              <a:pPr/>
              <a:t>‹#›</a:t>
            </a:fld>
            <a:endParaRPr lang="ru-RU"/>
          </a:p>
        </p:txBody>
      </p:sp>
      <p:grpSp>
        <p:nvGrpSpPr>
          <p:cNvPr id="2" name="Группа 6"/>
          <p:cNvGrpSpPr/>
          <p:nvPr userDrawn="1"/>
        </p:nvGrpSpPr>
        <p:grpSpPr>
          <a:xfrm>
            <a:off x="418982" y="-315416"/>
            <a:ext cx="8617514" cy="1496507"/>
            <a:chOff x="202958" y="-11723"/>
            <a:chExt cx="8617514" cy="1352491"/>
          </a:xfrm>
        </p:grpSpPr>
        <p:sp>
          <p:nvSpPr>
            <p:cNvPr id="8" name="Скругленный прямоугольник 7"/>
            <p:cNvSpPr/>
            <p:nvPr/>
          </p:nvSpPr>
          <p:spPr>
            <a:xfrm>
              <a:off x="611560" y="188640"/>
              <a:ext cx="8208912" cy="1152128"/>
            </a:xfrm>
            <a:prstGeom prst="roundRect">
              <a:avLst/>
            </a:prstGeom>
            <a:noFill/>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9" name="Скругленный прямоугольник 8"/>
            <p:cNvSpPr/>
            <p:nvPr/>
          </p:nvSpPr>
          <p:spPr>
            <a:xfrm>
              <a:off x="202958" y="-11723"/>
              <a:ext cx="8568952" cy="1340768"/>
            </a:xfrm>
            <a:prstGeom prst="round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grpSp>
      <p:grpSp>
        <p:nvGrpSpPr>
          <p:cNvPr id="3" name="Группа 9"/>
          <p:cNvGrpSpPr/>
          <p:nvPr userDrawn="1"/>
        </p:nvGrpSpPr>
        <p:grpSpPr>
          <a:xfrm>
            <a:off x="0" y="-83731"/>
            <a:ext cx="9144000" cy="200363"/>
            <a:chOff x="0" y="-11723"/>
            <a:chExt cx="9144000" cy="200363"/>
          </a:xfrm>
        </p:grpSpPr>
        <p:sp>
          <p:nvSpPr>
            <p:cNvPr id="11" name="Прямоугольник 10"/>
            <p:cNvSpPr/>
            <p:nvPr/>
          </p:nvSpPr>
          <p:spPr>
            <a:xfrm>
              <a:off x="0" y="-11723"/>
              <a:ext cx="5652120" cy="2003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5652120" y="-11723"/>
              <a:ext cx="3491880" cy="2003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792733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CD14874-EE0B-4A09-90A9-9F07C3B20ED5}" type="datetimeFigureOut">
              <a:rPr lang="ru-RU" smtClean="0"/>
              <a:pPr/>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C53B023-F91D-4307-84F6-A342CB4EAB0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7" name="Date Placeholder 6"/>
          <p:cNvSpPr>
            <a:spLocks noGrp="1"/>
          </p:cNvSpPr>
          <p:nvPr>
            <p:ph type="dt" sz="half" idx="10"/>
          </p:nvPr>
        </p:nvSpPr>
        <p:spPr/>
        <p:txBody>
          <a:bodyPr/>
          <a:lstStyle/>
          <a:p>
            <a:fld id="{CCD14874-EE0B-4A09-90A9-9F07C3B20ED5}" type="datetimeFigureOut">
              <a:rPr lang="ru-RU" smtClean="0"/>
              <a:pPr/>
              <a:t>26.04.2021</a:t>
            </a:fld>
            <a:endParaRPr lang="ru-RU"/>
          </a:p>
        </p:txBody>
      </p:sp>
      <p:sp>
        <p:nvSpPr>
          <p:cNvPr id="8" name="Slide Number Placeholder 7"/>
          <p:cNvSpPr>
            <a:spLocks noGrp="1"/>
          </p:cNvSpPr>
          <p:nvPr>
            <p:ph type="sldNum" sz="quarter" idx="11"/>
          </p:nvPr>
        </p:nvSpPr>
        <p:spPr/>
        <p:txBody>
          <a:bodyPr/>
          <a:lstStyle/>
          <a:p>
            <a:fld id="{BC53B023-F91D-4307-84F6-A342CB4EAB0C}" type="slidenum">
              <a:rPr lang="ru-RU" smtClean="0"/>
              <a:pPr/>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CD14874-EE0B-4A09-90A9-9F07C3B20ED5}" type="datetimeFigureOut">
              <a:rPr lang="ru-RU" smtClean="0"/>
              <a:pPr/>
              <a:t>26.04.2021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C53B023-F91D-4307-84F6-A342CB4EAB0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ru-RU" smtClean="0"/>
              <a:t>Образец текста</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CD14874-EE0B-4A09-90A9-9F07C3B20ED5}" type="datetimeFigureOut">
              <a:rPr lang="ru-RU" smtClean="0"/>
              <a:pPr/>
              <a:t>26.04.2021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C53B023-F91D-4307-84F6-A342CB4EAB0C}"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CCD14874-EE0B-4A09-90A9-9F07C3B20ED5}" type="datetimeFigureOut">
              <a:rPr lang="ru-RU" smtClean="0"/>
              <a:pPr/>
              <a:t>26.04.2021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C53B023-F91D-4307-84F6-A342CB4EAB0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14874-EE0B-4A09-90A9-9F07C3B20ED5}" type="datetimeFigureOut">
              <a:rPr lang="ru-RU" smtClean="0"/>
              <a:pPr/>
              <a:t>26.04.2021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C53B023-F91D-4307-84F6-A342CB4EAB0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CD14874-EE0B-4A09-90A9-9F07C3B20ED5}" type="datetimeFigureOut">
              <a:rPr lang="ru-RU" smtClean="0"/>
              <a:pPr/>
              <a:t>26.04.2021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C53B023-F91D-4307-84F6-A342CB4EAB0C}"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CD14874-EE0B-4A09-90A9-9F07C3B20ED5}" type="datetimeFigureOut">
              <a:rPr lang="ru-RU" smtClean="0"/>
              <a:pPr/>
              <a:t>26.04.2021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C53B023-F91D-4307-84F6-A342CB4EAB0C}" type="slidenum">
              <a:rPr lang="ru-RU" smtClean="0"/>
              <a:pPr/>
              <a:t>‹#›</a:t>
            </a:fld>
            <a:endParaRPr lang="ru-RU"/>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ru-RU" smtClean="0"/>
              <a:t>Образец заголовка</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CCD14874-EE0B-4A09-90A9-9F07C3B20ED5}" type="datetimeFigureOut">
              <a:rPr lang="ru-RU" smtClean="0"/>
              <a:pPr/>
              <a:t>26.04.2021</a:t>
            </a:fld>
            <a:endParaRPr lang="ru-RU"/>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BC53B023-F91D-4307-84F6-A342CB4EAB0C}" type="slidenum">
              <a:rPr lang="ru-RU" smtClean="0"/>
              <a:pPr/>
              <a:t>‹#›</a:t>
            </a:fld>
            <a:endParaRPr lang="ru-RU"/>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chart" Target="../charts/chart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chart" Target="../charts/chart13.xml"/></Relationships>
</file>

<file path=ppt/slides/_rels/slide2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png"/><Relationship Id="rId5" Type="http://schemas.openxmlformats.org/officeDocument/2006/relationships/tags" Target="../tags/tag5.xml"/><Relationship Id="rId10" Type="http://schemas.openxmlformats.org/officeDocument/2006/relationships/image" Target="../media/image42.jpeg"/><Relationship Id="rId4" Type="http://schemas.openxmlformats.org/officeDocument/2006/relationships/tags" Target="../tags/tag4.xml"/><Relationship Id="rId9"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8.xml"/><Relationship Id="rId13" Type="http://schemas.microsoft.com/office/2007/relationships/hdphoto" Target="../media/hdphoto9.wdp"/><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43.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2.png"/><Relationship Id="rId5" Type="http://schemas.openxmlformats.org/officeDocument/2006/relationships/tags" Target="../tags/tag13.xml"/><Relationship Id="rId10" Type="http://schemas.openxmlformats.org/officeDocument/2006/relationships/image" Target="../media/image45.jpeg"/><Relationship Id="rId4" Type="http://schemas.openxmlformats.org/officeDocument/2006/relationships/tags" Target="../tags/tag12.xml"/><Relationship Id="rId9" Type="http://schemas.openxmlformats.org/officeDocument/2006/relationships/image" Target="../media/image44.jpe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8.xml"/><Relationship Id="rId7" Type="http://schemas.openxmlformats.org/officeDocument/2006/relationships/image" Target="../media/image46.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2.xml"/><Relationship Id="rId5" Type="http://schemas.openxmlformats.org/officeDocument/2006/relationships/tags" Target="../tags/tag20.xml"/><Relationship Id="rId4" Type="http://schemas.openxmlformats.org/officeDocument/2006/relationships/tags" Target="../tags/tag19.xml"/></Relationships>
</file>

<file path=ppt/slides/_rels/slide3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chart" Target="../charts/chart20.xml"/><Relationship Id="rId7" Type="http://schemas.openxmlformats.org/officeDocument/2006/relationships/diagramLayout" Target="../diagrams/layout9.xml"/><Relationship Id="rId2" Type="http://schemas.openxmlformats.org/officeDocument/2006/relationships/chart" Target="../charts/chart19.xml"/><Relationship Id="rId1" Type="http://schemas.openxmlformats.org/officeDocument/2006/relationships/slideLayout" Target="../slideLayouts/slideLayout2.xml"/><Relationship Id="rId6" Type="http://schemas.openxmlformats.org/officeDocument/2006/relationships/diagramData" Target="../diagrams/data9.xml"/><Relationship Id="rId11" Type="http://schemas.openxmlformats.org/officeDocument/2006/relationships/image" Target="../media/image2.png"/><Relationship Id="rId5" Type="http://schemas.openxmlformats.org/officeDocument/2006/relationships/chart" Target="../charts/chart22.xml"/><Relationship Id="rId10" Type="http://schemas.microsoft.com/office/2007/relationships/diagramDrawing" Target="../diagrams/drawing9.xml"/><Relationship Id="rId4" Type="http://schemas.openxmlformats.org/officeDocument/2006/relationships/chart" Target="../charts/chart21.xml"/><Relationship Id="rId9" Type="http://schemas.openxmlformats.org/officeDocument/2006/relationships/diagramColors" Target="../diagrams/colors9.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chart" Target="../charts/chart23.xml"/><Relationship Id="rId4" Type="http://schemas.microsoft.com/office/2007/relationships/hdphoto" Target="../media/hdphoto10.wdp"/></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chart" Target="../charts/chart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3.jpeg"/><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chart" Target="../charts/chart28.xml"/><Relationship Id="rId5" Type="http://schemas.openxmlformats.org/officeDocument/2006/relationships/chart" Target="../charts/chart27.xml"/><Relationship Id="rId4" Type="http://schemas.microsoft.com/office/2007/relationships/hdphoto" Target="../media/hdphoto11.wdp"/><Relationship Id="rId9"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chart" Target="../charts/chart29.xml"/><Relationship Id="rId4" Type="http://schemas.microsoft.com/office/2007/relationships/hdphoto" Target="../media/hdphoto13.wdp"/></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30.xml"/><Relationship Id="rId5" Type="http://schemas.openxmlformats.org/officeDocument/2006/relationships/image" Target="../media/image2.png"/><Relationship Id="rId4" Type="http://schemas.microsoft.com/office/2007/relationships/hdphoto" Target="../media/hdphoto14.wdp"/></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hart" Target="../charts/chart32.xml"/><Relationship Id="rId7" Type="http://schemas.openxmlformats.org/officeDocument/2006/relationships/chart" Target="../charts/chart33.xml"/><Relationship Id="rId2" Type="http://schemas.openxmlformats.org/officeDocument/2006/relationships/chart" Target="../charts/chart31.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5.wdp"/><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microsoft.com/office/2007/relationships/hdphoto" Target="../media/hdphoto16.wdp"/><Relationship Id="rId7" Type="http://schemas.openxmlformats.org/officeDocument/2006/relationships/image" Target="../media/image2.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611560" y="1773196"/>
            <a:ext cx="8352928" cy="1098143"/>
          </a:xfrm>
        </p:spPr>
        <p:txBody>
          <a:bodyPr>
            <a:normAutofit/>
          </a:bodyPr>
          <a:lstStyle/>
          <a:p>
            <a:pPr algn="ctr"/>
            <a:r>
              <a:rPr lang="ru-RU" b="1" dirty="0" smtClean="0">
                <a:solidFill>
                  <a:schemeClr val="accent3">
                    <a:lumMod val="50000"/>
                  </a:schemeClr>
                </a:solidFill>
              </a:rPr>
              <a:t>По проекту решения Думы города Пятигорска «об исполнении бюджета города-курорта Пятигорска за 2019 год»</a:t>
            </a:r>
          </a:p>
        </p:txBody>
      </p:sp>
      <p:sp>
        <p:nvSpPr>
          <p:cNvPr id="3" name="Заголовок 2"/>
          <p:cNvSpPr>
            <a:spLocks noGrp="1"/>
          </p:cNvSpPr>
          <p:nvPr>
            <p:ph type="ctrTitle"/>
          </p:nvPr>
        </p:nvSpPr>
        <p:spPr>
          <a:xfrm>
            <a:off x="1259632" y="404664"/>
            <a:ext cx="7175351" cy="1793167"/>
          </a:xfrm>
        </p:spPr>
        <p:txBody>
          <a:bodyPr/>
          <a:lstStyle/>
          <a:p>
            <a:pPr marL="182880" indent="0" algn="ctr">
              <a:buNone/>
            </a:pPr>
            <a:r>
              <a:rPr lang="ru-RU" sz="4800" dirty="0" smtClean="0">
                <a:solidFill>
                  <a:schemeClr val="accent3">
                    <a:lumMod val="50000"/>
                  </a:schemeClr>
                </a:solidFill>
                <a:effectLst>
                  <a:outerShdw blurRad="38100" dist="38100" dir="2700000" algn="tl">
                    <a:srgbClr val="000000">
                      <a:alpha val="43137"/>
                    </a:srgbClr>
                  </a:outerShdw>
                </a:effectLst>
              </a:rPr>
              <a:t>БЮДЖЕТ </a:t>
            </a:r>
            <a:br>
              <a:rPr lang="ru-RU" sz="4800" dirty="0" smtClean="0">
                <a:solidFill>
                  <a:schemeClr val="accent3">
                    <a:lumMod val="50000"/>
                  </a:schemeClr>
                </a:solidFill>
                <a:effectLst>
                  <a:outerShdw blurRad="38100" dist="38100" dir="2700000" algn="tl">
                    <a:srgbClr val="000000">
                      <a:alpha val="43137"/>
                    </a:srgbClr>
                  </a:outerShdw>
                </a:effectLst>
              </a:rPr>
            </a:br>
            <a:r>
              <a:rPr lang="ru-RU" sz="4800" dirty="0" smtClean="0">
                <a:solidFill>
                  <a:schemeClr val="accent3">
                    <a:lumMod val="50000"/>
                  </a:schemeClr>
                </a:solidFill>
                <a:effectLst>
                  <a:outerShdw blurRad="38100" dist="38100" dir="2700000" algn="tl">
                    <a:srgbClr val="000000">
                      <a:alpha val="43137"/>
                    </a:srgbClr>
                  </a:outerShdw>
                </a:effectLst>
              </a:rPr>
              <a:t>ДЛЯ ГРАЖДАН</a:t>
            </a:r>
            <a:br>
              <a:rPr lang="ru-RU" sz="4800" dirty="0" smtClean="0">
                <a:solidFill>
                  <a:schemeClr val="accent3">
                    <a:lumMod val="50000"/>
                  </a:schemeClr>
                </a:solidFill>
                <a:effectLst>
                  <a:outerShdw blurRad="38100" dist="38100" dir="2700000" algn="tl">
                    <a:srgbClr val="000000">
                      <a:alpha val="43137"/>
                    </a:srgbClr>
                  </a:outerShdw>
                </a:effectLst>
              </a:rPr>
            </a:br>
            <a:r>
              <a:rPr lang="ru-RU" sz="4800" dirty="0" smtClean="0">
                <a:solidFill>
                  <a:schemeClr val="accent3">
                    <a:lumMod val="50000"/>
                  </a:schemeClr>
                </a:solidFill>
                <a:effectLst>
                  <a:outerShdw blurRad="38100" dist="38100" dir="2700000" algn="tl">
                    <a:srgbClr val="000000">
                      <a:alpha val="43137"/>
                    </a:srgbClr>
                  </a:outerShdw>
                </a:effectLst>
              </a:rPr>
              <a:t> </a:t>
            </a:r>
            <a:endParaRPr lang="ru-RU" sz="4800" dirty="0">
              <a:solidFill>
                <a:schemeClr val="accent3">
                  <a:lumMod val="50000"/>
                </a:schemeClr>
              </a:solidFill>
              <a:effectLst>
                <a:outerShdw blurRad="38100" dist="38100" dir="2700000" algn="tl">
                  <a:srgbClr val="000000">
                    <a:alpha val="43137"/>
                  </a:srgbClr>
                </a:outerShdw>
              </a:effectLst>
            </a:endParaRPr>
          </a:p>
        </p:txBody>
      </p:sp>
      <p:pic>
        <p:nvPicPr>
          <p:cNvPr id="4"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
        <p:nvSpPr>
          <p:cNvPr id="5" name="Подзаголовок 1"/>
          <p:cNvSpPr txBox="1">
            <a:spLocks/>
          </p:cNvSpPr>
          <p:nvPr/>
        </p:nvSpPr>
        <p:spPr>
          <a:xfrm>
            <a:off x="3608893" y="6093295"/>
            <a:ext cx="2088232" cy="576065"/>
          </a:xfrm>
          <a:prstGeom prst="rect">
            <a:avLst/>
          </a:prstGeom>
        </p:spPr>
        <p:txBody>
          <a:bodyPr vert="horz" lIns="91440" tIns="45720" rIns="91440" bIns="45720" rtlCol="0">
            <a:normAutofit fontScale="85000" lnSpcReduction="20000"/>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ctr"/>
            <a:r>
              <a:rPr lang="ru-RU" sz="1800" b="1" dirty="0" smtClean="0">
                <a:solidFill>
                  <a:schemeClr val="tx1"/>
                </a:solidFill>
              </a:rPr>
              <a:t>2021 год</a:t>
            </a:r>
          </a:p>
          <a:p>
            <a:pPr algn="ctr"/>
            <a:r>
              <a:rPr lang="ru-RU" sz="1800" b="1" dirty="0" smtClean="0">
                <a:solidFill>
                  <a:schemeClr val="tx1"/>
                </a:solidFill>
              </a:rPr>
              <a:t>город Пятигорск</a:t>
            </a:r>
            <a:endParaRPr lang="ru-RU" sz="1800" b="1" dirty="0">
              <a:solidFill>
                <a:schemeClr val="tx1"/>
              </a:solidFill>
            </a:endParaRPr>
          </a:p>
        </p:txBody>
      </p:sp>
      <p:pic>
        <p:nvPicPr>
          <p:cNvPr id="6" name="Рисунок 5" descr="https://kolomnagrad.ru/uploads/posts/2019-11/1573633754_260abe733e259bedf3a2acdcc9354630.jpg"/>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915816" y="2867406"/>
            <a:ext cx="3474386" cy="2808312"/>
          </a:xfrm>
          <a:prstGeom prst="rect">
            <a:avLst/>
          </a:prstGeom>
          <a:noFill/>
          <a:ln>
            <a:noFill/>
          </a:ln>
        </p:spPr>
      </p:pic>
    </p:spTree>
    <p:extLst>
      <p:ext uri="{BB962C8B-B14F-4D97-AF65-F5344CB8AC3E}">
        <p14:creationId xmlns:p14="http://schemas.microsoft.com/office/powerpoint/2010/main" val="347314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superuser\Desktop\СЛАЙДЫ!!!!!!!\Новая папка\Картинки для бюджета\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653135"/>
            <a:ext cx="3465699" cy="21663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980401" y="-171400"/>
            <a:ext cx="8163774" cy="1143000"/>
          </a:xfrm>
        </p:spPr>
        <p:txBody>
          <a:bodyPr>
            <a:noAutofit/>
          </a:bodyPr>
          <a:lstStyle/>
          <a:p>
            <a:pPr marL="0" indent="0" algn="ctr">
              <a:buNone/>
            </a:pPr>
            <a:r>
              <a:rPr lang="ru-RU" sz="2400" b="1" dirty="0" smtClean="0">
                <a:solidFill>
                  <a:schemeClr val="tx1"/>
                </a:solidFill>
                <a:effectLst/>
              </a:rPr>
              <a:t>Доходы бюджета города-курорта Пятигорска</a:t>
            </a:r>
            <a:endParaRPr lang="ru-RU" sz="2400" b="1" dirty="0">
              <a:solidFill>
                <a:schemeClr val="tx1"/>
              </a:solidFill>
              <a:effectLst/>
            </a:endParaRPr>
          </a:p>
        </p:txBody>
      </p:sp>
      <p:graphicFrame>
        <p:nvGraphicFramePr>
          <p:cNvPr id="7" name="Содержимое 6"/>
          <p:cNvGraphicFramePr>
            <a:graphicFrameLocks noGrp="1"/>
          </p:cNvGraphicFramePr>
          <p:nvPr>
            <p:ph sz="quarter" idx="4294967295"/>
            <p:extLst>
              <p:ext uri="{D42A27DB-BD31-4B8C-83A1-F6EECF244321}">
                <p14:modId xmlns:p14="http://schemas.microsoft.com/office/powerpoint/2010/main" val="1770811203"/>
              </p:ext>
            </p:extLst>
          </p:nvPr>
        </p:nvGraphicFramePr>
        <p:xfrm>
          <a:off x="107504" y="738909"/>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C:\Users\superuser\Desktop\герб пятигорска.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4135"/>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3770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1152" y="121794"/>
            <a:ext cx="7961313" cy="1368152"/>
          </a:xfrm>
        </p:spPr>
        <p:txBody>
          <a:bodyPr>
            <a:noAutofit/>
          </a:bodyPr>
          <a:lstStyle/>
          <a:p>
            <a:pPr marL="0" indent="0" algn="ctr">
              <a:buNone/>
            </a:pPr>
            <a:r>
              <a:rPr lang="ru-RU" sz="1800" dirty="0" smtClean="0">
                <a:solidFill>
                  <a:schemeClr val="tx1"/>
                </a:solidFill>
                <a:effectLst/>
              </a:rPr>
              <a:t>Объем и структура </a:t>
            </a:r>
            <a:r>
              <a:rPr lang="ru-RU" sz="1800" dirty="0">
                <a:solidFill>
                  <a:schemeClr val="tx1"/>
                </a:solidFill>
                <a:effectLst/>
              </a:rPr>
              <a:t>доходов </a:t>
            </a:r>
            <a:r>
              <a:rPr lang="ru-RU" sz="1800" dirty="0" smtClean="0">
                <a:solidFill>
                  <a:schemeClr val="tx1"/>
                </a:solidFill>
                <a:effectLst/>
              </a:rPr>
              <a:t>бюджета </a:t>
            </a:r>
            <a:r>
              <a:rPr lang="ru-RU" sz="1800" dirty="0">
                <a:solidFill>
                  <a:schemeClr val="tx1"/>
                </a:solidFill>
                <a:effectLst/>
              </a:rPr>
              <a:t>города-курорта Пятигорска по результатам исполнения </a:t>
            </a:r>
            <a:br>
              <a:rPr lang="ru-RU" sz="1800" dirty="0">
                <a:solidFill>
                  <a:schemeClr val="tx1"/>
                </a:solidFill>
                <a:effectLst/>
              </a:rPr>
            </a:br>
            <a:r>
              <a:rPr lang="ru-RU" sz="1800" dirty="0" smtClean="0">
                <a:solidFill>
                  <a:schemeClr val="tx1"/>
                </a:solidFill>
                <a:effectLst/>
              </a:rPr>
              <a:t>за 2018-2019гг</a:t>
            </a:r>
            <a:r>
              <a:rPr lang="ru-RU" sz="1800" dirty="0">
                <a:solidFill>
                  <a:schemeClr val="tx1"/>
                </a:solidFill>
                <a:effectLst/>
              </a:rPr>
              <a:t>.(тыс.руб.)</a:t>
            </a:r>
            <a:r>
              <a:rPr lang="ru-RU" sz="1800" dirty="0" smtClean="0">
                <a:solidFill>
                  <a:schemeClr val="tx1"/>
                </a:solidFill>
              </a:rPr>
              <a:t> </a:t>
            </a:r>
            <a:r>
              <a:rPr lang="ru-RU" sz="2000" dirty="0" smtClean="0">
                <a:solidFill>
                  <a:schemeClr val="tx1"/>
                </a:solidFill>
              </a:rPr>
              <a:t>                             </a:t>
            </a:r>
            <a:r>
              <a:rPr lang="ru-RU" sz="2800" b="1" dirty="0" smtClean="0">
                <a:solidFill>
                  <a:schemeClr val="tx1"/>
                </a:solidFill>
              </a:rPr>
              <a:t/>
            </a:r>
            <a:br>
              <a:rPr lang="ru-RU" sz="2800" b="1" dirty="0" smtClean="0">
                <a:solidFill>
                  <a:schemeClr val="tx1"/>
                </a:solidFill>
              </a:rPr>
            </a:br>
            <a:r>
              <a:rPr lang="ru-RU" sz="2800" dirty="0">
                <a:solidFill>
                  <a:schemeClr val="tx1"/>
                </a:solidFill>
              </a:rPr>
              <a:t> </a:t>
            </a:r>
            <a:r>
              <a:rPr lang="ru-RU" sz="2800" dirty="0" smtClean="0">
                <a:solidFill>
                  <a:schemeClr val="tx1"/>
                </a:solidFill>
              </a:rPr>
              <a:t>                                   </a:t>
            </a:r>
            <a:r>
              <a:rPr lang="ru-RU" sz="2800" b="1" dirty="0" smtClean="0">
                <a:solidFill>
                  <a:schemeClr val="tx1"/>
                </a:solidFill>
              </a:rPr>
              <a:t>  </a:t>
            </a:r>
            <a:endParaRPr lang="ru-RU" sz="1400" b="1" dirty="0">
              <a:solidFill>
                <a:schemeClr val="tx1"/>
              </a:solidFill>
              <a:effectLst/>
            </a:endParaRPr>
          </a:p>
        </p:txBody>
      </p:sp>
      <p:graphicFrame>
        <p:nvGraphicFramePr>
          <p:cNvPr id="4" name="Объект 3"/>
          <p:cNvGraphicFramePr>
            <a:graphicFrameLocks noGrp="1"/>
          </p:cNvGraphicFramePr>
          <p:nvPr>
            <p:ph sz="quarter" idx="4294967295"/>
            <p:extLst>
              <p:ext uri="{D42A27DB-BD31-4B8C-83A1-F6EECF244321}">
                <p14:modId xmlns:p14="http://schemas.microsoft.com/office/powerpoint/2010/main" val="347121712"/>
              </p:ext>
            </p:extLst>
          </p:nvPr>
        </p:nvGraphicFramePr>
        <p:xfrm>
          <a:off x="251520" y="1628800"/>
          <a:ext cx="8568952" cy="4536504"/>
        </p:xfrm>
        <a:graphic>
          <a:graphicData uri="http://schemas.openxmlformats.org/drawingml/2006/chart">
            <c:chart xmlns:c="http://schemas.openxmlformats.org/drawingml/2006/chart" xmlns:r="http://schemas.openxmlformats.org/officeDocument/2006/relationships" r:id="rId2"/>
          </a:graphicData>
        </a:graphic>
      </p:graphicFrame>
      <p:sp>
        <p:nvSpPr>
          <p:cNvPr id="5" name="Прямоугольник 4"/>
          <p:cNvSpPr/>
          <p:nvPr/>
        </p:nvSpPr>
        <p:spPr>
          <a:xfrm>
            <a:off x="1043608" y="6021288"/>
            <a:ext cx="2520280" cy="584775"/>
          </a:xfrm>
          <a:prstGeom prst="rect">
            <a:avLst/>
          </a:prstGeom>
        </p:spPr>
        <p:txBody>
          <a:bodyPr wrap="square">
            <a:spAutoFit/>
          </a:bodyPr>
          <a:lstStyle/>
          <a:p>
            <a:r>
              <a:rPr lang="ru-RU" sz="1600" b="1" dirty="0" smtClean="0"/>
              <a:t>Всего за год </a:t>
            </a:r>
          </a:p>
          <a:p>
            <a:r>
              <a:rPr lang="ru-RU" sz="1600" b="1" dirty="0" smtClean="0"/>
              <a:t>3 826 877 тыс. руб.</a:t>
            </a:r>
            <a:endParaRPr lang="ru-RU" sz="1600" b="1" dirty="0"/>
          </a:p>
        </p:txBody>
      </p:sp>
      <p:sp>
        <p:nvSpPr>
          <p:cNvPr id="6" name="Прямоугольник 5"/>
          <p:cNvSpPr/>
          <p:nvPr/>
        </p:nvSpPr>
        <p:spPr>
          <a:xfrm>
            <a:off x="4154572" y="6021288"/>
            <a:ext cx="2304256" cy="584775"/>
          </a:xfrm>
          <a:prstGeom prst="rect">
            <a:avLst/>
          </a:prstGeom>
        </p:spPr>
        <p:txBody>
          <a:bodyPr wrap="square">
            <a:spAutoFit/>
          </a:bodyPr>
          <a:lstStyle/>
          <a:p>
            <a:r>
              <a:rPr lang="ru-RU" sz="1600" b="1" dirty="0" smtClean="0"/>
              <a:t>Всего за год </a:t>
            </a:r>
          </a:p>
          <a:p>
            <a:r>
              <a:rPr lang="ru-RU" sz="1600" b="1" dirty="0"/>
              <a:t>5 020 </a:t>
            </a:r>
            <a:r>
              <a:rPr lang="ru-RU" sz="1600" b="1" dirty="0" smtClean="0"/>
              <a:t>927 </a:t>
            </a:r>
            <a:r>
              <a:rPr lang="ru-RU" sz="1600" b="1" dirty="0"/>
              <a:t>тыс</a:t>
            </a:r>
            <a:r>
              <a:rPr lang="ru-RU" sz="1600" b="1" dirty="0" smtClean="0"/>
              <a:t>. руб</a:t>
            </a:r>
            <a:r>
              <a:rPr lang="ru-RU" sz="1600" b="1" dirty="0"/>
              <a:t>.</a:t>
            </a:r>
          </a:p>
        </p:txBody>
      </p:sp>
      <p:pic>
        <p:nvPicPr>
          <p:cNvPr id="9" name="Picture 5" descr="C:\Users\superuser\Pictures\раскраски\для слайдов\accounting-clip-art-http-www-colourbox-com-vector-accounting-vector-63ONlJ-clip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5059363"/>
            <a:ext cx="2438400" cy="1798637"/>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63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superuser\Pictures\раскраски\для слайдов\accounting-clip-art-http-www-colourbox-com-vector-accounting-vector-63ONlJ-clip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8226" y="5157192"/>
            <a:ext cx="2305774" cy="1700808"/>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305579" y="276282"/>
            <a:ext cx="7561677" cy="1287016"/>
          </a:xfrm>
        </p:spPr>
        <p:txBody>
          <a:bodyPr>
            <a:normAutofit fontScale="90000"/>
          </a:bodyPr>
          <a:lstStyle/>
          <a:p>
            <a:pPr marL="0" indent="0" algn="ctr">
              <a:buNone/>
            </a:pPr>
            <a:r>
              <a:rPr lang="ru-RU" sz="2000" b="1" dirty="0" smtClean="0">
                <a:solidFill>
                  <a:schemeClr val="tx1"/>
                </a:solidFill>
                <a:effectLst/>
              </a:rPr>
              <a:t>Структура собственных (налоговых и неналоговых) доходов бюджета города-курорта Пятигорска по </a:t>
            </a:r>
            <a:r>
              <a:rPr lang="ru-RU" sz="2000" dirty="0" smtClean="0">
                <a:solidFill>
                  <a:schemeClr val="tx1"/>
                </a:solidFill>
                <a:effectLst/>
              </a:rPr>
              <a:t>результатам исполнения</a:t>
            </a:r>
            <a:r>
              <a:rPr lang="ru-RU" sz="2000" b="1" dirty="0" smtClean="0">
                <a:solidFill>
                  <a:schemeClr val="tx1"/>
                </a:solidFill>
                <a:effectLst/>
              </a:rPr>
              <a:t> за 2018 год (%)</a:t>
            </a:r>
            <a:endParaRPr lang="ru-RU" sz="2000" b="1" dirty="0">
              <a:solidFill>
                <a:schemeClr val="tx1"/>
              </a:solidFill>
              <a:effectLst/>
            </a:endParaRPr>
          </a:p>
        </p:txBody>
      </p:sp>
      <p:graphicFrame>
        <p:nvGraphicFramePr>
          <p:cNvPr id="4" name="Объект 3"/>
          <p:cNvGraphicFramePr>
            <a:graphicFrameLocks noGrp="1"/>
          </p:cNvGraphicFramePr>
          <p:nvPr>
            <p:ph sz="quarter" idx="4294967295"/>
            <p:extLst>
              <p:ext uri="{D42A27DB-BD31-4B8C-83A1-F6EECF244321}">
                <p14:modId xmlns:p14="http://schemas.microsoft.com/office/powerpoint/2010/main" val="1948009483"/>
              </p:ext>
            </p:extLst>
          </p:nvPr>
        </p:nvGraphicFramePr>
        <p:xfrm>
          <a:off x="107504" y="1373164"/>
          <a:ext cx="8784976" cy="5321375"/>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Прямая со стрелкой 4"/>
          <p:cNvCxnSpPr/>
          <p:nvPr/>
        </p:nvCxnSpPr>
        <p:spPr>
          <a:xfrm flipH="1" flipV="1">
            <a:off x="3395579" y="2060848"/>
            <a:ext cx="253934" cy="55196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Прямая со стрелкой 7"/>
          <p:cNvCxnSpPr/>
          <p:nvPr/>
        </p:nvCxnSpPr>
        <p:spPr>
          <a:xfrm flipH="1" flipV="1">
            <a:off x="1863569" y="2499954"/>
            <a:ext cx="636944" cy="42499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Прямая со стрелкой 10"/>
          <p:cNvCxnSpPr/>
          <p:nvPr/>
        </p:nvCxnSpPr>
        <p:spPr>
          <a:xfrm flipH="1">
            <a:off x="1180275" y="3501008"/>
            <a:ext cx="583413" cy="7200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Прямая со стрелкой 12"/>
          <p:cNvCxnSpPr/>
          <p:nvPr/>
        </p:nvCxnSpPr>
        <p:spPr>
          <a:xfrm flipV="1">
            <a:off x="6012160" y="2347511"/>
            <a:ext cx="648072" cy="50542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Прямая со стрелкой 14"/>
          <p:cNvCxnSpPr/>
          <p:nvPr/>
        </p:nvCxnSpPr>
        <p:spPr>
          <a:xfrm flipV="1">
            <a:off x="4991228" y="2060848"/>
            <a:ext cx="81009" cy="57332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2"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9435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superuser\Pictures\раскраски\для слайдов\accounting-clip-art-http-www-colourbox-com-vector-accounting-vector-63ONlJ-clip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8226" y="5157192"/>
            <a:ext cx="2305774" cy="1700808"/>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305579" y="276282"/>
            <a:ext cx="7561677" cy="1287016"/>
          </a:xfrm>
        </p:spPr>
        <p:txBody>
          <a:bodyPr>
            <a:normAutofit fontScale="90000"/>
          </a:bodyPr>
          <a:lstStyle/>
          <a:p>
            <a:pPr marL="0" indent="0" algn="ctr">
              <a:buNone/>
            </a:pPr>
            <a:r>
              <a:rPr lang="ru-RU" sz="2000" b="1" dirty="0" smtClean="0">
                <a:solidFill>
                  <a:schemeClr val="tx1"/>
                </a:solidFill>
                <a:effectLst/>
              </a:rPr>
              <a:t>Структура собственных (налоговых и неналоговых) доходов бюджета города-курорта Пятигорска по первоначальному плану на 2019 год (%)</a:t>
            </a:r>
            <a:endParaRPr lang="ru-RU" sz="2000" b="1" dirty="0">
              <a:solidFill>
                <a:schemeClr val="tx1"/>
              </a:solidFill>
              <a:effectLst/>
            </a:endParaRPr>
          </a:p>
        </p:txBody>
      </p:sp>
      <p:graphicFrame>
        <p:nvGraphicFramePr>
          <p:cNvPr id="4" name="Объект 3"/>
          <p:cNvGraphicFramePr>
            <a:graphicFrameLocks noGrp="1"/>
          </p:cNvGraphicFramePr>
          <p:nvPr>
            <p:ph sz="quarter" idx="4294967295"/>
            <p:extLst>
              <p:ext uri="{D42A27DB-BD31-4B8C-83A1-F6EECF244321}">
                <p14:modId xmlns:p14="http://schemas.microsoft.com/office/powerpoint/2010/main" val="3193982735"/>
              </p:ext>
            </p:extLst>
          </p:nvPr>
        </p:nvGraphicFramePr>
        <p:xfrm>
          <a:off x="107504" y="1373164"/>
          <a:ext cx="8784976" cy="5321375"/>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Прямая со стрелкой 4"/>
          <p:cNvCxnSpPr/>
          <p:nvPr/>
        </p:nvCxnSpPr>
        <p:spPr>
          <a:xfrm flipH="1" flipV="1">
            <a:off x="3395579" y="2060848"/>
            <a:ext cx="253934" cy="55196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Прямая со стрелкой 7"/>
          <p:cNvCxnSpPr/>
          <p:nvPr/>
        </p:nvCxnSpPr>
        <p:spPr>
          <a:xfrm flipH="1" flipV="1">
            <a:off x="1863569" y="2499954"/>
            <a:ext cx="636944" cy="42499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Прямая со стрелкой 10"/>
          <p:cNvCxnSpPr/>
          <p:nvPr/>
        </p:nvCxnSpPr>
        <p:spPr>
          <a:xfrm flipH="1">
            <a:off x="1180276" y="3573016"/>
            <a:ext cx="58341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Прямая со стрелкой 12"/>
          <p:cNvCxnSpPr/>
          <p:nvPr/>
        </p:nvCxnSpPr>
        <p:spPr>
          <a:xfrm flipV="1">
            <a:off x="5868144" y="2224063"/>
            <a:ext cx="648072" cy="46879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Прямая со стрелкой 14"/>
          <p:cNvCxnSpPr/>
          <p:nvPr/>
        </p:nvCxnSpPr>
        <p:spPr>
          <a:xfrm flipV="1">
            <a:off x="4991228" y="2060848"/>
            <a:ext cx="81009" cy="57332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2"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6812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superuser\Pictures\раскраски\для слайдов\accounting-clip-art-http-www-colourbox-com-vector-accounting-vector-63ONlJ-clip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8226" y="5157192"/>
            <a:ext cx="2305774" cy="1700808"/>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328737" y="-171400"/>
            <a:ext cx="7561677" cy="1287016"/>
          </a:xfrm>
        </p:spPr>
        <p:txBody>
          <a:bodyPr>
            <a:normAutofit/>
          </a:bodyPr>
          <a:lstStyle/>
          <a:p>
            <a:pPr marL="0" indent="0" algn="ctr">
              <a:buNone/>
            </a:pPr>
            <a:r>
              <a:rPr lang="ru-RU" sz="1600" b="1" dirty="0" smtClean="0">
                <a:solidFill>
                  <a:schemeClr val="tx1"/>
                </a:solidFill>
                <a:effectLst/>
              </a:rPr>
              <a:t>Структура собственных (налоговых и неналоговых) доходов бюджета города-курорта Пятигорска по </a:t>
            </a:r>
            <a:r>
              <a:rPr lang="ru-RU" sz="1600" dirty="0" smtClean="0">
                <a:solidFill>
                  <a:schemeClr val="tx1"/>
                </a:solidFill>
                <a:effectLst/>
              </a:rPr>
              <a:t>результатам исполнения</a:t>
            </a:r>
            <a:r>
              <a:rPr lang="ru-RU" sz="1600" b="1" dirty="0" smtClean="0">
                <a:solidFill>
                  <a:schemeClr val="tx1"/>
                </a:solidFill>
                <a:effectLst/>
              </a:rPr>
              <a:t> за 2019 год (%)</a:t>
            </a:r>
            <a:endParaRPr lang="ru-RU" sz="1600" b="1" dirty="0">
              <a:solidFill>
                <a:schemeClr val="tx1"/>
              </a:solidFill>
              <a:effectLst/>
            </a:endParaRPr>
          </a:p>
        </p:txBody>
      </p:sp>
      <p:graphicFrame>
        <p:nvGraphicFramePr>
          <p:cNvPr id="4" name="Объект 3"/>
          <p:cNvGraphicFramePr>
            <a:graphicFrameLocks noGrp="1"/>
          </p:cNvGraphicFramePr>
          <p:nvPr>
            <p:ph sz="quarter" idx="4294967295"/>
            <p:extLst>
              <p:ext uri="{D42A27DB-BD31-4B8C-83A1-F6EECF244321}">
                <p14:modId xmlns:p14="http://schemas.microsoft.com/office/powerpoint/2010/main" val="2062504524"/>
              </p:ext>
            </p:extLst>
          </p:nvPr>
        </p:nvGraphicFramePr>
        <p:xfrm>
          <a:off x="107504" y="1412776"/>
          <a:ext cx="8784976" cy="5321375"/>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Прямая со стрелкой 4"/>
          <p:cNvCxnSpPr/>
          <p:nvPr/>
        </p:nvCxnSpPr>
        <p:spPr>
          <a:xfrm flipH="1" flipV="1">
            <a:off x="3395579" y="2060848"/>
            <a:ext cx="253934" cy="55196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Прямая со стрелкой 7"/>
          <p:cNvCxnSpPr/>
          <p:nvPr/>
        </p:nvCxnSpPr>
        <p:spPr>
          <a:xfrm flipH="1" flipV="1">
            <a:off x="1863569" y="2499954"/>
            <a:ext cx="636944" cy="42499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Прямая со стрелкой 10"/>
          <p:cNvCxnSpPr/>
          <p:nvPr/>
        </p:nvCxnSpPr>
        <p:spPr>
          <a:xfrm flipH="1">
            <a:off x="1180275" y="3501008"/>
            <a:ext cx="583413" cy="7200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Прямая со стрелкой 12"/>
          <p:cNvCxnSpPr/>
          <p:nvPr/>
        </p:nvCxnSpPr>
        <p:spPr>
          <a:xfrm flipV="1">
            <a:off x="6012160" y="2347511"/>
            <a:ext cx="648072" cy="50542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Прямая со стрелкой 14"/>
          <p:cNvCxnSpPr/>
          <p:nvPr/>
        </p:nvCxnSpPr>
        <p:spPr>
          <a:xfrm flipV="1">
            <a:off x="4991228" y="2060848"/>
            <a:ext cx="81009" cy="57332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2"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0701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Users\superuser\Pictures\раскраски\для слайдов\accounting-clip-art-http-www-colourbox-com-vector-accounting-vector-63ONlJ-clip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9572" y="5445224"/>
            <a:ext cx="2204428" cy="1412776"/>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115616" y="-171400"/>
            <a:ext cx="7796643" cy="1378570"/>
          </a:xfrm>
        </p:spPr>
        <p:txBody>
          <a:bodyPr>
            <a:noAutofit/>
          </a:bodyPr>
          <a:lstStyle/>
          <a:p>
            <a:pPr marL="0" indent="0" algn="ctr">
              <a:buNone/>
            </a:pPr>
            <a:r>
              <a:rPr lang="ru-RU" sz="1600" dirty="0" smtClean="0">
                <a:solidFill>
                  <a:schemeClr val="tx1"/>
                </a:solidFill>
                <a:effectLst/>
              </a:rPr>
              <a:t>Объем собственных (налоговых и неналоговых)</a:t>
            </a:r>
            <a:br>
              <a:rPr lang="ru-RU" sz="1600" dirty="0" smtClean="0">
                <a:solidFill>
                  <a:schemeClr val="tx1"/>
                </a:solidFill>
                <a:effectLst/>
              </a:rPr>
            </a:br>
            <a:r>
              <a:rPr lang="ru-RU" sz="1600" dirty="0" smtClean="0">
                <a:solidFill>
                  <a:schemeClr val="tx1"/>
                </a:solidFill>
                <a:effectLst/>
              </a:rPr>
              <a:t>доходов бюджета города-курорта Пятигорска по результатам исполнения за 2018-2019 гг.(</a:t>
            </a:r>
            <a:r>
              <a:rPr lang="ru-RU" sz="1600" dirty="0" err="1" smtClean="0">
                <a:solidFill>
                  <a:schemeClr val="tx1"/>
                </a:solidFill>
                <a:effectLst/>
              </a:rPr>
              <a:t>тыс.руб</a:t>
            </a:r>
            <a:r>
              <a:rPr lang="ru-RU" sz="1600" dirty="0" smtClean="0">
                <a:solidFill>
                  <a:schemeClr val="tx1"/>
                </a:solidFill>
                <a:effectLst/>
              </a:rPr>
              <a:t>.) </a:t>
            </a:r>
            <a:endParaRPr lang="ru-RU" sz="1600" dirty="0">
              <a:solidFill>
                <a:schemeClr val="tx1"/>
              </a:solidFill>
              <a:effectLst/>
            </a:endParaRPr>
          </a:p>
        </p:txBody>
      </p:sp>
      <p:graphicFrame>
        <p:nvGraphicFramePr>
          <p:cNvPr id="4" name="Объект 3"/>
          <p:cNvGraphicFramePr>
            <a:graphicFrameLocks noGrp="1"/>
          </p:cNvGraphicFramePr>
          <p:nvPr>
            <p:ph idx="4294967295"/>
            <p:extLst>
              <p:ext uri="{D42A27DB-BD31-4B8C-83A1-F6EECF244321}">
                <p14:modId xmlns:p14="http://schemas.microsoft.com/office/powerpoint/2010/main" val="1899635524"/>
              </p:ext>
            </p:extLst>
          </p:nvPr>
        </p:nvGraphicFramePr>
        <p:xfrm>
          <a:off x="107504" y="980728"/>
          <a:ext cx="9036496" cy="5605588"/>
        </p:xfrm>
        <a:graphic>
          <a:graphicData uri="http://schemas.openxmlformats.org/drawingml/2006/chart">
            <c:chart xmlns:c="http://schemas.openxmlformats.org/drawingml/2006/chart" xmlns:r="http://schemas.openxmlformats.org/officeDocument/2006/relationships" r:id="rId3"/>
          </a:graphicData>
        </a:graphic>
      </p:graphicFrame>
      <p:sp>
        <p:nvSpPr>
          <p:cNvPr id="3" name="Прямоугольник 2"/>
          <p:cNvSpPr/>
          <p:nvPr/>
        </p:nvSpPr>
        <p:spPr>
          <a:xfrm>
            <a:off x="1" y="6309317"/>
            <a:ext cx="2699791" cy="276999"/>
          </a:xfrm>
          <a:prstGeom prst="rect">
            <a:avLst/>
          </a:prstGeom>
        </p:spPr>
        <p:txBody>
          <a:bodyPr wrap="square">
            <a:spAutoFit/>
          </a:bodyPr>
          <a:lstStyle/>
          <a:p>
            <a:pPr algn="ctr"/>
            <a:r>
              <a:rPr lang="ru-RU" sz="1200" b="1" dirty="0" smtClean="0"/>
              <a:t>Всего   1 374 613 </a:t>
            </a:r>
            <a:r>
              <a:rPr lang="ru-RU" sz="1200" b="1" dirty="0" err="1" smtClean="0"/>
              <a:t>тыс.руб</a:t>
            </a:r>
            <a:r>
              <a:rPr lang="ru-RU" sz="1200" b="1" dirty="0" smtClean="0"/>
              <a:t>.</a:t>
            </a:r>
            <a:endParaRPr lang="ru-RU" sz="1200" b="1" dirty="0"/>
          </a:p>
        </p:txBody>
      </p:sp>
      <p:sp>
        <p:nvSpPr>
          <p:cNvPr id="5" name="Прямоугольник 4"/>
          <p:cNvSpPr/>
          <p:nvPr/>
        </p:nvSpPr>
        <p:spPr>
          <a:xfrm>
            <a:off x="3106387" y="6309318"/>
            <a:ext cx="2083326" cy="276999"/>
          </a:xfrm>
          <a:prstGeom prst="rect">
            <a:avLst/>
          </a:prstGeom>
        </p:spPr>
        <p:txBody>
          <a:bodyPr wrap="none">
            <a:spAutoFit/>
          </a:bodyPr>
          <a:lstStyle/>
          <a:p>
            <a:pPr algn="ctr"/>
            <a:r>
              <a:rPr lang="ru-RU" sz="1200" b="1" dirty="0" smtClean="0"/>
              <a:t>Всего </a:t>
            </a:r>
            <a:r>
              <a:rPr lang="ru-RU" sz="1200" b="1" dirty="0"/>
              <a:t>1 509 </a:t>
            </a:r>
            <a:r>
              <a:rPr lang="ru-RU" sz="1200" b="1" dirty="0" smtClean="0"/>
              <a:t>670 </a:t>
            </a:r>
            <a:r>
              <a:rPr lang="ru-RU" sz="1200" b="1" dirty="0" err="1"/>
              <a:t>тыс.руб</a:t>
            </a:r>
            <a:r>
              <a:rPr lang="ru-RU" sz="1200" b="1" dirty="0"/>
              <a:t>.</a:t>
            </a:r>
          </a:p>
        </p:txBody>
      </p:sp>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703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0171" y="116632"/>
            <a:ext cx="7418709" cy="1143000"/>
          </a:xfrm>
        </p:spPr>
        <p:txBody>
          <a:bodyPr>
            <a:noAutofit/>
          </a:bodyPr>
          <a:lstStyle/>
          <a:p>
            <a:pPr marL="0" indent="0" algn="ctr">
              <a:buNone/>
            </a:pPr>
            <a:r>
              <a:rPr lang="ru-RU" sz="2000" dirty="0" smtClean="0">
                <a:solidFill>
                  <a:schemeClr val="tx1"/>
                </a:solidFill>
                <a:effectLst/>
              </a:rPr>
              <a:t>Динамика поступлений налоговых доходов </a:t>
            </a:r>
            <a:r>
              <a:rPr lang="ru-RU" sz="2000" dirty="0">
                <a:solidFill>
                  <a:schemeClr val="tx1"/>
                </a:solidFill>
                <a:effectLst/>
              </a:rPr>
              <a:t>по результатам исполнения </a:t>
            </a:r>
            <a:r>
              <a:rPr lang="ru-RU" sz="2000" dirty="0" smtClean="0">
                <a:solidFill>
                  <a:schemeClr val="tx1"/>
                </a:solidFill>
                <a:effectLst/>
              </a:rPr>
              <a:t>бюджета города-курорта Пятигорска  за 2018-2019гг</a:t>
            </a:r>
            <a:r>
              <a:rPr lang="ru-RU" sz="2000" dirty="0">
                <a:solidFill>
                  <a:schemeClr val="tx1"/>
                </a:solidFill>
                <a:effectLst/>
              </a:rPr>
              <a:t>.(тыс.руб.) </a:t>
            </a:r>
          </a:p>
        </p:txBody>
      </p:sp>
      <p:graphicFrame>
        <p:nvGraphicFramePr>
          <p:cNvPr id="4" name="Объект 3"/>
          <p:cNvGraphicFramePr>
            <a:graphicFrameLocks noGrp="1"/>
          </p:cNvGraphicFramePr>
          <p:nvPr>
            <p:ph idx="4294967295"/>
            <p:extLst>
              <p:ext uri="{D42A27DB-BD31-4B8C-83A1-F6EECF244321}">
                <p14:modId xmlns:p14="http://schemas.microsoft.com/office/powerpoint/2010/main" val="3011807403"/>
              </p:ext>
            </p:extLst>
          </p:nvPr>
        </p:nvGraphicFramePr>
        <p:xfrm>
          <a:off x="179512" y="1412776"/>
          <a:ext cx="8856984" cy="5774408"/>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7301971" y="4543924"/>
            <a:ext cx="1830181" cy="523220"/>
          </a:xfrm>
          <a:prstGeom prst="rect">
            <a:avLst/>
          </a:prstGeom>
        </p:spPr>
        <p:txBody>
          <a:bodyPr wrap="none">
            <a:spAutoFit/>
          </a:bodyPr>
          <a:lstStyle/>
          <a:p>
            <a:pPr algn="ctr"/>
            <a:r>
              <a:rPr lang="ru-RU" sz="1400" b="1" dirty="0" smtClean="0"/>
              <a:t>Всего за год</a:t>
            </a:r>
          </a:p>
          <a:p>
            <a:pPr algn="ctr"/>
            <a:r>
              <a:rPr lang="ru-RU" sz="1400" b="1" dirty="0" smtClean="0"/>
              <a:t>1 138 465 тыс. руб</a:t>
            </a:r>
            <a:r>
              <a:rPr lang="ru-RU" sz="1200" b="1" dirty="0" smtClean="0"/>
              <a:t>.</a:t>
            </a:r>
            <a:endParaRPr lang="ru-RU" sz="1200" b="1" dirty="0"/>
          </a:p>
        </p:txBody>
      </p:sp>
      <p:sp>
        <p:nvSpPr>
          <p:cNvPr id="5" name="Прямоугольник 4"/>
          <p:cNvSpPr/>
          <p:nvPr/>
        </p:nvSpPr>
        <p:spPr>
          <a:xfrm>
            <a:off x="7261594" y="3429000"/>
            <a:ext cx="1830181" cy="523220"/>
          </a:xfrm>
          <a:prstGeom prst="rect">
            <a:avLst/>
          </a:prstGeom>
        </p:spPr>
        <p:txBody>
          <a:bodyPr wrap="none">
            <a:spAutoFit/>
          </a:bodyPr>
          <a:lstStyle/>
          <a:p>
            <a:pPr algn="ctr"/>
            <a:r>
              <a:rPr lang="ru-RU" sz="1400" b="1" dirty="0" smtClean="0"/>
              <a:t>Всего за год</a:t>
            </a:r>
          </a:p>
          <a:p>
            <a:pPr algn="ctr"/>
            <a:r>
              <a:rPr lang="ru-RU" sz="1400" b="1" dirty="0"/>
              <a:t>1 340 </a:t>
            </a:r>
            <a:r>
              <a:rPr lang="ru-RU" sz="1400" b="1" dirty="0" smtClean="0"/>
              <a:t>948 тыс. руб</a:t>
            </a:r>
            <a:r>
              <a:rPr lang="ru-RU" sz="1200" b="1" dirty="0" smtClean="0"/>
              <a:t>.</a:t>
            </a:r>
            <a:endParaRPr lang="ru-RU" sz="1200"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7" y="5284150"/>
            <a:ext cx="2267744" cy="1655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superuser\Desktop\СЛАЙДЫ!!!!!!!\Новая папка\Картинки для бюджета\800px_COLOURBOX59532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0655" y="5005589"/>
            <a:ext cx="2344655" cy="1843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C:\Users\superuser\Desktop\герб пятигорска.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21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uperuser\Desktop\СЛАЙДЫ!!!!!!!\Новая папка\Картинки для бюджета\800px_COLOURBOX59532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5121647"/>
            <a:ext cx="2197046" cy="17274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401763" y="188640"/>
            <a:ext cx="7418709" cy="994122"/>
          </a:xfrm>
        </p:spPr>
        <p:txBody>
          <a:bodyPr>
            <a:noAutofit/>
          </a:bodyPr>
          <a:lstStyle/>
          <a:p>
            <a:pPr marL="0" indent="0" algn="ctr">
              <a:buNone/>
            </a:pPr>
            <a:r>
              <a:rPr lang="ru-RU" sz="1600" dirty="0" smtClean="0">
                <a:solidFill>
                  <a:schemeClr val="tx1"/>
                </a:solidFill>
                <a:effectLst/>
              </a:rPr>
              <a:t>Динамика поступлений неналоговых доходов по результатам </a:t>
            </a:r>
            <a:r>
              <a:rPr lang="ru-RU" sz="1600" dirty="0">
                <a:solidFill>
                  <a:schemeClr val="tx1"/>
                </a:solidFill>
                <a:effectLst/>
              </a:rPr>
              <a:t>исполнения бюджета города-курорта Пятигорска </a:t>
            </a:r>
            <a:r>
              <a:rPr lang="ru-RU" sz="1600" dirty="0" smtClean="0">
                <a:solidFill>
                  <a:schemeClr val="tx1"/>
                </a:solidFill>
                <a:effectLst/>
              </a:rPr>
              <a:t>за 2018-2019 гг. </a:t>
            </a:r>
            <a:br>
              <a:rPr lang="ru-RU" sz="1600" dirty="0" smtClean="0">
                <a:solidFill>
                  <a:schemeClr val="tx1"/>
                </a:solidFill>
                <a:effectLst/>
              </a:rPr>
            </a:br>
            <a:r>
              <a:rPr lang="ru-RU" sz="1600" dirty="0">
                <a:solidFill>
                  <a:schemeClr val="tx1"/>
                </a:solidFill>
                <a:effectLst/>
              </a:rPr>
              <a:t> </a:t>
            </a:r>
            <a:r>
              <a:rPr lang="ru-RU" sz="1600" dirty="0" smtClean="0">
                <a:solidFill>
                  <a:schemeClr val="tx1"/>
                </a:solidFill>
                <a:effectLst/>
              </a:rPr>
              <a:t>                                                       (в тыс. руб.)</a:t>
            </a:r>
            <a:endParaRPr lang="ru-RU" sz="1600" dirty="0">
              <a:solidFill>
                <a:schemeClr val="tx1"/>
              </a:solidFill>
              <a:effectLst/>
            </a:endParaRPr>
          </a:p>
        </p:txBody>
      </p:sp>
      <p:graphicFrame>
        <p:nvGraphicFramePr>
          <p:cNvPr id="4" name="Объект 3"/>
          <p:cNvGraphicFramePr>
            <a:graphicFrameLocks noGrp="1"/>
          </p:cNvGraphicFramePr>
          <p:nvPr>
            <p:ph idx="4294967295"/>
            <p:extLst>
              <p:ext uri="{D42A27DB-BD31-4B8C-83A1-F6EECF244321}">
                <p14:modId xmlns:p14="http://schemas.microsoft.com/office/powerpoint/2010/main" val="110748657"/>
              </p:ext>
            </p:extLst>
          </p:nvPr>
        </p:nvGraphicFramePr>
        <p:xfrm>
          <a:off x="0" y="1772816"/>
          <a:ext cx="8889032" cy="5195143"/>
        </p:xfrm>
        <a:graphic>
          <a:graphicData uri="http://schemas.openxmlformats.org/drawingml/2006/chart">
            <c:chart xmlns:c="http://schemas.openxmlformats.org/drawingml/2006/chart" xmlns:r="http://schemas.openxmlformats.org/officeDocument/2006/relationships" r:id="rId3"/>
          </a:graphicData>
        </a:graphic>
      </p:graphicFrame>
      <p:sp>
        <p:nvSpPr>
          <p:cNvPr id="3" name="Прямоугольник 2"/>
          <p:cNvSpPr/>
          <p:nvPr/>
        </p:nvSpPr>
        <p:spPr>
          <a:xfrm>
            <a:off x="6516480" y="2276871"/>
            <a:ext cx="1517916" cy="461665"/>
          </a:xfrm>
          <a:prstGeom prst="rect">
            <a:avLst/>
          </a:prstGeom>
        </p:spPr>
        <p:txBody>
          <a:bodyPr wrap="none">
            <a:spAutoFit/>
          </a:bodyPr>
          <a:lstStyle/>
          <a:p>
            <a:r>
              <a:rPr lang="ru-RU" sz="1200" b="1" dirty="0" smtClean="0"/>
              <a:t>Всего за год  </a:t>
            </a:r>
          </a:p>
          <a:p>
            <a:r>
              <a:rPr lang="ru-RU" sz="1200" b="1" dirty="0" smtClean="0"/>
              <a:t>236 148  тыс. руб.</a:t>
            </a:r>
            <a:endParaRPr lang="ru-RU" sz="1200" b="1" dirty="0"/>
          </a:p>
        </p:txBody>
      </p:sp>
      <p:sp>
        <p:nvSpPr>
          <p:cNvPr id="5" name="Прямоугольник 4"/>
          <p:cNvSpPr/>
          <p:nvPr/>
        </p:nvSpPr>
        <p:spPr>
          <a:xfrm>
            <a:off x="6516480" y="3244333"/>
            <a:ext cx="1517916" cy="461665"/>
          </a:xfrm>
          <a:prstGeom prst="rect">
            <a:avLst/>
          </a:prstGeom>
        </p:spPr>
        <p:txBody>
          <a:bodyPr wrap="none">
            <a:spAutoFit/>
          </a:bodyPr>
          <a:lstStyle/>
          <a:p>
            <a:r>
              <a:rPr lang="ru-RU" sz="1200" b="1" dirty="0" smtClean="0"/>
              <a:t>Всего за год </a:t>
            </a:r>
          </a:p>
          <a:p>
            <a:r>
              <a:rPr lang="ru-RU" sz="1200" b="1" dirty="0" smtClean="0"/>
              <a:t>168 722</a:t>
            </a:r>
            <a:r>
              <a:rPr lang="ru-RU" sz="1200" b="1" dirty="0"/>
              <a:t> </a:t>
            </a:r>
            <a:r>
              <a:rPr lang="ru-RU" sz="1200" b="1" dirty="0" smtClean="0"/>
              <a:t> тыс. руб.</a:t>
            </a:r>
            <a:endParaRPr lang="ru-RU" sz="1200" b="1" dirty="0"/>
          </a:p>
        </p:txBody>
      </p:sp>
      <p:pic>
        <p:nvPicPr>
          <p:cNvPr id="9"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628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p:cNvSpPr/>
          <p:nvPr/>
        </p:nvSpPr>
        <p:spPr>
          <a:xfrm>
            <a:off x="319541" y="332656"/>
            <a:ext cx="9144000" cy="589154"/>
          </a:xfrm>
          <a:prstGeom prst="rect">
            <a:avLst/>
          </a:prstGeom>
        </p:spPr>
        <p:txBody>
          <a:bodyPr lIns="95777" tIns="47888" rIns="95777" bIns="47888">
            <a:spAutoFit/>
          </a:bodyPr>
          <a:lstStyle/>
          <a:p>
            <a:pPr algn="ctr" eaLnBrk="0" hangingPunct="0">
              <a:lnSpc>
                <a:spcPct val="80000"/>
              </a:lnSpc>
              <a:defRPr/>
            </a:pPr>
            <a:r>
              <a:rPr lang="ru-RU" altLang="ru-RU" sz="2000" dirty="0" smtClean="0">
                <a:ln w="3175" cmpd="sng">
                  <a:solidFill>
                    <a:schemeClr val="tx1"/>
                  </a:solidFill>
                  <a:prstDash val="solid"/>
                </a:ln>
                <a:cs typeface="Times New Roman" pitchFamily="18" charset="0"/>
              </a:rPr>
              <a:t>Доходы бюджета города-курорта Пятигорска от использования муниципального имущества за </a:t>
            </a:r>
            <a:r>
              <a:rPr lang="ru-RU" altLang="ru-RU" dirty="0" smtClean="0">
                <a:ln w="3175" cmpd="sng">
                  <a:solidFill>
                    <a:schemeClr val="tx1"/>
                  </a:solidFill>
                  <a:prstDash val="solid"/>
                </a:ln>
                <a:cs typeface="Times New Roman" pitchFamily="18" charset="0"/>
              </a:rPr>
              <a:t>период</a:t>
            </a:r>
            <a:r>
              <a:rPr lang="ru-RU" altLang="ru-RU" sz="2000" dirty="0" smtClean="0">
                <a:ln w="3175" cmpd="sng">
                  <a:solidFill>
                    <a:schemeClr val="tx1"/>
                  </a:solidFill>
                  <a:prstDash val="solid"/>
                </a:ln>
                <a:cs typeface="Times New Roman" pitchFamily="18" charset="0"/>
              </a:rPr>
              <a:t> 2017-2019гг. (</a:t>
            </a:r>
            <a:r>
              <a:rPr lang="ru-RU" altLang="ru-RU" sz="1600" dirty="0" smtClean="0">
                <a:ln w="3175" cmpd="sng">
                  <a:solidFill>
                    <a:schemeClr val="tx1"/>
                  </a:solidFill>
                  <a:prstDash val="solid"/>
                </a:ln>
                <a:cs typeface="Times New Roman" pitchFamily="18" charset="0"/>
              </a:rPr>
              <a:t>в тыс. руб.</a:t>
            </a:r>
            <a:r>
              <a:rPr lang="ru-RU" altLang="ru-RU" sz="2000" dirty="0" smtClean="0">
                <a:ln w="3175" cmpd="sng">
                  <a:solidFill>
                    <a:schemeClr val="tx1"/>
                  </a:solidFill>
                  <a:prstDash val="solid"/>
                </a:ln>
                <a:cs typeface="Times New Roman" pitchFamily="18" charset="0"/>
              </a:rPr>
              <a:t>)</a:t>
            </a:r>
            <a:endParaRPr lang="ru-RU" altLang="ru-RU" sz="2000" dirty="0">
              <a:ln w="3175" cmpd="sng">
                <a:solidFill>
                  <a:schemeClr val="tx1"/>
                </a:solidFill>
                <a:prstDash val="solid"/>
              </a:ln>
              <a:cs typeface="Times New Roman" pitchFamily="18" charset="0"/>
            </a:endParaRPr>
          </a:p>
        </p:txBody>
      </p:sp>
      <p:grpSp>
        <p:nvGrpSpPr>
          <p:cNvPr id="32" name="Группа 31"/>
          <p:cNvGrpSpPr/>
          <p:nvPr/>
        </p:nvGrpSpPr>
        <p:grpSpPr>
          <a:xfrm>
            <a:off x="33983" y="6249331"/>
            <a:ext cx="9217025" cy="458857"/>
            <a:chOff x="2091858" y="6438268"/>
            <a:chExt cx="5158447" cy="287148"/>
          </a:xfrm>
        </p:grpSpPr>
        <p:grpSp>
          <p:nvGrpSpPr>
            <p:cNvPr id="2" name="Группа 7"/>
            <p:cNvGrpSpPr/>
            <p:nvPr/>
          </p:nvGrpSpPr>
          <p:grpSpPr>
            <a:xfrm>
              <a:off x="5819218" y="6438268"/>
              <a:ext cx="1431087" cy="269645"/>
              <a:chOff x="1446928" y="6135588"/>
              <a:chExt cx="1431087" cy="269645"/>
            </a:xfrm>
          </p:grpSpPr>
          <p:sp>
            <p:nvSpPr>
              <p:cNvPr id="24" name="TextBox 23"/>
              <p:cNvSpPr txBox="1"/>
              <p:nvPr/>
            </p:nvSpPr>
            <p:spPr>
              <a:xfrm>
                <a:off x="1606603" y="6135588"/>
                <a:ext cx="1271412" cy="269645"/>
              </a:xfrm>
              <a:prstGeom prst="rect">
                <a:avLst/>
              </a:prstGeom>
              <a:noFill/>
            </p:spPr>
            <p:txBody>
              <a:bodyPr wrap="square" rtlCol="0">
                <a:spAutoFit/>
              </a:bodyPr>
              <a:lstStyle/>
              <a:p>
                <a:r>
                  <a:rPr lang="ru-RU" sz="1100" b="1" dirty="0" smtClean="0">
                    <a:solidFill>
                      <a:schemeClr val="tx1">
                        <a:lumMod val="75000"/>
                        <a:lumOff val="25000"/>
                      </a:schemeClr>
                    </a:solidFill>
                  </a:rPr>
                  <a:t>Аренда за земли </a:t>
                </a:r>
              </a:p>
              <a:p>
                <a:r>
                  <a:rPr lang="ru-RU" sz="1100" b="1" dirty="0" smtClean="0">
                    <a:solidFill>
                      <a:schemeClr val="tx1">
                        <a:lumMod val="75000"/>
                        <a:lumOff val="25000"/>
                      </a:schemeClr>
                    </a:solidFill>
                  </a:rPr>
                  <a:t>в </a:t>
                </a:r>
                <a:r>
                  <a:rPr lang="ru-RU" sz="1100" b="1" dirty="0" err="1" smtClean="0">
                    <a:solidFill>
                      <a:schemeClr val="tx1">
                        <a:lumMod val="75000"/>
                        <a:lumOff val="25000"/>
                      </a:schemeClr>
                    </a:solidFill>
                  </a:rPr>
                  <a:t>муниц</a:t>
                </a:r>
                <a:r>
                  <a:rPr lang="ru-RU" sz="1100" b="1" dirty="0" smtClean="0">
                    <a:solidFill>
                      <a:schemeClr val="tx1">
                        <a:lumMod val="75000"/>
                        <a:lumOff val="25000"/>
                      </a:schemeClr>
                    </a:solidFill>
                  </a:rPr>
                  <a:t>. собственности</a:t>
                </a:r>
                <a:endParaRPr lang="ru-RU" sz="1100" b="1" dirty="0">
                  <a:solidFill>
                    <a:schemeClr val="tx1">
                      <a:lumMod val="75000"/>
                      <a:lumOff val="25000"/>
                    </a:schemeClr>
                  </a:solidFill>
                </a:endParaRPr>
              </a:p>
            </p:txBody>
          </p:sp>
          <p:sp>
            <p:nvSpPr>
              <p:cNvPr id="15" name="Овал 14"/>
              <p:cNvSpPr/>
              <p:nvPr/>
            </p:nvSpPr>
            <p:spPr>
              <a:xfrm>
                <a:off x="1446928" y="6194728"/>
                <a:ext cx="200822" cy="200822"/>
              </a:xfrm>
              <a:prstGeom prst="ellipse">
                <a:avLst/>
              </a:prstGeom>
              <a:solidFill>
                <a:srgbClr val="CC5350"/>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ru-RU" sz="1200" b="1">
                  <a:solidFill>
                    <a:prstClr val="black"/>
                  </a:solidFill>
                  <a:ea typeface="Tahoma" pitchFamily="34" charset="0"/>
                  <a:cs typeface="Tahoma" pitchFamily="34" charset="0"/>
                </a:endParaRPr>
              </a:p>
            </p:txBody>
          </p:sp>
        </p:grpSp>
        <p:grpSp>
          <p:nvGrpSpPr>
            <p:cNvPr id="3" name="Группа 8"/>
            <p:cNvGrpSpPr/>
            <p:nvPr/>
          </p:nvGrpSpPr>
          <p:grpSpPr>
            <a:xfrm>
              <a:off x="4710053" y="6455772"/>
              <a:ext cx="1253198" cy="269644"/>
              <a:chOff x="3501192" y="6135588"/>
              <a:chExt cx="1253198" cy="269644"/>
            </a:xfrm>
          </p:grpSpPr>
          <p:sp>
            <p:nvSpPr>
              <p:cNvPr id="26" name="TextBox 25"/>
              <p:cNvSpPr txBox="1"/>
              <p:nvPr/>
            </p:nvSpPr>
            <p:spPr>
              <a:xfrm>
                <a:off x="3702014" y="6135588"/>
                <a:ext cx="1052376" cy="269644"/>
              </a:xfrm>
              <a:prstGeom prst="rect">
                <a:avLst/>
              </a:prstGeom>
              <a:noFill/>
            </p:spPr>
            <p:txBody>
              <a:bodyPr wrap="square" rtlCol="0">
                <a:spAutoFit/>
              </a:bodyPr>
              <a:lstStyle/>
              <a:p>
                <a:r>
                  <a:rPr lang="ru-RU" sz="1100" b="1" dirty="0" smtClean="0">
                    <a:solidFill>
                      <a:schemeClr val="tx1">
                        <a:lumMod val="75000"/>
                        <a:lumOff val="25000"/>
                      </a:schemeClr>
                    </a:solidFill>
                  </a:rPr>
                  <a:t>Аренда имущества </a:t>
                </a:r>
              </a:p>
              <a:p>
                <a:r>
                  <a:rPr lang="ru-RU" sz="1100" b="1" dirty="0" err="1" smtClean="0">
                    <a:solidFill>
                      <a:schemeClr val="tx1">
                        <a:lumMod val="75000"/>
                        <a:lumOff val="25000"/>
                      </a:schemeClr>
                    </a:solidFill>
                  </a:rPr>
                  <a:t>муниц</a:t>
                </a:r>
                <a:r>
                  <a:rPr lang="ru-RU" sz="1100" b="1" dirty="0" smtClean="0">
                    <a:solidFill>
                      <a:schemeClr val="tx1">
                        <a:lumMod val="75000"/>
                        <a:lumOff val="25000"/>
                      </a:schemeClr>
                    </a:solidFill>
                  </a:rPr>
                  <a:t>. казны</a:t>
                </a:r>
                <a:endParaRPr lang="ru-RU" sz="1100" b="1" dirty="0">
                  <a:solidFill>
                    <a:schemeClr val="tx1">
                      <a:lumMod val="75000"/>
                      <a:lumOff val="25000"/>
                    </a:schemeClr>
                  </a:solidFill>
                </a:endParaRPr>
              </a:p>
            </p:txBody>
          </p:sp>
          <p:sp>
            <p:nvSpPr>
              <p:cNvPr id="28" name="Овал 27"/>
              <p:cNvSpPr/>
              <p:nvPr/>
            </p:nvSpPr>
            <p:spPr>
              <a:xfrm>
                <a:off x="3501192" y="6195702"/>
                <a:ext cx="200822" cy="200822"/>
              </a:xfrm>
              <a:prstGeom prst="ellipse">
                <a:avLst/>
              </a:prstGeom>
              <a:solidFill>
                <a:srgbClr val="F2CC76"/>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ru-RU" sz="1200" b="1">
                  <a:solidFill>
                    <a:prstClr val="black"/>
                  </a:solidFill>
                  <a:ea typeface="Tahoma" pitchFamily="34" charset="0"/>
                  <a:cs typeface="Tahoma" pitchFamily="34" charset="0"/>
                </a:endParaRPr>
              </a:p>
            </p:txBody>
          </p:sp>
        </p:grpSp>
        <p:grpSp>
          <p:nvGrpSpPr>
            <p:cNvPr id="4" name="Группа 9"/>
            <p:cNvGrpSpPr/>
            <p:nvPr/>
          </p:nvGrpSpPr>
          <p:grpSpPr>
            <a:xfrm>
              <a:off x="3375321" y="6447020"/>
              <a:ext cx="1486071" cy="269645"/>
              <a:chOff x="5387038" y="6135588"/>
              <a:chExt cx="1486071" cy="269645"/>
            </a:xfrm>
          </p:grpSpPr>
          <p:sp>
            <p:nvSpPr>
              <p:cNvPr id="30" name="TextBox 29"/>
              <p:cNvSpPr txBox="1"/>
              <p:nvPr/>
            </p:nvSpPr>
            <p:spPr>
              <a:xfrm>
                <a:off x="5573931" y="6135588"/>
                <a:ext cx="1299178" cy="269645"/>
              </a:xfrm>
              <a:prstGeom prst="rect">
                <a:avLst/>
              </a:prstGeom>
              <a:noFill/>
            </p:spPr>
            <p:txBody>
              <a:bodyPr wrap="square" rtlCol="0">
                <a:spAutoFit/>
              </a:bodyPr>
              <a:lstStyle/>
              <a:p>
                <a:r>
                  <a:rPr lang="ru-RU" sz="1100" b="1" dirty="0" smtClean="0">
                    <a:solidFill>
                      <a:schemeClr val="tx1">
                        <a:lumMod val="75000"/>
                        <a:lumOff val="25000"/>
                      </a:schemeClr>
                    </a:solidFill>
                  </a:rPr>
                  <a:t>Доходы от приватизации</a:t>
                </a:r>
              </a:p>
              <a:p>
                <a:r>
                  <a:rPr lang="ru-RU" sz="1100" b="1" dirty="0" err="1">
                    <a:solidFill>
                      <a:schemeClr val="tx1">
                        <a:lumMod val="75000"/>
                        <a:lumOff val="25000"/>
                      </a:schemeClr>
                    </a:solidFill>
                  </a:rPr>
                  <a:t>м</a:t>
                </a:r>
                <a:r>
                  <a:rPr lang="ru-RU" sz="1100" b="1" dirty="0" err="1" smtClean="0">
                    <a:solidFill>
                      <a:schemeClr val="tx1">
                        <a:lumMod val="75000"/>
                        <a:lumOff val="25000"/>
                      </a:schemeClr>
                    </a:solidFill>
                  </a:rPr>
                  <a:t>униц</a:t>
                </a:r>
                <a:r>
                  <a:rPr lang="ru-RU" sz="1100" b="1" dirty="0" smtClean="0">
                    <a:solidFill>
                      <a:schemeClr val="tx1">
                        <a:lumMod val="75000"/>
                        <a:lumOff val="25000"/>
                      </a:schemeClr>
                    </a:solidFill>
                  </a:rPr>
                  <a:t>. имущества</a:t>
                </a:r>
                <a:endParaRPr lang="ru-RU" sz="1100" b="1" dirty="0">
                  <a:solidFill>
                    <a:schemeClr val="tx1">
                      <a:lumMod val="75000"/>
                      <a:lumOff val="25000"/>
                    </a:schemeClr>
                  </a:solidFill>
                </a:endParaRPr>
              </a:p>
            </p:txBody>
          </p:sp>
          <p:sp>
            <p:nvSpPr>
              <p:cNvPr id="31" name="Овал 30"/>
              <p:cNvSpPr/>
              <p:nvPr/>
            </p:nvSpPr>
            <p:spPr>
              <a:xfrm>
                <a:off x="5387038" y="6198890"/>
                <a:ext cx="200822" cy="200822"/>
              </a:xfrm>
              <a:prstGeom prst="ellipse">
                <a:avLst/>
              </a:prstGeom>
              <a:solidFill>
                <a:srgbClr val="64B484"/>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ru-RU" sz="1200" b="1">
                  <a:solidFill>
                    <a:prstClr val="black"/>
                  </a:solidFill>
                  <a:ea typeface="Tahoma" pitchFamily="34" charset="0"/>
                  <a:cs typeface="Tahoma" pitchFamily="34" charset="0"/>
                </a:endParaRPr>
              </a:p>
            </p:txBody>
          </p:sp>
        </p:grpSp>
        <p:grpSp>
          <p:nvGrpSpPr>
            <p:cNvPr id="5" name="Группа 10"/>
            <p:cNvGrpSpPr/>
            <p:nvPr/>
          </p:nvGrpSpPr>
          <p:grpSpPr>
            <a:xfrm>
              <a:off x="2091858" y="6438955"/>
              <a:ext cx="1364830" cy="277753"/>
              <a:chOff x="7005758" y="6118771"/>
              <a:chExt cx="1364830" cy="277753"/>
            </a:xfrm>
          </p:grpSpPr>
          <p:sp>
            <p:nvSpPr>
              <p:cNvPr id="33" name="TextBox 32"/>
              <p:cNvSpPr txBox="1"/>
              <p:nvPr/>
            </p:nvSpPr>
            <p:spPr>
              <a:xfrm>
                <a:off x="7166442" y="6118771"/>
                <a:ext cx="1204146" cy="269645"/>
              </a:xfrm>
              <a:prstGeom prst="rect">
                <a:avLst/>
              </a:prstGeom>
              <a:noFill/>
            </p:spPr>
            <p:txBody>
              <a:bodyPr wrap="square" rtlCol="0">
                <a:spAutoFit/>
              </a:bodyPr>
              <a:lstStyle/>
              <a:p>
                <a:r>
                  <a:rPr lang="ru-RU" sz="1100" b="1" dirty="0" smtClean="0">
                    <a:solidFill>
                      <a:schemeClr val="tx1">
                        <a:lumMod val="75000"/>
                        <a:lumOff val="25000"/>
                      </a:schemeClr>
                    </a:solidFill>
                  </a:rPr>
                  <a:t>Прочие доходы </a:t>
                </a:r>
                <a:endParaRPr lang="ru-RU" sz="1100" b="1" dirty="0">
                  <a:solidFill>
                    <a:schemeClr val="tx1">
                      <a:lumMod val="75000"/>
                      <a:lumOff val="25000"/>
                    </a:schemeClr>
                  </a:solidFill>
                </a:endParaRPr>
              </a:p>
              <a:p>
                <a:r>
                  <a:rPr lang="ru-RU" sz="1100" b="1" dirty="0" smtClean="0">
                    <a:solidFill>
                      <a:schemeClr val="tx1">
                        <a:lumMod val="75000"/>
                        <a:lumOff val="25000"/>
                      </a:schemeClr>
                    </a:solidFill>
                  </a:rPr>
                  <a:t>от </a:t>
                </a:r>
                <a:r>
                  <a:rPr lang="ru-RU" sz="1100" b="1" dirty="0" err="1" smtClean="0">
                    <a:solidFill>
                      <a:schemeClr val="tx1">
                        <a:lumMod val="75000"/>
                        <a:lumOff val="25000"/>
                      </a:schemeClr>
                    </a:solidFill>
                  </a:rPr>
                  <a:t>использов</a:t>
                </a:r>
                <a:r>
                  <a:rPr lang="ru-RU" sz="1100" b="1" dirty="0" smtClean="0">
                    <a:solidFill>
                      <a:schemeClr val="tx1">
                        <a:lumMod val="75000"/>
                        <a:lumOff val="25000"/>
                      </a:schemeClr>
                    </a:solidFill>
                  </a:rPr>
                  <a:t>. имущества</a:t>
                </a:r>
                <a:endParaRPr lang="ru-RU" sz="1100" b="1" dirty="0">
                  <a:solidFill>
                    <a:schemeClr val="tx1">
                      <a:lumMod val="75000"/>
                      <a:lumOff val="25000"/>
                    </a:schemeClr>
                  </a:solidFill>
                </a:endParaRPr>
              </a:p>
            </p:txBody>
          </p:sp>
          <p:sp>
            <p:nvSpPr>
              <p:cNvPr id="34" name="Овал 33"/>
              <p:cNvSpPr/>
              <p:nvPr/>
            </p:nvSpPr>
            <p:spPr>
              <a:xfrm>
                <a:off x="7005758" y="6195702"/>
                <a:ext cx="200822" cy="200822"/>
              </a:xfrm>
              <a:prstGeom prst="ellipse">
                <a:avLst/>
              </a:prstGeom>
              <a:solidFill>
                <a:srgbClr val="FFFF00"/>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ru-RU" sz="1200" b="1">
                  <a:solidFill>
                    <a:prstClr val="black"/>
                  </a:solidFill>
                  <a:ea typeface="Tahoma" pitchFamily="34" charset="0"/>
                  <a:cs typeface="Tahoma" pitchFamily="34" charset="0"/>
                </a:endParaRPr>
              </a:p>
            </p:txBody>
          </p:sp>
        </p:grpSp>
      </p:grpSp>
      <p:grpSp>
        <p:nvGrpSpPr>
          <p:cNvPr id="29" name="Группа 28"/>
          <p:cNvGrpSpPr/>
          <p:nvPr/>
        </p:nvGrpSpPr>
        <p:grpSpPr>
          <a:xfrm>
            <a:off x="-324544" y="1953273"/>
            <a:ext cx="7920880" cy="4420089"/>
            <a:chOff x="-443499" y="1806399"/>
            <a:chExt cx="9180512" cy="4574928"/>
          </a:xfrm>
        </p:grpSpPr>
        <p:graphicFrame>
          <p:nvGraphicFramePr>
            <p:cNvPr id="12" name="Объект 1"/>
            <p:cNvGraphicFramePr>
              <a:graphicFrameLocks/>
            </p:cNvGraphicFramePr>
            <p:nvPr>
              <p:extLst>
                <p:ext uri="{D42A27DB-BD31-4B8C-83A1-F6EECF244321}">
                  <p14:modId xmlns:p14="http://schemas.microsoft.com/office/powerpoint/2010/main" val="3233721827"/>
                </p:ext>
              </p:extLst>
            </p:nvPr>
          </p:nvGraphicFramePr>
          <p:xfrm>
            <a:off x="-443499" y="2051700"/>
            <a:ext cx="9180512" cy="4329627"/>
          </p:xfrm>
          <a:graphic>
            <a:graphicData uri="http://schemas.openxmlformats.org/drawingml/2006/chart">
              <c:chart xmlns:c="http://schemas.openxmlformats.org/drawingml/2006/chart" xmlns:r="http://schemas.openxmlformats.org/officeDocument/2006/relationships" r:id="rId3"/>
            </a:graphicData>
          </a:graphic>
        </p:graphicFrame>
        <p:sp>
          <p:nvSpPr>
            <p:cNvPr id="18" name="Скругленный прямоугольник 17"/>
            <p:cNvSpPr/>
            <p:nvPr/>
          </p:nvSpPr>
          <p:spPr>
            <a:xfrm>
              <a:off x="1551659" y="1806399"/>
              <a:ext cx="1292683" cy="485763"/>
            </a:xfrm>
            <a:prstGeom prst="roundRect">
              <a:avLst>
                <a:gd name="adj" fmla="val 50000"/>
              </a:avLst>
            </a:prstGeom>
            <a:solidFill>
              <a:schemeClr val="accent6">
                <a:lumMod val="75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600" b="1" dirty="0" smtClean="0"/>
                <a:t>342 824</a:t>
              </a:r>
              <a:endParaRPr lang="ru-RU" sz="1600" b="1" dirty="0"/>
            </a:p>
          </p:txBody>
        </p:sp>
        <p:sp>
          <p:nvSpPr>
            <p:cNvPr id="19" name="Скругленный прямоугольник 18"/>
            <p:cNvSpPr/>
            <p:nvPr/>
          </p:nvSpPr>
          <p:spPr>
            <a:xfrm flipH="1">
              <a:off x="3837748" y="3264256"/>
              <a:ext cx="1431705" cy="463276"/>
            </a:xfrm>
            <a:prstGeom prst="roundRect">
              <a:avLst>
                <a:gd name="adj" fmla="val 50000"/>
              </a:avLst>
            </a:prstGeom>
            <a:solidFill>
              <a:schemeClr val="accent6">
                <a:lumMod val="75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600" b="1" dirty="0" smtClean="0"/>
                <a:t>189 495</a:t>
              </a:r>
              <a:endParaRPr lang="ru-RU" sz="1600" b="1" dirty="0"/>
            </a:p>
          </p:txBody>
        </p:sp>
      </p:grpSp>
      <p:sp>
        <p:nvSpPr>
          <p:cNvPr id="38" name="Скругленный прямоугольник 37"/>
          <p:cNvSpPr/>
          <p:nvPr/>
        </p:nvSpPr>
        <p:spPr>
          <a:xfrm flipH="1">
            <a:off x="5459460" y="3987144"/>
            <a:ext cx="1087582" cy="485763"/>
          </a:xfrm>
          <a:prstGeom prst="roundRect">
            <a:avLst>
              <a:gd name="adj" fmla="val 50000"/>
            </a:avLst>
          </a:prstGeom>
          <a:solidFill>
            <a:schemeClr val="accent6">
              <a:lumMod val="75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600" b="1" dirty="0" smtClean="0"/>
              <a:t>122 960</a:t>
            </a:r>
            <a:endParaRPr lang="ru-RU" sz="1600" b="1" dirty="0"/>
          </a:p>
        </p:txBody>
      </p:sp>
      <p:cxnSp>
        <p:nvCxnSpPr>
          <p:cNvPr id="9" name="Прямая со стрелкой 8"/>
          <p:cNvCxnSpPr/>
          <p:nvPr/>
        </p:nvCxnSpPr>
        <p:spPr>
          <a:xfrm>
            <a:off x="2204619" y="1628800"/>
            <a:ext cx="1512000" cy="131226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 name="Прямая со стрелкой 10"/>
          <p:cNvCxnSpPr/>
          <p:nvPr/>
        </p:nvCxnSpPr>
        <p:spPr>
          <a:xfrm rot="180000">
            <a:off x="4221972" y="3106963"/>
            <a:ext cx="1512000" cy="38053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46" name="Скругленный прямоугольник 45"/>
          <p:cNvSpPr/>
          <p:nvPr/>
        </p:nvSpPr>
        <p:spPr>
          <a:xfrm>
            <a:off x="1633107" y="1292864"/>
            <a:ext cx="571512" cy="500708"/>
          </a:xfrm>
          <a:prstGeom prst="roundRect">
            <a:avLst>
              <a:gd name="adj" fmla="val 50000"/>
            </a:avLst>
          </a:prstGeom>
          <a:solidFill>
            <a:schemeClr val="accent2">
              <a:lumMod val="40000"/>
              <a:lumOff val="60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600" b="1" dirty="0" smtClean="0">
                <a:ln>
                  <a:solidFill>
                    <a:schemeClr val="tx1"/>
                  </a:solidFill>
                </a:ln>
                <a:solidFill>
                  <a:schemeClr val="tx1"/>
                </a:solidFill>
              </a:rPr>
              <a:t>24,4</a:t>
            </a:r>
            <a:endParaRPr lang="ru-RU" sz="1600" b="1" dirty="0">
              <a:ln>
                <a:solidFill>
                  <a:schemeClr val="tx1"/>
                </a:solidFill>
              </a:ln>
              <a:solidFill>
                <a:schemeClr val="tx1"/>
              </a:solidFill>
            </a:endParaRPr>
          </a:p>
        </p:txBody>
      </p:sp>
      <p:sp>
        <p:nvSpPr>
          <p:cNvPr id="47" name="Скругленный прямоугольник 46"/>
          <p:cNvSpPr/>
          <p:nvPr/>
        </p:nvSpPr>
        <p:spPr>
          <a:xfrm>
            <a:off x="3701161" y="2750213"/>
            <a:ext cx="571512" cy="500708"/>
          </a:xfrm>
          <a:prstGeom prst="roundRect">
            <a:avLst>
              <a:gd name="adj" fmla="val 50000"/>
            </a:avLst>
          </a:prstGeom>
          <a:solidFill>
            <a:schemeClr val="accent2">
              <a:lumMod val="40000"/>
              <a:lumOff val="60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600" b="1" dirty="0" smtClean="0">
                <a:ln>
                  <a:solidFill>
                    <a:schemeClr val="tx1"/>
                  </a:solidFill>
                </a:ln>
                <a:solidFill>
                  <a:schemeClr val="tx1"/>
                </a:solidFill>
              </a:rPr>
              <a:t>13,8</a:t>
            </a:r>
            <a:endParaRPr lang="ru-RU" sz="1600" b="1" dirty="0">
              <a:ln>
                <a:solidFill>
                  <a:schemeClr val="tx1"/>
                </a:solidFill>
              </a:ln>
              <a:solidFill>
                <a:schemeClr val="tx1"/>
              </a:solidFill>
            </a:endParaRPr>
          </a:p>
        </p:txBody>
      </p:sp>
      <p:sp>
        <p:nvSpPr>
          <p:cNvPr id="48" name="Скругленный прямоугольник 47"/>
          <p:cNvSpPr/>
          <p:nvPr/>
        </p:nvSpPr>
        <p:spPr>
          <a:xfrm>
            <a:off x="5725382" y="3253775"/>
            <a:ext cx="571512" cy="500708"/>
          </a:xfrm>
          <a:prstGeom prst="roundRect">
            <a:avLst>
              <a:gd name="adj" fmla="val 50000"/>
            </a:avLst>
          </a:prstGeom>
          <a:solidFill>
            <a:schemeClr val="accent2">
              <a:lumMod val="40000"/>
              <a:lumOff val="60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600" b="1" dirty="0" smtClean="0">
                <a:ln>
                  <a:solidFill>
                    <a:schemeClr val="tx1"/>
                  </a:solidFill>
                </a:ln>
                <a:solidFill>
                  <a:schemeClr val="tx1"/>
                </a:solidFill>
              </a:rPr>
              <a:t>8,1</a:t>
            </a:r>
            <a:endParaRPr lang="ru-RU" sz="1600" b="1" dirty="0">
              <a:ln>
                <a:solidFill>
                  <a:schemeClr val="tx1"/>
                </a:solidFill>
              </a:ln>
              <a:solidFill>
                <a:schemeClr val="tx1"/>
              </a:solidFill>
            </a:endParaRPr>
          </a:p>
        </p:txBody>
      </p:sp>
      <p:sp>
        <p:nvSpPr>
          <p:cNvPr id="23" name="TextBox 22"/>
          <p:cNvSpPr txBox="1"/>
          <p:nvPr/>
        </p:nvSpPr>
        <p:spPr>
          <a:xfrm>
            <a:off x="-67323" y="1220053"/>
            <a:ext cx="1296143" cy="646331"/>
          </a:xfrm>
          <a:prstGeom prst="rect">
            <a:avLst/>
          </a:prstGeom>
          <a:noFill/>
        </p:spPr>
        <p:txBody>
          <a:bodyPr wrap="square" rtlCol="0">
            <a:spAutoFit/>
          </a:bodyPr>
          <a:lstStyle/>
          <a:p>
            <a:pPr algn="ctr"/>
            <a:r>
              <a:rPr lang="ru-RU" sz="1200" dirty="0" smtClean="0">
                <a:ln>
                  <a:solidFill>
                    <a:schemeClr val="tx1"/>
                  </a:solidFill>
                </a:ln>
              </a:rPr>
              <a:t>Уд. вес</a:t>
            </a:r>
          </a:p>
          <a:p>
            <a:pPr algn="ctr"/>
            <a:r>
              <a:rPr lang="ru-RU" sz="1200" dirty="0" smtClean="0">
                <a:ln>
                  <a:solidFill>
                    <a:schemeClr val="tx1"/>
                  </a:solidFill>
                </a:ln>
              </a:rPr>
              <a:t>в собственных доходах</a:t>
            </a:r>
            <a:endParaRPr lang="ru-RU" sz="1200" dirty="0">
              <a:ln>
                <a:solidFill>
                  <a:schemeClr val="tx1"/>
                </a:solidFill>
              </a:ln>
            </a:endParaRPr>
          </a:p>
        </p:txBody>
      </p:sp>
      <p:sp>
        <p:nvSpPr>
          <p:cNvPr id="42" name="TextBox 1"/>
          <p:cNvSpPr txBox="1"/>
          <p:nvPr/>
        </p:nvSpPr>
        <p:spPr>
          <a:xfrm>
            <a:off x="4061192" y="3284986"/>
            <a:ext cx="1021615" cy="28802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100" b="1" i="0" u="none" strike="noStrike" kern="0" cap="none" spc="0" normalizeH="0" baseline="0" noProof="0" dirty="0">
              <a:ln>
                <a:noFill/>
              </a:ln>
              <a:solidFill>
                <a:sysClr val="windowText" lastClr="000000"/>
              </a:solidFill>
              <a:effectLst/>
              <a:uLnTx/>
              <a:uFillTx/>
              <a:latin typeface="Trebuchet MS"/>
              <a:ea typeface="+mn-ea"/>
              <a:cs typeface="+mn-cs"/>
            </a:endParaRPr>
          </a:p>
        </p:txBody>
      </p:sp>
      <p:sp>
        <p:nvSpPr>
          <p:cNvPr id="6" name="TextBox 5"/>
          <p:cNvSpPr txBox="1"/>
          <p:nvPr/>
        </p:nvSpPr>
        <p:spPr>
          <a:xfrm>
            <a:off x="-1620688" y="3645024"/>
            <a:ext cx="184731"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endParaRPr lang="ru-RU" sz="1200" dirty="0" smtClean="0"/>
          </a:p>
        </p:txBody>
      </p:sp>
      <p:sp>
        <p:nvSpPr>
          <p:cNvPr id="43" name="TextBox 42"/>
          <p:cNvSpPr txBox="1"/>
          <p:nvPr/>
        </p:nvSpPr>
        <p:spPr>
          <a:xfrm>
            <a:off x="7236295" y="5747895"/>
            <a:ext cx="1534561" cy="338554"/>
          </a:xfrm>
          <a:prstGeom prst="rect">
            <a:avLst/>
          </a:prstGeom>
          <a:noFill/>
        </p:spPr>
        <p:txBody>
          <a:bodyPr wrap="square" rtlCol="0">
            <a:spAutoFit/>
          </a:bodyPr>
          <a:lstStyle/>
          <a:p>
            <a:pPr algn="ctr"/>
            <a:endParaRPr lang="ru-RU" sz="1600" b="1" dirty="0">
              <a:solidFill>
                <a:schemeClr val="tx1">
                  <a:lumMod val="75000"/>
                  <a:lumOff val="25000"/>
                </a:schemeClr>
              </a:solidFill>
            </a:endParaRPr>
          </a:p>
        </p:txBody>
      </p:sp>
      <p:sp>
        <p:nvSpPr>
          <p:cNvPr id="44" name="Скругленный прямоугольник 43"/>
          <p:cNvSpPr/>
          <p:nvPr/>
        </p:nvSpPr>
        <p:spPr>
          <a:xfrm>
            <a:off x="6828348" y="921810"/>
            <a:ext cx="2343276" cy="5164638"/>
          </a:xfrm>
          <a:prstGeom prst="roundRect">
            <a:avLst/>
          </a:prstGeom>
          <a:solidFill>
            <a:schemeClr val="lt1">
              <a:alpha val="0"/>
            </a:schemeClr>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ru-RU" sz="1400" b="1" dirty="0" smtClean="0">
                <a:solidFill>
                  <a:schemeClr val="tx1"/>
                </a:solidFill>
              </a:rPr>
              <a:t>      </a:t>
            </a:r>
            <a:r>
              <a:rPr lang="ru-RU" sz="1300" b="1" dirty="0" smtClean="0">
                <a:solidFill>
                  <a:schemeClr val="tx1"/>
                </a:solidFill>
              </a:rPr>
              <a:t>В бюджете </a:t>
            </a:r>
            <a:r>
              <a:rPr lang="ru-RU" sz="1300" b="1" dirty="0">
                <a:solidFill>
                  <a:schemeClr val="tx1"/>
                </a:solidFill>
              </a:rPr>
              <a:t>города-курорта </a:t>
            </a:r>
            <a:r>
              <a:rPr lang="ru-RU" sz="1300" b="1" dirty="0" smtClean="0">
                <a:solidFill>
                  <a:schemeClr val="tx1"/>
                </a:solidFill>
              </a:rPr>
              <a:t>Пятигорска в период 2018-2019гг</a:t>
            </a:r>
            <a:r>
              <a:rPr lang="ru-RU" sz="1300" b="1" dirty="0">
                <a:solidFill>
                  <a:schemeClr val="tx1"/>
                </a:solidFill>
              </a:rPr>
              <a:t>. </a:t>
            </a:r>
            <a:r>
              <a:rPr lang="ru-RU" sz="1300" b="1" dirty="0" smtClean="0">
                <a:solidFill>
                  <a:schemeClr val="tx1"/>
                </a:solidFill>
              </a:rPr>
              <a:t>в сравнении с 2017 годом значительно </a:t>
            </a:r>
            <a:r>
              <a:rPr lang="ru-RU" sz="1300" b="1" dirty="0">
                <a:solidFill>
                  <a:schemeClr val="tx1"/>
                </a:solidFill>
              </a:rPr>
              <a:t>сократились </a:t>
            </a:r>
            <a:r>
              <a:rPr lang="ru-RU" sz="1300" b="1" dirty="0" smtClean="0">
                <a:solidFill>
                  <a:schemeClr val="tx1"/>
                </a:solidFill>
              </a:rPr>
              <a:t>неналоговые </a:t>
            </a:r>
            <a:r>
              <a:rPr lang="ru-RU" sz="1300" b="1" dirty="0">
                <a:solidFill>
                  <a:schemeClr val="tx1"/>
                </a:solidFill>
              </a:rPr>
              <a:t>доходы, в том числе от:                                                    </a:t>
            </a:r>
            <a:r>
              <a:rPr lang="ru-RU" sz="1300" b="1" dirty="0" smtClean="0">
                <a:solidFill>
                  <a:schemeClr val="tx1"/>
                </a:solidFill>
              </a:rPr>
              <a:t>       </a:t>
            </a:r>
          </a:p>
          <a:p>
            <a:pPr lvl="0"/>
            <a:r>
              <a:rPr lang="ru-RU" sz="1300" b="1" dirty="0">
                <a:solidFill>
                  <a:schemeClr val="tx1"/>
                </a:solidFill>
              </a:rPr>
              <a:t>-</a:t>
            </a:r>
            <a:r>
              <a:rPr lang="ru-RU" sz="1300" b="1" dirty="0" smtClean="0">
                <a:solidFill>
                  <a:schemeClr val="tx1"/>
                </a:solidFill>
              </a:rPr>
              <a:t> арендной </a:t>
            </a:r>
            <a:r>
              <a:rPr lang="ru-RU" sz="1300" b="1" dirty="0">
                <a:solidFill>
                  <a:schemeClr val="tx1"/>
                </a:solidFill>
              </a:rPr>
              <a:t>платы за землю </a:t>
            </a:r>
            <a:r>
              <a:rPr lang="ru-RU" sz="1300" b="1" dirty="0" smtClean="0">
                <a:solidFill>
                  <a:schemeClr val="tx1"/>
                </a:solidFill>
              </a:rPr>
              <a:t>– в 2018году на </a:t>
            </a:r>
            <a:r>
              <a:rPr lang="ru-RU" sz="1300" b="1" dirty="0">
                <a:solidFill>
                  <a:schemeClr val="tx1"/>
                </a:solidFill>
              </a:rPr>
              <a:t>52% (</a:t>
            </a:r>
            <a:r>
              <a:rPr lang="ru-RU" sz="1300" b="1" dirty="0" smtClean="0">
                <a:solidFill>
                  <a:schemeClr val="tx1"/>
                </a:solidFill>
              </a:rPr>
              <a:t>или на 139 млн. р.),  </a:t>
            </a:r>
            <a:r>
              <a:rPr lang="ru-RU" sz="1300" b="1" dirty="0">
                <a:solidFill>
                  <a:schemeClr val="tx1"/>
                </a:solidFill>
              </a:rPr>
              <a:t>в 2019 году </a:t>
            </a:r>
            <a:r>
              <a:rPr lang="ru-RU" sz="1300" b="1" dirty="0" smtClean="0">
                <a:solidFill>
                  <a:schemeClr val="tx1"/>
                </a:solidFill>
              </a:rPr>
              <a:t>на </a:t>
            </a:r>
            <a:r>
              <a:rPr lang="ru-RU" sz="1300" b="1" dirty="0">
                <a:solidFill>
                  <a:schemeClr val="tx1"/>
                </a:solidFill>
              </a:rPr>
              <a:t>80% (или на 213 млн</a:t>
            </a:r>
            <a:r>
              <a:rPr lang="ru-RU" sz="1300" b="1" dirty="0" smtClean="0">
                <a:solidFill>
                  <a:schemeClr val="tx1"/>
                </a:solidFill>
              </a:rPr>
              <a:t>. р.) в </a:t>
            </a:r>
            <a:r>
              <a:rPr lang="ru-RU" sz="1300" b="1" dirty="0">
                <a:solidFill>
                  <a:schemeClr val="tx1"/>
                </a:solidFill>
              </a:rPr>
              <a:t>связи со вступлением в силу постановления Правительства РФ от 05.05.2017г. № 531, повлекшего снижение ставок арендной платы до уровня земельного </a:t>
            </a:r>
            <a:r>
              <a:rPr lang="ru-RU" sz="1300" b="1" dirty="0" smtClean="0">
                <a:solidFill>
                  <a:schemeClr val="tx1"/>
                </a:solidFill>
              </a:rPr>
              <a:t>налога</a:t>
            </a:r>
          </a:p>
        </p:txBody>
      </p:sp>
      <p:pic>
        <p:nvPicPr>
          <p:cNvPr id="35"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4081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10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uperuser\Desktop\Картинки для бюджета\depositphotos_16890261-stock-photo-3d-small-good-prof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3059" y="5297512"/>
            <a:ext cx="1690941" cy="1560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547664" y="260648"/>
            <a:ext cx="7416824" cy="1080120"/>
          </a:xfrm>
        </p:spPr>
        <p:txBody>
          <a:bodyPr>
            <a:noAutofit/>
          </a:bodyPr>
          <a:lstStyle/>
          <a:p>
            <a:pPr marL="0" indent="0" algn="ctr">
              <a:buNone/>
            </a:pPr>
            <a:r>
              <a:rPr lang="ru-RU" sz="2000" dirty="0">
                <a:solidFill>
                  <a:schemeClr val="tx1"/>
                </a:solidFill>
                <a:effectLst/>
              </a:rPr>
              <a:t>Динамика поступлений </a:t>
            </a:r>
            <a:r>
              <a:rPr lang="ru-RU" sz="2000" dirty="0" smtClean="0">
                <a:solidFill>
                  <a:schemeClr val="tx1"/>
                </a:solidFill>
                <a:effectLst/>
              </a:rPr>
              <a:t>доходов </a:t>
            </a:r>
            <a:r>
              <a:rPr lang="ru-RU" sz="2000" dirty="0">
                <a:solidFill>
                  <a:schemeClr val="tx1"/>
                </a:solidFill>
                <a:effectLst/>
              </a:rPr>
              <a:t>бюджета города–курорта Пятигорска </a:t>
            </a:r>
            <a:r>
              <a:rPr lang="ru-RU" sz="2000" b="1" dirty="0" smtClean="0">
                <a:solidFill>
                  <a:prstClr val="black"/>
                </a:solidFill>
                <a:effectLst/>
              </a:rPr>
              <a:t>за 2018-2019 гг. (млн.руб.)  </a:t>
            </a:r>
            <a:endParaRPr lang="ru-RU" sz="2000" b="1" dirty="0">
              <a:effectLst/>
            </a:endParaRPr>
          </a:p>
        </p:txBody>
      </p:sp>
      <p:graphicFrame>
        <p:nvGraphicFramePr>
          <p:cNvPr id="6" name="Объект 5"/>
          <p:cNvGraphicFramePr>
            <a:graphicFrameLocks noGrp="1"/>
          </p:cNvGraphicFramePr>
          <p:nvPr>
            <p:ph sz="quarter" idx="4294967295"/>
            <p:extLst>
              <p:ext uri="{D42A27DB-BD31-4B8C-83A1-F6EECF244321}">
                <p14:modId xmlns:p14="http://schemas.microsoft.com/office/powerpoint/2010/main" val="886071871"/>
              </p:ext>
            </p:extLst>
          </p:nvPr>
        </p:nvGraphicFramePr>
        <p:xfrm>
          <a:off x="5076056" y="1240232"/>
          <a:ext cx="4298325" cy="5472607"/>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Прямая со стрелкой 9"/>
          <p:cNvCxnSpPr/>
          <p:nvPr/>
        </p:nvCxnSpPr>
        <p:spPr>
          <a:xfrm flipV="1">
            <a:off x="6404320" y="4780140"/>
            <a:ext cx="975992" cy="25202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9" name="Прямоугольник 8"/>
          <p:cNvSpPr/>
          <p:nvPr/>
        </p:nvSpPr>
        <p:spPr>
          <a:xfrm>
            <a:off x="179512" y="1670050"/>
            <a:ext cx="5112568" cy="4339650"/>
          </a:xfrm>
          <a:prstGeom prst="rect">
            <a:avLst/>
          </a:prstGeom>
        </p:spPr>
        <p:txBody>
          <a:bodyPr wrap="square">
            <a:spAutoFit/>
          </a:bodyPr>
          <a:lstStyle/>
          <a:p>
            <a:pPr lvl="0" algn="just"/>
            <a:r>
              <a:rPr lang="ru-RU" sz="1200" b="1" dirty="0"/>
              <a:t>В бюджете города-курорта Пятигорска </a:t>
            </a:r>
            <a:r>
              <a:rPr lang="ru-RU" sz="1200" b="1" dirty="0" smtClean="0"/>
              <a:t>в 2019 </a:t>
            </a:r>
            <a:r>
              <a:rPr lang="ru-RU" sz="1200" b="1" dirty="0"/>
              <a:t>году по сравнению с </a:t>
            </a:r>
            <a:r>
              <a:rPr lang="ru-RU" sz="1200" b="1" dirty="0" smtClean="0"/>
              <a:t>2018 годом сложился </a:t>
            </a:r>
            <a:r>
              <a:rPr lang="ru-RU" sz="1200" b="1" dirty="0"/>
              <a:t>прирост общего объема поступлений доходов в сумме </a:t>
            </a:r>
            <a:r>
              <a:rPr lang="ru-RU" sz="1200" b="1" dirty="0" smtClean="0"/>
              <a:t>1 194 </a:t>
            </a:r>
            <a:r>
              <a:rPr lang="ru-RU" sz="1200" b="1" dirty="0"/>
              <a:t>млн.руб</a:t>
            </a:r>
            <a:r>
              <a:rPr lang="ru-RU" sz="1200" b="1" dirty="0" smtClean="0"/>
              <a:t>., из них:</a:t>
            </a:r>
          </a:p>
          <a:p>
            <a:pPr indent="449263" algn="just"/>
            <a:r>
              <a:rPr lang="ru-RU" sz="1200" b="1" dirty="0" smtClean="0"/>
              <a:t>- 135 млн.руб. по налоговым </a:t>
            </a:r>
            <a:r>
              <a:rPr lang="ru-RU" sz="1200" b="1" dirty="0"/>
              <a:t>и </a:t>
            </a:r>
            <a:r>
              <a:rPr lang="ru-RU" sz="1200" b="1" dirty="0" smtClean="0"/>
              <a:t>неналоговым доходам;</a:t>
            </a:r>
          </a:p>
          <a:p>
            <a:pPr indent="449263" algn="just"/>
            <a:r>
              <a:rPr lang="ru-RU" sz="1200" b="1" dirty="0" smtClean="0"/>
              <a:t>- 1 059 млн.руб. по безвозмездным поступлениям.</a:t>
            </a:r>
          </a:p>
          <a:p>
            <a:pPr indent="449263" algn="just"/>
            <a:r>
              <a:rPr lang="ru-RU" sz="1200" b="1" dirty="0"/>
              <a:t>Увеличение объема собственных доходов сложилось в основном за счет прироста поступлений:</a:t>
            </a:r>
          </a:p>
          <a:p>
            <a:pPr lvl="0" algn="just"/>
            <a:r>
              <a:rPr lang="ru-RU" sz="1200" b="1" dirty="0"/>
              <a:t>          - от </a:t>
            </a:r>
            <a:r>
              <a:rPr lang="ru-RU" sz="1200" b="1" dirty="0" smtClean="0"/>
              <a:t>НДФЛ на </a:t>
            </a:r>
            <a:r>
              <a:rPr lang="ru-RU" sz="1200" b="1" dirty="0"/>
              <a:t>176 млн.руб</a:t>
            </a:r>
            <a:r>
              <a:rPr lang="ru-RU" sz="1200" b="1" dirty="0" smtClean="0"/>
              <a:t>., </a:t>
            </a:r>
            <a:r>
              <a:rPr lang="ru-RU" sz="1200" b="1" dirty="0"/>
              <a:t>в связи с ростом с 22% до 27% (на 5%) размера единого </a:t>
            </a:r>
            <a:r>
              <a:rPr lang="ru-RU" sz="1200" b="1" dirty="0" smtClean="0"/>
              <a:t>норматива </a:t>
            </a:r>
            <a:r>
              <a:rPr lang="ru-RU" sz="1200" b="1" dirty="0"/>
              <a:t>отчислений в бюджет города-курорта Пятигорска от НДФЛ по Закону СК, а также </a:t>
            </a:r>
            <a:r>
              <a:rPr lang="ru-RU" sz="1200" b="1" dirty="0" smtClean="0"/>
              <a:t>увеличением фонда </a:t>
            </a:r>
            <a:r>
              <a:rPr lang="ru-RU" sz="1200" b="1" dirty="0"/>
              <a:t>оплаты труда по отдельным налогоплательщикам;</a:t>
            </a:r>
          </a:p>
          <a:p>
            <a:pPr lvl="0" algn="just"/>
            <a:r>
              <a:rPr lang="ru-RU" sz="1200" b="1" dirty="0"/>
              <a:t>           </a:t>
            </a:r>
            <a:r>
              <a:rPr lang="ru-RU" sz="1200" b="1" dirty="0" smtClean="0"/>
              <a:t>- от </a:t>
            </a:r>
            <a:r>
              <a:rPr lang="ru-RU" sz="1200" b="1" dirty="0"/>
              <a:t>налога на имущество физических лиц</a:t>
            </a:r>
            <a:r>
              <a:rPr lang="ru-RU" sz="1200" b="1" dirty="0" smtClean="0"/>
              <a:t> </a:t>
            </a:r>
            <a:r>
              <a:rPr lang="ru-RU" sz="1200" b="1" dirty="0"/>
              <a:t>на 29 млн.руб</a:t>
            </a:r>
            <a:r>
              <a:rPr lang="ru-RU" sz="1200" b="1" dirty="0" smtClean="0"/>
              <a:t>., </a:t>
            </a:r>
            <a:r>
              <a:rPr lang="ru-RU" sz="1200" b="1" dirty="0"/>
              <a:t>в связи с увеличением (с </a:t>
            </a:r>
            <a:r>
              <a:rPr lang="ru-RU" sz="1200" b="1" dirty="0" smtClean="0"/>
              <a:t>0,4 </a:t>
            </a:r>
            <a:r>
              <a:rPr lang="ru-RU" sz="1200" b="1" dirty="0"/>
              <a:t>до 0,6) понижающего коэффициента, используемого при расчете налога в соответствии с Налоговым кодексом РФ и погашением задолженности прошлых </a:t>
            </a:r>
            <a:r>
              <a:rPr lang="ru-RU" sz="1200" b="1" dirty="0" smtClean="0"/>
              <a:t>лет.</a:t>
            </a:r>
            <a:endParaRPr lang="ru-RU" sz="1200" b="1" dirty="0"/>
          </a:p>
          <a:p>
            <a:pPr algn="just"/>
            <a:r>
              <a:rPr lang="ru-RU" sz="1200" b="1" dirty="0"/>
              <a:t>       На увеличение собственных доходов в </a:t>
            </a:r>
            <a:r>
              <a:rPr lang="ru-RU" sz="1200" b="1" dirty="0" smtClean="0"/>
              <a:t>2019 </a:t>
            </a:r>
            <a:r>
              <a:rPr lang="ru-RU" sz="1200" b="1" dirty="0"/>
              <a:t>году также повлияла реализация совместных мероприятий Программы оздоровления муниципальных финансов города-курорта Пятигорска на </a:t>
            </a:r>
            <a:r>
              <a:rPr lang="ru-RU" sz="1200" b="1" dirty="0" smtClean="0"/>
              <a:t>2018-2022гг</a:t>
            </a:r>
            <a:r>
              <a:rPr lang="ru-RU" sz="1200" b="1" dirty="0"/>
              <a:t>. (дополнительные налоговые и неналоговые доходы составили </a:t>
            </a:r>
            <a:r>
              <a:rPr lang="ru-RU" sz="1200" b="1" dirty="0" smtClean="0"/>
              <a:t> 58,1 млн</a:t>
            </a:r>
            <a:r>
              <a:rPr lang="ru-RU" sz="1200" b="1" dirty="0"/>
              <a:t>. руб.).</a:t>
            </a:r>
          </a:p>
          <a:p>
            <a:pPr algn="just"/>
            <a:r>
              <a:rPr lang="ru-RU" sz="1200" dirty="0" smtClean="0"/>
              <a:t>       </a:t>
            </a:r>
          </a:p>
        </p:txBody>
      </p:sp>
      <p:cxnSp>
        <p:nvCxnSpPr>
          <p:cNvPr id="12" name="Прямая со стрелкой 11"/>
          <p:cNvCxnSpPr/>
          <p:nvPr/>
        </p:nvCxnSpPr>
        <p:spPr>
          <a:xfrm flipV="1">
            <a:off x="6404320" y="3573016"/>
            <a:ext cx="864096" cy="504056"/>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pic>
        <p:nvPicPr>
          <p:cNvPr id="11"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344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1"/>
          <p:cNvSpPr txBox="1">
            <a:spLocks/>
          </p:cNvSpPr>
          <p:nvPr/>
        </p:nvSpPr>
        <p:spPr>
          <a:xfrm>
            <a:off x="576327" y="22275"/>
            <a:ext cx="8352928" cy="393450"/>
          </a:xfrm>
          <a:prstGeom prst="rect">
            <a:avLst/>
          </a:prstGeom>
        </p:spPr>
        <p:txBody>
          <a:bodyPr>
            <a:normAutofit fontScale="92500" lnSpcReduction="1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ru-RU" sz="2400" b="1" dirty="0" smtClean="0">
                <a:solidFill>
                  <a:schemeClr val="tx1"/>
                </a:solidFill>
              </a:rPr>
              <a:t>ОГЛАВЛЕНИЕ:</a:t>
            </a:r>
            <a:endParaRPr lang="ru-RU" sz="2400" b="1" dirty="0">
              <a:solidFill>
                <a:schemeClr val="tx1"/>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718747404"/>
              </p:ext>
            </p:extLst>
          </p:nvPr>
        </p:nvGraphicFramePr>
        <p:xfrm>
          <a:off x="899592" y="415725"/>
          <a:ext cx="8029663" cy="6440805"/>
        </p:xfrm>
        <a:graphic>
          <a:graphicData uri="http://schemas.openxmlformats.org/drawingml/2006/table">
            <a:tbl>
              <a:tblPr firstRow="1" firstCol="1" bandRow="1">
                <a:tableStyleId>{8799B23B-EC83-4686-B30A-512413B5E67A}</a:tableStyleId>
              </a:tblPr>
              <a:tblGrid>
                <a:gridCol w="7402125"/>
                <a:gridCol w="627538"/>
              </a:tblGrid>
              <a:tr h="76095">
                <a:tc>
                  <a:txBody>
                    <a:bodyPr/>
                    <a:lstStyle/>
                    <a:p>
                      <a:pPr algn="l">
                        <a:lnSpc>
                          <a:spcPct val="115000"/>
                        </a:lnSpc>
                        <a:spcAft>
                          <a:spcPts val="0"/>
                        </a:spcAft>
                      </a:pPr>
                      <a:r>
                        <a:rPr lang="ru-RU" sz="1050" b="0" dirty="0">
                          <a:effectLst/>
                        </a:rPr>
                        <a:t>Введение</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4</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Описание административно-территориального деления города Пятигорска</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5</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a:effectLst/>
                        </a:rPr>
                        <a:t>Основы исполнения бюджета города</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6</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a:effectLst/>
                        </a:rPr>
                        <a:t>Итоги реализации бюджетной, налоговой и долговой политики в 2019 году</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7</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smtClean="0">
                          <a:effectLst/>
                        </a:rPr>
                        <a:t>Прогноз социально-экономического развития города-курорта Пятигорска за 2019 год </a:t>
                      </a:r>
                    </a:p>
                    <a:p>
                      <a:pPr algn="l">
                        <a:lnSpc>
                          <a:spcPct val="115000"/>
                        </a:lnSpc>
                        <a:spcAft>
                          <a:spcPts val="0"/>
                        </a:spcAft>
                      </a:pPr>
                      <a:r>
                        <a:rPr lang="ru-RU" sz="1050" b="0" dirty="0" smtClean="0">
                          <a:effectLst/>
                        </a:rPr>
                        <a:t>и на плановый период 2020-2022 гг.</a:t>
                      </a:r>
                      <a:endParaRPr lang="ru-RU" sz="1050" b="0" dirty="0">
                        <a:effectLst/>
                      </a:endParaRPr>
                    </a:p>
                  </a:txBody>
                  <a:tcPr marL="26049" marR="26049" marT="0" marB="0"/>
                </a:tc>
                <a:tc>
                  <a:txBody>
                    <a:bodyPr/>
                    <a:lstStyle/>
                    <a:p>
                      <a:pPr algn="l">
                        <a:lnSpc>
                          <a:spcPct val="115000"/>
                        </a:lnSpc>
                        <a:spcAft>
                          <a:spcPts val="0"/>
                        </a:spcAft>
                      </a:pPr>
                      <a:r>
                        <a:rPr lang="ru-RU" sz="1050" b="0">
                          <a:effectLst/>
                        </a:rPr>
                        <a:t>8</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a:effectLst/>
                        </a:rPr>
                        <a:t>Основные характеристики исполнения бюджета города-курорта Пятигорска за 2019 год</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9</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a:effectLst/>
                        </a:rPr>
                        <a:t>Доходы бюджета города-курорта Пятигорска</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10</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dirty="0">
                          <a:effectLst/>
                        </a:rPr>
                        <a:t>Объем и структура доходов бюджета города-курорта Пятигорска по результатам исполнения </a:t>
                      </a:r>
                      <a:br>
                        <a:rPr lang="ru-RU" sz="1050" b="0" dirty="0">
                          <a:effectLst/>
                        </a:rPr>
                      </a:br>
                      <a:r>
                        <a:rPr lang="ru-RU" sz="1050" b="0" dirty="0">
                          <a:effectLst/>
                        </a:rPr>
                        <a:t>за 2018-2019гг.</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11</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a:effectLst/>
                        </a:rPr>
                        <a:t>Структура собственных (налоговых и неналоговых) доходов бюджета города-курорта Пятигорска по результатам исполнения за 2018 год</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12</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a:effectLst/>
                        </a:rPr>
                        <a:t>Структура собственных (налоговых и неналоговых) доходов бюджета города-курорта Пятигорска по первоначальному плану на 2019 год</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13</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a:effectLst/>
                        </a:rPr>
                        <a:t>Структура собственных (налоговых и неналоговых) доходов бюджета города-курорта Пятигорска по результатам исполнения за 2019 год</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14</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a:effectLst/>
                        </a:rPr>
                        <a:t>Объем собственных (налоговых и неналоговых) доходов бюджета города-курорта Пятигорска по результатам исполнения за 2018-2019 гг.</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15</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a:effectLst/>
                        </a:rPr>
                        <a:t>Динамика поступлений налоговых доходов по результатам исполнения бюджета города-курорта Пятигорска за 2018-2019гг.</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16</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a:effectLst/>
                        </a:rPr>
                        <a:t>Динамика поступлений неналоговых доходов по результатам исполнения бюджета города-курорта Пятигорска за 2018-2019 гг. </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17</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a:effectLst/>
                        </a:rPr>
                        <a:t>Доходы бюджета города-курорта Пятигорска от использования муниципального имущества за период 2017-2019гг.</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18</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a:effectLst/>
                        </a:rPr>
                        <a:t>Динамика поступлений доходов бюджета города–курорта Пятигорска за 2018-2019 гг.</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19</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a:effectLst/>
                        </a:rPr>
                        <a:t>Результаты мер, принятых администрацией города Пятигорска, направленных на увеличение  доходов бюджета города – курорта Пятигорска в 2019 году</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20</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a:effectLst/>
                        </a:rPr>
                        <a:t>Основные сведения о Межбюджетных трансфертах</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21</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a:effectLst/>
                        </a:rPr>
                        <a:t>Объем и структура межбюджетных трансфертов в динамике (факт в 2018 году, первоначальный план и факт в 2019 году)</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22</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a:effectLst/>
                        </a:rPr>
                        <a:t>Объем и структура поступления межбюджетных трансфертов в бюджет города – курорта Пятигорска по результатам исполнения за 2018-2019 гг.</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23</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a:effectLst/>
                        </a:rPr>
                        <a:t>Привлечение средств на условиях софинансирования в 2019 году</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24</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a:effectLst/>
                        </a:rPr>
                        <a:t>Курортный сбор в 2018-2019 гг.</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25</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a:effectLst/>
                        </a:rPr>
                        <a:t>Основные сведения о расходах по  разделам и подразделам классификации расходов бюджета города-курорта Пятигорска  за 2019 и 2020 гг.</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dirty="0">
                          <a:effectLst/>
                        </a:rPr>
                        <a:t>26</a:t>
                      </a:r>
                      <a:endParaRPr lang="ru-RU" sz="1100" b="0" dirty="0">
                        <a:effectLst/>
                        <a:latin typeface="Calibri"/>
                        <a:ea typeface="Calibri"/>
                        <a:cs typeface="Times New Roman"/>
                      </a:endParaRPr>
                    </a:p>
                  </a:txBody>
                  <a:tcPr marL="26049" marR="26049" marT="0" marB="0"/>
                </a:tc>
              </a:tr>
            </a:tbl>
          </a:graphicData>
        </a:graphic>
      </p:graphicFrame>
      <p:pic>
        <p:nvPicPr>
          <p:cNvPr id="5"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5835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895351" y="6459"/>
            <a:ext cx="8248649" cy="1015663"/>
          </a:xfrm>
          <a:prstGeom prst="rect">
            <a:avLst/>
          </a:prstGeom>
        </p:spPr>
        <p:txBody>
          <a:bodyPr wrap="square">
            <a:spAutoFit/>
          </a:bodyPr>
          <a:lstStyle/>
          <a:p>
            <a:pPr lvl="0" algn="ctr"/>
            <a:r>
              <a:rPr lang="ru-RU" sz="2000" b="1" dirty="0" smtClean="0">
                <a:latin typeface="Arial" panose="020B0604020202020204" pitchFamily="34" charset="0"/>
                <a:cs typeface="Arial" panose="020B0604020202020204" pitchFamily="34" charset="0"/>
              </a:rPr>
              <a:t>Результаты мер, принятых администрацией города Пятигорска, направленных на увеличение  доходов бюджета города – курорта Пятигорска в 2019 году</a:t>
            </a:r>
            <a:endParaRPr lang="ru-RU" sz="2000" b="1" dirty="0">
              <a:latin typeface="Arial" panose="020B0604020202020204" pitchFamily="34" charset="0"/>
              <a:cs typeface="Arial" panose="020B0604020202020204" pitchFamily="34" charset="0"/>
            </a:endParaRPr>
          </a:p>
        </p:txBody>
      </p:sp>
      <p:sp>
        <p:nvSpPr>
          <p:cNvPr id="12" name="Прямоугольник 11"/>
          <p:cNvSpPr/>
          <p:nvPr/>
        </p:nvSpPr>
        <p:spPr>
          <a:xfrm>
            <a:off x="3831543" y="1014641"/>
            <a:ext cx="2376264" cy="523220"/>
          </a:xfrm>
          <a:prstGeom prst="rect">
            <a:avLst/>
          </a:prstGeom>
        </p:spPr>
        <p:txBody>
          <a:bodyPr wrap="square">
            <a:spAutoFit/>
          </a:bodyPr>
          <a:lstStyle/>
          <a:p>
            <a:pPr>
              <a:defRPr/>
            </a:pPr>
            <a:r>
              <a:rPr lang="ru-RU" sz="2800" b="1" u="sng"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+58,1</a:t>
            </a:r>
            <a:r>
              <a:rPr lang="ru-RU" sz="2000" b="1" u="sng"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млн</a:t>
            </a:r>
            <a:r>
              <a:rPr lang="ru-RU" sz="2000" b="1" u="sng"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руб.</a:t>
            </a:r>
          </a:p>
        </p:txBody>
      </p:sp>
      <p:graphicFrame>
        <p:nvGraphicFramePr>
          <p:cNvPr id="13" name="Схема 12"/>
          <p:cNvGraphicFramePr/>
          <p:nvPr>
            <p:extLst>
              <p:ext uri="{D42A27DB-BD31-4B8C-83A1-F6EECF244321}">
                <p14:modId xmlns:p14="http://schemas.microsoft.com/office/powerpoint/2010/main" val="3804409149"/>
              </p:ext>
            </p:extLst>
          </p:nvPr>
        </p:nvGraphicFramePr>
        <p:xfrm>
          <a:off x="198952" y="1934715"/>
          <a:ext cx="6101240" cy="4923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Схема 13"/>
          <p:cNvGraphicFramePr/>
          <p:nvPr>
            <p:extLst>
              <p:ext uri="{D42A27DB-BD31-4B8C-83A1-F6EECF244321}">
                <p14:modId xmlns:p14="http://schemas.microsoft.com/office/powerpoint/2010/main" val="3406175683"/>
              </p:ext>
            </p:extLst>
          </p:nvPr>
        </p:nvGraphicFramePr>
        <p:xfrm>
          <a:off x="6300192" y="2060848"/>
          <a:ext cx="2757862" cy="43204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Прямоугольник 15"/>
          <p:cNvSpPr/>
          <p:nvPr/>
        </p:nvSpPr>
        <p:spPr>
          <a:xfrm>
            <a:off x="323528" y="1500373"/>
            <a:ext cx="3384376" cy="338554"/>
          </a:xfrm>
          <a:prstGeom prst="rect">
            <a:avLst/>
          </a:prstGeom>
        </p:spPr>
        <p:txBody>
          <a:bodyPr wrap="square">
            <a:spAutoFit/>
          </a:bodyPr>
          <a:lstStyle/>
          <a:p>
            <a:pPr lvl="0"/>
            <a:r>
              <a:rPr lang="ru-RU" sz="1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НАЛОГОВЫЕ </a:t>
            </a:r>
            <a:r>
              <a:rPr lang="ru-RU" sz="1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ПЛАТЕЖИ +33,2</a:t>
            </a:r>
            <a:endParaRPr lang="ru-RU" sz="20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Прямоугольник 16"/>
          <p:cNvSpPr/>
          <p:nvPr/>
        </p:nvSpPr>
        <p:spPr>
          <a:xfrm>
            <a:off x="5724128" y="1537861"/>
            <a:ext cx="3347864" cy="338554"/>
          </a:xfrm>
          <a:prstGeom prst="rect">
            <a:avLst/>
          </a:prstGeom>
        </p:spPr>
        <p:txBody>
          <a:bodyPr wrap="square">
            <a:spAutoFit/>
          </a:bodyPr>
          <a:lstStyle/>
          <a:p>
            <a:pPr lvl="0"/>
            <a:r>
              <a:rPr lang="ru-RU" sz="14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НЕНАЛОГОВЫЕ</a:t>
            </a:r>
            <a:r>
              <a:rPr lang="ru-RU" sz="1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ПЛАТЕЖИ +24,9</a:t>
            </a:r>
            <a:endParaRPr lang="ru-RU" sz="20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2" descr="C:\Users\superuser\Desktop\герб пятигорска.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933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82255" y="-171400"/>
            <a:ext cx="7954210" cy="1000108"/>
          </a:xfrm>
          <a:noFill/>
          <a:ln/>
        </p:spPr>
        <p:txBody>
          <a:bodyPr tIns="0" bIns="0">
            <a:normAutofit/>
          </a:bodyPr>
          <a:lstStyle/>
          <a:p>
            <a:pPr marL="0" indent="0" algn="ctr">
              <a:buNone/>
            </a:pPr>
            <a:r>
              <a:rPr lang="ru-RU" sz="2000" dirty="0" smtClean="0">
                <a:solidFill>
                  <a:schemeClr val="accent3">
                    <a:lumMod val="75000"/>
                  </a:schemeClr>
                </a:solidFill>
                <a:effectLst/>
              </a:rPr>
              <a:t>Основные сведения о Межбюджетных трансфертах</a:t>
            </a:r>
            <a:endParaRPr lang="ru-RU" sz="2000" dirty="0">
              <a:solidFill>
                <a:schemeClr val="accent3">
                  <a:lumMod val="75000"/>
                </a:schemeClr>
              </a:solidFill>
              <a:effectLst/>
            </a:endParaRPr>
          </a:p>
        </p:txBody>
      </p:sp>
      <p:sp>
        <p:nvSpPr>
          <p:cNvPr id="43011" name="Rectangle 3"/>
          <p:cNvSpPr>
            <a:spLocks noGrp="1" noChangeArrowheads="1"/>
          </p:cNvSpPr>
          <p:nvPr>
            <p:ph sz="quarter" idx="4294967295"/>
          </p:nvPr>
        </p:nvSpPr>
        <p:spPr>
          <a:xfrm>
            <a:off x="1182255" y="836712"/>
            <a:ext cx="7961745" cy="576064"/>
          </a:xfrm>
          <a:prstGeom prst="rect">
            <a:avLst/>
          </a:prstGeom>
        </p:spPr>
        <p:txBody>
          <a:bodyPr>
            <a:noAutofit/>
          </a:bodyPr>
          <a:lstStyle/>
          <a:p>
            <a:pPr marL="0" indent="0" algn="ctr">
              <a:buFontTx/>
              <a:buNone/>
            </a:pPr>
            <a:r>
              <a:rPr lang="ru-RU" sz="1400" dirty="0" smtClean="0">
                <a:solidFill>
                  <a:srgbClr val="FF0000"/>
                </a:solidFill>
              </a:rPr>
              <a:t>Межбюджетные трансферт</a:t>
            </a:r>
            <a:r>
              <a:rPr lang="ru-RU" sz="1400" dirty="0" smtClean="0">
                <a:solidFill>
                  <a:schemeClr val="tx1"/>
                </a:solidFill>
              </a:rPr>
              <a:t>ы</a:t>
            </a:r>
            <a:r>
              <a:rPr lang="ru-RU" sz="1300" dirty="0" smtClean="0"/>
              <a:t> </a:t>
            </a:r>
            <a:r>
              <a:rPr lang="ru-RU" sz="1300" dirty="0"/>
              <a:t>-</a:t>
            </a:r>
            <a:r>
              <a:rPr lang="ru-RU" sz="1300" b="1" dirty="0"/>
              <a:t> это средства </a:t>
            </a:r>
            <a:r>
              <a:rPr lang="ru-RU" sz="1300" b="1" dirty="0" smtClean="0"/>
              <a:t>бюджета города-курорта Пятигорска, получаемые из других бюджетов бюджетной системы РФ (из федерального и краевого бюджетов)</a:t>
            </a:r>
            <a:endParaRPr lang="ru-RU" sz="1300" b="1" dirty="0"/>
          </a:p>
        </p:txBody>
      </p:sp>
      <p:sp>
        <p:nvSpPr>
          <p:cNvPr id="43014" name="Rectangle 6"/>
          <p:cNvSpPr>
            <a:spLocks noChangeArrowheads="1"/>
          </p:cNvSpPr>
          <p:nvPr/>
        </p:nvSpPr>
        <p:spPr bwMode="auto">
          <a:xfrm>
            <a:off x="786912" y="2470151"/>
            <a:ext cx="6444762" cy="3527425"/>
          </a:xfrm>
          <a:prstGeom prst="rect">
            <a:avLst/>
          </a:prstGeom>
          <a:noFill/>
          <a:ln w="9525">
            <a:noFill/>
            <a:miter lim="800000"/>
            <a:headEnd/>
            <a:tailEnd/>
          </a:ln>
          <a:effectLst/>
        </p:spPr>
        <p:txBody>
          <a:bodyPr anchor="ctr"/>
          <a:lstStyle/>
          <a:p>
            <a:pPr indent="539750" algn="ctr"/>
            <a:endParaRPr lang="ru-RU"/>
          </a:p>
        </p:txBody>
      </p:sp>
      <p:sp>
        <p:nvSpPr>
          <p:cNvPr id="43016" name="Rectangle 8"/>
          <p:cNvSpPr>
            <a:spLocks noChangeArrowheads="1"/>
          </p:cNvSpPr>
          <p:nvPr/>
        </p:nvSpPr>
        <p:spPr bwMode="auto">
          <a:xfrm>
            <a:off x="5724128" y="2758183"/>
            <a:ext cx="2893693" cy="1891530"/>
          </a:xfrm>
          <a:prstGeom prst="rect">
            <a:avLst/>
          </a:prstGeom>
          <a:solidFill>
            <a:srgbClr val="FFFFCC"/>
          </a:solidFill>
          <a:ln w="19050">
            <a:solidFill>
              <a:schemeClr val="tx1"/>
            </a:solidFill>
            <a:miter lim="800000"/>
            <a:headEnd/>
            <a:tailEnd/>
          </a:ln>
          <a:effectLst/>
        </p:spPr>
        <p:txBody>
          <a:bodyPr lIns="108000" tIns="0" rIns="108000" bIns="0" anchor="ctr"/>
          <a:lstStyle/>
          <a:p>
            <a:pPr algn="ctr"/>
            <a:r>
              <a:rPr lang="ru-RU" sz="1500" b="1" u="sng" dirty="0" smtClean="0"/>
              <a:t>Дотация</a:t>
            </a:r>
            <a:r>
              <a:rPr lang="ru-RU" sz="1500" b="1" dirty="0" smtClean="0"/>
              <a:t> </a:t>
            </a:r>
            <a:r>
              <a:rPr lang="ru-RU" sz="1500" b="1" dirty="0"/>
              <a:t>- бюджетные средства</a:t>
            </a:r>
            <a:r>
              <a:rPr lang="ru-RU" sz="1500" b="1" dirty="0" smtClean="0"/>
              <a:t>, </a:t>
            </a:r>
            <a:r>
              <a:rPr lang="ru-RU" sz="1500" b="1" dirty="0"/>
              <a:t>предоставляемые на безвозмездной и безвозвратной </a:t>
            </a:r>
            <a:r>
              <a:rPr lang="ru-RU" sz="1500" b="1" dirty="0" smtClean="0"/>
              <a:t>основе, в том числе </a:t>
            </a:r>
            <a:r>
              <a:rPr lang="ru-RU" sz="1500" b="1" dirty="0"/>
              <a:t>без установления направлений их </a:t>
            </a:r>
            <a:r>
              <a:rPr lang="ru-RU" sz="1500" b="1" dirty="0" smtClean="0"/>
              <a:t>использования</a:t>
            </a:r>
            <a:endParaRPr lang="ru-RU" sz="1500" b="1" dirty="0"/>
          </a:p>
        </p:txBody>
      </p:sp>
      <p:sp>
        <p:nvSpPr>
          <p:cNvPr id="43017" name="Rectangle 9"/>
          <p:cNvSpPr>
            <a:spLocks noChangeArrowheads="1"/>
          </p:cNvSpPr>
          <p:nvPr/>
        </p:nvSpPr>
        <p:spPr bwMode="auto">
          <a:xfrm>
            <a:off x="308126" y="2754478"/>
            <a:ext cx="2463674" cy="3796771"/>
          </a:xfrm>
          <a:prstGeom prst="rect">
            <a:avLst/>
          </a:prstGeom>
          <a:solidFill>
            <a:srgbClr val="FFFFCC"/>
          </a:solidFill>
          <a:ln w="19050">
            <a:solidFill>
              <a:schemeClr val="tx1"/>
            </a:solidFill>
            <a:miter lim="800000"/>
            <a:headEnd/>
            <a:tailEnd/>
          </a:ln>
          <a:effectLst/>
        </p:spPr>
        <p:txBody>
          <a:bodyPr lIns="0" tIns="0" rIns="0" bIns="0" anchor="ctr"/>
          <a:lstStyle/>
          <a:p>
            <a:pPr algn="ctr"/>
            <a:r>
              <a:rPr lang="ru-RU" sz="1400" b="1" u="sng" dirty="0"/>
              <a:t>Субвенция</a:t>
            </a:r>
            <a:r>
              <a:rPr lang="ru-RU" sz="1400" b="1" dirty="0"/>
              <a:t> </a:t>
            </a:r>
            <a:r>
              <a:rPr lang="ru-RU" sz="1400" b="1" dirty="0" smtClean="0"/>
              <a:t>– </a:t>
            </a:r>
          </a:p>
          <a:p>
            <a:pPr algn="ctr"/>
            <a:r>
              <a:rPr lang="ru-RU" sz="1400" b="1" dirty="0" smtClean="0"/>
              <a:t>бюджетные </a:t>
            </a:r>
            <a:r>
              <a:rPr lang="ru-RU" sz="1400" b="1" dirty="0"/>
              <a:t>средства, </a:t>
            </a:r>
            <a:r>
              <a:rPr lang="ru-RU" sz="1400" b="1" dirty="0" smtClean="0"/>
              <a:t>получаемые на </a:t>
            </a:r>
            <a:r>
              <a:rPr lang="ru-RU" sz="1400" b="1" dirty="0"/>
              <a:t>безвозмездной и безвозвратной </a:t>
            </a:r>
            <a:r>
              <a:rPr lang="ru-RU" sz="1400" b="1" dirty="0" smtClean="0"/>
              <a:t>основе </a:t>
            </a:r>
            <a:r>
              <a:rPr lang="ru-RU" sz="1400" b="1" dirty="0"/>
              <a:t>на осуществление определенных целевых расходов, возникающих при выполнении полномочий </a:t>
            </a:r>
            <a:r>
              <a:rPr lang="ru-RU" sz="1400" b="1" dirty="0" smtClean="0"/>
              <a:t>государственного органа власти, </a:t>
            </a:r>
            <a:r>
              <a:rPr lang="ru-RU" sz="1400" b="1" dirty="0"/>
              <a:t>переданных для осуществления </a:t>
            </a:r>
            <a:r>
              <a:rPr lang="ru-RU" sz="1400" b="1" dirty="0" smtClean="0"/>
              <a:t>органам местного самоуправления</a:t>
            </a:r>
            <a:endParaRPr lang="ru-RU" sz="1400" b="1" dirty="0"/>
          </a:p>
        </p:txBody>
      </p:sp>
      <p:sp>
        <p:nvSpPr>
          <p:cNvPr id="43018" name="Rectangle 10"/>
          <p:cNvSpPr>
            <a:spLocks noChangeArrowheads="1"/>
          </p:cNvSpPr>
          <p:nvPr/>
        </p:nvSpPr>
        <p:spPr bwMode="auto">
          <a:xfrm>
            <a:off x="3203848" y="2782627"/>
            <a:ext cx="2232248" cy="3768622"/>
          </a:xfrm>
          <a:prstGeom prst="rect">
            <a:avLst/>
          </a:prstGeom>
          <a:solidFill>
            <a:srgbClr val="FFFFCC"/>
          </a:solidFill>
          <a:ln w="19050">
            <a:solidFill>
              <a:schemeClr val="tx1"/>
            </a:solidFill>
            <a:miter lim="800000"/>
            <a:headEnd/>
            <a:tailEnd/>
          </a:ln>
          <a:effectLst/>
        </p:spPr>
        <p:txBody>
          <a:bodyPr lIns="0" tIns="0" rIns="0" bIns="0" anchor="ctr"/>
          <a:lstStyle/>
          <a:p>
            <a:pPr algn="ctr"/>
            <a:r>
              <a:rPr lang="ru-RU" sz="1500" b="1" u="sng" dirty="0"/>
              <a:t>Субсидия</a:t>
            </a:r>
            <a:r>
              <a:rPr lang="ru-RU" sz="1500" b="1" dirty="0"/>
              <a:t> - бюджетные средства</a:t>
            </a:r>
            <a:r>
              <a:rPr lang="ru-RU" sz="1500" b="1" dirty="0" smtClean="0"/>
              <a:t>, получаемые </a:t>
            </a:r>
            <a:r>
              <a:rPr lang="ru-RU" sz="1500" b="1" dirty="0"/>
              <a:t>в целях софинансирования расходных обязательств, возникающих при выполнении полномочий органов местного самоуправления по вопросам местного </a:t>
            </a:r>
            <a:r>
              <a:rPr lang="ru-RU" sz="1500" b="1" dirty="0" smtClean="0"/>
              <a:t>значения</a:t>
            </a:r>
            <a:endParaRPr lang="ru-RU" sz="1500" b="1" dirty="0"/>
          </a:p>
        </p:txBody>
      </p:sp>
      <p:sp>
        <p:nvSpPr>
          <p:cNvPr id="43019" name="AutoShape 11"/>
          <p:cNvSpPr>
            <a:spLocks noChangeArrowheads="1"/>
          </p:cNvSpPr>
          <p:nvPr/>
        </p:nvSpPr>
        <p:spPr bwMode="auto">
          <a:xfrm rot="7897213">
            <a:off x="724099" y="1692623"/>
            <a:ext cx="1631727" cy="837486"/>
          </a:xfrm>
          <a:prstGeom prst="curvedUpArrow">
            <a:avLst>
              <a:gd name="adj1" fmla="val 33789"/>
              <a:gd name="adj2" fmla="val 77846"/>
              <a:gd name="adj3" fmla="val 75527"/>
            </a:avLst>
          </a:prstGeom>
          <a:solidFill>
            <a:srgbClr val="FFFFCC"/>
          </a:solidFill>
          <a:ln w="19050">
            <a:solidFill>
              <a:schemeClr val="tx1"/>
            </a:solidFill>
            <a:miter lim="800000"/>
            <a:headEnd/>
            <a:tailEnd/>
          </a:ln>
          <a:effectLst/>
          <a:scene3d>
            <a:camera prst="orthographicFront">
              <a:rot lat="0" lon="0" rev="0"/>
            </a:camera>
            <a:lightRig rig="threePt" dir="t"/>
          </a:scene3d>
        </p:spPr>
        <p:txBody>
          <a:bodyPr wrap="none" anchor="ctr"/>
          <a:lstStyle/>
          <a:p>
            <a:endParaRPr lang="ru-RU"/>
          </a:p>
        </p:txBody>
      </p:sp>
      <p:sp>
        <p:nvSpPr>
          <p:cNvPr id="43020" name="AutoShape 12"/>
          <p:cNvSpPr>
            <a:spLocks noChangeArrowheads="1"/>
          </p:cNvSpPr>
          <p:nvPr/>
        </p:nvSpPr>
        <p:spPr bwMode="auto">
          <a:xfrm>
            <a:off x="4074600" y="2125835"/>
            <a:ext cx="490743" cy="632347"/>
          </a:xfrm>
          <a:prstGeom prst="downArrow">
            <a:avLst>
              <a:gd name="adj1" fmla="val 50000"/>
              <a:gd name="adj2" fmla="val 25000"/>
            </a:avLst>
          </a:prstGeom>
          <a:solidFill>
            <a:srgbClr val="FFFFCC"/>
          </a:solidFill>
          <a:ln w="15875">
            <a:solidFill>
              <a:schemeClr val="tx1"/>
            </a:solidFill>
            <a:miter lim="800000"/>
            <a:headEnd/>
            <a:tailEnd/>
          </a:ln>
          <a:effectLst/>
        </p:spPr>
        <p:txBody>
          <a:bodyPr wrap="none" anchor="ctr"/>
          <a:lstStyle/>
          <a:p>
            <a:endParaRPr lang="ru-RU"/>
          </a:p>
        </p:txBody>
      </p:sp>
      <p:sp>
        <p:nvSpPr>
          <p:cNvPr id="43021" name="AutoShape 13"/>
          <p:cNvSpPr>
            <a:spLocks noChangeArrowheads="1"/>
          </p:cNvSpPr>
          <p:nvPr/>
        </p:nvSpPr>
        <p:spPr bwMode="auto">
          <a:xfrm rot="2313247">
            <a:off x="6455910" y="1805858"/>
            <a:ext cx="1780837" cy="660397"/>
          </a:xfrm>
          <a:prstGeom prst="curvedDownArrow">
            <a:avLst>
              <a:gd name="adj1" fmla="val 49229"/>
              <a:gd name="adj2" fmla="val 98704"/>
              <a:gd name="adj3" fmla="val 83417"/>
            </a:avLst>
          </a:prstGeom>
          <a:solidFill>
            <a:srgbClr val="FFFFCC"/>
          </a:solidFill>
          <a:ln w="19050">
            <a:solidFill>
              <a:schemeClr val="tx1"/>
            </a:solidFill>
            <a:miter lim="800000"/>
            <a:headEnd/>
            <a:tailEnd/>
          </a:ln>
          <a:effectLst/>
        </p:spPr>
        <p:txBody>
          <a:bodyPr wrap="none" anchor="ctr"/>
          <a:lstStyle/>
          <a:p>
            <a:endParaRPr lang="ru-RU"/>
          </a:p>
        </p:txBody>
      </p:sp>
      <p:pic>
        <p:nvPicPr>
          <p:cNvPr id="1026" name="Picture 2" descr="C:\Users\superuser\Desktop\СЛАЙДЫ!!!!!!!\Новая папка\Картинки для бюджета\PicMone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0609" y="4725144"/>
            <a:ext cx="3275856" cy="2132856"/>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Lst>
        </p:spPr>
      </p:pic>
      <p:sp>
        <p:nvSpPr>
          <p:cNvPr id="43015" name="AutoShape 7"/>
          <p:cNvSpPr>
            <a:spLocks noChangeArrowheads="1"/>
          </p:cNvSpPr>
          <p:nvPr/>
        </p:nvSpPr>
        <p:spPr bwMode="auto">
          <a:xfrm>
            <a:off x="2195736" y="1628799"/>
            <a:ext cx="4536504" cy="497037"/>
          </a:xfrm>
          <a:prstGeom prst="roundRect">
            <a:avLst>
              <a:gd name="adj" fmla="val 16667"/>
            </a:avLst>
          </a:prstGeom>
          <a:solidFill>
            <a:srgbClr val="FFFFCC"/>
          </a:solidFill>
          <a:ln w="19050">
            <a:solidFill>
              <a:schemeClr val="tx1"/>
            </a:solidFill>
            <a:round/>
            <a:headEnd/>
            <a:tailEnd/>
          </a:ln>
          <a:effectLst/>
        </p:spPr>
        <p:txBody>
          <a:bodyPr lIns="126000" rIns="126000" anchor="ctr"/>
          <a:lstStyle/>
          <a:p>
            <a:pPr algn="ctr"/>
            <a:r>
              <a:rPr lang="ru-RU" b="1" dirty="0" smtClean="0"/>
              <a:t>Формы </a:t>
            </a:r>
            <a:r>
              <a:rPr lang="ru-RU" b="1" dirty="0"/>
              <a:t>межбюджетных трансфертов </a:t>
            </a:r>
          </a:p>
        </p:txBody>
      </p:sp>
      <p:pic>
        <p:nvPicPr>
          <p:cNvPr id="14"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76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grpId="0" nodeType="after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additive="base">
                                        <p:cTn id="7" dur="2000" fill="hold"/>
                                        <p:tgtEl>
                                          <p:spTgt spid="43010"/>
                                        </p:tgtEl>
                                        <p:attrNameLst>
                                          <p:attrName>ppt_x</p:attrName>
                                        </p:attrNameLst>
                                      </p:cBhvr>
                                      <p:tavLst>
                                        <p:tav tm="0">
                                          <p:val>
                                            <p:strVal val="#ppt_x"/>
                                          </p:val>
                                        </p:tav>
                                        <p:tav tm="100000">
                                          <p:val>
                                            <p:strVal val="#ppt_x"/>
                                          </p:val>
                                        </p:tav>
                                      </p:tavLst>
                                    </p:anim>
                                    <p:anim calcmode="lin" valueType="num">
                                      <p:cBhvr additive="base">
                                        <p:cTn id="8" dur="2000" fill="hold"/>
                                        <p:tgtEl>
                                          <p:spTgt spid="43010"/>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43011">
                                            <p:txEl>
                                              <p:pRg st="0" end="0"/>
                                            </p:txEl>
                                          </p:spTgt>
                                        </p:tgtEl>
                                        <p:attrNameLst>
                                          <p:attrName>style.visibility</p:attrName>
                                        </p:attrNameLst>
                                      </p:cBhvr>
                                      <p:to>
                                        <p:strVal val="visible"/>
                                      </p:to>
                                    </p:set>
                                    <p:animEffect transition="in" filter="wipe(up)">
                                      <p:cBhvr>
                                        <p:cTn id="11" dur="2000"/>
                                        <p:tgtEl>
                                          <p:spTgt spid="43011">
                                            <p:txEl>
                                              <p:pRg st="0" end="0"/>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43015"/>
                                        </p:tgtEl>
                                        <p:attrNameLst>
                                          <p:attrName>style.visibility</p:attrName>
                                        </p:attrNameLst>
                                      </p:cBhvr>
                                      <p:to>
                                        <p:strVal val="visible"/>
                                      </p:to>
                                    </p:set>
                                    <p:animEffect transition="in" filter="wipe(up)">
                                      <p:cBhvr>
                                        <p:cTn id="15" dur="2000"/>
                                        <p:tgtEl>
                                          <p:spTgt spid="43015"/>
                                        </p:tgtEl>
                                      </p:cBhvr>
                                    </p:animEffect>
                                  </p:childTnLst>
                                </p:cTn>
                              </p:par>
                            </p:childTnLst>
                          </p:cTn>
                        </p:par>
                        <p:par>
                          <p:cTn id="16" fill="hold">
                            <p:stCondLst>
                              <p:cond delay="4000"/>
                            </p:stCondLst>
                            <p:childTnLst>
                              <p:par>
                                <p:cTn id="17" presetID="22" presetClass="entr" presetSubtype="1" fill="hold" grpId="0" nodeType="afterEffect">
                                  <p:stCondLst>
                                    <p:cond delay="0"/>
                                  </p:stCondLst>
                                  <p:childTnLst>
                                    <p:set>
                                      <p:cBhvr>
                                        <p:cTn id="18" dur="1" fill="hold">
                                          <p:stCondLst>
                                            <p:cond delay="0"/>
                                          </p:stCondLst>
                                        </p:cTn>
                                        <p:tgtEl>
                                          <p:spTgt spid="43019"/>
                                        </p:tgtEl>
                                        <p:attrNameLst>
                                          <p:attrName>style.visibility</p:attrName>
                                        </p:attrNameLst>
                                      </p:cBhvr>
                                      <p:to>
                                        <p:strVal val="visible"/>
                                      </p:to>
                                    </p:set>
                                    <p:animEffect transition="in" filter="wipe(up)">
                                      <p:cBhvr>
                                        <p:cTn id="19" dur="2000"/>
                                        <p:tgtEl>
                                          <p:spTgt spid="43019"/>
                                        </p:tgtEl>
                                      </p:cBhvr>
                                    </p:animEffect>
                                  </p:childTnLst>
                                </p:cTn>
                              </p:par>
                            </p:childTnLst>
                          </p:cTn>
                        </p:par>
                        <p:par>
                          <p:cTn id="20" fill="hold">
                            <p:stCondLst>
                              <p:cond delay="6000"/>
                            </p:stCondLst>
                            <p:childTnLst>
                              <p:par>
                                <p:cTn id="21" presetID="22" presetClass="entr" presetSubtype="1" fill="hold" grpId="0" nodeType="afterEffect">
                                  <p:stCondLst>
                                    <p:cond delay="0"/>
                                  </p:stCondLst>
                                  <p:childTnLst>
                                    <p:set>
                                      <p:cBhvr>
                                        <p:cTn id="22" dur="1" fill="hold">
                                          <p:stCondLst>
                                            <p:cond delay="0"/>
                                          </p:stCondLst>
                                        </p:cTn>
                                        <p:tgtEl>
                                          <p:spTgt spid="43016"/>
                                        </p:tgtEl>
                                        <p:attrNameLst>
                                          <p:attrName>style.visibility</p:attrName>
                                        </p:attrNameLst>
                                      </p:cBhvr>
                                      <p:to>
                                        <p:strVal val="visible"/>
                                      </p:to>
                                    </p:set>
                                    <p:animEffect transition="in" filter="wipe(up)">
                                      <p:cBhvr>
                                        <p:cTn id="23" dur="2000"/>
                                        <p:tgtEl>
                                          <p:spTgt spid="43016"/>
                                        </p:tgtEl>
                                      </p:cBhvr>
                                    </p:animEffect>
                                  </p:childTnLst>
                                </p:cTn>
                              </p:par>
                            </p:childTnLst>
                          </p:cTn>
                        </p:par>
                        <p:par>
                          <p:cTn id="24" fill="hold">
                            <p:stCondLst>
                              <p:cond delay="8000"/>
                            </p:stCondLst>
                            <p:childTnLst>
                              <p:par>
                                <p:cTn id="25" presetID="22" presetClass="entr" presetSubtype="1" fill="hold" grpId="0" nodeType="afterEffect">
                                  <p:stCondLst>
                                    <p:cond delay="0"/>
                                  </p:stCondLst>
                                  <p:childTnLst>
                                    <p:set>
                                      <p:cBhvr>
                                        <p:cTn id="26" dur="1" fill="hold">
                                          <p:stCondLst>
                                            <p:cond delay="0"/>
                                          </p:stCondLst>
                                        </p:cTn>
                                        <p:tgtEl>
                                          <p:spTgt spid="43020"/>
                                        </p:tgtEl>
                                        <p:attrNameLst>
                                          <p:attrName>style.visibility</p:attrName>
                                        </p:attrNameLst>
                                      </p:cBhvr>
                                      <p:to>
                                        <p:strVal val="visible"/>
                                      </p:to>
                                    </p:set>
                                    <p:animEffect transition="in" filter="wipe(up)">
                                      <p:cBhvr>
                                        <p:cTn id="27" dur="2000"/>
                                        <p:tgtEl>
                                          <p:spTgt spid="43020"/>
                                        </p:tgtEl>
                                      </p:cBhvr>
                                    </p:animEffect>
                                  </p:childTnLst>
                                </p:cTn>
                              </p:par>
                            </p:childTnLst>
                          </p:cTn>
                        </p:par>
                        <p:par>
                          <p:cTn id="28" fill="hold">
                            <p:stCondLst>
                              <p:cond delay="10000"/>
                            </p:stCondLst>
                            <p:childTnLst>
                              <p:par>
                                <p:cTn id="29" presetID="22" presetClass="entr" presetSubtype="1" fill="hold" grpId="0" nodeType="afterEffect">
                                  <p:stCondLst>
                                    <p:cond delay="0"/>
                                  </p:stCondLst>
                                  <p:childTnLst>
                                    <p:set>
                                      <p:cBhvr>
                                        <p:cTn id="30" dur="1" fill="hold">
                                          <p:stCondLst>
                                            <p:cond delay="0"/>
                                          </p:stCondLst>
                                        </p:cTn>
                                        <p:tgtEl>
                                          <p:spTgt spid="43017"/>
                                        </p:tgtEl>
                                        <p:attrNameLst>
                                          <p:attrName>style.visibility</p:attrName>
                                        </p:attrNameLst>
                                      </p:cBhvr>
                                      <p:to>
                                        <p:strVal val="visible"/>
                                      </p:to>
                                    </p:set>
                                    <p:animEffect transition="in" filter="wipe(up)">
                                      <p:cBhvr>
                                        <p:cTn id="31" dur="2000"/>
                                        <p:tgtEl>
                                          <p:spTgt spid="43017"/>
                                        </p:tgtEl>
                                      </p:cBhvr>
                                    </p:animEffect>
                                  </p:childTnLst>
                                </p:cTn>
                              </p:par>
                            </p:childTnLst>
                          </p:cTn>
                        </p:par>
                        <p:par>
                          <p:cTn id="32" fill="hold">
                            <p:stCondLst>
                              <p:cond delay="12000"/>
                            </p:stCondLst>
                            <p:childTnLst>
                              <p:par>
                                <p:cTn id="33" presetID="22" presetClass="entr" presetSubtype="1" fill="hold" grpId="0" nodeType="afterEffect">
                                  <p:stCondLst>
                                    <p:cond delay="0"/>
                                  </p:stCondLst>
                                  <p:childTnLst>
                                    <p:set>
                                      <p:cBhvr>
                                        <p:cTn id="34" dur="1" fill="hold">
                                          <p:stCondLst>
                                            <p:cond delay="0"/>
                                          </p:stCondLst>
                                        </p:cTn>
                                        <p:tgtEl>
                                          <p:spTgt spid="43021"/>
                                        </p:tgtEl>
                                        <p:attrNameLst>
                                          <p:attrName>style.visibility</p:attrName>
                                        </p:attrNameLst>
                                      </p:cBhvr>
                                      <p:to>
                                        <p:strVal val="visible"/>
                                      </p:to>
                                    </p:set>
                                    <p:animEffect transition="in" filter="wipe(up)">
                                      <p:cBhvr>
                                        <p:cTn id="35" dur="2000"/>
                                        <p:tgtEl>
                                          <p:spTgt spid="43021"/>
                                        </p:tgtEl>
                                      </p:cBhvr>
                                    </p:animEffect>
                                  </p:childTnLst>
                                </p:cTn>
                              </p:par>
                            </p:childTnLst>
                          </p:cTn>
                        </p:par>
                        <p:par>
                          <p:cTn id="36" fill="hold">
                            <p:stCondLst>
                              <p:cond delay="14000"/>
                            </p:stCondLst>
                            <p:childTnLst>
                              <p:par>
                                <p:cTn id="37" presetID="22" presetClass="entr" presetSubtype="1" fill="hold" grpId="0" nodeType="afterEffect">
                                  <p:stCondLst>
                                    <p:cond delay="0"/>
                                  </p:stCondLst>
                                  <p:childTnLst>
                                    <p:set>
                                      <p:cBhvr>
                                        <p:cTn id="38" dur="1" fill="hold">
                                          <p:stCondLst>
                                            <p:cond delay="0"/>
                                          </p:stCondLst>
                                        </p:cTn>
                                        <p:tgtEl>
                                          <p:spTgt spid="43018"/>
                                        </p:tgtEl>
                                        <p:attrNameLst>
                                          <p:attrName>style.visibility</p:attrName>
                                        </p:attrNameLst>
                                      </p:cBhvr>
                                      <p:to>
                                        <p:strVal val="visible"/>
                                      </p:to>
                                    </p:set>
                                    <p:animEffect transition="in" filter="wipe(up)">
                                      <p:cBhvr>
                                        <p:cTn id="39" dur="2000"/>
                                        <p:tgtEl>
                                          <p:spTgt spid="43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nimBg="1"/>
      <p:bldP spid="43011" grpId="0" build="p"/>
      <p:bldP spid="43016" grpId="0" animBg="1"/>
      <p:bldP spid="43017" grpId="0" animBg="1"/>
      <p:bldP spid="43018" grpId="0" animBg="1"/>
      <p:bldP spid="43019" grpId="0" animBg="1"/>
      <p:bldP spid="43020" grpId="0" animBg="1"/>
      <p:bldP spid="43021" grpId="0" animBg="1"/>
      <p:bldP spid="430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4294967295"/>
            <p:extLst>
              <p:ext uri="{D42A27DB-BD31-4B8C-83A1-F6EECF244321}">
                <p14:modId xmlns:p14="http://schemas.microsoft.com/office/powerpoint/2010/main" val="3450833973"/>
              </p:ext>
            </p:extLst>
          </p:nvPr>
        </p:nvGraphicFramePr>
        <p:xfrm>
          <a:off x="179512" y="650554"/>
          <a:ext cx="8712968" cy="5780963"/>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5" descr="C:\Users\superuser\Pictures\раскраски\для слайдов\accounting-clip-art-http-www-colourbox-com-vector-accounting-vector-63ONlJ-clip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9572" y="5445224"/>
            <a:ext cx="2204428" cy="1412776"/>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115616" y="16112"/>
            <a:ext cx="7796643" cy="1378570"/>
          </a:xfrm>
        </p:spPr>
        <p:txBody>
          <a:bodyPr>
            <a:noAutofit/>
          </a:bodyPr>
          <a:lstStyle/>
          <a:p>
            <a:pPr marL="0" indent="0" algn="ctr">
              <a:buNone/>
            </a:pPr>
            <a:r>
              <a:rPr lang="ru-RU" sz="1800" dirty="0">
                <a:solidFill>
                  <a:schemeClr val="tx1"/>
                </a:solidFill>
                <a:effectLst/>
              </a:rPr>
              <a:t>Объем и структура межбюджетных трансфертов в динамике (факт в </a:t>
            </a:r>
            <a:r>
              <a:rPr lang="ru-RU" sz="1800" dirty="0" smtClean="0">
                <a:solidFill>
                  <a:schemeClr val="tx1"/>
                </a:solidFill>
                <a:effectLst/>
              </a:rPr>
              <a:t>2018 </a:t>
            </a:r>
            <a:r>
              <a:rPr lang="ru-RU" sz="1800" dirty="0">
                <a:solidFill>
                  <a:schemeClr val="tx1"/>
                </a:solidFill>
                <a:effectLst/>
              </a:rPr>
              <a:t>году, первоначальный план и факт в </a:t>
            </a:r>
            <a:r>
              <a:rPr lang="ru-RU" sz="1800" dirty="0" smtClean="0">
                <a:solidFill>
                  <a:schemeClr val="tx1"/>
                </a:solidFill>
                <a:effectLst/>
              </a:rPr>
              <a:t>2019 году) (</a:t>
            </a:r>
            <a:r>
              <a:rPr lang="ru-RU" sz="1800" dirty="0" err="1">
                <a:solidFill>
                  <a:schemeClr val="tx1"/>
                </a:solidFill>
                <a:effectLst/>
              </a:rPr>
              <a:t>тыс.руб</a:t>
            </a:r>
            <a:r>
              <a:rPr lang="ru-RU" sz="1800" dirty="0">
                <a:solidFill>
                  <a:schemeClr val="tx1"/>
                </a:solidFill>
                <a:effectLst/>
              </a:rPr>
              <a:t>.)</a:t>
            </a:r>
          </a:p>
        </p:txBody>
      </p:sp>
      <p:sp>
        <p:nvSpPr>
          <p:cNvPr id="3" name="Прямоугольник 2"/>
          <p:cNvSpPr/>
          <p:nvPr/>
        </p:nvSpPr>
        <p:spPr>
          <a:xfrm>
            <a:off x="1" y="6309317"/>
            <a:ext cx="2699791" cy="276999"/>
          </a:xfrm>
          <a:prstGeom prst="rect">
            <a:avLst/>
          </a:prstGeom>
        </p:spPr>
        <p:txBody>
          <a:bodyPr wrap="square">
            <a:spAutoFit/>
          </a:bodyPr>
          <a:lstStyle/>
          <a:p>
            <a:pPr algn="ctr"/>
            <a:endParaRPr lang="ru-RU" sz="1200" b="1" dirty="0"/>
          </a:p>
        </p:txBody>
      </p:sp>
      <p:sp>
        <p:nvSpPr>
          <p:cNvPr id="5" name="Прямоугольник 4"/>
          <p:cNvSpPr/>
          <p:nvPr/>
        </p:nvSpPr>
        <p:spPr>
          <a:xfrm>
            <a:off x="4055681" y="6309318"/>
            <a:ext cx="184730" cy="276999"/>
          </a:xfrm>
          <a:prstGeom prst="rect">
            <a:avLst/>
          </a:prstGeom>
        </p:spPr>
        <p:txBody>
          <a:bodyPr wrap="none">
            <a:spAutoFit/>
          </a:bodyPr>
          <a:lstStyle/>
          <a:p>
            <a:pPr algn="ctr"/>
            <a:endParaRPr lang="ru-RU" sz="1200" b="1" dirty="0"/>
          </a:p>
        </p:txBody>
      </p:sp>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07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superuser\Pictures\раскраски\для слайдов\accounting-clip-art-http-www-colourbox-com-vector-accounting-vector-63ONlJ-clip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059363"/>
            <a:ext cx="2438400" cy="1798637"/>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403648" y="220662"/>
            <a:ext cx="7776864" cy="1143000"/>
          </a:xfrm>
        </p:spPr>
        <p:txBody>
          <a:bodyPr>
            <a:noAutofit/>
          </a:bodyPr>
          <a:lstStyle/>
          <a:p>
            <a:pPr marL="0" indent="0" algn="ctr">
              <a:buNone/>
            </a:pPr>
            <a:r>
              <a:rPr lang="ru-RU" sz="2000" dirty="0" smtClean="0">
                <a:solidFill>
                  <a:schemeClr val="tx1"/>
                </a:solidFill>
                <a:effectLst/>
              </a:rPr>
              <a:t>Объем и структура </a:t>
            </a:r>
            <a:r>
              <a:rPr lang="ru-RU" sz="2000" dirty="0">
                <a:solidFill>
                  <a:schemeClr val="tx1"/>
                </a:solidFill>
                <a:effectLst/>
              </a:rPr>
              <a:t>поступления межбюджетных трансфертов в бюджет города – курорта Пятигорска </a:t>
            </a:r>
            <a:r>
              <a:rPr lang="ru-RU" sz="2000" dirty="0" smtClean="0">
                <a:solidFill>
                  <a:schemeClr val="tx1"/>
                </a:solidFill>
                <a:effectLst/>
              </a:rPr>
              <a:t>по результатам исполнения за 2018-2019 гг. (</a:t>
            </a:r>
            <a:r>
              <a:rPr lang="ru-RU" sz="2000" dirty="0" err="1" smtClean="0">
                <a:solidFill>
                  <a:schemeClr val="tx1"/>
                </a:solidFill>
                <a:effectLst/>
              </a:rPr>
              <a:t>тыс.руб</a:t>
            </a:r>
            <a:r>
              <a:rPr lang="ru-RU" sz="2000" dirty="0" smtClean="0">
                <a:solidFill>
                  <a:schemeClr val="tx1"/>
                </a:solidFill>
                <a:effectLst/>
              </a:rPr>
              <a:t>.)</a:t>
            </a:r>
            <a:endParaRPr lang="ru-RU" sz="2000" dirty="0">
              <a:solidFill>
                <a:schemeClr val="tx1"/>
              </a:solidFill>
              <a:effectLst/>
            </a:endParaRPr>
          </a:p>
        </p:txBody>
      </p:sp>
      <p:graphicFrame>
        <p:nvGraphicFramePr>
          <p:cNvPr id="4" name="Объект 3"/>
          <p:cNvGraphicFramePr>
            <a:graphicFrameLocks noGrp="1"/>
          </p:cNvGraphicFramePr>
          <p:nvPr>
            <p:ph idx="4294967295"/>
            <p:extLst>
              <p:ext uri="{D42A27DB-BD31-4B8C-83A1-F6EECF244321}">
                <p14:modId xmlns:p14="http://schemas.microsoft.com/office/powerpoint/2010/main" val="4156137676"/>
              </p:ext>
            </p:extLst>
          </p:nvPr>
        </p:nvGraphicFramePr>
        <p:xfrm>
          <a:off x="-180528" y="1340768"/>
          <a:ext cx="8954788" cy="5002486"/>
        </p:xfrm>
        <a:graphic>
          <a:graphicData uri="http://schemas.openxmlformats.org/drawingml/2006/chart">
            <c:chart xmlns:c="http://schemas.openxmlformats.org/drawingml/2006/chart" xmlns:r="http://schemas.openxmlformats.org/officeDocument/2006/relationships" r:id="rId3"/>
          </a:graphicData>
        </a:graphic>
      </p:graphicFrame>
      <p:sp>
        <p:nvSpPr>
          <p:cNvPr id="3" name="Прямоугольник 2"/>
          <p:cNvSpPr/>
          <p:nvPr/>
        </p:nvSpPr>
        <p:spPr>
          <a:xfrm>
            <a:off x="7020272" y="2420887"/>
            <a:ext cx="2123728" cy="569387"/>
          </a:xfrm>
          <a:prstGeom prst="rect">
            <a:avLst/>
          </a:prstGeom>
        </p:spPr>
        <p:txBody>
          <a:bodyPr wrap="square">
            <a:spAutoFit/>
          </a:bodyPr>
          <a:lstStyle/>
          <a:p>
            <a:r>
              <a:rPr lang="ru-RU" sz="1300" b="1" dirty="0" smtClean="0"/>
              <a:t>Всего за год </a:t>
            </a:r>
          </a:p>
          <a:p>
            <a:r>
              <a:rPr lang="ru-RU" sz="1300" b="1" dirty="0" smtClean="0"/>
              <a:t>2 455 454 тыс.руб</a:t>
            </a:r>
            <a:r>
              <a:rPr lang="ru-RU" dirty="0" smtClean="0"/>
              <a:t>.</a:t>
            </a:r>
            <a:endParaRPr lang="ru-RU" dirty="0"/>
          </a:p>
        </p:txBody>
      </p:sp>
      <p:sp>
        <p:nvSpPr>
          <p:cNvPr id="5" name="Прямоугольник 4"/>
          <p:cNvSpPr/>
          <p:nvPr/>
        </p:nvSpPr>
        <p:spPr>
          <a:xfrm>
            <a:off x="7020272" y="3645024"/>
            <a:ext cx="2123728" cy="592470"/>
          </a:xfrm>
          <a:prstGeom prst="rect">
            <a:avLst/>
          </a:prstGeom>
        </p:spPr>
        <p:txBody>
          <a:bodyPr wrap="square">
            <a:spAutoFit/>
          </a:bodyPr>
          <a:lstStyle/>
          <a:p>
            <a:pPr>
              <a:lnSpc>
                <a:spcPct val="150000"/>
              </a:lnSpc>
            </a:pPr>
            <a:r>
              <a:rPr lang="ru-RU" sz="1300" b="1" dirty="0" smtClean="0"/>
              <a:t>Всего за год </a:t>
            </a:r>
          </a:p>
          <a:p>
            <a:r>
              <a:rPr lang="ru-RU" sz="1300" b="1" dirty="0" smtClean="0"/>
              <a:t>3 515 452 тыс.руб.</a:t>
            </a:r>
            <a:endParaRPr lang="ru-RU" sz="1300" b="1" dirty="0"/>
          </a:p>
        </p:txBody>
      </p:sp>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Заголовок 2"/>
          <p:cNvSpPr txBox="1">
            <a:spLocks/>
          </p:cNvSpPr>
          <p:nvPr/>
        </p:nvSpPr>
        <p:spPr>
          <a:xfrm>
            <a:off x="895351" y="-2329"/>
            <a:ext cx="8248649" cy="821479"/>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lnSpc>
                <a:spcPct val="80000"/>
              </a:lnSpc>
              <a:buClr>
                <a:schemeClr val="accent6">
                  <a:lumMod val="75000"/>
                </a:schemeClr>
              </a:buClr>
              <a:buSzPct val="128000"/>
              <a:defRPr/>
            </a:pPr>
            <a:r>
              <a:rPr lang="ru-RU" altLang="ru-RU" sz="2800" b="1" kern="0" dirty="0">
                <a:solidFill>
                  <a:srgbClr val="0066FF"/>
                </a:solidFill>
                <a:effectLst>
                  <a:outerShdw blurRad="38100" dist="38100" dir="2700000" algn="tl">
                    <a:srgbClr val="000000"/>
                  </a:outerShdw>
                </a:effectLst>
                <a:latin typeface="Arial"/>
              </a:rPr>
              <a:t>Привлечение средств на условиях софинансирования в </a:t>
            </a:r>
            <a:r>
              <a:rPr lang="ru-RU" altLang="ru-RU" sz="2800" b="1" kern="0" dirty="0" smtClean="0">
                <a:solidFill>
                  <a:srgbClr val="0066FF"/>
                </a:solidFill>
                <a:effectLst>
                  <a:outerShdw blurRad="38100" dist="38100" dir="2700000" algn="tl">
                    <a:srgbClr val="000000"/>
                  </a:outerShdw>
                </a:effectLst>
                <a:latin typeface="Arial"/>
              </a:rPr>
              <a:t>2019 году</a:t>
            </a:r>
            <a:endParaRPr lang="ru-RU" altLang="ru-RU" sz="2800" b="1" kern="0" dirty="0">
              <a:solidFill>
                <a:srgbClr val="0066FF"/>
              </a:solidFill>
              <a:effectLst>
                <a:outerShdw blurRad="38100" dist="38100" dir="2700000" algn="tl">
                  <a:srgbClr val="000000"/>
                </a:outerShdw>
              </a:effectLst>
              <a:latin typeface="Arial"/>
            </a:endParaRPr>
          </a:p>
        </p:txBody>
      </p:sp>
      <p:sp>
        <p:nvSpPr>
          <p:cNvPr id="34" name="Скругленный прямоугольник 33"/>
          <p:cNvSpPr/>
          <p:nvPr/>
        </p:nvSpPr>
        <p:spPr>
          <a:xfrm>
            <a:off x="0" y="1052513"/>
            <a:ext cx="6877049" cy="539860"/>
          </a:xfrm>
          <a:prstGeom prst="roundRect">
            <a:avLst/>
          </a:prstGeom>
          <a:solidFill>
            <a:schemeClr val="accent5">
              <a:lumMod val="60000"/>
              <a:lumOff val="4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Arial Cyr" panose="020B0604020202020204" pitchFamily="34" charset="0"/>
                <a:cs typeface="Arial Cyr" panose="020B0604020202020204" pitchFamily="34" charset="0"/>
              </a:rPr>
              <a:t>Направление расходования</a:t>
            </a:r>
            <a:endParaRPr lang="ru-RU" sz="1600" dirty="0">
              <a:solidFill>
                <a:schemeClr val="tx1"/>
              </a:solidFill>
              <a:latin typeface="Arial Cyr" panose="020B0604020202020204" pitchFamily="34" charset="0"/>
              <a:cs typeface="Arial Cyr" panose="020B0604020202020204" pitchFamily="34" charset="0"/>
            </a:endParaRPr>
          </a:p>
        </p:txBody>
      </p:sp>
      <p:sp>
        <p:nvSpPr>
          <p:cNvPr id="35" name="Скругленный прямоугольник 34"/>
          <p:cNvSpPr/>
          <p:nvPr/>
        </p:nvSpPr>
        <p:spPr>
          <a:xfrm>
            <a:off x="6854878" y="1042988"/>
            <a:ext cx="1257301" cy="538294"/>
          </a:xfrm>
          <a:prstGeom prst="roundRect">
            <a:avLst/>
          </a:prstGeom>
          <a:solidFill>
            <a:schemeClr val="accent5">
              <a:lumMod val="60000"/>
              <a:lumOff val="4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chemeClr val="tx1"/>
                </a:solidFill>
                <a:latin typeface="Arial Cyr" panose="020B0604020202020204" pitchFamily="34" charset="0"/>
                <a:cs typeface="Arial Cyr" panose="020B0604020202020204" pitchFamily="34" charset="0"/>
              </a:rPr>
              <a:t>федеральный и краевой бюджеты</a:t>
            </a:r>
            <a:endParaRPr lang="ru-RU" sz="1100" dirty="0">
              <a:solidFill>
                <a:schemeClr val="tx1"/>
              </a:solidFill>
              <a:latin typeface="Arial Cyr" panose="020B0604020202020204" pitchFamily="34" charset="0"/>
              <a:cs typeface="Arial Cyr" panose="020B0604020202020204" pitchFamily="34" charset="0"/>
            </a:endParaRPr>
          </a:p>
        </p:txBody>
      </p:sp>
      <p:sp>
        <p:nvSpPr>
          <p:cNvPr id="36" name="Скругленный прямоугольник 35"/>
          <p:cNvSpPr/>
          <p:nvPr/>
        </p:nvSpPr>
        <p:spPr>
          <a:xfrm>
            <a:off x="8134350" y="1054079"/>
            <a:ext cx="1009650" cy="538294"/>
          </a:xfrm>
          <a:prstGeom prst="roundRect">
            <a:avLst/>
          </a:prstGeom>
          <a:solidFill>
            <a:schemeClr val="accent5">
              <a:lumMod val="60000"/>
              <a:lumOff val="4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chemeClr val="tx1"/>
                </a:solidFill>
                <a:latin typeface="Arial Cyr" panose="020B0604020202020204" pitchFamily="34" charset="0"/>
                <a:cs typeface="Arial Cyr" panose="020B0604020202020204" pitchFamily="34" charset="0"/>
              </a:rPr>
              <a:t>городской бюджет</a:t>
            </a:r>
            <a:endParaRPr lang="ru-RU" sz="1100" dirty="0">
              <a:solidFill>
                <a:schemeClr val="tx1"/>
              </a:solidFill>
              <a:latin typeface="Arial Cyr" panose="020B0604020202020204" pitchFamily="34" charset="0"/>
              <a:cs typeface="Arial Cyr" panose="020B0604020202020204" pitchFamily="34" charset="0"/>
            </a:endParaRPr>
          </a:p>
        </p:txBody>
      </p:sp>
      <p:sp>
        <p:nvSpPr>
          <p:cNvPr id="8" name="Прямоугольник 7"/>
          <p:cNvSpPr/>
          <p:nvPr/>
        </p:nvSpPr>
        <p:spPr>
          <a:xfrm>
            <a:off x="8007406" y="634484"/>
            <a:ext cx="1136593" cy="369332"/>
          </a:xfrm>
          <a:prstGeom prst="rect">
            <a:avLst/>
          </a:prstGeom>
        </p:spPr>
        <p:txBody>
          <a:bodyPr wrap="none">
            <a:spAutoFit/>
          </a:bodyPr>
          <a:lstStyle/>
          <a:p>
            <a:pPr fontAlgn="auto">
              <a:spcBef>
                <a:spcPts val="0"/>
              </a:spcBef>
              <a:spcAft>
                <a:spcPts val="0"/>
              </a:spcAft>
              <a:defRPr/>
            </a:pPr>
            <a:r>
              <a:rPr lang="ru-RU" dirty="0">
                <a:solidFill>
                  <a:srgbClr val="002060"/>
                </a:solidFill>
                <a:effectLst>
                  <a:outerShdw blurRad="38100" dist="38100" dir="2700000" algn="tl">
                    <a:srgbClr val="000000">
                      <a:alpha val="43137"/>
                    </a:srgbClr>
                  </a:outerShdw>
                </a:effectLst>
                <a:latin typeface="+mn-lt"/>
                <a:cs typeface="+mn-cs"/>
              </a:rPr>
              <a:t>млн</a:t>
            </a:r>
            <a:r>
              <a:rPr lang="ru-RU" dirty="0" smtClean="0">
                <a:solidFill>
                  <a:srgbClr val="002060"/>
                </a:solidFill>
                <a:effectLst>
                  <a:outerShdw blurRad="38100" dist="38100" dir="2700000" algn="tl">
                    <a:srgbClr val="000000">
                      <a:alpha val="43137"/>
                    </a:srgbClr>
                  </a:outerShdw>
                </a:effectLst>
                <a:latin typeface="+mn-lt"/>
                <a:cs typeface="+mn-cs"/>
              </a:rPr>
              <a:t>. руб</a:t>
            </a:r>
            <a:r>
              <a:rPr lang="ru-RU" dirty="0">
                <a:solidFill>
                  <a:srgbClr val="002060"/>
                </a:solidFill>
                <a:effectLst>
                  <a:outerShdw blurRad="38100" dist="38100" dir="2700000" algn="tl">
                    <a:srgbClr val="000000">
                      <a:alpha val="43137"/>
                    </a:srgbClr>
                  </a:outerShdw>
                </a:effectLst>
                <a:latin typeface="+mn-lt"/>
                <a:cs typeface="+mn-cs"/>
              </a:rPr>
              <a:t>.</a:t>
            </a:r>
          </a:p>
        </p:txBody>
      </p:sp>
      <p:graphicFrame>
        <p:nvGraphicFramePr>
          <p:cNvPr id="2" name="Таблица 1"/>
          <p:cNvGraphicFramePr>
            <a:graphicFrameLocks noGrp="1"/>
          </p:cNvGraphicFramePr>
          <p:nvPr>
            <p:extLst>
              <p:ext uri="{D42A27DB-BD31-4B8C-83A1-F6EECF244321}">
                <p14:modId xmlns:p14="http://schemas.microsoft.com/office/powerpoint/2010/main" val="2779766730"/>
              </p:ext>
            </p:extLst>
          </p:nvPr>
        </p:nvGraphicFramePr>
        <p:xfrm>
          <a:off x="0" y="1562098"/>
          <a:ext cx="9105900" cy="5295903"/>
        </p:xfrm>
        <a:graphic>
          <a:graphicData uri="http://schemas.openxmlformats.org/drawingml/2006/table">
            <a:tbl>
              <a:tblPr/>
              <a:tblGrid>
                <a:gridCol w="6831449"/>
                <a:gridCol w="1217206"/>
                <a:gridCol w="1057245"/>
              </a:tblGrid>
              <a:tr h="304871">
                <a:tc>
                  <a:txBody>
                    <a:bodyPr/>
                    <a:lstStyle/>
                    <a:p>
                      <a:pPr marL="180975" indent="-180975" algn="l" rtl="0" fontAlgn="ctr"/>
                      <a:r>
                        <a:rPr lang="ru-RU" sz="1600" b="0" i="0" u="none" strike="noStrike" dirty="0" smtClean="0">
                          <a:solidFill>
                            <a:srgbClr val="000000"/>
                          </a:solidFill>
                          <a:effectLst/>
                          <a:latin typeface="Arial" panose="020B0604020202020204" pitchFamily="34" charset="0"/>
                          <a:cs typeface="Arial" panose="020B0604020202020204" pitchFamily="34" charset="0"/>
                        </a:rPr>
                        <a:t>   Реализация проекта местных инициатив</a:t>
                      </a:r>
                      <a:endParaRPr lang="ru-RU" sz="1600" b="0" i="0" u="none" strike="noStrike" dirty="0">
                        <a:solidFill>
                          <a:srgbClr val="000000"/>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1,99</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1,6</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r>
              <a:tr h="361378">
                <a:tc>
                  <a:txBody>
                    <a:bodyPr/>
                    <a:lstStyle/>
                    <a:p>
                      <a:pPr marL="180975" indent="-180975" algn="l" rtl="0" fontAlgn="ctr"/>
                      <a:r>
                        <a:rPr lang="ru-RU" sz="1600" b="0" i="0" u="none" strike="noStrike" dirty="0" smtClean="0">
                          <a:solidFill>
                            <a:srgbClr val="000000"/>
                          </a:solidFill>
                          <a:effectLst/>
                          <a:latin typeface="Arial" panose="020B0604020202020204" pitchFamily="34" charset="0"/>
                          <a:cs typeface="Arial" panose="020B0604020202020204" pitchFamily="34" charset="0"/>
                        </a:rPr>
                        <a:t>   Социальные выплаты молодым семьям на приобретение жилья</a:t>
                      </a:r>
                      <a:endParaRPr lang="ru-RU" sz="1600" b="0" i="0" u="none" strike="noStrike" dirty="0">
                        <a:solidFill>
                          <a:srgbClr val="000000"/>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72,86</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3,83</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r>
              <a:tr h="380660">
                <a:tc>
                  <a:txBody>
                    <a:bodyPr/>
                    <a:lstStyle/>
                    <a:p>
                      <a:pPr algn="l" rtl="0" fontAlgn="ctr"/>
                      <a:r>
                        <a:rPr lang="ru-RU" sz="1600" b="0" i="0" u="none" strike="noStrike" dirty="0" smtClean="0">
                          <a:solidFill>
                            <a:srgbClr val="000000"/>
                          </a:solidFill>
                          <a:effectLst/>
                          <a:latin typeface="Arial" panose="020B0604020202020204" pitchFamily="34" charset="0"/>
                          <a:cs typeface="Arial" panose="020B0604020202020204" pitchFamily="34" charset="0"/>
                        </a:rPr>
                        <a:t>   Реконструкция ДЮСШ №2</a:t>
                      </a:r>
                      <a:endParaRPr lang="ru-RU" sz="1600" b="0" i="0" u="none" strike="noStrike" dirty="0">
                        <a:solidFill>
                          <a:srgbClr val="000000"/>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133,43</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0,72</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r>
              <a:tr h="310786">
                <a:tc>
                  <a:txBody>
                    <a:bodyPr/>
                    <a:lstStyle/>
                    <a:p>
                      <a:pPr algn="l" rtl="0" fontAlgn="ctr"/>
                      <a:r>
                        <a:rPr lang="ru-RU" sz="1600" b="0" i="0" u="none" strike="noStrike" dirty="0" smtClean="0">
                          <a:solidFill>
                            <a:srgbClr val="000000"/>
                          </a:solidFill>
                          <a:effectLst/>
                          <a:latin typeface="Arial" panose="020B0604020202020204" pitchFamily="34" charset="0"/>
                          <a:cs typeface="Arial" panose="020B0604020202020204" pitchFamily="34" charset="0"/>
                        </a:rPr>
                        <a:t>   Замена оконных блоков, благ-во тер-и образовательных учреждений</a:t>
                      </a:r>
                      <a:endParaRPr lang="ru-RU" sz="1600" b="0" i="0" u="none" strike="noStrike" dirty="0">
                        <a:solidFill>
                          <a:srgbClr val="000000"/>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9,8</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1,73</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r>
              <a:tr h="337291">
                <a:tc>
                  <a:txBody>
                    <a:bodyPr/>
                    <a:lstStyle/>
                    <a:p>
                      <a:pPr algn="l" rtl="0" fontAlgn="ctr"/>
                      <a:r>
                        <a:rPr lang="ru-RU" sz="1600" b="0" i="0" u="none" strike="noStrike" dirty="0" smtClean="0">
                          <a:solidFill>
                            <a:srgbClr val="000000"/>
                          </a:solidFill>
                          <a:effectLst/>
                          <a:latin typeface="Arial" panose="020B0604020202020204" pitchFamily="34" charset="0"/>
                          <a:cs typeface="Arial" panose="020B0604020202020204" pitchFamily="34" charset="0"/>
                        </a:rPr>
                        <a:t>   Ремонт дорог, </a:t>
                      </a:r>
                      <a:r>
                        <a:rPr lang="ru-RU" sz="1600" b="0" i="0" u="none" strike="noStrike" baseline="0" dirty="0" smtClean="0">
                          <a:solidFill>
                            <a:srgbClr val="000000"/>
                          </a:solidFill>
                          <a:effectLst/>
                          <a:latin typeface="Arial" panose="020B0604020202020204" pitchFamily="34" charset="0"/>
                          <a:cs typeface="Arial" panose="020B0604020202020204" pitchFamily="34" charset="0"/>
                        </a:rPr>
                        <a:t>пешеходного перехода</a:t>
                      </a:r>
                      <a:endParaRPr lang="ru-RU" sz="1600" b="0" i="0" u="none" strike="noStrike" dirty="0">
                        <a:solidFill>
                          <a:srgbClr val="000000"/>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76,25</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3,53</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r>
              <a:tr h="328858">
                <a:tc>
                  <a:txBody>
                    <a:bodyPr/>
                    <a:lstStyle/>
                    <a:p>
                      <a:pPr algn="l" rtl="0" fontAlgn="ctr"/>
                      <a:r>
                        <a:rPr lang="ru-RU" sz="1600" b="0" i="0" u="none" strike="noStrike" dirty="0" smtClean="0">
                          <a:solidFill>
                            <a:srgbClr val="000000"/>
                          </a:solidFill>
                          <a:effectLst/>
                          <a:latin typeface="Arial" panose="020B0604020202020204" pitchFamily="34" charset="0"/>
                          <a:cs typeface="Arial" panose="020B0604020202020204" pitchFamily="34" charset="0"/>
                        </a:rPr>
                        <a:t>   Развитие современной культурно - досуговой инфраструктуры</a:t>
                      </a:r>
                      <a:endParaRPr lang="ru-RU" sz="1600" b="0" i="0" u="none" strike="noStrike" dirty="0">
                        <a:solidFill>
                          <a:srgbClr val="000000"/>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600</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r>
              <a:tr h="328858">
                <a:tc>
                  <a:txBody>
                    <a:bodyPr/>
                    <a:lstStyle/>
                    <a:p>
                      <a:pPr algn="l" rtl="0" fontAlgn="ctr"/>
                      <a:r>
                        <a:rPr lang="ru-RU" sz="1600" b="0" i="0" u="none" strike="noStrike" dirty="0" smtClean="0">
                          <a:solidFill>
                            <a:srgbClr val="000000"/>
                          </a:solidFill>
                          <a:effectLst/>
                          <a:latin typeface="Arial" panose="020B0604020202020204" pitchFamily="34" charset="0"/>
                          <a:cs typeface="Arial" panose="020B0604020202020204" pitchFamily="34" charset="0"/>
                        </a:rPr>
                        <a:t>   Проведение работ по ремонту кровель школ </a:t>
                      </a:r>
                      <a:endParaRPr lang="ru-RU" sz="1600" b="0" i="0" u="none" strike="noStrike" dirty="0">
                        <a:solidFill>
                          <a:srgbClr val="000000"/>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2,97</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0,84</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r>
              <a:tr h="338496">
                <a:tc>
                  <a:txBody>
                    <a:bodyPr/>
                    <a:lstStyle/>
                    <a:p>
                      <a:pPr algn="l" rtl="0" fontAlgn="ctr"/>
                      <a:r>
                        <a:rPr lang="ru-RU" sz="1600" b="0" i="0" u="none" strike="noStrike" dirty="0" smtClean="0">
                          <a:solidFill>
                            <a:srgbClr val="000000"/>
                          </a:solidFill>
                          <a:effectLst/>
                          <a:latin typeface="Arial" panose="020B0604020202020204" pitchFamily="34" charset="0"/>
                          <a:cs typeface="Arial" panose="020B0604020202020204" pitchFamily="34" charset="0"/>
                        </a:rPr>
                        <a:t>  Укрепление материально-технической базы дома культуры</a:t>
                      </a:r>
                      <a:endParaRPr lang="ru-RU" sz="1600" b="0" i="0" u="none" strike="noStrike" dirty="0">
                        <a:solidFill>
                          <a:srgbClr val="000000"/>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0,97</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0,07</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r>
              <a:tr h="322229">
                <a:tc>
                  <a:txBody>
                    <a:bodyPr/>
                    <a:lstStyle/>
                    <a:p>
                      <a:pPr algn="l" rtl="0" fontAlgn="ctr"/>
                      <a:r>
                        <a:rPr lang="ru-RU" sz="1600" b="0" i="0" u="none" strike="noStrike" dirty="0" smtClean="0">
                          <a:solidFill>
                            <a:srgbClr val="000000"/>
                          </a:solidFill>
                          <a:effectLst/>
                          <a:latin typeface="Arial" panose="020B0604020202020204" pitchFamily="34" charset="0"/>
                          <a:cs typeface="Arial" panose="020B0604020202020204" pitchFamily="34" charset="0"/>
                        </a:rPr>
                        <a:t>   Благоустройство и</a:t>
                      </a:r>
                      <a:r>
                        <a:rPr lang="ru-RU" sz="1600" b="0" i="0" u="none" strike="noStrike" baseline="0" dirty="0" smtClean="0">
                          <a:solidFill>
                            <a:srgbClr val="000000"/>
                          </a:solidFill>
                          <a:effectLst/>
                          <a:latin typeface="Arial" panose="020B0604020202020204" pitchFamily="34" charset="0"/>
                          <a:cs typeface="Arial" panose="020B0604020202020204" pitchFamily="34" charset="0"/>
                        </a:rPr>
                        <a:t> формирование современной городской среды</a:t>
                      </a:r>
                      <a:endParaRPr lang="ru-RU" sz="1600" b="0" i="0" u="none" strike="noStrike" dirty="0">
                        <a:solidFill>
                          <a:srgbClr val="000000"/>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146,5</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7,71</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r>
              <a:tr h="380660">
                <a:tc>
                  <a:txBody>
                    <a:bodyPr/>
                    <a:lstStyle/>
                    <a:p>
                      <a:pPr algn="l" rtl="0" fontAlgn="ctr"/>
                      <a:r>
                        <a:rPr lang="ru-RU" sz="1600" b="0" i="0" u="none" strike="noStrike" dirty="0" smtClean="0">
                          <a:solidFill>
                            <a:srgbClr val="000000"/>
                          </a:solidFill>
                          <a:effectLst/>
                          <a:latin typeface="Arial" panose="020B0604020202020204" pitchFamily="34" charset="0"/>
                          <a:cs typeface="Arial" panose="020B0604020202020204" pitchFamily="34" charset="0"/>
                        </a:rPr>
                        <a:t>  Строительство Д/сада в ст. Константиновской </a:t>
                      </a:r>
                      <a:endParaRPr lang="ru-RU" sz="1600" b="0" i="0" u="none" strike="noStrike" dirty="0">
                        <a:solidFill>
                          <a:srgbClr val="000000"/>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148</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1,66</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r>
              <a:tr h="380660">
                <a:tc>
                  <a:txBody>
                    <a:bodyPr/>
                    <a:lstStyle/>
                    <a:p>
                      <a:pPr algn="l" rtl="0" fontAlgn="ctr"/>
                      <a:r>
                        <a:rPr lang="ru-RU" sz="1600" b="0" i="0" u="none" strike="noStrike" dirty="0" smtClean="0">
                          <a:solidFill>
                            <a:srgbClr val="000000"/>
                          </a:solidFill>
                          <a:effectLst/>
                          <a:latin typeface="Arial" panose="020B0604020202020204" pitchFamily="34" charset="0"/>
                          <a:cs typeface="Arial" panose="020B0604020202020204" pitchFamily="34" charset="0"/>
                        </a:rPr>
                        <a:t>  Развитие</a:t>
                      </a:r>
                      <a:r>
                        <a:rPr lang="ru-RU" sz="1600" b="0" i="0" u="none" strike="noStrike" baseline="0" dirty="0" smtClean="0">
                          <a:solidFill>
                            <a:srgbClr val="000000"/>
                          </a:solidFill>
                          <a:effectLst/>
                          <a:latin typeface="Arial" panose="020B0604020202020204" pitchFamily="34" charset="0"/>
                          <a:cs typeface="Arial" panose="020B0604020202020204" pitchFamily="34" charset="0"/>
                        </a:rPr>
                        <a:t> курортной инфраструктуры</a:t>
                      </a:r>
                      <a:endParaRPr lang="ru-RU" sz="1600" b="0" i="0" u="none" strike="noStrike" dirty="0">
                        <a:solidFill>
                          <a:srgbClr val="000000"/>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36,79</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r>
              <a:tr h="380660">
                <a:tc>
                  <a:txBody>
                    <a:bodyPr/>
                    <a:lstStyle/>
                    <a:p>
                      <a:pPr algn="l" rtl="0" fontAlgn="ctr"/>
                      <a:r>
                        <a:rPr lang="ru-RU" sz="1600" b="0" i="0" u="none" strike="noStrike" dirty="0" smtClean="0">
                          <a:solidFill>
                            <a:srgbClr val="000000"/>
                          </a:solidFill>
                          <a:effectLst/>
                          <a:latin typeface="Arial" panose="020B0604020202020204" pitchFamily="34" charset="0"/>
                          <a:cs typeface="Arial" panose="020B0604020202020204" pitchFamily="34" charset="0"/>
                        </a:rPr>
                        <a:t>  Профилактика  идеологии терроризма</a:t>
                      </a:r>
                      <a:endParaRPr lang="ru-RU" sz="1600" b="0" i="0" u="none" strike="noStrike" dirty="0">
                        <a:solidFill>
                          <a:srgbClr val="000000"/>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0,1</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0,01</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r>
              <a:tr h="380660">
                <a:tc>
                  <a:txBody>
                    <a:bodyPr/>
                    <a:lstStyle/>
                    <a:p>
                      <a:pPr algn="l" rtl="0" fontAlgn="ctr"/>
                      <a:r>
                        <a:rPr lang="ru-RU" sz="1600" b="0" i="0" u="none" strike="noStrike" dirty="0" smtClean="0">
                          <a:solidFill>
                            <a:srgbClr val="000000"/>
                          </a:solidFill>
                          <a:effectLst/>
                          <a:latin typeface="Arial" panose="020B0604020202020204" pitchFamily="34" charset="0"/>
                          <a:cs typeface="Arial" panose="020B0604020202020204" pitchFamily="34" charset="0"/>
                        </a:rPr>
                        <a:t>  Безопасность граждан</a:t>
                      </a:r>
                      <a:endParaRPr lang="ru-RU" sz="1600" b="0" i="0" u="none" strike="noStrike" dirty="0">
                        <a:solidFill>
                          <a:srgbClr val="000000"/>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2,17</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0,24</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r>
              <a:tr h="380660">
                <a:tc>
                  <a:txBody>
                    <a:bodyPr/>
                    <a:lstStyle/>
                    <a:p>
                      <a:pPr algn="l" rtl="0" fontAlgn="ctr"/>
                      <a:r>
                        <a:rPr lang="ru-RU" sz="1600" b="0" i="0" u="none" strike="noStrike" dirty="0" smtClean="0">
                          <a:solidFill>
                            <a:srgbClr val="000000"/>
                          </a:solidFill>
                          <a:effectLst/>
                          <a:latin typeface="Arial" panose="020B0604020202020204" pitchFamily="34" charset="0"/>
                          <a:cs typeface="Arial" panose="020B0604020202020204" pitchFamily="34" charset="0"/>
                        </a:rPr>
                        <a:t>   Комплектование </a:t>
                      </a:r>
                      <a:r>
                        <a:rPr lang="ru-RU" sz="1600" b="0" i="0" u="none" strike="noStrike" dirty="0">
                          <a:solidFill>
                            <a:srgbClr val="000000"/>
                          </a:solidFill>
                          <a:effectLst/>
                          <a:latin typeface="Arial" panose="020B0604020202020204" pitchFamily="34" charset="0"/>
                          <a:cs typeface="Arial" panose="020B0604020202020204" pitchFamily="34" charset="0"/>
                        </a:rPr>
                        <a:t>книжных фондов муниципальных библиотек </a:t>
                      </a: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0,38</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ru-RU" sz="1600" b="0" i="0" u="none" strike="noStrike" dirty="0" smtClean="0">
                          <a:solidFill>
                            <a:schemeClr val="tx1"/>
                          </a:solidFill>
                          <a:effectLst/>
                          <a:latin typeface="Arial" panose="020B0604020202020204" pitchFamily="34" charset="0"/>
                          <a:cs typeface="Arial" panose="020B0604020202020204" pitchFamily="34" charset="0"/>
                        </a:rPr>
                        <a:t>0,38</a:t>
                      </a:r>
                      <a:endParaRPr lang="ru-RU" sz="1600" b="0" i="0" u="none" strike="noStrike" dirty="0">
                        <a:solidFill>
                          <a:schemeClr val="tx1"/>
                        </a:solidFill>
                        <a:effectLst/>
                        <a:latin typeface="Arial" panose="020B0604020202020204" pitchFamily="34" charset="0"/>
                        <a:cs typeface="Arial" panose="020B0604020202020204" pitchFamily="34" charset="0"/>
                      </a:endParaRPr>
                    </a:p>
                  </a:txBody>
                  <a:tcPr marL="6271" marR="6271" marT="62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r>
              <a:tr h="379176">
                <a:tc>
                  <a:txBody>
                    <a:bodyPr/>
                    <a:lstStyle/>
                    <a:p>
                      <a:pPr algn="ctr" rtl="0" fontAlgn="b"/>
                      <a:r>
                        <a:rPr lang="ru-RU" sz="1400" b="1" i="0" u="none" strike="noStrike" dirty="0">
                          <a:solidFill>
                            <a:srgbClr val="000000"/>
                          </a:solidFill>
                          <a:effectLst/>
                          <a:latin typeface="Arial" panose="020B0604020202020204" pitchFamily="34" charset="0"/>
                          <a:cs typeface="Arial" panose="020B0604020202020204" pitchFamily="34" charset="0"/>
                        </a:rPr>
                        <a:t>Итого</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8FF"/>
                    </a:solidFill>
                  </a:tcPr>
                </a:tc>
                <a:tc>
                  <a:txBody>
                    <a:bodyPr/>
                    <a:lstStyle/>
                    <a:p>
                      <a:pPr algn="ctr" rtl="0" fontAlgn="b"/>
                      <a:r>
                        <a:rPr lang="ru-RU" sz="2000" b="1" i="0" u="none" strike="noStrike" dirty="0" smtClean="0">
                          <a:solidFill>
                            <a:srgbClr val="000000"/>
                          </a:solidFill>
                          <a:effectLst/>
                          <a:latin typeface="Arial" panose="020B0604020202020204" pitchFamily="34" charset="0"/>
                          <a:cs typeface="Arial" panose="020B0604020202020204" pitchFamily="34" charset="0"/>
                        </a:rPr>
                        <a:t>1232,2</a:t>
                      </a:r>
                      <a:endParaRPr lang="ru-RU" sz="2000" b="1" i="0" u="none" strike="noStrike" dirty="0">
                        <a:solidFill>
                          <a:srgbClr val="000000"/>
                        </a:solidFill>
                        <a:effectLst/>
                        <a:latin typeface="Arial" panose="020B0604020202020204" pitchFamily="34" charset="0"/>
                        <a:cs typeface="Arial" panose="020B0604020202020204" pitchFamily="34" charset="0"/>
                      </a:endParaRP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8FF"/>
                    </a:solidFill>
                  </a:tcPr>
                </a:tc>
                <a:tc>
                  <a:txBody>
                    <a:bodyPr/>
                    <a:lstStyle/>
                    <a:p>
                      <a:pPr algn="ctr" rtl="0" fontAlgn="b"/>
                      <a:r>
                        <a:rPr lang="ru-RU" sz="2000" b="1" i="0" u="none" strike="noStrike" dirty="0" smtClean="0">
                          <a:solidFill>
                            <a:srgbClr val="000000"/>
                          </a:solidFill>
                          <a:effectLst/>
                          <a:latin typeface="Arial" panose="020B0604020202020204" pitchFamily="34" charset="0"/>
                          <a:cs typeface="Arial" panose="020B0604020202020204" pitchFamily="34" charset="0"/>
                        </a:rPr>
                        <a:t>22,3</a:t>
                      </a:r>
                      <a:endParaRPr lang="ru-RU" sz="2000" b="1" i="0" u="none" strike="noStrike" dirty="0">
                        <a:solidFill>
                          <a:srgbClr val="000000"/>
                        </a:solidFill>
                        <a:effectLst/>
                        <a:latin typeface="Arial" panose="020B0604020202020204" pitchFamily="34" charset="0"/>
                        <a:cs typeface="Arial" panose="020B0604020202020204" pitchFamily="34" charset="0"/>
                      </a:endParaRP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8FF"/>
                    </a:solidFill>
                  </a:tcPr>
                </a:tc>
              </a:tr>
            </a:tbl>
          </a:graphicData>
        </a:graphic>
      </p:graphicFrame>
      <p:pic>
        <p:nvPicPr>
          <p:cNvPr id="9"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3655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D:\Обмен экология\! 2019\Информация для Карповой\стало1.jpg"/>
          <p:cNvPicPr>
            <a:picLocks noChangeAspect="1" noChangeArrowheads="1"/>
          </p:cNvPicPr>
          <p:nvPr/>
        </p:nvPicPr>
        <p:blipFill>
          <a:blip r:embed="rId2"/>
          <a:stretch>
            <a:fillRect/>
          </a:stretch>
        </p:blipFill>
        <p:spPr bwMode="auto">
          <a:xfrm>
            <a:off x="5391150" y="4506544"/>
            <a:ext cx="3752850" cy="2351456"/>
          </a:xfrm>
          <a:prstGeom prst="rect">
            <a:avLst/>
          </a:prstGeom>
          <a:noFill/>
        </p:spPr>
      </p:pic>
      <p:pic>
        <p:nvPicPr>
          <p:cNvPr id="25" name="Picture 2" descr="D:\Обмен экология\! 2019\Информация для Карповой\стало1.jpg"/>
          <p:cNvPicPr>
            <a:picLocks noChangeAspect="1" noChangeArrowheads="1"/>
          </p:cNvPicPr>
          <p:nvPr/>
        </p:nvPicPr>
        <p:blipFill>
          <a:blip r:embed="rId3" cstate="print"/>
          <a:stretch>
            <a:fillRect/>
          </a:stretch>
        </p:blipFill>
        <p:spPr bwMode="auto">
          <a:xfrm>
            <a:off x="5381625" y="2453151"/>
            <a:ext cx="3762375" cy="2328399"/>
          </a:xfrm>
          <a:prstGeom prst="rect">
            <a:avLst/>
          </a:prstGeom>
          <a:noFill/>
        </p:spPr>
      </p:pic>
      <p:sp>
        <p:nvSpPr>
          <p:cNvPr id="5" name="Заголовок 2"/>
          <p:cNvSpPr txBox="1">
            <a:spLocks/>
          </p:cNvSpPr>
          <p:nvPr/>
        </p:nvSpPr>
        <p:spPr>
          <a:xfrm>
            <a:off x="771526" y="-123825"/>
            <a:ext cx="8248217" cy="738650"/>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lnSpc>
                <a:spcPct val="80000"/>
              </a:lnSpc>
              <a:buClr>
                <a:schemeClr val="accent6">
                  <a:lumMod val="75000"/>
                </a:schemeClr>
              </a:buClr>
              <a:buSzPct val="128000"/>
              <a:defRPr/>
            </a:pPr>
            <a:r>
              <a:rPr lang="ru-RU" altLang="ru-RU" sz="2800" b="1" kern="0" dirty="0" smtClean="0">
                <a:solidFill>
                  <a:srgbClr val="0066FF"/>
                </a:solidFill>
                <a:effectLst>
                  <a:outerShdw blurRad="38100" dist="38100" dir="2700000" algn="tl">
                    <a:srgbClr val="000000"/>
                  </a:outerShdw>
                </a:effectLst>
                <a:latin typeface="Arial"/>
              </a:rPr>
              <a:t>Курортный сбор в 2018-2019 гг.</a:t>
            </a:r>
            <a:endParaRPr lang="ru-RU" altLang="ru-RU" sz="2800" b="1" kern="0" dirty="0">
              <a:solidFill>
                <a:srgbClr val="0066FF"/>
              </a:solidFill>
              <a:effectLst>
                <a:outerShdw blurRad="38100" dist="38100" dir="2700000" algn="tl">
                  <a:srgbClr val="000000"/>
                </a:outerShdw>
              </a:effectLst>
              <a:latin typeface="Arial"/>
            </a:endParaRPr>
          </a:p>
        </p:txBody>
      </p:sp>
      <p:graphicFrame>
        <p:nvGraphicFramePr>
          <p:cNvPr id="7" name="Диаграмма 6"/>
          <p:cNvGraphicFramePr/>
          <p:nvPr>
            <p:extLst>
              <p:ext uri="{D42A27DB-BD31-4B8C-83A1-F6EECF244321}">
                <p14:modId xmlns:p14="http://schemas.microsoft.com/office/powerpoint/2010/main" val="731806904"/>
              </p:ext>
            </p:extLst>
          </p:nvPr>
        </p:nvGraphicFramePr>
        <p:xfrm>
          <a:off x="1" y="876301"/>
          <a:ext cx="5800724" cy="5334000"/>
        </p:xfrm>
        <a:graphic>
          <a:graphicData uri="http://schemas.openxmlformats.org/drawingml/2006/chart">
            <c:chart xmlns:c="http://schemas.openxmlformats.org/drawingml/2006/chart" xmlns:r="http://schemas.openxmlformats.org/officeDocument/2006/relationships" r:id="rId4"/>
          </a:graphicData>
        </a:graphic>
      </p:graphicFrame>
      <p:sp>
        <p:nvSpPr>
          <p:cNvPr id="9" name="Прямоугольник 8"/>
          <p:cNvSpPr/>
          <p:nvPr/>
        </p:nvSpPr>
        <p:spPr>
          <a:xfrm>
            <a:off x="295275" y="6219825"/>
            <a:ext cx="276225" cy="209550"/>
          </a:xfrm>
          <a:prstGeom prst="rect">
            <a:avLst/>
          </a:prstGeom>
          <a:solidFill>
            <a:srgbClr val="0066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295275" y="6429375"/>
            <a:ext cx="276225" cy="209550"/>
          </a:xfrm>
          <a:prstGeom prst="rect">
            <a:avLst/>
          </a:prstGeom>
          <a:solidFill>
            <a:srgbClr val="2DC8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733425" y="6161901"/>
            <a:ext cx="557212" cy="276999"/>
          </a:xfrm>
          <a:prstGeom prst="rect">
            <a:avLst/>
          </a:prstGeom>
          <a:noFill/>
        </p:spPr>
        <p:txBody>
          <a:bodyPr wrap="square" rtlCol="0">
            <a:spAutoFit/>
          </a:bodyPr>
          <a:lstStyle/>
          <a:p>
            <a:r>
              <a:rPr lang="ru-RU" sz="1200" dirty="0" smtClean="0">
                <a:latin typeface="Arial" panose="020B0604020202020204" pitchFamily="34" charset="0"/>
                <a:cs typeface="Arial" panose="020B0604020202020204" pitchFamily="34" charset="0"/>
              </a:rPr>
              <a:t>2018</a:t>
            </a:r>
            <a:endParaRPr lang="ru-RU" sz="1200" dirty="0">
              <a:latin typeface="Arial" panose="020B0604020202020204" pitchFamily="34" charset="0"/>
              <a:cs typeface="Arial" panose="020B0604020202020204" pitchFamily="34" charset="0"/>
            </a:endParaRPr>
          </a:p>
        </p:txBody>
      </p:sp>
      <p:sp>
        <p:nvSpPr>
          <p:cNvPr id="12" name="TextBox 11"/>
          <p:cNvSpPr txBox="1"/>
          <p:nvPr/>
        </p:nvSpPr>
        <p:spPr>
          <a:xfrm>
            <a:off x="738187" y="6361926"/>
            <a:ext cx="557212" cy="276999"/>
          </a:xfrm>
          <a:prstGeom prst="rect">
            <a:avLst/>
          </a:prstGeom>
          <a:noFill/>
        </p:spPr>
        <p:txBody>
          <a:bodyPr wrap="square" rtlCol="0">
            <a:spAutoFit/>
          </a:bodyPr>
          <a:lstStyle/>
          <a:p>
            <a:r>
              <a:rPr lang="ru-RU" sz="1200" dirty="0" smtClean="0">
                <a:latin typeface="Arial" panose="020B0604020202020204" pitchFamily="34" charset="0"/>
                <a:cs typeface="Arial" panose="020B0604020202020204" pitchFamily="34" charset="0"/>
              </a:rPr>
              <a:t>2019</a:t>
            </a:r>
            <a:endParaRPr lang="ru-RU" sz="1200" dirty="0">
              <a:latin typeface="Arial" panose="020B0604020202020204" pitchFamily="34" charset="0"/>
              <a:cs typeface="Arial" panose="020B0604020202020204" pitchFamily="34" charset="0"/>
            </a:endParaRPr>
          </a:p>
        </p:txBody>
      </p:sp>
      <p:sp>
        <p:nvSpPr>
          <p:cNvPr id="13" name="Прямоугольник 12"/>
          <p:cNvSpPr/>
          <p:nvPr/>
        </p:nvSpPr>
        <p:spPr>
          <a:xfrm>
            <a:off x="1971675" y="6209526"/>
            <a:ext cx="276225" cy="209550"/>
          </a:xfrm>
          <a:prstGeom prst="rect">
            <a:avLst/>
          </a:prstGeom>
          <a:solidFill>
            <a:schemeClr val="accent3">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3357346" y="6189702"/>
            <a:ext cx="276225" cy="209550"/>
          </a:xfrm>
          <a:prstGeom prst="rect">
            <a:avLst/>
          </a:prstGeom>
          <a:solidFill>
            <a:schemeClr val="accent5">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1971674" y="6419850"/>
            <a:ext cx="276225" cy="209550"/>
          </a:xfrm>
          <a:prstGeom prst="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3357345" y="6400800"/>
            <a:ext cx="276225" cy="209550"/>
          </a:xfrm>
          <a:prstGeom prst="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3695700" y="6095226"/>
            <a:ext cx="557212" cy="276999"/>
          </a:xfrm>
          <a:prstGeom prst="rect">
            <a:avLst/>
          </a:prstGeom>
          <a:noFill/>
        </p:spPr>
        <p:txBody>
          <a:bodyPr wrap="square" rtlCol="0">
            <a:spAutoFit/>
          </a:bodyPr>
          <a:lstStyle/>
          <a:p>
            <a:r>
              <a:rPr lang="ru-RU" sz="1200" dirty="0" smtClean="0">
                <a:latin typeface="Arial" panose="020B0604020202020204" pitchFamily="34" charset="0"/>
                <a:cs typeface="Arial" panose="020B0604020202020204" pitchFamily="34" charset="0"/>
              </a:rPr>
              <a:t>2018</a:t>
            </a:r>
            <a:endParaRPr lang="ru-RU" sz="1200" dirty="0">
              <a:latin typeface="Arial" panose="020B0604020202020204" pitchFamily="34" charset="0"/>
              <a:cs typeface="Arial" panose="020B0604020202020204" pitchFamily="34" charset="0"/>
            </a:endParaRPr>
          </a:p>
        </p:txBody>
      </p:sp>
      <p:sp>
        <p:nvSpPr>
          <p:cNvPr id="19" name="TextBox 18"/>
          <p:cNvSpPr txBox="1"/>
          <p:nvPr/>
        </p:nvSpPr>
        <p:spPr>
          <a:xfrm>
            <a:off x="2519362" y="6161900"/>
            <a:ext cx="557212" cy="276999"/>
          </a:xfrm>
          <a:prstGeom prst="rect">
            <a:avLst/>
          </a:prstGeom>
          <a:noFill/>
        </p:spPr>
        <p:txBody>
          <a:bodyPr wrap="square" rtlCol="0">
            <a:spAutoFit/>
          </a:bodyPr>
          <a:lstStyle/>
          <a:p>
            <a:r>
              <a:rPr lang="ru-RU" sz="1200" dirty="0" smtClean="0">
                <a:latin typeface="Arial" panose="020B0604020202020204" pitchFamily="34" charset="0"/>
                <a:cs typeface="Arial" panose="020B0604020202020204" pitchFamily="34" charset="0"/>
              </a:rPr>
              <a:t>2018</a:t>
            </a:r>
            <a:endParaRPr lang="ru-RU" sz="1200" dirty="0">
              <a:latin typeface="Arial" panose="020B0604020202020204" pitchFamily="34" charset="0"/>
              <a:cs typeface="Arial" panose="020B0604020202020204" pitchFamily="34" charset="0"/>
            </a:endParaRPr>
          </a:p>
        </p:txBody>
      </p:sp>
      <p:sp>
        <p:nvSpPr>
          <p:cNvPr id="20" name="TextBox 19"/>
          <p:cNvSpPr txBox="1"/>
          <p:nvPr/>
        </p:nvSpPr>
        <p:spPr>
          <a:xfrm>
            <a:off x="3686175" y="6372225"/>
            <a:ext cx="557212" cy="276999"/>
          </a:xfrm>
          <a:prstGeom prst="rect">
            <a:avLst/>
          </a:prstGeom>
          <a:noFill/>
        </p:spPr>
        <p:txBody>
          <a:bodyPr wrap="square" rtlCol="0">
            <a:spAutoFit/>
          </a:bodyPr>
          <a:lstStyle/>
          <a:p>
            <a:r>
              <a:rPr lang="ru-RU" sz="1200" dirty="0" smtClean="0">
                <a:latin typeface="Arial" panose="020B0604020202020204" pitchFamily="34" charset="0"/>
                <a:cs typeface="Arial" panose="020B0604020202020204" pitchFamily="34" charset="0"/>
              </a:rPr>
              <a:t>2019</a:t>
            </a:r>
            <a:endParaRPr lang="ru-RU" sz="1200" dirty="0">
              <a:latin typeface="Arial" panose="020B0604020202020204" pitchFamily="34" charset="0"/>
              <a:cs typeface="Arial" panose="020B0604020202020204" pitchFamily="34" charset="0"/>
            </a:endParaRPr>
          </a:p>
        </p:txBody>
      </p:sp>
      <p:sp>
        <p:nvSpPr>
          <p:cNvPr id="21" name="TextBox 20"/>
          <p:cNvSpPr txBox="1"/>
          <p:nvPr/>
        </p:nvSpPr>
        <p:spPr>
          <a:xfrm>
            <a:off x="2519362" y="6399252"/>
            <a:ext cx="557212" cy="276999"/>
          </a:xfrm>
          <a:prstGeom prst="rect">
            <a:avLst/>
          </a:prstGeom>
          <a:noFill/>
        </p:spPr>
        <p:txBody>
          <a:bodyPr wrap="square" rtlCol="0">
            <a:spAutoFit/>
          </a:bodyPr>
          <a:lstStyle/>
          <a:p>
            <a:r>
              <a:rPr lang="ru-RU" sz="1200" dirty="0" smtClean="0">
                <a:latin typeface="Arial" panose="020B0604020202020204" pitchFamily="34" charset="0"/>
                <a:cs typeface="Arial" panose="020B0604020202020204" pitchFamily="34" charset="0"/>
              </a:rPr>
              <a:t>2019</a:t>
            </a:r>
            <a:endParaRPr lang="ru-RU" sz="1200" dirty="0">
              <a:latin typeface="Arial" panose="020B0604020202020204" pitchFamily="34" charset="0"/>
              <a:cs typeface="Arial" panose="020B0604020202020204" pitchFamily="34" charset="0"/>
            </a:endParaRPr>
          </a:p>
        </p:txBody>
      </p:sp>
      <p:pic>
        <p:nvPicPr>
          <p:cNvPr id="24" name="Picture 2" descr="D:\Обмен экология\! 2019\Информация для Карповой\стало1.jpg"/>
          <p:cNvPicPr>
            <a:picLocks noChangeAspect="1" noChangeArrowheads="1"/>
          </p:cNvPicPr>
          <p:nvPr/>
        </p:nvPicPr>
        <p:blipFill>
          <a:blip r:embed="rId5" cstate="print"/>
          <a:stretch>
            <a:fillRect/>
          </a:stretch>
        </p:blipFill>
        <p:spPr bwMode="auto">
          <a:xfrm>
            <a:off x="5391150" y="962025"/>
            <a:ext cx="3752850" cy="2151828"/>
          </a:xfrm>
          <a:prstGeom prst="rect">
            <a:avLst/>
          </a:prstGeom>
          <a:noFill/>
        </p:spPr>
      </p:pic>
      <p:pic>
        <p:nvPicPr>
          <p:cNvPr id="23" name="Picture 2" descr="C:\Users\superuser\Desktop\герб пятигорска.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5988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Заголовок 1"/>
          <p:cNvSpPr>
            <a:spLocks noGrp="1"/>
          </p:cNvSpPr>
          <p:nvPr>
            <p:ph type="ctrTitle"/>
          </p:nvPr>
        </p:nvSpPr>
        <p:spPr>
          <a:xfrm>
            <a:off x="1135667" y="44624"/>
            <a:ext cx="7916804" cy="1080120"/>
          </a:xfrm>
        </p:spPr>
        <p:txBody>
          <a:bodyPr/>
          <a:lstStyle/>
          <a:p>
            <a:pPr marL="182880" indent="0" algn="ctr">
              <a:buNone/>
            </a:pPr>
            <a:r>
              <a:rPr lang="ru-RU" sz="1800" dirty="0">
                <a:solidFill>
                  <a:schemeClr val="accent3">
                    <a:lumMod val="50000"/>
                  </a:schemeClr>
                </a:solidFill>
                <a:effectLst/>
              </a:rPr>
              <a:t>Основные сведения </a:t>
            </a:r>
            <a:r>
              <a:rPr lang="ru-RU" sz="1800" dirty="0" smtClean="0">
                <a:solidFill>
                  <a:schemeClr val="accent3">
                    <a:lumMod val="50000"/>
                  </a:schemeClr>
                </a:solidFill>
                <a:effectLst/>
              </a:rPr>
              <a:t>о расходах по  разделам и подразделам классификации расходов бюджета города-курорта Пятигорска  за 2019 и 2020 гг.</a:t>
            </a:r>
            <a:endParaRPr lang="ru-RU" sz="1800" dirty="0">
              <a:solidFill>
                <a:schemeClr val="accent3">
                  <a:lumMod val="50000"/>
                </a:schemeClr>
              </a:solidFill>
              <a:effectLst/>
            </a:endParaRPr>
          </a:p>
        </p:txBody>
      </p:sp>
      <p:sp>
        <p:nvSpPr>
          <p:cNvPr id="2" name="Прямоугольник 1"/>
          <p:cNvSpPr/>
          <p:nvPr/>
        </p:nvSpPr>
        <p:spPr>
          <a:xfrm>
            <a:off x="7524328" y="1086693"/>
            <a:ext cx="1186543" cy="338554"/>
          </a:xfrm>
          <a:prstGeom prst="rect">
            <a:avLst/>
          </a:prstGeom>
        </p:spPr>
        <p:txBody>
          <a:bodyPr wrap="none">
            <a:spAutoFit/>
          </a:bodyPr>
          <a:lstStyle/>
          <a:p>
            <a:r>
              <a:rPr lang="ru-RU" sz="1600" dirty="0" smtClean="0"/>
              <a:t>(млн.руб</a:t>
            </a:r>
            <a:r>
              <a:rPr lang="ru-RU" sz="1600" dirty="0"/>
              <a:t>.)</a:t>
            </a:r>
          </a:p>
        </p:txBody>
      </p:sp>
      <p:graphicFrame>
        <p:nvGraphicFramePr>
          <p:cNvPr id="3" name="Диаграмма 2"/>
          <p:cNvGraphicFramePr/>
          <p:nvPr>
            <p:extLst>
              <p:ext uri="{D42A27DB-BD31-4B8C-83A1-F6EECF244321}">
                <p14:modId xmlns:p14="http://schemas.microsoft.com/office/powerpoint/2010/main" val="2231232801"/>
              </p:ext>
            </p:extLst>
          </p:nvPr>
        </p:nvGraphicFramePr>
        <p:xfrm>
          <a:off x="464217" y="1200734"/>
          <a:ext cx="8496944" cy="5540634"/>
        </p:xfrm>
        <a:graphic>
          <a:graphicData uri="http://schemas.openxmlformats.org/drawingml/2006/chart">
            <c:chart xmlns:c="http://schemas.openxmlformats.org/drawingml/2006/chart" xmlns:r="http://schemas.openxmlformats.org/officeDocument/2006/relationships" r:id="rId3"/>
          </a:graphicData>
        </a:graphic>
      </p:graphicFrame>
      <p:pic>
        <p:nvPicPr>
          <p:cNvPr id="1027" name="Picture 3" descr="C:\Users\superuser\Desktop\СЛАЙДЫ!!!!!!!\не удалять графики для слайдов\картинки\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811" y="3212976"/>
            <a:ext cx="374400" cy="37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superuser\Desktop\герб пятигорска.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8627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2"/>
          <p:cNvSpPr txBox="1">
            <a:spLocks/>
          </p:cNvSpPr>
          <p:nvPr/>
        </p:nvSpPr>
        <p:spPr>
          <a:xfrm>
            <a:off x="787791" y="-31897"/>
            <a:ext cx="8353424" cy="819352"/>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lnSpc>
                <a:spcPct val="80000"/>
              </a:lnSpc>
              <a:defRPr/>
            </a:pPr>
            <a:r>
              <a:rPr lang="ru-RU" sz="2800" b="1" kern="0" spc="0" dirty="0" smtClean="0">
                <a:ln>
                  <a:noFill/>
                </a:ln>
                <a:solidFill>
                  <a:schemeClr val="accent3">
                    <a:lumMod val="50000"/>
                  </a:schemeClr>
                </a:solidFill>
                <a:effectLst/>
                <a:latin typeface="Arial"/>
              </a:rPr>
              <a:t>Расходы социального характера</a:t>
            </a:r>
          </a:p>
          <a:p>
            <a:pPr marL="446088" indent="-446088" algn="ctr" eaLnBrk="1" hangingPunct="1">
              <a:lnSpc>
                <a:spcPct val="80000"/>
              </a:lnSpc>
              <a:defRPr/>
            </a:pPr>
            <a:r>
              <a:rPr lang="ru-RU" sz="2800" b="1" kern="0" spc="0" dirty="0" smtClean="0">
                <a:ln>
                  <a:noFill/>
                </a:ln>
                <a:solidFill>
                  <a:schemeClr val="accent3">
                    <a:lumMod val="50000"/>
                  </a:schemeClr>
                </a:solidFill>
                <a:effectLst/>
                <a:latin typeface="Arial"/>
              </a:rPr>
              <a:t> в 2018-2019 г.г. </a:t>
            </a:r>
          </a:p>
        </p:txBody>
      </p:sp>
      <p:graphicFrame>
        <p:nvGraphicFramePr>
          <p:cNvPr id="6" name="Диаграмма 5"/>
          <p:cNvGraphicFramePr/>
          <p:nvPr>
            <p:extLst>
              <p:ext uri="{D42A27DB-BD31-4B8C-83A1-F6EECF244321}">
                <p14:modId xmlns:p14="http://schemas.microsoft.com/office/powerpoint/2010/main" val="1730201942"/>
              </p:ext>
            </p:extLst>
          </p:nvPr>
        </p:nvGraphicFramePr>
        <p:xfrm>
          <a:off x="-161926" y="1219200"/>
          <a:ext cx="4210051" cy="5438775"/>
        </p:xfrm>
        <a:graphic>
          <a:graphicData uri="http://schemas.openxmlformats.org/drawingml/2006/chart">
            <c:chart xmlns:c="http://schemas.openxmlformats.org/drawingml/2006/chart" xmlns:r="http://schemas.openxmlformats.org/officeDocument/2006/relationships" r:id="rId2"/>
          </a:graphicData>
        </a:graphic>
      </p:graphicFrame>
      <p:sp>
        <p:nvSpPr>
          <p:cNvPr id="7" name="Штриховая стрелка вправо 6"/>
          <p:cNvSpPr/>
          <p:nvPr/>
        </p:nvSpPr>
        <p:spPr>
          <a:xfrm rot="16200000">
            <a:off x="1445587" y="1071711"/>
            <a:ext cx="1652974" cy="2332902"/>
          </a:xfrm>
          <a:prstGeom prst="stripedRightArrow">
            <a:avLst/>
          </a:prstGeom>
          <a:solidFill>
            <a:schemeClr val="accent1">
              <a:lumMod val="60000"/>
              <a:lumOff val="4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TextBox 7"/>
          <p:cNvSpPr txBox="1"/>
          <p:nvPr/>
        </p:nvSpPr>
        <p:spPr>
          <a:xfrm>
            <a:off x="1558059" y="1825910"/>
            <a:ext cx="1504228" cy="584775"/>
          </a:xfrm>
          <a:prstGeom prst="rect">
            <a:avLst/>
          </a:prstGeom>
          <a:noFill/>
        </p:spPr>
        <p:txBody>
          <a:bodyPr wrap="square" rtlCol="0">
            <a:spAutoFit/>
          </a:bodyPr>
          <a:lstStyle/>
          <a:p>
            <a:pPr algn="ctr">
              <a:defRPr sz="1800" b="1" i="0" u="none" strike="noStrike" kern="1200" baseline="0">
                <a:solidFill>
                  <a:srgbClr val="002060"/>
                </a:solidFill>
                <a:latin typeface="+mn-lt"/>
                <a:ea typeface="+mn-ea"/>
                <a:cs typeface="+mn-cs"/>
              </a:defRPr>
            </a:pPr>
            <a:r>
              <a:rPr lang="ru-RU" sz="3200" b="1" dirty="0" smtClean="0">
                <a:solidFill>
                  <a:srgbClr val="002060"/>
                </a:solidFill>
                <a:latin typeface="+mn-lt"/>
                <a:cs typeface="+mn-cs"/>
              </a:rPr>
              <a:t>+973</a:t>
            </a:r>
            <a:endParaRPr lang="ru-RU" sz="3200" b="1" dirty="0">
              <a:solidFill>
                <a:srgbClr val="002060"/>
              </a:solidFill>
              <a:latin typeface="+mn-lt"/>
              <a:cs typeface="+mn-cs"/>
            </a:endParaRPr>
          </a:p>
        </p:txBody>
      </p:sp>
      <p:sp>
        <p:nvSpPr>
          <p:cNvPr id="10" name="AutoShape 6"/>
          <p:cNvSpPr>
            <a:spLocks noChangeArrowheads="1"/>
          </p:cNvSpPr>
          <p:nvPr/>
        </p:nvSpPr>
        <p:spPr bwMode="auto">
          <a:xfrm>
            <a:off x="804175" y="4063644"/>
            <a:ext cx="1919974" cy="646986"/>
          </a:xfrm>
          <a:prstGeom prst="roundRect">
            <a:avLst>
              <a:gd name="adj" fmla="val 16667"/>
            </a:avLst>
          </a:prstGeom>
          <a:noFill/>
          <a:ln w="9525" algn="ctr">
            <a:noFill/>
            <a:round/>
            <a:headEnd/>
            <a:tailEnd/>
          </a:ln>
          <a:effectLst/>
          <a:extLst/>
        </p:spPr>
        <p:txBody>
          <a:bodyPr wrap="square">
            <a:spAutoFit/>
          </a:bodyPr>
          <a:lstStyle/>
          <a:p>
            <a:pPr algn="ctr"/>
            <a:r>
              <a:rPr lang="ru-RU" altLang="ru-RU" sz="3200" b="1" dirty="0" smtClean="0">
                <a:solidFill>
                  <a:srgbClr val="002060"/>
                </a:solidFill>
                <a:latin typeface="+mn-lt"/>
                <a:cs typeface="+mn-cs"/>
              </a:rPr>
              <a:t>77%</a:t>
            </a:r>
            <a:endParaRPr lang="ru-RU" altLang="ru-RU" sz="3200" b="1" dirty="0">
              <a:solidFill>
                <a:srgbClr val="002060"/>
              </a:solidFill>
              <a:latin typeface="+mn-lt"/>
              <a:cs typeface="+mn-cs"/>
            </a:endParaRPr>
          </a:p>
        </p:txBody>
      </p:sp>
      <p:sp>
        <p:nvSpPr>
          <p:cNvPr id="11" name="AutoShape 6"/>
          <p:cNvSpPr>
            <a:spLocks noChangeArrowheads="1"/>
          </p:cNvSpPr>
          <p:nvPr/>
        </p:nvSpPr>
        <p:spPr bwMode="auto">
          <a:xfrm>
            <a:off x="1829883" y="3615894"/>
            <a:ext cx="1919974" cy="646986"/>
          </a:xfrm>
          <a:prstGeom prst="roundRect">
            <a:avLst>
              <a:gd name="adj" fmla="val 16667"/>
            </a:avLst>
          </a:prstGeom>
          <a:noFill/>
          <a:ln w="9525" algn="ctr">
            <a:noFill/>
            <a:round/>
            <a:headEnd/>
            <a:tailEnd/>
          </a:ln>
          <a:effectLst/>
          <a:extLst/>
        </p:spPr>
        <p:txBody>
          <a:bodyPr wrap="square">
            <a:spAutoFit/>
          </a:bodyPr>
          <a:lstStyle/>
          <a:p>
            <a:pPr algn="ctr"/>
            <a:r>
              <a:rPr lang="ru-RU" altLang="ru-RU" sz="3200" b="1" dirty="0" smtClean="0">
                <a:solidFill>
                  <a:srgbClr val="002060"/>
                </a:solidFill>
                <a:latin typeface="+mn-lt"/>
                <a:cs typeface="+mn-cs"/>
              </a:rPr>
              <a:t>3630,5</a:t>
            </a:r>
            <a:endParaRPr lang="ru-RU" altLang="ru-RU" sz="3200" b="1" dirty="0">
              <a:solidFill>
                <a:srgbClr val="002060"/>
              </a:solidFill>
              <a:latin typeface="+mn-lt"/>
              <a:cs typeface="+mn-cs"/>
            </a:endParaRPr>
          </a:p>
        </p:txBody>
      </p:sp>
      <p:sp>
        <p:nvSpPr>
          <p:cNvPr id="12" name="TextBox 11"/>
          <p:cNvSpPr txBox="1"/>
          <p:nvPr/>
        </p:nvSpPr>
        <p:spPr>
          <a:xfrm>
            <a:off x="5762625" y="887269"/>
            <a:ext cx="2457450" cy="369332"/>
          </a:xfrm>
          <a:prstGeom prst="rect">
            <a:avLst/>
          </a:prstGeom>
          <a:noFill/>
        </p:spPr>
        <p:txBody>
          <a:bodyPr wrap="square" rtlCol="0">
            <a:spAutoFit/>
          </a:bodyPr>
          <a:lstStyle/>
          <a:p>
            <a:r>
              <a:rPr lang="ru-RU" b="1" dirty="0" smtClean="0">
                <a:solidFill>
                  <a:srgbClr val="002060"/>
                </a:solidFill>
                <a:latin typeface="Arial Cyr" panose="020B0604020202020204" pitchFamily="34" charset="0"/>
                <a:cs typeface="Arial Cyr" panose="020B0604020202020204" pitchFamily="34" charset="0"/>
              </a:rPr>
              <a:t>в том числе:</a:t>
            </a:r>
            <a:endParaRPr lang="ru-RU" b="1" dirty="0">
              <a:solidFill>
                <a:srgbClr val="002060"/>
              </a:solidFill>
              <a:latin typeface="Arial Cyr" panose="020B0604020202020204" pitchFamily="34" charset="0"/>
              <a:cs typeface="Arial Cyr" panose="020B0604020202020204" pitchFamily="34" charset="0"/>
            </a:endParaRPr>
          </a:p>
        </p:txBody>
      </p:sp>
      <p:sp>
        <p:nvSpPr>
          <p:cNvPr id="13" name="Прямоугольник 12"/>
          <p:cNvSpPr>
            <a:spLocks noChangeArrowheads="1"/>
          </p:cNvSpPr>
          <p:nvPr/>
        </p:nvSpPr>
        <p:spPr bwMode="auto">
          <a:xfrm>
            <a:off x="7871637" y="1002731"/>
            <a:ext cx="1272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ru-RU" altLang="ru-RU" sz="1800" dirty="0">
                <a:solidFill>
                  <a:srgbClr val="002060"/>
                </a:solidFill>
                <a:latin typeface="Arial" panose="020B0604020202020204" pitchFamily="34" charset="0"/>
                <a:cs typeface="Arial" panose="020B0604020202020204" pitchFamily="34" charset="0"/>
              </a:rPr>
              <a:t>млн</a:t>
            </a:r>
            <a:r>
              <a:rPr lang="ru-RU" altLang="ru-RU" sz="1800" dirty="0" smtClean="0">
                <a:solidFill>
                  <a:srgbClr val="002060"/>
                </a:solidFill>
                <a:latin typeface="Arial" panose="020B0604020202020204" pitchFamily="34" charset="0"/>
                <a:cs typeface="Arial" panose="020B0604020202020204" pitchFamily="34" charset="0"/>
              </a:rPr>
              <a:t>. руб</a:t>
            </a:r>
            <a:r>
              <a:rPr lang="ru-RU" altLang="ru-RU" sz="1800" dirty="0">
                <a:solidFill>
                  <a:srgbClr val="002060"/>
                </a:solidFill>
                <a:latin typeface="Arial" panose="020B0604020202020204" pitchFamily="34" charset="0"/>
                <a:cs typeface="Arial" panose="020B0604020202020204" pitchFamily="34" charset="0"/>
              </a:rPr>
              <a:t>.</a:t>
            </a:r>
          </a:p>
        </p:txBody>
      </p:sp>
      <p:graphicFrame>
        <p:nvGraphicFramePr>
          <p:cNvPr id="15" name="Диаграмма 14"/>
          <p:cNvGraphicFramePr/>
          <p:nvPr>
            <p:extLst>
              <p:ext uri="{D42A27DB-BD31-4B8C-83A1-F6EECF244321}">
                <p14:modId xmlns:p14="http://schemas.microsoft.com/office/powerpoint/2010/main" val="1531522088"/>
              </p:ext>
            </p:extLst>
          </p:nvPr>
        </p:nvGraphicFramePr>
        <p:xfrm>
          <a:off x="3257550" y="1466850"/>
          <a:ext cx="5886451" cy="5391150"/>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9875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uperuser\Desktop\Картинки для бюджета\efefef5031b266894ba1eb5c3cc57db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3397"/>
            <a:ext cx="1882502" cy="1301720"/>
          </a:xfrm>
          <a:prstGeom prst="ellipse">
            <a:avLst/>
          </a:prstGeom>
          <a:ln>
            <a:noFill/>
          </a:ln>
          <a:effectLst>
            <a:softEdge rad="127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1043608" y="194157"/>
            <a:ext cx="6478535" cy="906611"/>
          </a:xfrm>
          <a:noFill/>
          <a:ln>
            <a:noFill/>
          </a:ln>
        </p:spPr>
        <p:style>
          <a:lnRef idx="1">
            <a:schemeClr val="accent2"/>
          </a:lnRef>
          <a:fillRef idx="2">
            <a:schemeClr val="accent2"/>
          </a:fillRef>
          <a:effectRef idx="1">
            <a:schemeClr val="accent2"/>
          </a:effectRef>
          <a:fontRef idx="minor">
            <a:schemeClr val="dk1"/>
          </a:fontRef>
        </p:style>
        <p:txBody>
          <a:bodyPr/>
          <a:lstStyle/>
          <a:p>
            <a:pPr algn="ctr"/>
            <a:r>
              <a:rPr lang="ru-RU" sz="1500" spc="-60" dirty="0">
                <a:solidFill>
                  <a:schemeClr val="accent3">
                    <a:lumMod val="50000"/>
                  </a:schemeClr>
                </a:solidFill>
                <a:latin typeface="+mj-lt"/>
                <a:ea typeface="+mj-ea"/>
                <a:cs typeface="+mj-cs"/>
              </a:rPr>
              <a:t>Информация о расходах бюджета с учетом интересов целевых </a:t>
            </a:r>
            <a:r>
              <a:rPr lang="ru-RU" sz="1500" spc="-60" dirty="0" smtClean="0">
                <a:solidFill>
                  <a:schemeClr val="accent3">
                    <a:lumMod val="50000"/>
                  </a:schemeClr>
                </a:solidFill>
                <a:latin typeface="+mj-lt"/>
                <a:ea typeface="+mj-ea"/>
                <a:cs typeface="+mj-cs"/>
              </a:rPr>
              <a:t>групп</a:t>
            </a:r>
            <a:br>
              <a:rPr lang="ru-RU" sz="1500" spc="-60" dirty="0" smtClean="0">
                <a:solidFill>
                  <a:schemeClr val="accent3">
                    <a:lumMod val="50000"/>
                  </a:schemeClr>
                </a:solidFill>
                <a:latin typeface="+mj-lt"/>
                <a:ea typeface="+mj-ea"/>
                <a:cs typeface="+mj-cs"/>
              </a:rPr>
            </a:br>
            <a:r>
              <a:rPr lang="ru-RU" sz="1500" spc="-60" dirty="0" smtClean="0">
                <a:solidFill>
                  <a:schemeClr val="accent3">
                    <a:lumMod val="50000"/>
                  </a:schemeClr>
                </a:solidFill>
                <a:latin typeface="+mj-lt"/>
                <a:ea typeface="+mj-ea"/>
                <a:cs typeface="+mj-cs"/>
              </a:rPr>
              <a:t> </a:t>
            </a:r>
            <a:r>
              <a:rPr lang="ru-RU" sz="1500" spc="-60" dirty="0">
                <a:solidFill>
                  <a:schemeClr val="tx2">
                    <a:lumMod val="75000"/>
                  </a:schemeClr>
                </a:solidFill>
                <a:latin typeface="+mj-lt"/>
                <a:ea typeface="+mj-ea"/>
                <a:cs typeface="+mj-cs"/>
              </a:rPr>
              <a:t>(социальная поддержка семей с детьми</a:t>
            </a:r>
            <a:r>
              <a:rPr lang="ru-RU" sz="1500" spc="-60" dirty="0" smtClean="0">
                <a:solidFill>
                  <a:schemeClr val="tx2">
                    <a:lumMod val="75000"/>
                  </a:schemeClr>
                </a:solidFill>
                <a:latin typeface="+mj-lt"/>
                <a:ea typeface="+mj-ea"/>
                <a:cs typeface="+mj-cs"/>
              </a:rPr>
              <a:t>)</a:t>
            </a:r>
            <a:br>
              <a:rPr lang="ru-RU" sz="1500" spc="-60" dirty="0" smtClean="0">
                <a:solidFill>
                  <a:schemeClr val="tx2">
                    <a:lumMod val="75000"/>
                  </a:schemeClr>
                </a:solidFill>
                <a:latin typeface="+mj-lt"/>
                <a:ea typeface="+mj-ea"/>
                <a:cs typeface="+mj-cs"/>
              </a:rPr>
            </a:br>
            <a:r>
              <a:rPr lang="ru-RU" sz="1500" spc="-60" dirty="0" smtClean="0">
                <a:solidFill>
                  <a:schemeClr val="accent3">
                    <a:lumMod val="50000"/>
                  </a:schemeClr>
                </a:solidFill>
                <a:latin typeface="+mj-lt"/>
                <a:ea typeface="+mj-ea"/>
                <a:cs typeface="+mj-cs"/>
              </a:rPr>
              <a:t>   </a:t>
            </a:r>
            <a:r>
              <a:rPr lang="ru-RU" sz="1500" spc="-60" dirty="0">
                <a:solidFill>
                  <a:schemeClr val="accent3">
                    <a:lumMod val="50000"/>
                  </a:schemeClr>
                </a:solidFill>
                <a:latin typeface="+mj-lt"/>
                <a:ea typeface="+mj-ea"/>
                <a:cs typeface="+mj-cs"/>
              </a:rPr>
              <a:t>в 2019 </a:t>
            </a:r>
            <a:r>
              <a:rPr lang="ru-RU" sz="1500" spc="-60" dirty="0" smtClean="0">
                <a:solidFill>
                  <a:schemeClr val="accent3">
                    <a:lumMod val="50000"/>
                  </a:schemeClr>
                </a:solidFill>
                <a:latin typeface="+mj-lt"/>
                <a:ea typeface="+mj-ea"/>
                <a:cs typeface="+mj-cs"/>
              </a:rPr>
              <a:t> году</a:t>
            </a:r>
            <a:r>
              <a:rPr lang="ru-RU" sz="1500" spc="-60" dirty="0">
                <a:solidFill>
                  <a:schemeClr val="accent3">
                    <a:lumMod val="50000"/>
                  </a:schemeClr>
                </a:solidFill>
                <a:latin typeface="+mj-lt"/>
                <a:ea typeface="+mj-ea"/>
                <a:cs typeface="+mj-cs"/>
              </a:rPr>
              <a:t/>
            </a:r>
            <a:br>
              <a:rPr lang="ru-RU" sz="1500" spc="-60" dirty="0">
                <a:solidFill>
                  <a:schemeClr val="accent3">
                    <a:lumMod val="50000"/>
                  </a:schemeClr>
                </a:solidFill>
                <a:latin typeface="+mj-lt"/>
                <a:ea typeface="+mj-ea"/>
                <a:cs typeface="+mj-cs"/>
              </a:rPr>
            </a:br>
            <a:endParaRPr lang="ru-RU" sz="1500" spc="-60" dirty="0">
              <a:solidFill>
                <a:schemeClr val="accent3">
                  <a:lumMod val="50000"/>
                </a:schemeClr>
              </a:solidFill>
              <a:latin typeface="+mj-lt"/>
              <a:ea typeface="+mj-ea"/>
              <a:cs typeface="+mj-cs"/>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023732155"/>
              </p:ext>
            </p:extLst>
          </p:nvPr>
        </p:nvGraphicFramePr>
        <p:xfrm>
          <a:off x="210882" y="1295109"/>
          <a:ext cx="8321558" cy="5300532"/>
        </p:xfrm>
        <a:graphic>
          <a:graphicData uri="http://schemas.openxmlformats.org/drawingml/2006/table">
            <a:tbl>
              <a:tblPr>
                <a:tableStyleId>{5C22544A-7EE6-4342-B048-85BDC9FD1C3A}</a:tableStyleId>
              </a:tblPr>
              <a:tblGrid>
                <a:gridCol w="6456134"/>
                <a:gridCol w="932712"/>
                <a:gridCol w="932712"/>
              </a:tblGrid>
              <a:tr h="141957">
                <a:tc rowSpan="3">
                  <a:txBody>
                    <a:bodyPr/>
                    <a:lstStyle/>
                    <a:p>
                      <a:pPr algn="ctr" rtl="0" fontAlgn="ctr"/>
                      <a:r>
                        <a:rPr lang="ru-RU" sz="800" u="none" strike="noStrike" dirty="0">
                          <a:effectLst/>
                        </a:rPr>
                        <a:t>Наименование расходов</a:t>
                      </a:r>
                      <a:endParaRPr lang="ru-RU" sz="8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2">
                  <a:txBody>
                    <a:bodyPr/>
                    <a:lstStyle/>
                    <a:p>
                      <a:pPr algn="ctr" rtl="0" fontAlgn="ctr"/>
                      <a:r>
                        <a:rPr lang="ru-RU" sz="900" b="1" u="none" strike="noStrike" dirty="0">
                          <a:effectLst/>
                        </a:rPr>
                        <a:t>2019 год</a:t>
                      </a:r>
                      <a:endParaRPr lang="ru-RU" sz="900" b="1"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ru-RU"/>
                    </a:p>
                  </a:txBody>
                  <a:tcPr/>
                </a:tc>
              </a:tr>
              <a:tr h="129513">
                <a:tc vMerge="1">
                  <a:txBody>
                    <a:bodyPr/>
                    <a:lstStyle/>
                    <a:p>
                      <a:endParaRPr lang="ru-RU"/>
                    </a:p>
                  </a:txBody>
                  <a:tcPr/>
                </a:tc>
                <a:tc gridSpan="2">
                  <a:txBody>
                    <a:bodyPr/>
                    <a:lstStyle/>
                    <a:p>
                      <a:pPr algn="ctr" rtl="0" fontAlgn="ctr"/>
                      <a:r>
                        <a:rPr lang="ru-RU" sz="700" u="none" strike="noStrike" dirty="0">
                          <a:effectLst/>
                        </a:rPr>
                        <a:t>Исполнено</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ru-RU"/>
                    </a:p>
                  </a:txBody>
                  <a:tcPr/>
                </a:tc>
              </a:tr>
              <a:tr h="388537">
                <a:tc vMerge="1">
                  <a:txBody>
                    <a:bodyPr/>
                    <a:lstStyle/>
                    <a:p>
                      <a:endParaRPr lang="ru-RU"/>
                    </a:p>
                  </a:txBody>
                  <a:tcPr/>
                </a:tc>
                <a:tc>
                  <a:txBody>
                    <a:bodyPr/>
                    <a:lstStyle/>
                    <a:p>
                      <a:pPr algn="ctr" rtl="0" fontAlgn="ctr"/>
                      <a:r>
                        <a:rPr lang="ru-RU" sz="700" u="none" strike="noStrike" dirty="0">
                          <a:effectLst/>
                        </a:rPr>
                        <a:t>количество получателей</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00" u="none" strike="noStrike" dirty="0">
                          <a:effectLst/>
                        </a:rPr>
                        <a:t>Объем расходов (тыс.руб.)</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647560">
                <a:tc>
                  <a:txBody>
                    <a:bodyPr/>
                    <a:lstStyle/>
                    <a:p>
                      <a:pPr algn="l" rtl="0" fontAlgn="ctr"/>
                      <a:r>
                        <a:rPr lang="ru-RU" sz="700" u="none" strike="noStrike" dirty="0">
                          <a:effectLst/>
                        </a:rPr>
                        <a:t>Выплаты государственных пособий лицам, не подлежащим обязательному социальному страхованию на случай временной нетрудоспособности и в связи с материнством, и лицам, уволенным в связи с ликвидацией организаций (прекращением деятельности, полномочий физическими лицами), в соответствии с Федеральным законом от 19 мая 1995 года № 81-ФЗ «О государственных пособиях гражданам, имеющим детей»</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521</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92 000,00</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41957">
                <a:tc>
                  <a:txBody>
                    <a:bodyPr/>
                    <a:lstStyle/>
                    <a:p>
                      <a:pPr algn="l" rtl="0" fontAlgn="ctr"/>
                      <a:r>
                        <a:rPr lang="ru-RU" sz="700" u="none" strike="noStrike" dirty="0">
                          <a:effectLst/>
                        </a:rPr>
                        <a:t>Ежемесячная выплата в связи с рождением (усыновлением) первого ребенка</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0</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0</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59025">
                <a:tc>
                  <a:txBody>
                    <a:bodyPr/>
                    <a:lstStyle/>
                    <a:p>
                      <a:pPr algn="l" rtl="0" fontAlgn="ctr"/>
                      <a:r>
                        <a:rPr lang="ru-RU" sz="700" u="none" strike="noStrike" dirty="0">
                          <a:effectLst/>
                        </a:rPr>
                        <a:t>Выплата денежной компенсации семьям, в которых в период с 1 января 2011 года по 31 декабря 2015 года родился третий или последующий ребенок</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84</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1 110,00</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59025">
                <a:tc>
                  <a:txBody>
                    <a:bodyPr/>
                    <a:lstStyle/>
                    <a:p>
                      <a:pPr algn="l" rtl="0" fontAlgn="ctr"/>
                      <a:r>
                        <a:rPr lang="ru-RU" sz="700" u="none" strike="noStrike" dirty="0">
                          <a:effectLst/>
                        </a:rPr>
                        <a:t>Ежемесячная денежная выплата, назначаемая в случае рождения третьего ребенка или последующих детей до достижения ребенком возраста трех лет</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857</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66 000,00</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41957">
                <a:tc>
                  <a:txBody>
                    <a:bodyPr/>
                    <a:lstStyle/>
                    <a:p>
                      <a:pPr algn="l" rtl="0" fontAlgn="ctr"/>
                      <a:r>
                        <a:rPr lang="ru-RU" sz="700" u="none" strike="noStrike" dirty="0">
                          <a:effectLst/>
                        </a:rPr>
                        <a:t>Ежемесячное пособие на ребенка </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7 664</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59 893,28</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59025">
                <a:tc>
                  <a:txBody>
                    <a:bodyPr/>
                    <a:lstStyle/>
                    <a:p>
                      <a:pPr algn="l" rtl="0" fontAlgn="ctr"/>
                      <a:r>
                        <a:rPr lang="ru-RU" sz="700" u="none" strike="noStrike" dirty="0">
                          <a:effectLst/>
                        </a:rPr>
                        <a:t>Выплата ежемесячной денежной компенсации на каждого ребенка в возрасте до 18 лет многодетным семьям</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2 130</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26 434,00</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388537">
                <a:tc>
                  <a:txBody>
                    <a:bodyPr/>
                    <a:lstStyle/>
                    <a:p>
                      <a:pPr algn="l" rtl="0" fontAlgn="ctr"/>
                      <a:r>
                        <a:rPr lang="ru-RU" sz="700" u="none" strike="noStrike" dirty="0">
                          <a:effectLst/>
                        </a:rPr>
                        <a:t>Ежегодная денежная компенсация многодетным семьям на каждого из детей не старше 18 лет, обучающихся в общеобразовательных организациях, на приобретение комплекта школьной одежды, спортивной одежды и обуви и школьных письменных принадлежностей</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896</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1 919,42</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51406">
                <a:tc>
                  <a:txBody>
                    <a:bodyPr/>
                    <a:lstStyle/>
                    <a:p>
                      <a:pPr algn="l" rtl="0" fontAlgn="ctr"/>
                      <a:r>
                        <a:rPr lang="ru-RU" sz="700" u="none" strike="noStrike" dirty="0">
                          <a:effectLst/>
                        </a:rPr>
                        <a:t>Выплата компенсации части родительской платы за присмотр и уход детей, посещающих детский сад</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6 750</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37 971,78</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41957">
                <a:tc>
                  <a:txBody>
                    <a:bodyPr/>
                    <a:lstStyle/>
                    <a:p>
                      <a:pPr algn="l" rtl="0" fontAlgn="ctr"/>
                      <a:r>
                        <a:rPr lang="ru-RU" sz="700" u="none" strike="noStrike" dirty="0">
                          <a:effectLst/>
                        </a:rPr>
                        <a:t>Ежемесячные денежные выплаты семьям  погибших ветеранов боевых действий</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15</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151,12</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41957">
                <a:tc>
                  <a:txBody>
                    <a:bodyPr/>
                    <a:lstStyle/>
                    <a:p>
                      <a:pPr algn="l" rtl="0" fontAlgn="ctr"/>
                      <a:r>
                        <a:rPr lang="ru-RU" sz="700" u="none" strike="noStrike" dirty="0">
                          <a:effectLst/>
                        </a:rPr>
                        <a:t>Выплата ежегодного социального пособия на проезд учащимся (студентам)</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80</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105,75</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41957">
                <a:tc>
                  <a:txBody>
                    <a:bodyPr/>
                    <a:lstStyle/>
                    <a:p>
                      <a:pPr algn="l" rtl="0" fontAlgn="ctr"/>
                      <a:r>
                        <a:rPr lang="ru-RU" sz="700" u="none" strike="noStrike" dirty="0">
                          <a:effectLst/>
                        </a:rPr>
                        <a:t>Предоставление  молодым семьям социальных выплат на приобретение (строительство) жилья</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103</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76 693,62</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388537">
                <a:tc>
                  <a:txBody>
                    <a:bodyPr/>
                    <a:lstStyle/>
                    <a:p>
                      <a:pPr algn="l" rtl="0" fontAlgn="ctr"/>
                      <a:r>
                        <a:rPr lang="ru-RU" sz="700" u="none" strike="noStrike" dirty="0">
                          <a:effectLst/>
                        </a:rPr>
                        <a:t>Мероприятия по приобретению льготного месячного проездного билета для проезда  отдельным категориям граждан в городском электрическом, пассажирском автобусном транспорте (школьники)</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282</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1 015,20</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41957">
                <a:tc>
                  <a:txBody>
                    <a:bodyPr/>
                    <a:lstStyle/>
                    <a:p>
                      <a:pPr algn="l" rtl="0" fontAlgn="ctr"/>
                      <a:r>
                        <a:rPr lang="ru-RU" sz="700" u="none" strike="noStrike" dirty="0">
                          <a:effectLst/>
                        </a:rPr>
                        <a:t>Приобретение новогодних подарков детям  дошкольных образовательных учреждений </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9 207</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2 301,75</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388537">
                <a:tc>
                  <a:txBody>
                    <a:bodyPr/>
                    <a:lstStyle/>
                    <a:p>
                      <a:pPr algn="l" rtl="0" fontAlgn="ctr"/>
                      <a:r>
                        <a:rPr lang="ru-RU" sz="700" u="none" strike="noStrike" dirty="0">
                          <a:effectLst/>
                        </a:rPr>
                        <a:t>Приобретение новогодних подарков детям, обучающимся по образовательным программам начального общего образования в муниципальных и частных образовательных организациях Ставропольского края</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9 514</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4 757,00</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41957">
                <a:tc>
                  <a:txBody>
                    <a:bodyPr/>
                    <a:lstStyle/>
                    <a:p>
                      <a:pPr algn="l" rtl="0" fontAlgn="ctr"/>
                      <a:r>
                        <a:rPr lang="ru-RU" sz="700" u="none" strike="noStrike" dirty="0">
                          <a:effectLst/>
                        </a:rPr>
                        <a:t>Организация трудовой занятости несовершеннолетних граждан в каникулярное время</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705</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1 000,00</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41957">
                <a:tc>
                  <a:txBody>
                    <a:bodyPr/>
                    <a:lstStyle/>
                    <a:p>
                      <a:pPr algn="l" rtl="0" fontAlgn="ctr"/>
                      <a:r>
                        <a:rPr lang="ru-RU" sz="700" u="none" strike="noStrike" dirty="0">
                          <a:effectLst/>
                        </a:rPr>
                        <a:t>Организация отдыха и оздоровление детей и подростков в каникулярное время</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3 963</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8 037,87</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59025">
                <a:tc>
                  <a:txBody>
                    <a:bodyPr/>
                    <a:lstStyle/>
                    <a:p>
                      <a:pPr algn="l" rtl="0" fontAlgn="ctr"/>
                      <a:r>
                        <a:rPr lang="ru-RU" sz="700" u="none" strike="noStrike" dirty="0">
                          <a:effectLst/>
                        </a:rPr>
                        <a:t>Организация бесплатного горячего питания школьников с целью социальной поддержки отдельных категорий учащихся</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760</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900" u="none" strike="noStrike" dirty="0">
                          <a:effectLst/>
                        </a:rPr>
                        <a:t>5 115,00</a:t>
                      </a:r>
                      <a:endParaRPr lang="ru-RU" sz="9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59025">
                <a:tc>
                  <a:txBody>
                    <a:bodyPr/>
                    <a:lstStyle/>
                    <a:p>
                      <a:pPr algn="l" rtl="0" fontAlgn="ctr"/>
                      <a:r>
                        <a:rPr lang="ru-RU" sz="700" u="none" strike="noStrike" dirty="0">
                          <a:effectLst/>
                        </a:rPr>
                        <a:t>Организация бесплатного горячего питания обучающихся, получающих начальное общее образование в государственных и муниципальных образовательных организациях</a:t>
                      </a:r>
                      <a:endParaRPr lang="ru-RU" sz="700" b="0" i="0" u="none" strike="noStrike" dirty="0">
                        <a:solidFill>
                          <a:srgbClr val="000000"/>
                        </a:solidFill>
                        <a:effectLst/>
                        <a:latin typeface="Times New Roman"/>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rPr>
                        <a:t>-</a:t>
                      </a:r>
                      <a:endParaRPr lang="ru-RU" sz="900" b="0" i="0" u="none" strike="noStrike" dirty="0">
                        <a:solidFill>
                          <a:srgbClr val="000000"/>
                        </a:solidFill>
                        <a:effectLst/>
                        <a:latin typeface="Calibri"/>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rPr>
                        <a:t>-</a:t>
                      </a:r>
                      <a:endParaRPr lang="ru-RU" sz="900" b="0" i="0" u="none" strike="noStrike" dirty="0">
                        <a:solidFill>
                          <a:srgbClr val="000000"/>
                        </a:solidFill>
                        <a:effectLst/>
                        <a:latin typeface="Calibri"/>
                      </a:endParaRPr>
                    </a:p>
                  </a:txBody>
                  <a:tcPr marL="5118" marR="5118" marT="511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41957">
                <a:tc>
                  <a:txBody>
                    <a:bodyPr/>
                    <a:lstStyle/>
                    <a:p>
                      <a:pPr algn="l" rtl="0" fontAlgn="b"/>
                      <a:r>
                        <a:rPr lang="ru-RU" sz="700" u="none" strike="noStrike" dirty="0">
                          <a:effectLst/>
                        </a:rPr>
                        <a:t>ИТОГО</a:t>
                      </a:r>
                      <a:endParaRPr lang="ru-RU" sz="700" b="1" i="0" u="none" strike="noStrike" dirty="0">
                        <a:solidFill>
                          <a:srgbClr val="000000"/>
                        </a:solidFill>
                        <a:effectLst/>
                        <a:latin typeface="Times New Roman"/>
                      </a:endParaRPr>
                    </a:p>
                  </a:txBody>
                  <a:tcPr marL="5118" marR="5118" marT="5118"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b"/>
                      <a:r>
                        <a:rPr lang="ru-RU" sz="900" u="none" strike="noStrike" dirty="0">
                          <a:effectLst/>
                        </a:rPr>
                        <a:t>***</a:t>
                      </a:r>
                      <a:endParaRPr lang="ru-RU" sz="900" b="1" i="0" u="none" strike="noStrike" dirty="0">
                        <a:solidFill>
                          <a:srgbClr val="000000"/>
                        </a:solidFill>
                        <a:effectLst/>
                        <a:latin typeface="Times New Roman"/>
                      </a:endParaRPr>
                    </a:p>
                  </a:txBody>
                  <a:tcPr marL="5118" marR="5118" marT="5118"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b"/>
                      <a:r>
                        <a:rPr lang="ru-RU" sz="900" u="none" strike="noStrike" dirty="0">
                          <a:effectLst/>
                        </a:rPr>
                        <a:t>384 505,79</a:t>
                      </a:r>
                      <a:endParaRPr lang="ru-RU" sz="900" b="1" i="0" u="none" strike="noStrike" dirty="0">
                        <a:solidFill>
                          <a:srgbClr val="000000"/>
                        </a:solidFill>
                        <a:effectLst/>
                        <a:latin typeface="Times New Roman"/>
                      </a:endParaRPr>
                    </a:p>
                  </a:txBody>
                  <a:tcPr marL="5118" marR="5118" marT="5118"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pic>
        <p:nvPicPr>
          <p:cNvPr id="6"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94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75656" y="188640"/>
            <a:ext cx="5814591" cy="1037100"/>
          </a:xfrm>
          <a:solidFill>
            <a:schemeClr val="bg1"/>
          </a:solidFill>
          <a:ln>
            <a:noFill/>
          </a:ln>
        </p:spPr>
        <p:style>
          <a:lnRef idx="1">
            <a:schemeClr val="accent2"/>
          </a:lnRef>
          <a:fillRef idx="2">
            <a:schemeClr val="accent2"/>
          </a:fillRef>
          <a:effectRef idx="1">
            <a:schemeClr val="accent2"/>
          </a:effectRef>
          <a:fontRef idx="minor">
            <a:schemeClr val="dk1"/>
          </a:fontRef>
        </p:style>
        <p:txBody>
          <a:bodyPr/>
          <a:lstStyle/>
          <a:p>
            <a:pPr marL="182880" algn="ctr"/>
            <a:r>
              <a:rPr lang="ru-RU" sz="1500" spc="-60" dirty="0">
                <a:solidFill>
                  <a:schemeClr val="accent3">
                    <a:lumMod val="50000"/>
                  </a:schemeClr>
                </a:solidFill>
                <a:latin typeface="+mj-lt"/>
                <a:ea typeface="+mj-ea"/>
                <a:cs typeface="+mj-cs"/>
              </a:rPr>
              <a:t>Информация о расходах бюджета с учетом интересов целевых групп </a:t>
            </a:r>
            <a:r>
              <a:rPr lang="ru-RU" sz="1500" spc="-60" dirty="0" smtClean="0">
                <a:solidFill>
                  <a:schemeClr val="accent3">
                    <a:lumMod val="50000"/>
                  </a:schemeClr>
                </a:solidFill>
                <a:latin typeface="+mj-lt"/>
                <a:ea typeface="+mj-ea"/>
                <a:cs typeface="+mj-cs"/>
              </a:rPr>
              <a:t/>
            </a:r>
            <a:br>
              <a:rPr lang="ru-RU" sz="1500" spc="-60" dirty="0" smtClean="0">
                <a:solidFill>
                  <a:schemeClr val="accent3">
                    <a:lumMod val="50000"/>
                  </a:schemeClr>
                </a:solidFill>
                <a:latin typeface="+mj-lt"/>
                <a:ea typeface="+mj-ea"/>
                <a:cs typeface="+mj-cs"/>
              </a:rPr>
            </a:br>
            <a:r>
              <a:rPr lang="ru-RU" sz="1500" spc="-60" dirty="0" smtClean="0">
                <a:solidFill>
                  <a:schemeClr val="tx2">
                    <a:lumMod val="75000"/>
                  </a:schemeClr>
                </a:solidFill>
                <a:latin typeface="+mj-lt"/>
                <a:ea typeface="+mj-ea"/>
                <a:cs typeface="+mj-cs"/>
              </a:rPr>
              <a:t>(</a:t>
            </a:r>
            <a:r>
              <a:rPr lang="ru-RU" sz="1500" spc="-60" dirty="0">
                <a:solidFill>
                  <a:schemeClr val="tx2">
                    <a:lumMod val="75000"/>
                  </a:schemeClr>
                </a:solidFill>
                <a:latin typeface="+mj-lt"/>
                <a:ea typeface="+mj-ea"/>
                <a:cs typeface="+mj-cs"/>
              </a:rPr>
              <a:t>защита детей-сирот</a:t>
            </a:r>
            <a:r>
              <a:rPr lang="ru-RU" sz="1500" spc="-60" dirty="0" smtClean="0">
                <a:solidFill>
                  <a:schemeClr val="tx2">
                    <a:lumMod val="75000"/>
                  </a:schemeClr>
                </a:solidFill>
                <a:latin typeface="+mj-lt"/>
                <a:ea typeface="+mj-ea"/>
                <a:cs typeface="+mj-cs"/>
              </a:rPr>
              <a:t>) </a:t>
            </a:r>
            <a:br>
              <a:rPr lang="ru-RU" sz="1500" spc="-60" dirty="0" smtClean="0">
                <a:solidFill>
                  <a:schemeClr val="tx2">
                    <a:lumMod val="75000"/>
                  </a:schemeClr>
                </a:solidFill>
                <a:latin typeface="+mj-lt"/>
                <a:ea typeface="+mj-ea"/>
                <a:cs typeface="+mj-cs"/>
              </a:rPr>
            </a:br>
            <a:r>
              <a:rPr lang="ru-RU" sz="1500" spc="-60" dirty="0" smtClean="0">
                <a:solidFill>
                  <a:schemeClr val="accent3">
                    <a:lumMod val="50000"/>
                  </a:schemeClr>
                </a:solidFill>
                <a:latin typeface="+mj-lt"/>
                <a:ea typeface="+mj-ea"/>
                <a:cs typeface="+mj-cs"/>
              </a:rPr>
              <a:t>в 2019 году</a:t>
            </a:r>
            <a:endParaRPr lang="ru-RU" sz="1500" spc="-60" dirty="0">
              <a:solidFill>
                <a:schemeClr val="accent3">
                  <a:lumMod val="50000"/>
                </a:schemeClr>
              </a:solidFill>
              <a:latin typeface="+mj-lt"/>
              <a:ea typeface="+mj-ea"/>
              <a:cs typeface="+mj-cs"/>
            </a:endParaRPr>
          </a:p>
        </p:txBody>
      </p:sp>
      <p:pic>
        <p:nvPicPr>
          <p:cNvPr id="4" name="Picture 2" descr="C:\Users\superuser\Desktop\СЛАЙДЫ!!!!!!!\Новая папка\Картинки для бюджета\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188640"/>
            <a:ext cx="1707637" cy="1335318"/>
          </a:xfrm>
          <a:prstGeom prst="ellipse">
            <a:avLst/>
          </a:prstGeom>
          <a:ln>
            <a:noFill/>
          </a:ln>
          <a:effectLst>
            <a:softEdge rad="12700"/>
          </a:effectLst>
          <a:extLst>
            <a:ext uri="{909E8E84-426E-40DD-AFC4-6F175D3DCCD1}">
              <a14:hiddenFill xmlns:a14="http://schemas.microsoft.com/office/drawing/2010/main">
                <a:solidFill>
                  <a:srgbClr val="FFFFFF"/>
                </a:solidFill>
              </a14:hiddenFill>
            </a:ext>
          </a:extLst>
        </p:spPr>
      </p:pic>
      <p:graphicFrame>
        <p:nvGraphicFramePr>
          <p:cNvPr id="3" name="Таблица 2"/>
          <p:cNvGraphicFramePr>
            <a:graphicFrameLocks noGrp="1"/>
          </p:cNvGraphicFramePr>
          <p:nvPr>
            <p:extLst>
              <p:ext uri="{D42A27DB-BD31-4B8C-83A1-F6EECF244321}">
                <p14:modId xmlns:p14="http://schemas.microsoft.com/office/powerpoint/2010/main" val="2919167005"/>
              </p:ext>
            </p:extLst>
          </p:nvPr>
        </p:nvGraphicFramePr>
        <p:xfrm>
          <a:off x="107504" y="1700808"/>
          <a:ext cx="8692414" cy="4824536"/>
        </p:xfrm>
        <a:graphic>
          <a:graphicData uri="http://schemas.openxmlformats.org/drawingml/2006/table">
            <a:tbl>
              <a:tblPr>
                <a:tableStyleId>{5C22544A-7EE6-4342-B048-85BDC9FD1C3A}</a:tableStyleId>
              </a:tblPr>
              <a:tblGrid>
                <a:gridCol w="3828578"/>
                <a:gridCol w="2431918"/>
                <a:gridCol w="2431918"/>
              </a:tblGrid>
              <a:tr h="191747">
                <a:tc rowSpan="3">
                  <a:txBody>
                    <a:bodyPr/>
                    <a:lstStyle/>
                    <a:p>
                      <a:pPr algn="ctr" rtl="0" fontAlgn="ctr"/>
                      <a:r>
                        <a:rPr lang="ru-RU" sz="1000" u="none" strike="noStrike" dirty="0">
                          <a:effectLst/>
                        </a:rPr>
                        <a:t>Наименование расходов</a:t>
                      </a:r>
                      <a:endParaRPr lang="ru-RU" sz="1000" b="0"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2">
                  <a:txBody>
                    <a:bodyPr/>
                    <a:lstStyle/>
                    <a:p>
                      <a:pPr algn="ctr" rtl="0" fontAlgn="ctr"/>
                      <a:r>
                        <a:rPr lang="ru-RU" sz="1050" b="1" u="none" strike="noStrike" dirty="0">
                          <a:effectLst/>
                        </a:rPr>
                        <a:t>2019 год</a:t>
                      </a:r>
                      <a:endParaRPr lang="ru-RU" sz="1050" b="1"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ru-RU"/>
                    </a:p>
                  </a:txBody>
                  <a:tcPr/>
                </a:tc>
              </a:tr>
              <a:tr h="182616">
                <a:tc vMerge="1">
                  <a:txBody>
                    <a:bodyPr/>
                    <a:lstStyle/>
                    <a:p>
                      <a:endParaRPr lang="ru-RU"/>
                    </a:p>
                  </a:txBody>
                  <a:tcPr/>
                </a:tc>
                <a:tc gridSpan="2">
                  <a:txBody>
                    <a:bodyPr/>
                    <a:lstStyle/>
                    <a:p>
                      <a:pPr algn="ctr" rtl="0" fontAlgn="ctr"/>
                      <a:r>
                        <a:rPr lang="ru-RU" sz="1000" u="none" strike="noStrike" dirty="0">
                          <a:effectLst/>
                        </a:rPr>
                        <a:t>Исполнено</a:t>
                      </a:r>
                      <a:endParaRPr lang="ru-RU" sz="1000" b="0"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ru-RU"/>
                    </a:p>
                  </a:txBody>
                  <a:tcPr/>
                </a:tc>
              </a:tr>
              <a:tr h="495998">
                <a:tc vMerge="1">
                  <a:txBody>
                    <a:bodyPr/>
                    <a:lstStyle/>
                    <a:p>
                      <a:endParaRPr lang="ru-RU"/>
                    </a:p>
                  </a:txBody>
                  <a:tcPr/>
                </a:tc>
                <a:tc>
                  <a:txBody>
                    <a:bodyPr/>
                    <a:lstStyle/>
                    <a:p>
                      <a:pPr algn="ctr" rtl="0" fontAlgn="ctr"/>
                      <a:r>
                        <a:rPr lang="ru-RU" sz="1000" u="none" strike="noStrike" dirty="0">
                          <a:effectLst/>
                        </a:rPr>
                        <a:t>количество получателей</a:t>
                      </a:r>
                      <a:endParaRPr lang="ru-RU" sz="1000" b="0"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Объем расходов (тыс.руб.)</a:t>
                      </a:r>
                      <a:endParaRPr lang="ru-RU" sz="1000" b="0"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547848">
                <a:tc>
                  <a:txBody>
                    <a:bodyPr/>
                    <a:lstStyle/>
                    <a:p>
                      <a:pPr algn="l" rtl="0" fontAlgn="ctr"/>
                      <a:r>
                        <a:rPr lang="ru-RU" sz="1000" u="none" strike="noStrike" dirty="0">
                          <a:effectLst/>
                        </a:rPr>
                        <a:t>Выплаты денежных средств на содержание ребенка опекуну (попечителю)</a:t>
                      </a:r>
                      <a:endParaRPr lang="ru-RU" sz="1000" b="0"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b="1" u="none" strike="noStrike" dirty="0">
                          <a:effectLst/>
                        </a:rPr>
                        <a:t>137</a:t>
                      </a:r>
                      <a:endParaRPr lang="ru-RU" sz="1100" b="1"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b="1" u="none" strike="noStrike" dirty="0">
                          <a:effectLst/>
                        </a:rPr>
                        <a:t>10 094,16</a:t>
                      </a:r>
                      <a:endParaRPr lang="ru-RU" sz="1100" b="1"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145153">
                <a:tc>
                  <a:txBody>
                    <a:bodyPr/>
                    <a:lstStyle/>
                    <a:p>
                      <a:pPr algn="l" rtl="0" fontAlgn="ctr"/>
                      <a:r>
                        <a:rPr lang="ru-RU" sz="1000" u="none" strike="noStrike" dirty="0">
                          <a:effectLst/>
                        </a:rPr>
                        <a:t>Бесплатный проезд детей-сирот и детей, оставшихся без попечения родителей, находящихся под опекой (попечительством), обучающихся в муниципальных образовательных учреждениях Ставропольского края </a:t>
                      </a:r>
                      <a:endParaRPr lang="ru-RU" sz="1000" b="0"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b="1" u="none" strike="noStrike" dirty="0">
                          <a:effectLst/>
                        </a:rPr>
                        <a:t>65</a:t>
                      </a:r>
                      <a:endParaRPr lang="ru-RU" sz="1100" b="1"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b="1" u="none" strike="noStrike" dirty="0">
                          <a:effectLst/>
                        </a:rPr>
                        <a:t>595,68</a:t>
                      </a:r>
                      <a:endParaRPr lang="ru-RU" sz="1100" b="1"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982863">
                <a:tc>
                  <a:txBody>
                    <a:bodyPr/>
                    <a:lstStyle/>
                    <a:p>
                      <a:pPr algn="l" rtl="0" fontAlgn="ctr"/>
                      <a:r>
                        <a:rPr lang="ru-RU" sz="1000" u="none" strike="noStrike" dirty="0">
                          <a:effectLst/>
                        </a:rPr>
                        <a:t>Выплаты на содержание детей-сирот и детей, оставшихся без попечения родителей, в приемных семьях, а также на вознаграждение, причитающееся приемным родителям</a:t>
                      </a:r>
                      <a:endParaRPr lang="ru-RU" sz="1000" b="0"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b="1" u="none" strike="noStrike" dirty="0">
                          <a:effectLst/>
                        </a:rPr>
                        <a:t>29</a:t>
                      </a:r>
                      <a:endParaRPr lang="ru-RU" sz="1100" b="1"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b="1" u="none" strike="noStrike" dirty="0">
                          <a:effectLst/>
                        </a:rPr>
                        <a:t>5 205,19</a:t>
                      </a:r>
                      <a:endParaRPr lang="ru-RU" sz="1100" b="1"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365232">
                <a:tc>
                  <a:txBody>
                    <a:bodyPr/>
                    <a:lstStyle/>
                    <a:p>
                      <a:pPr algn="l" rtl="0" fontAlgn="ctr"/>
                      <a:r>
                        <a:rPr lang="ru-RU" sz="1000" u="none" strike="noStrike" dirty="0">
                          <a:effectLst/>
                        </a:rPr>
                        <a:t>Выплата единовременного пособия усыновителям</a:t>
                      </a:r>
                      <a:endParaRPr lang="ru-RU" sz="1000" b="0"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b="1" u="none" strike="noStrike" dirty="0">
                          <a:effectLst/>
                        </a:rPr>
                        <a:t>5</a:t>
                      </a:r>
                      <a:endParaRPr lang="ru-RU" sz="1100" b="1"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b="1" u="none" strike="noStrike" dirty="0">
                          <a:effectLst/>
                        </a:rPr>
                        <a:t>750</a:t>
                      </a:r>
                      <a:endParaRPr lang="ru-RU" sz="1100" b="1"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730463">
                <a:tc>
                  <a:txBody>
                    <a:bodyPr/>
                    <a:lstStyle/>
                    <a:p>
                      <a:pPr algn="l" rtl="0" fontAlgn="ctr"/>
                      <a:r>
                        <a:rPr lang="ru-RU" sz="1000" u="none" strike="noStrike" dirty="0">
                          <a:effectLst/>
                        </a:rPr>
                        <a:t>Организация бесплатного горячего питания школьников с целью социальной поддержки отдельных категорий учащихся</a:t>
                      </a:r>
                      <a:endParaRPr lang="ru-RU" sz="1000" b="0"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b="1" u="none" strike="noStrike" dirty="0">
                          <a:effectLst/>
                        </a:rPr>
                        <a:t>152</a:t>
                      </a:r>
                      <a:endParaRPr lang="ru-RU" sz="1100" b="1"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b="1" u="none" strike="noStrike" dirty="0">
                          <a:effectLst/>
                        </a:rPr>
                        <a:t>1 064,95</a:t>
                      </a:r>
                      <a:endParaRPr lang="ru-RU" sz="1100" b="1" i="0" u="none" strike="noStrike" dirty="0">
                        <a:solidFill>
                          <a:srgbClr val="000000"/>
                        </a:solidFill>
                        <a:effectLst/>
                        <a:latin typeface="Times New Roman"/>
                      </a:endParaRPr>
                    </a:p>
                  </a:txBody>
                  <a:tcPr marL="6860" marR="6860" marT="686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82616">
                <a:tc>
                  <a:txBody>
                    <a:bodyPr/>
                    <a:lstStyle/>
                    <a:p>
                      <a:pPr algn="l" rtl="0" fontAlgn="b"/>
                      <a:r>
                        <a:rPr lang="ru-RU" sz="1000" u="none" strike="noStrike" dirty="0">
                          <a:effectLst/>
                        </a:rPr>
                        <a:t>ИТОГО</a:t>
                      </a:r>
                      <a:endParaRPr lang="ru-RU" sz="1000" b="1" i="0" u="none" strike="noStrike" dirty="0">
                        <a:solidFill>
                          <a:srgbClr val="000000"/>
                        </a:solidFill>
                        <a:effectLst/>
                        <a:latin typeface="Times New Roman"/>
                      </a:endParaRPr>
                    </a:p>
                  </a:txBody>
                  <a:tcPr marL="6860" marR="6860" marT="686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b"/>
                      <a:r>
                        <a:rPr lang="ru-RU" sz="1100" b="1" u="none" strike="noStrike" dirty="0">
                          <a:effectLst/>
                        </a:rPr>
                        <a:t>***</a:t>
                      </a:r>
                      <a:endParaRPr lang="ru-RU" sz="1100" b="1" i="0" u="none" strike="noStrike" dirty="0">
                        <a:solidFill>
                          <a:srgbClr val="000000"/>
                        </a:solidFill>
                        <a:effectLst/>
                        <a:latin typeface="Times New Roman"/>
                      </a:endParaRPr>
                    </a:p>
                  </a:txBody>
                  <a:tcPr marL="6860" marR="6860" marT="686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b"/>
                      <a:r>
                        <a:rPr lang="ru-RU" sz="1100" b="1" u="none" strike="noStrike" dirty="0">
                          <a:effectLst/>
                        </a:rPr>
                        <a:t>17 709,98</a:t>
                      </a:r>
                      <a:endParaRPr lang="ru-RU" sz="1100" b="1" i="0" u="none" strike="noStrike" dirty="0">
                        <a:solidFill>
                          <a:srgbClr val="000000"/>
                        </a:solidFill>
                        <a:effectLst/>
                        <a:latin typeface="Times New Roman"/>
                      </a:endParaRPr>
                    </a:p>
                  </a:txBody>
                  <a:tcPr marL="6860" marR="6860" marT="686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pic>
        <p:nvPicPr>
          <p:cNvPr id="6"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0139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39778089"/>
              </p:ext>
            </p:extLst>
          </p:nvPr>
        </p:nvGraphicFramePr>
        <p:xfrm>
          <a:off x="971600" y="49149"/>
          <a:ext cx="8029663" cy="6624828"/>
        </p:xfrm>
        <a:graphic>
          <a:graphicData uri="http://schemas.openxmlformats.org/drawingml/2006/table">
            <a:tbl>
              <a:tblPr firstRow="1" firstCol="1" bandRow="1">
                <a:tableStyleId>{8799B23B-EC83-4686-B30A-512413B5E67A}</a:tableStyleId>
              </a:tblPr>
              <a:tblGrid>
                <a:gridCol w="7402125"/>
                <a:gridCol w="627538"/>
              </a:tblGrid>
              <a:tr h="152189">
                <a:tc>
                  <a:txBody>
                    <a:bodyPr/>
                    <a:lstStyle/>
                    <a:p>
                      <a:pPr algn="l">
                        <a:lnSpc>
                          <a:spcPct val="115000"/>
                        </a:lnSpc>
                        <a:spcAft>
                          <a:spcPts val="0"/>
                        </a:spcAft>
                      </a:pPr>
                      <a:r>
                        <a:rPr lang="ru-RU" sz="1050" b="0" dirty="0">
                          <a:effectLst/>
                        </a:rPr>
                        <a:t>Расходы социального </a:t>
                      </a:r>
                      <a:r>
                        <a:rPr lang="ru-RU" sz="1050" b="0" dirty="0" smtClean="0">
                          <a:effectLst/>
                        </a:rPr>
                        <a:t>характера </a:t>
                      </a:r>
                      <a:r>
                        <a:rPr lang="ru-RU" sz="1050" b="0" dirty="0">
                          <a:effectLst/>
                        </a:rPr>
                        <a:t>в 2018-2019 </a:t>
                      </a:r>
                      <a:r>
                        <a:rPr lang="ru-RU" sz="1050" b="0" dirty="0" err="1">
                          <a:effectLst/>
                        </a:rPr>
                        <a:t>г.г</a:t>
                      </a:r>
                      <a:r>
                        <a:rPr lang="ru-RU" sz="1050" b="0" dirty="0">
                          <a:effectLst/>
                        </a:rPr>
                        <a:t>.</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27</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dirty="0">
                          <a:effectLst/>
                        </a:rPr>
                        <a:t>Информация о расходах бюджета с учетом интересов целевых групп (социальная поддержка семей с детьми)   в 2019  году</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28</a:t>
                      </a:r>
                      <a:endParaRPr lang="ru-RU" sz="1100" b="0">
                        <a:effectLst/>
                        <a:latin typeface="Calibri"/>
                        <a:ea typeface="Calibri"/>
                        <a:cs typeface="Times New Roman"/>
                      </a:endParaRPr>
                    </a:p>
                  </a:txBody>
                  <a:tcPr marL="26049" marR="26049" marT="0" marB="0"/>
                </a:tc>
              </a:tr>
              <a:tr h="129204">
                <a:tc>
                  <a:txBody>
                    <a:bodyPr/>
                    <a:lstStyle/>
                    <a:p>
                      <a:pPr algn="l">
                        <a:lnSpc>
                          <a:spcPct val="115000"/>
                        </a:lnSpc>
                        <a:spcAft>
                          <a:spcPts val="0"/>
                        </a:spcAft>
                      </a:pPr>
                      <a:r>
                        <a:rPr lang="ru-RU" sz="1050" b="0" dirty="0">
                          <a:effectLst/>
                        </a:rPr>
                        <a:t>Информация о расходах бюджета с учетом интересов целевых групп (защита детей-сирот) в 2019 году</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29</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dirty="0">
                          <a:effectLst/>
                        </a:rPr>
                        <a:t>Информация о расходах бюджета с учетом интересов целевых групп (социальное обеспечение ветеранов, инвалидов, пожилых граждан)  в 2019 году</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30</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dirty="0">
                          <a:effectLst/>
                        </a:rPr>
                        <a:t>Информация о расходах бюджета с учетом интересов целевых групп (предоставление мер социальной поддержки прочим категориям граждан)    в 2019 году</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31</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Повышение оплаты труда работников муниципальных учреждений</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32</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Развитие образования</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33</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Социальная поддержка граждан</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34</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Обеспечение жильем молодых семей в   2019 году</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35</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Сохранение и развитие культуры</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36</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Развитие физической культуры и спорта</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37</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a:effectLst/>
                        </a:rPr>
                        <a:t>Расходы на  развитие экономики и инфраструктуры в 2018-2019 г.г.   </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38</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a:effectLst/>
                        </a:rPr>
                        <a:t>Структура дорожного фонда города Пятигорска</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39</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Строительство и реконструкция дорог в 2019 году</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40</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a:effectLst/>
                        </a:rPr>
                        <a:t>Ремонт дорог в 2019 году</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41</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Содержание дорожной сети в 2019 году</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42</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Поддержка местных инициатив в  2019 году</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43</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Благоустройство</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44-46</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Капитальные вложения в объекты муниципальной собственности в 2019 году</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47</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dirty="0">
                          <a:effectLst/>
                        </a:rPr>
                        <a:t>Расходы  в разрезе муниципальных программ и непрограммных расходов города-курорта Пятигорска  за 2019 год</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48</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Информация о достижении в 2019 году целевых индикаторов муниципальных программ</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49</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Достигнутые целевые индикаторы  муниципальных программ 2018-2019 </a:t>
                      </a:r>
                      <a:r>
                        <a:rPr lang="ru-RU" sz="1050" b="0" dirty="0" err="1">
                          <a:effectLst/>
                        </a:rPr>
                        <a:t>г.г</a:t>
                      </a:r>
                      <a:r>
                        <a:rPr lang="ru-RU" sz="1050" b="0" dirty="0">
                          <a:effectLst/>
                        </a:rPr>
                        <a:t>.   </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50-52</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Результаты оценки эффективности муниципальных программ города-курорта Пятигорска  за 2019 год</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53</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Непрограммные  расходы  за 2019 год в сравнении с 2018 годом</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54</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dirty="0">
                          <a:effectLst/>
                        </a:rPr>
                        <a:t>Сведения об оценке объема предоставляемых налоговых льгот, установленных решениями Думы города Пятигорска</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55</a:t>
                      </a:r>
                      <a:endParaRPr lang="ru-RU" sz="1100" b="0">
                        <a:effectLst/>
                        <a:latin typeface="Calibri"/>
                        <a:ea typeface="Calibri"/>
                        <a:cs typeface="Times New Roman"/>
                      </a:endParaRPr>
                    </a:p>
                  </a:txBody>
                  <a:tcPr marL="26049" marR="26049" marT="0" marB="0"/>
                </a:tc>
              </a:tr>
              <a:tr h="129204">
                <a:tc>
                  <a:txBody>
                    <a:bodyPr/>
                    <a:lstStyle/>
                    <a:p>
                      <a:pPr algn="l">
                        <a:lnSpc>
                          <a:spcPct val="115000"/>
                        </a:lnSpc>
                        <a:spcAft>
                          <a:spcPts val="0"/>
                        </a:spcAft>
                      </a:pPr>
                      <a:r>
                        <a:rPr lang="ru-RU" sz="1050" b="0" dirty="0">
                          <a:effectLst/>
                        </a:rPr>
                        <a:t>Уровень долговой нагрузки бюджета города-курорта Пятигорска в 2019 году в сравнении с 2018 годом                                                               </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56</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Расходы на обслуживание муниципального долга города-курорта Пятигорска</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57</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Участие в конкурсе по проектам «Бюджет для граждан»</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58</a:t>
                      </a:r>
                      <a:endParaRPr lang="ru-RU" sz="1100" b="0">
                        <a:effectLst/>
                        <a:latin typeface="Calibri"/>
                        <a:ea typeface="Calibri"/>
                        <a:cs typeface="Times New Roman"/>
                      </a:endParaRPr>
                    </a:p>
                  </a:txBody>
                  <a:tcPr marL="26049" marR="26049" marT="0" marB="0"/>
                </a:tc>
              </a:tr>
              <a:tr h="152189">
                <a:tc>
                  <a:txBody>
                    <a:bodyPr/>
                    <a:lstStyle/>
                    <a:p>
                      <a:pPr algn="l">
                        <a:lnSpc>
                          <a:spcPct val="115000"/>
                        </a:lnSpc>
                        <a:spcAft>
                          <a:spcPts val="0"/>
                        </a:spcAft>
                      </a:pPr>
                      <a:r>
                        <a:rPr lang="ru-RU" sz="1050" b="0">
                          <a:effectLst/>
                        </a:rPr>
                        <a:t>Результаты оценки качества управления бюджетным процессом и стратегического планирования  в муниципальных районах и городских округах Ставропольского края за 2018 год</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a:effectLst/>
                        </a:rPr>
                        <a:t>59</a:t>
                      </a:r>
                      <a:endParaRPr lang="ru-RU" sz="1100" b="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a:effectLst/>
                        </a:rPr>
                        <a:t>Глоссарий</a:t>
                      </a:r>
                      <a:endParaRPr lang="ru-RU" sz="1100" b="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dirty="0">
                          <a:effectLst/>
                        </a:rPr>
                        <a:t>60</a:t>
                      </a:r>
                      <a:endParaRPr lang="ru-RU" sz="1100" b="0" dirty="0">
                        <a:effectLst/>
                        <a:latin typeface="Calibri"/>
                        <a:ea typeface="Calibri"/>
                        <a:cs typeface="Times New Roman"/>
                      </a:endParaRPr>
                    </a:p>
                  </a:txBody>
                  <a:tcPr marL="26049" marR="26049" marT="0" marB="0"/>
                </a:tc>
              </a:tr>
              <a:tr h="76095">
                <a:tc>
                  <a:txBody>
                    <a:bodyPr/>
                    <a:lstStyle/>
                    <a:p>
                      <a:pPr algn="l">
                        <a:lnSpc>
                          <a:spcPct val="115000"/>
                        </a:lnSpc>
                        <a:spcAft>
                          <a:spcPts val="0"/>
                        </a:spcAft>
                      </a:pPr>
                      <a:r>
                        <a:rPr lang="ru-RU" sz="1050" b="0" dirty="0">
                          <a:effectLst/>
                        </a:rPr>
                        <a:t>Контактная информация МУ «Финансовое управление администрации </a:t>
                      </a:r>
                      <a:r>
                        <a:rPr lang="ru-RU" sz="1050" b="0" dirty="0" err="1">
                          <a:effectLst/>
                        </a:rPr>
                        <a:t>г.Пятигорска</a:t>
                      </a:r>
                      <a:r>
                        <a:rPr lang="ru-RU" sz="1050" b="0" dirty="0">
                          <a:effectLst/>
                        </a:rPr>
                        <a:t>»                                                                                               </a:t>
                      </a:r>
                      <a:endParaRPr lang="ru-RU" sz="1100" b="0" dirty="0">
                        <a:effectLst/>
                        <a:latin typeface="Calibri"/>
                        <a:ea typeface="Calibri"/>
                        <a:cs typeface="Times New Roman"/>
                      </a:endParaRPr>
                    </a:p>
                  </a:txBody>
                  <a:tcPr marL="26049" marR="26049" marT="0" marB="0"/>
                </a:tc>
                <a:tc>
                  <a:txBody>
                    <a:bodyPr/>
                    <a:lstStyle/>
                    <a:p>
                      <a:pPr algn="l">
                        <a:lnSpc>
                          <a:spcPct val="115000"/>
                        </a:lnSpc>
                        <a:spcAft>
                          <a:spcPts val="0"/>
                        </a:spcAft>
                      </a:pPr>
                      <a:r>
                        <a:rPr lang="ru-RU" sz="1050" b="0" dirty="0">
                          <a:effectLst/>
                        </a:rPr>
                        <a:t>61</a:t>
                      </a:r>
                      <a:endParaRPr lang="ru-RU" sz="1100" b="0" dirty="0">
                        <a:effectLst/>
                        <a:latin typeface="Calibri"/>
                        <a:ea typeface="Calibri"/>
                        <a:cs typeface="Times New Roman"/>
                      </a:endParaRPr>
                    </a:p>
                  </a:txBody>
                  <a:tcPr marL="26049" marR="26049" marT="0" marB="0"/>
                </a:tc>
              </a:tr>
            </a:tbl>
          </a:graphicData>
        </a:graphic>
      </p:graphicFrame>
      <p:pic>
        <p:nvPicPr>
          <p:cNvPr id="3"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729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superuser\Desktop\СЛАЙДЫ!!!!!!!\Новая папка\Картинки для бюджета\c7296ce514e16e77be5a0bd846a779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6259" y="260647"/>
            <a:ext cx="994601" cy="661723"/>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449796" y="-99392"/>
            <a:ext cx="8208911" cy="936103"/>
          </a:xfrm>
          <a:noFill/>
          <a:ln>
            <a:noFill/>
          </a:ln>
        </p:spPr>
        <p:style>
          <a:lnRef idx="1">
            <a:schemeClr val="accent2"/>
          </a:lnRef>
          <a:fillRef idx="2">
            <a:schemeClr val="accent2"/>
          </a:fillRef>
          <a:effectRef idx="1">
            <a:schemeClr val="accent2"/>
          </a:effectRef>
          <a:fontRef idx="minor">
            <a:schemeClr val="dk1"/>
          </a:fontRef>
        </p:style>
        <p:txBody>
          <a:bodyPr/>
          <a:lstStyle/>
          <a:p>
            <a:pPr marL="182880" indent="0" algn="ctr"/>
            <a:r>
              <a:rPr lang="ru-RU" sz="1300" spc="-60" dirty="0">
                <a:solidFill>
                  <a:schemeClr val="accent3">
                    <a:lumMod val="50000"/>
                  </a:schemeClr>
                </a:solidFill>
                <a:latin typeface="+mj-lt"/>
                <a:ea typeface="+mj-ea"/>
                <a:cs typeface="+mj-cs"/>
              </a:rPr>
              <a:t>Информация о расходах бюджета с учетом интересов целевых групп </a:t>
            </a:r>
            <a:br>
              <a:rPr lang="ru-RU" sz="1300" spc="-60" dirty="0">
                <a:solidFill>
                  <a:schemeClr val="accent3">
                    <a:lumMod val="50000"/>
                  </a:schemeClr>
                </a:solidFill>
                <a:latin typeface="+mj-lt"/>
                <a:ea typeface="+mj-ea"/>
                <a:cs typeface="+mj-cs"/>
              </a:rPr>
            </a:br>
            <a:r>
              <a:rPr lang="ru-RU" sz="1300" spc="-60" dirty="0" smtClean="0">
                <a:solidFill>
                  <a:schemeClr val="tx2">
                    <a:lumMod val="75000"/>
                  </a:schemeClr>
                </a:solidFill>
                <a:latin typeface="+mj-lt"/>
                <a:ea typeface="+mj-ea"/>
                <a:cs typeface="+mj-cs"/>
              </a:rPr>
              <a:t>(социальное </a:t>
            </a:r>
            <a:r>
              <a:rPr lang="ru-RU" sz="1300" spc="-60" dirty="0">
                <a:solidFill>
                  <a:schemeClr val="tx2">
                    <a:lumMod val="75000"/>
                  </a:schemeClr>
                </a:solidFill>
                <a:latin typeface="+mj-lt"/>
                <a:ea typeface="+mj-ea"/>
                <a:cs typeface="+mj-cs"/>
              </a:rPr>
              <a:t>обеспечение ветеранов, инвалидов, пожилых </a:t>
            </a:r>
            <a:r>
              <a:rPr lang="ru-RU" sz="1300" spc="-60" dirty="0" smtClean="0">
                <a:solidFill>
                  <a:schemeClr val="tx2">
                    <a:lumMod val="75000"/>
                  </a:schemeClr>
                </a:solidFill>
                <a:latin typeface="+mj-lt"/>
                <a:ea typeface="+mj-ea"/>
                <a:cs typeface="+mj-cs"/>
              </a:rPr>
              <a:t>граждан) </a:t>
            </a:r>
            <a:br>
              <a:rPr lang="ru-RU" sz="1300" spc="-60" dirty="0" smtClean="0">
                <a:solidFill>
                  <a:schemeClr val="tx2">
                    <a:lumMod val="75000"/>
                  </a:schemeClr>
                </a:solidFill>
                <a:latin typeface="+mj-lt"/>
                <a:ea typeface="+mj-ea"/>
                <a:cs typeface="+mj-cs"/>
              </a:rPr>
            </a:br>
            <a:r>
              <a:rPr lang="ru-RU" sz="1300" spc="-60" dirty="0" smtClean="0">
                <a:solidFill>
                  <a:schemeClr val="accent3">
                    <a:lumMod val="50000"/>
                  </a:schemeClr>
                </a:solidFill>
                <a:latin typeface="+mj-lt"/>
                <a:ea typeface="+mj-ea"/>
                <a:cs typeface="+mj-cs"/>
              </a:rPr>
              <a:t>в 2019 году</a:t>
            </a:r>
            <a:endParaRPr lang="ru-RU" sz="1300" spc="-60" dirty="0">
              <a:solidFill>
                <a:schemeClr val="accent3">
                  <a:lumMod val="50000"/>
                </a:schemeClr>
              </a:solidFill>
              <a:latin typeface="+mj-lt"/>
              <a:ea typeface="+mj-ea"/>
              <a:cs typeface="+mj-cs"/>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903364318"/>
              </p:ext>
            </p:extLst>
          </p:nvPr>
        </p:nvGraphicFramePr>
        <p:xfrm>
          <a:off x="82640" y="875403"/>
          <a:ext cx="8737833" cy="6081986"/>
        </p:xfrm>
        <a:graphic>
          <a:graphicData uri="http://schemas.openxmlformats.org/drawingml/2006/table">
            <a:tbl>
              <a:tblPr>
                <a:tableStyleId>{5C22544A-7EE6-4342-B048-85BDC9FD1C3A}</a:tableStyleId>
              </a:tblPr>
              <a:tblGrid>
                <a:gridCol w="5295867"/>
                <a:gridCol w="1555389"/>
                <a:gridCol w="1886577"/>
              </a:tblGrid>
              <a:tr h="160622">
                <a:tc rowSpan="3">
                  <a:txBody>
                    <a:bodyPr/>
                    <a:lstStyle/>
                    <a:p>
                      <a:pPr algn="ctr" rtl="0" fontAlgn="ctr"/>
                      <a:r>
                        <a:rPr lang="ru-RU" sz="700" u="none" strike="noStrike" dirty="0">
                          <a:effectLst/>
                        </a:rPr>
                        <a:t>Наименование расходов</a:t>
                      </a:r>
                      <a:endParaRPr lang="ru-RU" sz="7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2">
                  <a:txBody>
                    <a:bodyPr/>
                    <a:lstStyle/>
                    <a:p>
                      <a:pPr algn="ctr" rtl="0" fontAlgn="ctr"/>
                      <a:r>
                        <a:rPr lang="ru-RU" sz="1000" b="1" u="none" strike="noStrike" dirty="0">
                          <a:effectLst/>
                        </a:rPr>
                        <a:t>2019 год</a:t>
                      </a:r>
                      <a:endParaRPr lang="ru-RU" sz="1000" b="1"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ru-RU"/>
                    </a:p>
                  </a:txBody>
                  <a:tcPr/>
                </a:tc>
              </a:tr>
              <a:tr h="129144">
                <a:tc vMerge="1">
                  <a:txBody>
                    <a:bodyPr/>
                    <a:lstStyle/>
                    <a:p>
                      <a:endParaRPr lang="ru-RU"/>
                    </a:p>
                  </a:txBody>
                  <a:tcPr/>
                </a:tc>
                <a:tc gridSpan="2">
                  <a:txBody>
                    <a:bodyPr/>
                    <a:lstStyle/>
                    <a:p>
                      <a:pPr algn="ctr" rtl="0" fontAlgn="ctr"/>
                      <a:r>
                        <a:rPr lang="ru-RU" sz="800" u="none" strike="noStrike" dirty="0">
                          <a:effectLst/>
                        </a:rPr>
                        <a:t>Исполнено</a:t>
                      </a:r>
                      <a:endParaRPr lang="ru-RU" sz="8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ru-RU"/>
                    </a:p>
                  </a:txBody>
                  <a:tcPr/>
                </a:tc>
              </a:tr>
              <a:tr h="113404">
                <a:tc vMerge="1">
                  <a:txBody>
                    <a:bodyPr/>
                    <a:lstStyle/>
                    <a:p>
                      <a:endParaRPr lang="ru-RU"/>
                    </a:p>
                  </a:txBody>
                  <a:tcPr/>
                </a:tc>
                <a:tc>
                  <a:txBody>
                    <a:bodyPr/>
                    <a:lstStyle/>
                    <a:p>
                      <a:pPr algn="ctr" rtl="0" fontAlgn="ctr"/>
                      <a:r>
                        <a:rPr lang="ru-RU" sz="700" u="none" strike="noStrike" dirty="0">
                          <a:effectLst/>
                        </a:rPr>
                        <a:t>количество получателей</a:t>
                      </a:r>
                      <a:endParaRPr lang="ru-RU" sz="7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00" u="none" strike="noStrike" dirty="0">
                          <a:effectLst/>
                        </a:rPr>
                        <a:t>Объем расходов (тыс.руб.)</a:t>
                      </a:r>
                      <a:endParaRPr lang="ru-RU" sz="7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60622">
                <a:tc>
                  <a:txBody>
                    <a:bodyPr/>
                    <a:lstStyle/>
                    <a:p>
                      <a:pPr algn="l" rtl="0" fontAlgn="b"/>
                      <a:r>
                        <a:rPr lang="ru-RU" sz="700" u="none" strike="noStrike" dirty="0">
                          <a:effectLst/>
                        </a:rPr>
                        <a:t>Ежемесячная денежная выплата  ветеранам труда, труженикам тыла </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10 162</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193 917,05</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60622">
                <a:tc>
                  <a:txBody>
                    <a:bodyPr/>
                    <a:lstStyle/>
                    <a:p>
                      <a:pPr algn="l" rtl="0" fontAlgn="b"/>
                      <a:r>
                        <a:rPr lang="ru-RU" sz="700" u="none" strike="noStrike" dirty="0">
                          <a:effectLst/>
                        </a:rPr>
                        <a:t>Ежемесячная денежная выплата ветеранам труда Ставропольского края</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6 980</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134 387,99</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23579">
                <a:tc>
                  <a:txBody>
                    <a:bodyPr/>
                    <a:lstStyle/>
                    <a:p>
                      <a:pPr algn="l" rtl="0" fontAlgn="ctr"/>
                      <a:r>
                        <a:rPr lang="ru-RU" sz="700" u="none" strike="noStrike" dirty="0">
                          <a:effectLst/>
                        </a:rPr>
                        <a:t>Выплаты инвалидам компенсаций страховых премий по договорам обязательного страхования гражданской ответственности владельцев транспортных средств </a:t>
                      </a:r>
                      <a:endParaRPr lang="ru-RU" sz="7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7</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13,77</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554104">
                <a:tc>
                  <a:txBody>
                    <a:bodyPr/>
                    <a:lstStyle/>
                    <a:p>
                      <a:pPr algn="l" rtl="0" fontAlgn="b"/>
                      <a:r>
                        <a:rPr lang="ru-RU" sz="700" u="none" strike="noStrike" dirty="0">
                          <a:effectLst/>
                        </a:rPr>
                        <a:t>Ежегодная денежная выплата гражданам Российской Федерации, родившимся на территории Союза Советских Социалистических Республик, а также на иных территориях, которые на дату начала Великой Отечественной войны входили в его состав, не достигшим совершеннолетия на 3 сентября 1945 года и постоянно проживающим на территории Ставропольского края</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11 316</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56 893,93</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23579">
                <a:tc>
                  <a:txBody>
                    <a:bodyPr/>
                    <a:lstStyle/>
                    <a:p>
                      <a:pPr algn="l" rtl="0" fontAlgn="ctr"/>
                      <a:r>
                        <a:rPr lang="ru-RU" sz="700" u="none" strike="noStrike" dirty="0">
                          <a:effectLst/>
                        </a:rPr>
                        <a:t>Ежемесячная доплата к пенсии граждан ставшими инвалидами при исполнении служебных обязанностей в районах боевых действий </a:t>
                      </a:r>
                      <a:endParaRPr lang="ru-RU" sz="7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3</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29,97</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23579">
                <a:tc>
                  <a:txBody>
                    <a:bodyPr/>
                    <a:lstStyle/>
                    <a:p>
                      <a:pPr algn="l" rtl="0" fontAlgn="b"/>
                      <a:r>
                        <a:rPr lang="ru-RU" sz="700" u="none" strike="noStrike" dirty="0">
                          <a:effectLst/>
                        </a:rPr>
                        <a:t>Компенсация расходов на оплату жилого помещения и коммунальных услуг инвалидам, ветеранам и гражданам Чернобыльской АЭС</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10 272</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131 770,00</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23579">
                <a:tc>
                  <a:txBody>
                    <a:bodyPr/>
                    <a:lstStyle/>
                    <a:p>
                      <a:pPr algn="l" rtl="0" fontAlgn="b"/>
                      <a:r>
                        <a:rPr lang="ru-RU" sz="700" u="none" strike="noStrike" dirty="0">
                          <a:effectLst/>
                        </a:rPr>
                        <a:t>Ежемесячная денежная выплата реабилитированным лицам и лицам, пострадавшим от политических репрессий </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282</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5 318,67</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23579">
                <a:tc>
                  <a:txBody>
                    <a:bodyPr/>
                    <a:lstStyle/>
                    <a:p>
                      <a:pPr algn="l" rtl="0" fontAlgn="b"/>
                      <a:r>
                        <a:rPr lang="ru-RU" sz="700" u="none" strike="noStrike" dirty="0">
                          <a:effectLst/>
                        </a:rPr>
                        <a:t>Компенсация отдельным категориям граждан оплаты взноса на капитальный ремонт общего имущества в многоквартирном доме</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1 746</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3 452,38</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23579">
                <a:tc>
                  <a:txBody>
                    <a:bodyPr/>
                    <a:lstStyle/>
                    <a:p>
                      <a:pPr algn="l" rtl="0" fontAlgn="b"/>
                      <a:r>
                        <a:rPr lang="ru-RU" sz="700" u="none" strike="noStrike" dirty="0">
                          <a:effectLst/>
                        </a:rPr>
                        <a:t>Проведение ремонта жилых помещений участникам (инвалидам) Великой Отечественной войны</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10</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430,54</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333754">
                <a:tc>
                  <a:txBody>
                    <a:bodyPr/>
                    <a:lstStyle/>
                    <a:p>
                      <a:pPr algn="l" rtl="0" fontAlgn="b"/>
                      <a:r>
                        <a:rPr lang="ru-RU" sz="700" u="none" strike="noStrike" dirty="0">
                          <a:effectLst/>
                        </a:rPr>
                        <a:t>Проведение ремонта жилых помещений ветеранов (инвалидов) боевых действий, постоянно проживающих на территории муниципального образования города-курорта Пятигорска</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4</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167,95</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333754">
                <a:tc>
                  <a:txBody>
                    <a:bodyPr/>
                    <a:lstStyle/>
                    <a:p>
                      <a:pPr algn="l" rtl="0" fontAlgn="b"/>
                      <a:r>
                        <a:rPr lang="ru-RU" sz="700" u="none" strike="noStrike" dirty="0">
                          <a:effectLst/>
                        </a:rPr>
                        <a:t>Мероприятия по приобретению льготного месячного проездного билета для проезда  отдельным категориям граждан в городском электрическом, пассажирском автобусном транспорте (пенсионеры)</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459</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1 652,70</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50384">
                <a:tc>
                  <a:txBody>
                    <a:bodyPr/>
                    <a:lstStyle/>
                    <a:p>
                      <a:pPr algn="l" rtl="0" fontAlgn="b"/>
                      <a:r>
                        <a:rPr lang="ru-RU" sz="700" u="none" strike="noStrike" dirty="0">
                          <a:effectLst/>
                        </a:rPr>
                        <a:t>Предоставление права бесплатного (льготного)  проезда   в городском электрическом, пассажирском автобусном транспорте  участникам (инвалидам) ВОВ</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83</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229,91</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50384">
                <a:tc>
                  <a:txBody>
                    <a:bodyPr/>
                    <a:lstStyle/>
                    <a:p>
                      <a:pPr algn="l" rtl="0" fontAlgn="b"/>
                      <a:r>
                        <a:rPr lang="ru-RU" sz="700" u="none" strike="noStrike" dirty="0">
                          <a:effectLst/>
                        </a:rPr>
                        <a:t>Ежемесячная денежная выплата  отдельным категориям  пенсионеров, получающих пенсию через госучреждение - управление пенсионного фонда по г. Пятигорску</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3 191</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11 656,76</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23579">
                <a:tc>
                  <a:txBody>
                    <a:bodyPr/>
                    <a:lstStyle/>
                    <a:p>
                      <a:pPr algn="l" rtl="0" fontAlgn="b"/>
                      <a:r>
                        <a:rPr lang="ru-RU" sz="700" u="none" strike="noStrike" dirty="0">
                          <a:effectLst/>
                        </a:rPr>
                        <a:t>Ежемесячная денежная выплата  заслуженным работникам народного хозяйства РФ, РСФСР (СССР)</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2</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8,98</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60622">
                <a:tc>
                  <a:txBody>
                    <a:bodyPr/>
                    <a:lstStyle/>
                    <a:p>
                      <a:pPr algn="l" rtl="0" fontAlgn="b"/>
                      <a:r>
                        <a:rPr lang="ru-RU" sz="700" u="none" strike="noStrike" dirty="0">
                          <a:effectLst/>
                        </a:rPr>
                        <a:t>Ежемесячная денежная выплата участникам боев за город Пятигорск</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6</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142,74</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472544">
                <a:tc>
                  <a:txBody>
                    <a:bodyPr/>
                    <a:lstStyle/>
                    <a:p>
                      <a:pPr algn="l" rtl="0" fontAlgn="b"/>
                      <a:r>
                        <a:rPr lang="ru-RU" sz="700" u="none" strike="noStrike" dirty="0">
                          <a:effectLst/>
                        </a:rPr>
                        <a:t>Единовременная денежная выплата участникам и инвалидам ВОВ; несовершеннолетним узникам концлагерей, гетто и других мест принудительного содержания, созданных фашистами и их союзниками в период второй мировой войны;  лицам, награжденным знаком «Жителю блокадного Ленинграда» ко Дню Победы</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149</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298</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23579">
                <a:tc>
                  <a:txBody>
                    <a:bodyPr/>
                    <a:lstStyle/>
                    <a:p>
                      <a:pPr algn="l" rtl="0" fontAlgn="b"/>
                      <a:r>
                        <a:rPr lang="ru-RU" sz="700" u="none" strike="noStrike" dirty="0">
                          <a:effectLst/>
                        </a:rPr>
                        <a:t>Обеспечение работы компьютерного класса для инвалидов, ветеранов и иных категорий граждан, нуждающихся в реабилитации</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48</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180,25</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84370">
                <a:tc>
                  <a:txBody>
                    <a:bodyPr/>
                    <a:lstStyle/>
                    <a:p>
                      <a:pPr algn="l" rtl="0" fontAlgn="b"/>
                      <a:r>
                        <a:rPr lang="ru-RU" sz="700" u="none" strike="noStrike" dirty="0">
                          <a:effectLst/>
                        </a:rPr>
                        <a:t>Организация бесплатного горячего питания школьников с целью социальной поддержки отдельных категорий учащихся (дети-инвалиды)</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rPr>
                        <a:t>279</a:t>
                      </a:r>
                      <a:endParaRPr lang="ru-RU" sz="1000" b="0" i="0" u="none" strike="noStrike" dirty="0">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2 346,57</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60622">
                <a:tc>
                  <a:txBody>
                    <a:bodyPr/>
                    <a:lstStyle/>
                    <a:p>
                      <a:pPr algn="l" rtl="0" fontAlgn="b"/>
                      <a:r>
                        <a:rPr lang="ru-RU" sz="700" u="none" strike="noStrike" dirty="0">
                          <a:effectLst/>
                        </a:rPr>
                        <a:t>Оказание поддержки общественным организациям ветеранов и инвалидов</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693</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60622">
                <a:tc>
                  <a:txBody>
                    <a:bodyPr/>
                    <a:lstStyle/>
                    <a:p>
                      <a:pPr algn="l" rtl="0" fontAlgn="b"/>
                      <a:r>
                        <a:rPr lang="ru-RU" sz="700" u="none" strike="noStrike" dirty="0">
                          <a:effectLst/>
                        </a:rPr>
                        <a:t>Мероприятия  по  перевозке  инвалидов в «Социальном такси»</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989</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719,51</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23579">
                <a:tc>
                  <a:txBody>
                    <a:bodyPr/>
                    <a:lstStyle/>
                    <a:p>
                      <a:pPr algn="l" rtl="0" fontAlgn="b"/>
                      <a:r>
                        <a:rPr lang="ru-RU" sz="700" u="none" strike="noStrike" dirty="0">
                          <a:effectLst/>
                        </a:rPr>
                        <a:t>Реализация мероприятий государственной программы Российской Федерации "Доступная среда"</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0</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0</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23579">
                <a:tc>
                  <a:txBody>
                    <a:bodyPr/>
                    <a:lstStyle/>
                    <a:p>
                      <a:pPr algn="l" rtl="0" fontAlgn="b"/>
                      <a:r>
                        <a:rPr lang="ru-RU" sz="700" u="none" strike="noStrike" dirty="0">
                          <a:effectLst/>
                        </a:rPr>
                        <a:t>Беспрепятственный доступ инвалидов к информации (обеспечение инвалидов по слуху услугами по сурдопереводу)</a:t>
                      </a:r>
                      <a:endParaRPr lang="ru-RU" sz="700" b="0"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160</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rPr>
                        <a:t>170,53</a:t>
                      </a:r>
                      <a:endParaRPr lang="ru-RU" sz="1000" b="0" i="0" u="none" strike="noStrike">
                        <a:solidFill>
                          <a:srgbClr val="000000"/>
                        </a:solidFill>
                        <a:effectLst/>
                        <a:latin typeface="Times New Roman"/>
                      </a:endParaRPr>
                    </a:p>
                  </a:txBody>
                  <a:tcPr marL="3127" marR="3127" marT="31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60622">
                <a:tc>
                  <a:txBody>
                    <a:bodyPr/>
                    <a:lstStyle/>
                    <a:p>
                      <a:pPr algn="l" rtl="0" fontAlgn="b"/>
                      <a:r>
                        <a:rPr lang="ru-RU" sz="700" u="none" strike="noStrike" dirty="0">
                          <a:effectLst/>
                        </a:rPr>
                        <a:t>ИТОГО</a:t>
                      </a:r>
                      <a:endParaRPr lang="ru-RU" sz="700" b="1" i="0" u="none" strike="noStrike" dirty="0">
                        <a:solidFill>
                          <a:srgbClr val="000000"/>
                        </a:solidFill>
                        <a:effectLst/>
                        <a:latin typeface="Times New Roman"/>
                      </a:endParaRPr>
                    </a:p>
                  </a:txBody>
                  <a:tcPr marL="3127" marR="3127" marT="3127" marB="0" anchor="b">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b"/>
                      <a:r>
                        <a:rPr lang="ru-RU" sz="1000" u="none" strike="noStrike" dirty="0">
                          <a:effectLst/>
                        </a:rPr>
                        <a:t>***</a:t>
                      </a:r>
                      <a:endParaRPr lang="ru-RU" sz="1000" b="1"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b"/>
                      <a:r>
                        <a:rPr lang="ru-RU" sz="1000" u="none" strike="noStrike" dirty="0">
                          <a:effectLst/>
                        </a:rPr>
                        <a:t>544 481,20</a:t>
                      </a:r>
                      <a:endParaRPr lang="ru-RU" sz="1000" b="1" i="0" u="none" strike="noStrike" dirty="0">
                        <a:solidFill>
                          <a:srgbClr val="000000"/>
                        </a:solidFill>
                        <a:effectLst/>
                        <a:latin typeface="Times New Roman"/>
                      </a:endParaRPr>
                    </a:p>
                  </a:txBody>
                  <a:tcPr marL="3127" marR="3127" marT="312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pic>
        <p:nvPicPr>
          <p:cNvPr id="6"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796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uperuser\Desktop\СЛАЙДЫ!!!!!!!\Новая папка\Картинки для бюджета\196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5187" y="0"/>
            <a:ext cx="1691680" cy="12992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449796" y="109543"/>
            <a:ext cx="7560840" cy="1080120"/>
          </a:xfrm>
          <a:noFill/>
          <a:ln>
            <a:noFill/>
          </a:ln>
        </p:spPr>
        <p:style>
          <a:lnRef idx="1">
            <a:schemeClr val="accent2"/>
          </a:lnRef>
          <a:fillRef idx="2">
            <a:schemeClr val="accent2"/>
          </a:fillRef>
          <a:effectRef idx="1">
            <a:schemeClr val="accent2"/>
          </a:effectRef>
          <a:fontRef idx="minor">
            <a:schemeClr val="dk1"/>
          </a:fontRef>
        </p:style>
        <p:txBody>
          <a:bodyPr/>
          <a:lstStyle/>
          <a:p>
            <a:pPr marL="182880" algn="ctr"/>
            <a:r>
              <a:rPr lang="ru-RU" sz="1500" spc="-60" dirty="0">
                <a:solidFill>
                  <a:schemeClr val="accent3">
                    <a:lumMod val="50000"/>
                  </a:schemeClr>
                </a:solidFill>
                <a:latin typeface="+mj-lt"/>
                <a:ea typeface="+mj-ea"/>
                <a:cs typeface="+mj-cs"/>
              </a:rPr>
              <a:t>Информация о расходах бюджета с учетом интересов целевых групп </a:t>
            </a:r>
            <a:r>
              <a:rPr lang="ru-RU" sz="1500" spc="-60" dirty="0" smtClean="0">
                <a:solidFill>
                  <a:schemeClr val="tx2">
                    <a:lumMod val="75000"/>
                  </a:schemeClr>
                </a:solidFill>
                <a:latin typeface="+mj-lt"/>
                <a:ea typeface="+mj-ea"/>
                <a:cs typeface="+mj-cs"/>
              </a:rPr>
              <a:t>(предоставление </a:t>
            </a:r>
            <a:r>
              <a:rPr lang="ru-RU" sz="1500" spc="-60" dirty="0">
                <a:solidFill>
                  <a:schemeClr val="tx2">
                    <a:lumMod val="75000"/>
                  </a:schemeClr>
                </a:solidFill>
                <a:latin typeface="+mj-lt"/>
                <a:ea typeface="+mj-ea"/>
                <a:cs typeface="+mj-cs"/>
              </a:rPr>
              <a:t>мер социальной поддержки прочим категориям </a:t>
            </a:r>
            <a:r>
              <a:rPr lang="ru-RU" sz="1500" spc="-60" dirty="0" smtClean="0">
                <a:solidFill>
                  <a:schemeClr val="tx2">
                    <a:lumMod val="75000"/>
                  </a:schemeClr>
                </a:solidFill>
                <a:latin typeface="+mj-lt"/>
                <a:ea typeface="+mj-ea"/>
                <a:cs typeface="+mj-cs"/>
              </a:rPr>
              <a:t>граждан)                                 </a:t>
            </a:r>
            <a:r>
              <a:rPr lang="ru-RU" sz="1500" spc="-60" dirty="0">
                <a:solidFill>
                  <a:schemeClr val="accent3">
                    <a:lumMod val="50000"/>
                  </a:schemeClr>
                </a:solidFill>
                <a:latin typeface="+mj-lt"/>
                <a:ea typeface="+mj-ea"/>
                <a:cs typeface="+mj-cs"/>
              </a:rPr>
              <a:t/>
            </a:r>
            <a:br>
              <a:rPr lang="ru-RU" sz="1500" spc="-60" dirty="0">
                <a:solidFill>
                  <a:schemeClr val="accent3">
                    <a:lumMod val="50000"/>
                  </a:schemeClr>
                </a:solidFill>
                <a:latin typeface="+mj-lt"/>
                <a:ea typeface="+mj-ea"/>
                <a:cs typeface="+mj-cs"/>
              </a:rPr>
            </a:br>
            <a:r>
              <a:rPr lang="ru-RU" sz="1500" spc="-60" dirty="0" smtClean="0">
                <a:solidFill>
                  <a:schemeClr val="accent3">
                    <a:lumMod val="50000"/>
                  </a:schemeClr>
                </a:solidFill>
                <a:latin typeface="+mj-lt"/>
                <a:ea typeface="+mj-ea"/>
                <a:cs typeface="+mj-cs"/>
              </a:rPr>
              <a:t>в 2019 году</a:t>
            </a:r>
            <a:endParaRPr lang="ru-RU" sz="1500" spc="-60" dirty="0">
              <a:solidFill>
                <a:schemeClr val="accent3">
                  <a:lumMod val="50000"/>
                </a:schemeClr>
              </a:solidFill>
              <a:latin typeface="+mj-lt"/>
              <a:ea typeface="+mj-ea"/>
              <a:cs typeface="+mj-cs"/>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563471545"/>
              </p:ext>
            </p:extLst>
          </p:nvPr>
        </p:nvGraphicFramePr>
        <p:xfrm>
          <a:off x="179512" y="1297853"/>
          <a:ext cx="8568951" cy="5083476"/>
        </p:xfrm>
        <a:graphic>
          <a:graphicData uri="http://schemas.openxmlformats.org/drawingml/2006/table">
            <a:tbl>
              <a:tblPr>
                <a:tableStyleId>{5C22544A-7EE6-4342-B048-85BDC9FD1C3A}</a:tableStyleId>
              </a:tblPr>
              <a:tblGrid>
                <a:gridCol w="5447171"/>
                <a:gridCol w="1560890"/>
                <a:gridCol w="1560890"/>
              </a:tblGrid>
              <a:tr h="207650">
                <a:tc rowSpan="3">
                  <a:txBody>
                    <a:bodyPr/>
                    <a:lstStyle/>
                    <a:p>
                      <a:pPr algn="ctr" rtl="0" fontAlgn="ctr"/>
                      <a:r>
                        <a:rPr lang="ru-RU" sz="800" u="none" strike="noStrike" dirty="0">
                          <a:effectLst/>
                        </a:rPr>
                        <a:t>Наименование расходов</a:t>
                      </a:r>
                      <a:endParaRPr lang="ru-RU" sz="800" b="0" i="0" u="none" strike="noStrike" dirty="0">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2">
                  <a:txBody>
                    <a:bodyPr/>
                    <a:lstStyle/>
                    <a:p>
                      <a:pPr algn="ctr" rtl="0" fontAlgn="ctr"/>
                      <a:r>
                        <a:rPr lang="ru-RU" sz="1050" b="1" u="none" strike="noStrike" dirty="0">
                          <a:effectLst/>
                        </a:rPr>
                        <a:t>2019 год</a:t>
                      </a:r>
                      <a:endParaRPr lang="ru-RU" sz="1050" b="1" i="0" u="none" strike="noStrike" dirty="0">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ru-RU"/>
                    </a:p>
                  </a:txBody>
                  <a:tcPr/>
                </a:tc>
              </a:tr>
              <a:tr h="298280">
                <a:tc vMerge="1">
                  <a:txBody>
                    <a:bodyPr/>
                    <a:lstStyle/>
                    <a:p>
                      <a:endParaRPr lang="ru-RU"/>
                    </a:p>
                  </a:txBody>
                  <a:tcPr/>
                </a:tc>
                <a:tc gridSpan="2">
                  <a:txBody>
                    <a:bodyPr/>
                    <a:lstStyle/>
                    <a:p>
                      <a:pPr algn="ctr" rtl="0" fontAlgn="ctr"/>
                      <a:r>
                        <a:rPr lang="ru-RU" sz="900" u="none" strike="noStrike" dirty="0">
                          <a:effectLst/>
                        </a:rPr>
                        <a:t>Исполнено</a:t>
                      </a:r>
                      <a:endParaRPr lang="ru-RU" sz="900" b="0" i="0" u="none" strike="noStrike" dirty="0">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ru-RU"/>
                    </a:p>
                  </a:txBody>
                  <a:tcPr/>
                </a:tc>
              </a:tr>
              <a:tr h="290260">
                <a:tc vMerge="1">
                  <a:txBody>
                    <a:bodyPr/>
                    <a:lstStyle/>
                    <a:p>
                      <a:endParaRPr lang="ru-RU"/>
                    </a:p>
                  </a:txBody>
                  <a:tcPr/>
                </a:tc>
                <a:tc>
                  <a:txBody>
                    <a:bodyPr/>
                    <a:lstStyle/>
                    <a:p>
                      <a:pPr algn="ctr" rtl="0" fontAlgn="ctr"/>
                      <a:r>
                        <a:rPr lang="ru-RU" sz="800" u="none" strike="noStrike" dirty="0">
                          <a:effectLst/>
                        </a:rPr>
                        <a:t>количество получателей</a:t>
                      </a:r>
                      <a:endParaRPr lang="ru-RU" sz="800" b="0" i="0" u="none" strike="noStrike" dirty="0">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800" u="none" strike="noStrike" dirty="0">
                          <a:effectLst/>
                        </a:rPr>
                        <a:t>Объем расходов (тыс.руб.)</a:t>
                      </a:r>
                      <a:endParaRPr lang="ru-RU" sz="800" b="0" i="0" u="none" strike="noStrike" dirty="0">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584415">
                <a:tc>
                  <a:txBody>
                    <a:bodyPr/>
                    <a:lstStyle/>
                    <a:p>
                      <a:pPr algn="l" rtl="0" fontAlgn="b"/>
                      <a:r>
                        <a:rPr lang="ru-RU" sz="1100" u="none" strike="noStrike" dirty="0">
                          <a:effectLst/>
                        </a:rPr>
                        <a:t>Ежегодная денежная выплата гражданам, награжденным знаком «Почетный донор СССР», «Почетный донор России» </a:t>
                      </a:r>
                      <a:endParaRPr lang="ru-RU" sz="1100" b="0" i="0" u="none" strike="noStrike" dirty="0">
                        <a:solidFill>
                          <a:srgbClr val="000000"/>
                        </a:solidFill>
                        <a:effectLst/>
                        <a:latin typeface="Times New Roman"/>
                      </a:endParaRPr>
                    </a:p>
                  </a:txBody>
                  <a:tcPr marL="6688" marR="6688" marT="6688"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u="none" strike="noStrike" dirty="0">
                          <a:effectLst/>
                        </a:rPr>
                        <a:t>479</a:t>
                      </a:r>
                      <a:endParaRPr lang="ru-RU" sz="1100" b="0" i="0" u="none" strike="noStrike" dirty="0">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u="none" strike="noStrike" dirty="0">
                          <a:effectLst/>
                        </a:rPr>
                        <a:t>6 876,00</a:t>
                      </a:r>
                      <a:endParaRPr lang="ru-RU" sz="1100" b="0" i="0" u="none" strike="noStrike" dirty="0">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584415">
                <a:tc>
                  <a:txBody>
                    <a:bodyPr/>
                    <a:lstStyle/>
                    <a:p>
                      <a:pPr algn="l" rtl="0" fontAlgn="ctr"/>
                      <a:r>
                        <a:rPr lang="ru-RU" sz="1100" u="none" strike="noStrike" dirty="0">
                          <a:effectLst/>
                        </a:rPr>
                        <a:t>Предоставление государственной социальной помощи малоимущим семьям, малоимущим одиноко проживающим гражданам</a:t>
                      </a:r>
                      <a:endParaRPr lang="ru-RU" sz="1100" b="0" i="0" u="none" strike="noStrike" dirty="0">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u="none" strike="noStrike">
                          <a:effectLst/>
                        </a:rPr>
                        <a:t>843</a:t>
                      </a:r>
                      <a:endParaRPr lang="ru-RU" sz="1100" b="0" i="0" u="none" strike="noStrike">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u="none" strike="noStrike" dirty="0">
                          <a:effectLst/>
                        </a:rPr>
                        <a:t>3 369,96</a:t>
                      </a:r>
                      <a:endParaRPr lang="ru-RU" sz="1100" b="0" i="0" u="none" strike="noStrike" dirty="0">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389610">
                <a:tc>
                  <a:txBody>
                    <a:bodyPr/>
                    <a:lstStyle/>
                    <a:p>
                      <a:pPr algn="l" rtl="0" fontAlgn="b"/>
                      <a:r>
                        <a:rPr lang="ru-RU" sz="1100" u="none" strike="noStrike" dirty="0">
                          <a:effectLst/>
                        </a:rPr>
                        <a:t>Субсидия на оплату жилого помещения и коммунальных услуг</a:t>
                      </a:r>
                      <a:endParaRPr lang="ru-RU" sz="1100" b="0" i="0" u="none" strike="noStrike" dirty="0">
                        <a:solidFill>
                          <a:srgbClr val="000000"/>
                        </a:solidFill>
                        <a:effectLst/>
                        <a:latin typeface="Times New Roman"/>
                      </a:endParaRPr>
                    </a:p>
                  </a:txBody>
                  <a:tcPr marL="6688" marR="6688" marT="6688"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u="none" strike="noStrike">
                          <a:effectLst/>
                        </a:rPr>
                        <a:t>3 472</a:t>
                      </a:r>
                      <a:endParaRPr lang="ru-RU" sz="1100" b="0" i="0" u="none" strike="noStrike">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u="none" strike="noStrike" dirty="0">
                          <a:effectLst/>
                        </a:rPr>
                        <a:t>61 581,00</a:t>
                      </a:r>
                      <a:endParaRPr lang="ru-RU" sz="1100" b="0" i="0" u="none" strike="noStrike" dirty="0">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974026">
                <a:tc>
                  <a:txBody>
                    <a:bodyPr/>
                    <a:lstStyle/>
                    <a:p>
                      <a:pPr algn="l" rtl="0" fontAlgn="b"/>
                      <a:r>
                        <a:rPr lang="ru-RU" sz="1100" u="none" strike="noStrike" dirty="0">
                          <a:effectLst/>
                        </a:rPr>
                        <a:t>Мероприятия по приобретению льготного месячного проездного билета для проезда  отдельным категориям граждан в городском электрическом, пассажирском автобусном транспорте (малоимущие)</a:t>
                      </a:r>
                      <a:endParaRPr lang="ru-RU" sz="1100" b="0" i="0" u="none" strike="noStrike" dirty="0">
                        <a:solidFill>
                          <a:srgbClr val="000000"/>
                        </a:solidFill>
                        <a:effectLst/>
                        <a:latin typeface="Times New Roman"/>
                      </a:endParaRPr>
                    </a:p>
                  </a:txBody>
                  <a:tcPr marL="6688" marR="6688" marT="6688"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u="none" strike="noStrike">
                          <a:effectLst/>
                        </a:rPr>
                        <a:t>27</a:t>
                      </a:r>
                      <a:endParaRPr lang="ru-RU" sz="1100" b="0" i="0" u="none" strike="noStrike">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u="none" strike="noStrike" dirty="0">
                          <a:effectLst/>
                        </a:rPr>
                        <a:t>97,5</a:t>
                      </a:r>
                      <a:endParaRPr lang="ru-RU" sz="1100" b="0" i="0" u="none" strike="noStrike" dirty="0">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000338">
                <a:tc>
                  <a:txBody>
                    <a:bodyPr/>
                    <a:lstStyle/>
                    <a:p>
                      <a:pPr algn="l" rtl="0" fontAlgn="b"/>
                      <a:r>
                        <a:rPr lang="ru-RU" sz="1100" u="none" strike="noStrike" dirty="0">
                          <a:effectLst/>
                        </a:rPr>
                        <a:t>Предоставление мер социальной поддержки по оплате жилых помещений, отопления и освещения педагогическим работникам муниципальных образовательных организаций, проживающим и работающим в сельских населенных пунктах, рабочих поселках (поселках городского типа)</a:t>
                      </a:r>
                      <a:endParaRPr lang="ru-RU" sz="1100" b="0" i="0" u="none" strike="noStrike" dirty="0">
                        <a:solidFill>
                          <a:srgbClr val="000000"/>
                        </a:solidFill>
                        <a:effectLst/>
                        <a:latin typeface="Times New Roman"/>
                      </a:endParaRPr>
                    </a:p>
                  </a:txBody>
                  <a:tcPr marL="6688" marR="6688" marT="6688"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u="none" strike="noStrike" dirty="0">
                          <a:effectLst/>
                        </a:rPr>
                        <a:t>186</a:t>
                      </a:r>
                      <a:endParaRPr lang="ru-RU" sz="1100" b="0" i="0" u="none" strike="noStrike" dirty="0">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u="none" strike="noStrike" dirty="0">
                          <a:effectLst/>
                        </a:rPr>
                        <a:t>1 884,24</a:t>
                      </a:r>
                      <a:endParaRPr lang="ru-RU" sz="1100" b="0" i="0" u="none" strike="noStrike" dirty="0">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94806">
                <a:tc>
                  <a:txBody>
                    <a:bodyPr/>
                    <a:lstStyle/>
                    <a:p>
                      <a:pPr algn="l" rtl="0" fontAlgn="b"/>
                      <a:r>
                        <a:rPr lang="ru-RU" sz="1100" u="none" strike="noStrike" dirty="0">
                          <a:effectLst/>
                        </a:rPr>
                        <a:t>Выплата социального пособия на погребение </a:t>
                      </a:r>
                      <a:endParaRPr lang="ru-RU" sz="1100" b="0" i="0" u="none" strike="noStrike" dirty="0">
                        <a:solidFill>
                          <a:srgbClr val="000000"/>
                        </a:solidFill>
                        <a:effectLst/>
                        <a:latin typeface="Times New Roman"/>
                      </a:endParaRPr>
                    </a:p>
                  </a:txBody>
                  <a:tcPr marL="6688" marR="6688" marT="6688"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u="none" strike="noStrike" dirty="0">
                          <a:effectLst/>
                        </a:rPr>
                        <a:t>151</a:t>
                      </a:r>
                      <a:endParaRPr lang="ru-RU" sz="1100" b="0" i="0" u="none" strike="noStrike" dirty="0">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u="none" strike="noStrike" dirty="0">
                          <a:effectLst/>
                        </a:rPr>
                        <a:t>896,69</a:t>
                      </a:r>
                      <a:endParaRPr lang="ru-RU" sz="1100" b="0" i="0" u="none" strike="noStrike" dirty="0">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364870">
                <a:tc>
                  <a:txBody>
                    <a:bodyPr/>
                    <a:lstStyle/>
                    <a:p>
                      <a:pPr algn="l" rtl="0" fontAlgn="b"/>
                      <a:r>
                        <a:rPr lang="ru-RU" sz="1100" u="none" strike="noStrike" dirty="0">
                          <a:effectLst/>
                        </a:rPr>
                        <a:t>Гарантированный перечень услуг на погребение</a:t>
                      </a:r>
                      <a:endParaRPr lang="ru-RU" sz="1100" b="0" i="0" u="none" strike="noStrike" dirty="0">
                        <a:solidFill>
                          <a:srgbClr val="000000"/>
                        </a:solidFill>
                        <a:effectLst/>
                        <a:latin typeface="Times New Roman"/>
                      </a:endParaRPr>
                    </a:p>
                  </a:txBody>
                  <a:tcPr marL="6688" marR="6688" marT="6688"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u="none" strike="noStrike" dirty="0">
                          <a:effectLst/>
                        </a:rPr>
                        <a:t>726</a:t>
                      </a:r>
                      <a:endParaRPr lang="ru-RU" sz="1100" b="0" i="0" u="none" strike="noStrike" dirty="0">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1100" u="none" strike="noStrike" dirty="0">
                          <a:effectLst/>
                        </a:rPr>
                        <a:t>1 776,11</a:t>
                      </a:r>
                      <a:endParaRPr lang="ru-RU" sz="1100" b="0" i="0" u="none" strike="noStrike" dirty="0">
                        <a:solidFill>
                          <a:srgbClr val="000000"/>
                        </a:solidFill>
                        <a:effectLst/>
                        <a:latin typeface="Times New Roman"/>
                      </a:endParaRPr>
                    </a:p>
                  </a:txBody>
                  <a:tcPr marL="6688" marR="6688" marT="668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94806">
                <a:tc>
                  <a:txBody>
                    <a:bodyPr/>
                    <a:lstStyle/>
                    <a:p>
                      <a:pPr algn="l" rtl="0" fontAlgn="b"/>
                      <a:r>
                        <a:rPr lang="ru-RU" sz="1100" u="none" strike="noStrike" dirty="0">
                          <a:effectLst/>
                        </a:rPr>
                        <a:t>ИТОГО</a:t>
                      </a:r>
                      <a:endParaRPr lang="ru-RU" sz="1100" b="1" i="0" u="none" strike="noStrike" dirty="0">
                        <a:solidFill>
                          <a:srgbClr val="000000"/>
                        </a:solidFill>
                        <a:effectLst/>
                        <a:latin typeface="Times New Roman"/>
                      </a:endParaRPr>
                    </a:p>
                  </a:txBody>
                  <a:tcPr marL="6688" marR="6688" marT="6688"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b"/>
                      <a:r>
                        <a:rPr lang="ru-RU" sz="1100" u="none" strike="noStrike">
                          <a:effectLst/>
                        </a:rPr>
                        <a:t>***</a:t>
                      </a:r>
                      <a:endParaRPr lang="ru-RU" sz="1100" b="1" i="0" u="none" strike="noStrike">
                        <a:solidFill>
                          <a:srgbClr val="000000"/>
                        </a:solidFill>
                        <a:effectLst/>
                        <a:latin typeface="Times New Roman"/>
                      </a:endParaRPr>
                    </a:p>
                  </a:txBody>
                  <a:tcPr marL="6688" marR="6688" marT="6688"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b"/>
                      <a:r>
                        <a:rPr lang="ru-RU" sz="1100" u="none" strike="noStrike" dirty="0">
                          <a:effectLst/>
                        </a:rPr>
                        <a:t>76 481,50</a:t>
                      </a:r>
                      <a:endParaRPr lang="ru-RU" sz="1100" b="1" i="0" u="none" strike="noStrike" dirty="0">
                        <a:solidFill>
                          <a:srgbClr val="000000"/>
                        </a:solidFill>
                        <a:effectLst/>
                        <a:latin typeface="Times New Roman"/>
                      </a:endParaRPr>
                    </a:p>
                  </a:txBody>
                  <a:tcPr marL="6688" marR="6688" marT="6688"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pic>
        <p:nvPicPr>
          <p:cNvPr id="6"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0366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2"/>
          <p:cNvSpPr txBox="1">
            <a:spLocks/>
          </p:cNvSpPr>
          <p:nvPr/>
        </p:nvSpPr>
        <p:spPr>
          <a:xfrm>
            <a:off x="895351" y="1"/>
            <a:ext cx="7961313" cy="771525"/>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lnSpc>
                <a:spcPct val="80000"/>
              </a:lnSpc>
              <a:defRPr/>
            </a:pPr>
            <a:r>
              <a:rPr lang="ru-RU" sz="2800" b="1" kern="0" spc="0" dirty="0" smtClean="0">
                <a:ln>
                  <a:noFill/>
                </a:ln>
                <a:solidFill>
                  <a:schemeClr val="accent3">
                    <a:lumMod val="50000"/>
                  </a:schemeClr>
                </a:solidFill>
                <a:effectLst/>
                <a:latin typeface="Arial"/>
              </a:rPr>
              <a:t>Повышение оплаты труда работников муниципальных учреждений</a:t>
            </a:r>
            <a:endParaRPr lang="ru-RU" sz="2800" b="1" kern="0" spc="0" dirty="0">
              <a:ln>
                <a:noFill/>
              </a:ln>
              <a:solidFill>
                <a:schemeClr val="accent3">
                  <a:lumMod val="50000"/>
                </a:schemeClr>
              </a:solidFill>
              <a:effectLst/>
              <a:latin typeface="Arial"/>
            </a:endParaRPr>
          </a:p>
        </p:txBody>
      </p:sp>
      <p:sp>
        <p:nvSpPr>
          <p:cNvPr id="2" name="TextBox 1"/>
          <p:cNvSpPr txBox="1"/>
          <p:nvPr/>
        </p:nvSpPr>
        <p:spPr>
          <a:xfrm>
            <a:off x="6505575" y="1349543"/>
            <a:ext cx="2638425" cy="707886"/>
          </a:xfrm>
          <a:prstGeom prst="rect">
            <a:avLst/>
          </a:prstGeom>
          <a:noFill/>
        </p:spPr>
        <p:txBody>
          <a:bodyPr wrap="square" rtlCol="0">
            <a:spAutoFit/>
          </a:bodyPr>
          <a:lstStyle/>
          <a:p>
            <a:r>
              <a:rPr lang="ru-RU" sz="2000" b="1" dirty="0" smtClean="0">
                <a:latin typeface="Arial" panose="020B0604020202020204" pitchFamily="34" charset="0"/>
                <a:cs typeface="Arial" panose="020B0604020202020204" pitchFamily="34" charset="0"/>
              </a:rPr>
              <a:t>прирост объема заработной платы</a:t>
            </a:r>
            <a:endParaRPr lang="ru-RU" sz="2000" b="1" dirty="0">
              <a:latin typeface="Arial" panose="020B0604020202020204" pitchFamily="34" charset="0"/>
              <a:cs typeface="Arial" panose="020B0604020202020204" pitchFamily="34" charset="0"/>
            </a:endParaRPr>
          </a:p>
        </p:txBody>
      </p:sp>
      <p:graphicFrame>
        <p:nvGraphicFramePr>
          <p:cNvPr id="9" name="Схема 8"/>
          <p:cNvGraphicFramePr/>
          <p:nvPr>
            <p:extLst>
              <p:ext uri="{D42A27DB-BD31-4B8C-83A1-F6EECF244321}">
                <p14:modId xmlns:p14="http://schemas.microsoft.com/office/powerpoint/2010/main" val="2121334245"/>
              </p:ext>
            </p:extLst>
          </p:nvPr>
        </p:nvGraphicFramePr>
        <p:xfrm>
          <a:off x="523876" y="1191668"/>
          <a:ext cx="4286249" cy="1056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1047750" y="657553"/>
            <a:ext cx="1162050" cy="523220"/>
          </a:xfrm>
          <a:prstGeom prst="rect">
            <a:avLst/>
          </a:prstGeom>
          <a:noFill/>
        </p:spPr>
        <p:txBody>
          <a:bodyPr wrap="square" rtlCol="0">
            <a:spAutoFit/>
          </a:bodyPr>
          <a:lstStyle/>
          <a:p>
            <a:r>
              <a:rPr lang="ru-RU" sz="2800" b="1" dirty="0" smtClean="0">
                <a:latin typeface="Arial" panose="020B0604020202020204" pitchFamily="34" charset="0"/>
                <a:cs typeface="Arial" panose="020B0604020202020204" pitchFamily="34" charset="0"/>
              </a:rPr>
              <a:t>2018</a:t>
            </a:r>
            <a:endParaRPr lang="ru-RU" sz="2800" b="1" dirty="0">
              <a:latin typeface="Arial" panose="020B0604020202020204" pitchFamily="34" charset="0"/>
              <a:cs typeface="Arial" panose="020B0604020202020204" pitchFamily="34" charset="0"/>
            </a:endParaRPr>
          </a:p>
        </p:txBody>
      </p:sp>
      <p:sp>
        <p:nvSpPr>
          <p:cNvPr id="19" name="TextBox 18"/>
          <p:cNvSpPr txBox="1"/>
          <p:nvPr/>
        </p:nvSpPr>
        <p:spPr>
          <a:xfrm>
            <a:off x="3495675" y="685147"/>
            <a:ext cx="1162050" cy="523220"/>
          </a:xfrm>
          <a:prstGeom prst="rect">
            <a:avLst/>
          </a:prstGeom>
          <a:noFill/>
        </p:spPr>
        <p:txBody>
          <a:bodyPr wrap="square" rtlCol="0">
            <a:spAutoFit/>
          </a:bodyPr>
          <a:lstStyle/>
          <a:p>
            <a:r>
              <a:rPr lang="ru-RU" sz="2800" b="1" dirty="0" smtClean="0">
                <a:latin typeface="Arial" panose="020B0604020202020204" pitchFamily="34" charset="0"/>
                <a:cs typeface="Arial" panose="020B0604020202020204" pitchFamily="34" charset="0"/>
              </a:rPr>
              <a:t>2019</a:t>
            </a:r>
            <a:endParaRPr lang="ru-RU" sz="2800" b="1" dirty="0">
              <a:latin typeface="Arial" panose="020B0604020202020204" pitchFamily="34" charset="0"/>
              <a:cs typeface="Arial" panose="020B0604020202020204" pitchFamily="34" charset="0"/>
            </a:endParaRPr>
          </a:p>
        </p:txBody>
      </p:sp>
      <p:graphicFrame>
        <p:nvGraphicFramePr>
          <p:cNvPr id="12" name="Схема 11"/>
          <p:cNvGraphicFramePr/>
          <p:nvPr>
            <p:extLst>
              <p:ext uri="{D42A27DB-BD31-4B8C-83A1-F6EECF244321}">
                <p14:modId xmlns:p14="http://schemas.microsoft.com/office/powerpoint/2010/main" val="250438057"/>
              </p:ext>
            </p:extLst>
          </p:nvPr>
        </p:nvGraphicFramePr>
        <p:xfrm>
          <a:off x="3209926" y="2686050"/>
          <a:ext cx="5838824" cy="40195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Левая фигурная скобка 13"/>
          <p:cNvSpPr/>
          <p:nvPr/>
        </p:nvSpPr>
        <p:spPr>
          <a:xfrm>
            <a:off x="2614612" y="2600325"/>
            <a:ext cx="352425" cy="3743326"/>
          </a:xfrm>
          <a:prstGeom prst="leftBrace">
            <a:avLst/>
          </a:prstGeom>
          <a:ln w="44450"/>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nvGrpSpPr>
          <p:cNvPr id="22" name="Группа 21"/>
          <p:cNvGrpSpPr/>
          <p:nvPr/>
        </p:nvGrpSpPr>
        <p:grpSpPr>
          <a:xfrm>
            <a:off x="219073" y="2752724"/>
            <a:ext cx="1962151" cy="3190873"/>
            <a:chOff x="878" y="354982"/>
            <a:chExt cx="1872518" cy="1123511"/>
          </a:xfrm>
        </p:grpSpPr>
        <p:sp>
          <p:nvSpPr>
            <p:cNvPr id="23" name="Скругленный прямоугольник 22"/>
            <p:cNvSpPr/>
            <p:nvPr/>
          </p:nvSpPr>
          <p:spPr>
            <a:xfrm>
              <a:off x="878" y="354982"/>
              <a:ext cx="1872518" cy="1123511"/>
            </a:xfrm>
            <a:prstGeom prst="roundRect">
              <a:avLst>
                <a:gd name="adj" fmla="val 10000"/>
              </a:avLst>
            </a:prstGeom>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Скругленный прямоугольник 4"/>
            <p:cNvSpPr/>
            <p:nvPr/>
          </p:nvSpPr>
          <p:spPr>
            <a:xfrm>
              <a:off x="33785" y="387889"/>
              <a:ext cx="1806704" cy="1057697"/>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ru-RU" sz="5000" b="1" kern="1200" dirty="0" smtClean="0"/>
                <a:t>54</a:t>
              </a:r>
              <a:endParaRPr lang="ru-RU" sz="5000" b="1" kern="1200" dirty="0"/>
            </a:p>
          </p:txBody>
        </p:sp>
      </p:grpSp>
      <p:sp>
        <p:nvSpPr>
          <p:cNvPr id="25" name="Прямоугольник 24"/>
          <p:cNvSpPr/>
          <p:nvPr/>
        </p:nvSpPr>
        <p:spPr>
          <a:xfrm>
            <a:off x="7970281" y="676273"/>
            <a:ext cx="1173719" cy="369332"/>
          </a:xfrm>
          <a:prstGeom prst="rect">
            <a:avLst/>
          </a:prstGeom>
        </p:spPr>
        <p:txBody>
          <a:bodyPr wrap="none">
            <a:spAutoFit/>
          </a:bodyPr>
          <a:lstStyle/>
          <a:p>
            <a:pPr fontAlgn="auto">
              <a:spcBef>
                <a:spcPts val="0"/>
              </a:spcBef>
              <a:spcAft>
                <a:spcPts val="0"/>
              </a:spcAft>
              <a:defRPr/>
            </a:pPr>
            <a:r>
              <a:rPr lang="ru-RU"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млн</a:t>
            </a:r>
            <a:r>
              <a:rPr lang="ru-RU"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руб</a:t>
            </a:r>
            <a:r>
              <a:rPr lang="ru-RU"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16" name="Овал 15"/>
          <p:cNvSpPr/>
          <p:nvPr/>
        </p:nvSpPr>
        <p:spPr>
          <a:xfrm rot="371319">
            <a:off x="4904562" y="1189729"/>
            <a:ext cx="1477242" cy="9814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rot="606738">
            <a:off x="4979258" y="1608726"/>
            <a:ext cx="1412606" cy="361637"/>
          </a:xfrm>
          <a:prstGeom prst="rect">
            <a:avLst/>
          </a:prstGeom>
        </p:spPr>
        <p:txBody>
          <a:bodyPr wrap="square">
            <a:spAutoFit/>
          </a:bodyPr>
          <a:lstStyle/>
          <a:p>
            <a:pPr algn="r" fontAlgn="t">
              <a:lnSpc>
                <a:spcPts val="1200"/>
              </a:lnSpc>
            </a:pPr>
            <a:r>
              <a:rPr lang="ru-RU" sz="4000" b="1" dirty="0" smtClean="0">
                <a:solidFill>
                  <a:schemeClr val="tx1">
                    <a:lumMod val="75000"/>
                    <a:lumOff val="25000"/>
                  </a:schemeClr>
                </a:solidFill>
              </a:rPr>
              <a:t>+ 3%</a:t>
            </a:r>
            <a:endParaRPr lang="ru-RU" sz="4000" b="1" dirty="0">
              <a:solidFill>
                <a:schemeClr val="tx1">
                  <a:lumMod val="75000"/>
                  <a:lumOff val="25000"/>
                </a:schemeClr>
              </a:solidFill>
            </a:endParaRPr>
          </a:p>
        </p:txBody>
      </p:sp>
      <p:pic>
        <p:nvPicPr>
          <p:cNvPr id="18" name="Picture 2" descr="C:\Users\superuser\Desktop\герб пятигорска.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2386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2"/>
          <p:cNvSpPr txBox="1">
            <a:spLocks/>
          </p:cNvSpPr>
          <p:nvPr/>
        </p:nvSpPr>
        <p:spPr>
          <a:xfrm>
            <a:off x="839787" y="152198"/>
            <a:ext cx="7961313" cy="581227"/>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lnSpc>
                <a:spcPct val="80000"/>
              </a:lnSpc>
              <a:defRPr/>
            </a:pPr>
            <a:r>
              <a:rPr lang="ru-RU" sz="2800" b="1" kern="0" spc="0" dirty="0" smtClean="0">
                <a:ln>
                  <a:noFill/>
                </a:ln>
                <a:solidFill>
                  <a:srgbClr val="0066FF"/>
                </a:solidFill>
                <a:effectLst>
                  <a:outerShdw blurRad="38100" dist="38100" dir="2700000" algn="tl">
                    <a:srgbClr val="000000"/>
                  </a:outerShdw>
                </a:effectLst>
                <a:latin typeface="Arial"/>
              </a:rPr>
              <a:t>Развитие образования</a:t>
            </a:r>
          </a:p>
        </p:txBody>
      </p:sp>
      <p:sp>
        <p:nvSpPr>
          <p:cNvPr id="7" name="TextBox 6"/>
          <p:cNvSpPr txBox="1"/>
          <p:nvPr/>
        </p:nvSpPr>
        <p:spPr>
          <a:xfrm>
            <a:off x="3419476" y="742949"/>
            <a:ext cx="2781299" cy="646331"/>
          </a:xfrm>
          <a:prstGeom prst="rect">
            <a:avLst/>
          </a:prstGeom>
          <a:solidFill>
            <a:srgbClr val="FFCC66"/>
          </a:solidFill>
          <a:scene3d>
            <a:camera prst="orthographicFront"/>
            <a:lightRig rig="threePt" dir="t"/>
          </a:scene3d>
          <a:sp3d>
            <a:bevelT/>
          </a:sp3d>
        </p:spPr>
        <p:txBody>
          <a:bodyPr wrap="square" rtlCol="0">
            <a:spAutoFit/>
          </a:bodyPr>
          <a:lstStyle/>
          <a:p>
            <a:pPr algn="ctr" fontAlgn="t"/>
            <a:r>
              <a:rPr lang="ru-RU" sz="3600" b="1" dirty="0" smtClean="0">
                <a:solidFill>
                  <a:srgbClr val="002060"/>
                </a:solidFill>
                <a:latin typeface="Arial"/>
                <a:cs typeface="+mn-cs"/>
              </a:rPr>
              <a:t>1771,7</a:t>
            </a:r>
            <a:endParaRPr lang="ru-RU" sz="3600" b="1" dirty="0">
              <a:solidFill>
                <a:srgbClr val="002060"/>
              </a:solidFill>
              <a:latin typeface="Arial"/>
              <a:cs typeface="+mn-cs"/>
            </a:endParaRPr>
          </a:p>
        </p:txBody>
      </p:sp>
      <p:sp>
        <p:nvSpPr>
          <p:cNvPr id="8" name="Прямоугольник 7"/>
          <p:cNvSpPr>
            <a:spLocks noChangeArrowheads="1"/>
          </p:cNvSpPr>
          <p:nvPr/>
        </p:nvSpPr>
        <p:spPr bwMode="auto">
          <a:xfrm>
            <a:off x="7757337" y="688406"/>
            <a:ext cx="1272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ru-RU" altLang="ru-RU" sz="1800" dirty="0">
                <a:solidFill>
                  <a:srgbClr val="002060"/>
                </a:solidFill>
                <a:latin typeface="Arial" panose="020B0604020202020204" pitchFamily="34" charset="0"/>
                <a:cs typeface="Arial" panose="020B0604020202020204" pitchFamily="34" charset="0"/>
              </a:rPr>
              <a:t>млн</a:t>
            </a:r>
            <a:r>
              <a:rPr lang="ru-RU" altLang="ru-RU" sz="1800" dirty="0" smtClean="0">
                <a:solidFill>
                  <a:srgbClr val="002060"/>
                </a:solidFill>
                <a:latin typeface="Arial" panose="020B0604020202020204" pitchFamily="34" charset="0"/>
                <a:cs typeface="Arial" panose="020B0604020202020204" pitchFamily="34" charset="0"/>
              </a:rPr>
              <a:t>. руб</a:t>
            </a:r>
            <a:r>
              <a:rPr lang="ru-RU" altLang="ru-RU" sz="1800" dirty="0">
                <a:solidFill>
                  <a:srgbClr val="002060"/>
                </a:solidFill>
                <a:latin typeface="Arial" panose="020B0604020202020204" pitchFamily="34" charset="0"/>
                <a:cs typeface="Arial" panose="020B0604020202020204" pitchFamily="34" charset="0"/>
              </a:rPr>
              <a:t>.</a:t>
            </a:r>
          </a:p>
        </p:txBody>
      </p:sp>
      <p:sp>
        <p:nvSpPr>
          <p:cNvPr id="9" name="Прямоугольник 8"/>
          <p:cNvSpPr/>
          <p:nvPr/>
        </p:nvSpPr>
        <p:spPr>
          <a:xfrm>
            <a:off x="238125" y="1077010"/>
            <a:ext cx="2505075" cy="307777"/>
          </a:xfrm>
          <a:prstGeom prst="rect">
            <a:avLst/>
          </a:prstGeom>
          <a:solidFill>
            <a:schemeClr val="bg1"/>
          </a:solidFill>
        </p:spPr>
        <p:txBody>
          <a:bodyPr wrap="square">
            <a:spAutoFit/>
          </a:bodyPr>
          <a:lstStyle/>
          <a:p>
            <a:r>
              <a:rPr lang="ru-RU" sz="1400" b="1" dirty="0" smtClean="0">
                <a:solidFill>
                  <a:srgbClr val="002060"/>
                </a:solidFill>
                <a:latin typeface="Arial"/>
                <a:cs typeface="+mn-cs"/>
              </a:rPr>
              <a:t>Дошкольное образование</a:t>
            </a:r>
          </a:p>
        </p:txBody>
      </p:sp>
      <p:pic>
        <p:nvPicPr>
          <p:cNvPr id="46082" name="Picture 2" descr="http://shabashova2008.ucoz.site/deti.jpg"/>
          <p:cNvPicPr>
            <a:picLocks noChangeAspect="1" noChangeArrowheads="1"/>
          </p:cNvPicPr>
          <p:nvPr/>
        </p:nvPicPr>
        <p:blipFill>
          <a:blip r:embed="rId2" cstate="print"/>
          <a:srcRect/>
          <a:stretch>
            <a:fillRect/>
          </a:stretch>
        </p:blipFill>
        <p:spPr bwMode="auto">
          <a:xfrm>
            <a:off x="3409950" y="1386683"/>
            <a:ext cx="2743200" cy="1585117"/>
          </a:xfrm>
          <a:prstGeom prst="rect">
            <a:avLst/>
          </a:prstGeom>
          <a:noFill/>
        </p:spPr>
      </p:pic>
      <p:pic>
        <p:nvPicPr>
          <p:cNvPr id="46093" name="Picture 13" descr="C:\Users\user\Pictures\кАРТИНКИ\детские сады.png"/>
          <p:cNvPicPr>
            <a:picLocks noChangeAspect="1" noChangeArrowheads="1"/>
          </p:cNvPicPr>
          <p:nvPr/>
        </p:nvPicPr>
        <p:blipFill>
          <a:blip r:embed="rId3"/>
          <a:srcRect/>
          <a:stretch>
            <a:fillRect/>
          </a:stretch>
        </p:blipFill>
        <p:spPr bwMode="auto">
          <a:xfrm>
            <a:off x="228600" y="1333501"/>
            <a:ext cx="2476499" cy="1095373"/>
          </a:xfrm>
          <a:prstGeom prst="rect">
            <a:avLst/>
          </a:prstGeom>
          <a:noFill/>
        </p:spPr>
      </p:pic>
      <p:sp>
        <p:nvSpPr>
          <p:cNvPr id="18" name="Скругленный прямоугольник 17"/>
          <p:cNvSpPr/>
          <p:nvPr/>
        </p:nvSpPr>
        <p:spPr>
          <a:xfrm>
            <a:off x="209550" y="2676525"/>
            <a:ext cx="2457450" cy="381000"/>
          </a:xfrm>
          <a:prstGeom prst="roundRect">
            <a:avLst/>
          </a:prstGeom>
          <a:solidFill>
            <a:schemeClr val="accent5">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9367 воспитанников</a:t>
            </a:r>
            <a:endParaRPr lang="ru-RU" dirty="0">
              <a:solidFill>
                <a:schemeClr val="tx1"/>
              </a:solidFill>
            </a:endParaRPr>
          </a:p>
        </p:txBody>
      </p:sp>
      <p:sp>
        <p:nvSpPr>
          <p:cNvPr id="19" name="Скругленный прямоугольник 18"/>
          <p:cNvSpPr/>
          <p:nvPr/>
        </p:nvSpPr>
        <p:spPr>
          <a:xfrm>
            <a:off x="209550" y="2276475"/>
            <a:ext cx="2457450" cy="381000"/>
          </a:xfrm>
          <a:prstGeom prst="roundRect">
            <a:avLst/>
          </a:prstGeom>
          <a:solidFill>
            <a:schemeClr val="accent5">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39 детских садов</a:t>
            </a:r>
            <a:endParaRPr lang="ru-RU" dirty="0">
              <a:solidFill>
                <a:schemeClr val="tx1"/>
              </a:solidFill>
            </a:endParaRPr>
          </a:p>
        </p:txBody>
      </p:sp>
      <p:sp>
        <p:nvSpPr>
          <p:cNvPr id="20" name="Скругленный прямоугольник 19"/>
          <p:cNvSpPr/>
          <p:nvPr/>
        </p:nvSpPr>
        <p:spPr>
          <a:xfrm>
            <a:off x="180975" y="3057525"/>
            <a:ext cx="2457450" cy="381000"/>
          </a:xfrm>
          <a:prstGeom prst="roundRect">
            <a:avLst/>
          </a:prstGeom>
          <a:solidFill>
            <a:schemeClr val="accent5">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15 </a:t>
            </a:r>
            <a:r>
              <a:rPr lang="ru-RU" sz="1400" dirty="0" smtClean="0">
                <a:solidFill>
                  <a:schemeClr val="tx1"/>
                </a:solidFill>
              </a:rPr>
              <a:t>обучающихся на дому</a:t>
            </a:r>
            <a:endParaRPr lang="ru-RU" sz="1400" dirty="0">
              <a:solidFill>
                <a:schemeClr val="tx1"/>
              </a:solidFill>
            </a:endParaRPr>
          </a:p>
        </p:txBody>
      </p:sp>
      <p:sp>
        <p:nvSpPr>
          <p:cNvPr id="21" name="Скругленный прямоугольник 20"/>
          <p:cNvSpPr/>
          <p:nvPr/>
        </p:nvSpPr>
        <p:spPr>
          <a:xfrm>
            <a:off x="190500" y="3457575"/>
            <a:ext cx="2457450" cy="561975"/>
          </a:xfrm>
          <a:prstGeom prst="roundRect">
            <a:avLst/>
          </a:prstGeom>
          <a:solidFill>
            <a:schemeClr val="accent5">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37,9 </a:t>
            </a:r>
            <a:r>
              <a:rPr lang="ru-RU" sz="1200" dirty="0" smtClean="0">
                <a:solidFill>
                  <a:schemeClr val="tx1"/>
                </a:solidFill>
              </a:rPr>
              <a:t>млн.руб. компенсация родительской платы</a:t>
            </a:r>
            <a:endParaRPr lang="ru-RU" sz="1200" dirty="0">
              <a:solidFill>
                <a:schemeClr val="tx1"/>
              </a:solidFill>
            </a:endParaRPr>
          </a:p>
        </p:txBody>
      </p:sp>
      <p:sp>
        <p:nvSpPr>
          <p:cNvPr id="23" name="Прямоугольник 22"/>
          <p:cNvSpPr/>
          <p:nvPr/>
        </p:nvSpPr>
        <p:spPr>
          <a:xfrm>
            <a:off x="6486525" y="1115110"/>
            <a:ext cx="2447926" cy="307777"/>
          </a:xfrm>
          <a:prstGeom prst="rect">
            <a:avLst/>
          </a:prstGeom>
          <a:solidFill>
            <a:schemeClr val="bg1"/>
          </a:solidFill>
        </p:spPr>
        <p:txBody>
          <a:bodyPr wrap="square">
            <a:spAutoFit/>
          </a:bodyPr>
          <a:lstStyle/>
          <a:p>
            <a:r>
              <a:rPr lang="ru-RU" sz="1400" b="1" dirty="0" smtClean="0">
                <a:solidFill>
                  <a:srgbClr val="002060"/>
                </a:solidFill>
                <a:latin typeface="Arial"/>
                <a:cs typeface="+mn-cs"/>
              </a:rPr>
              <a:t>     Общее  образование</a:t>
            </a:r>
          </a:p>
        </p:txBody>
      </p:sp>
      <p:pic>
        <p:nvPicPr>
          <p:cNvPr id="46097" name="Picture 17" descr="http://gymn38.minsk.edu.by/be/sm_full.aspx?guid=106943"/>
          <p:cNvPicPr>
            <a:picLocks noChangeAspect="1" noChangeArrowheads="1"/>
          </p:cNvPicPr>
          <p:nvPr/>
        </p:nvPicPr>
        <p:blipFill>
          <a:blip r:embed="rId4" cstate="print"/>
          <a:srcRect/>
          <a:stretch>
            <a:fillRect/>
          </a:stretch>
        </p:blipFill>
        <p:spPr bwMode="auto">
          <a:xfrm>
            <a:off x="6496050" y="1419227"/>
            <a:ext cx="2457450" cy="838198"/>
          </a:xfrm>
          <a:prstGeom prst="rect">
            <a:avLst/>
          </a:prstGeom>
          <a:noFill/>
        </p:spPr>
      </p:pic>
      <p:sp>
        <p:nvSpPr>
          <p:cNvPr id="25" name="Скругленный прямоугольник 24"/>
          <p:cNvSpPr/>
          <p:nvPr/>
        </p:nvSpPr>
        <p:spPr>
          <a:xfrm>
            <a:off x="6496050" y="2257425"/>
            <a:ext cx="2457450" cy="381000"/>
          </a:xfrm>
          <a:prstGeom prst="roundRect">
            <a:avLst/>
          </a:prstGeom>
          <a:solidFill>
            <a:schemeClr val="accent5">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28 школ</a:t>
            </a:r>
            <a:endParaRPr lang="ru-RU" dirty="0">
              <a:solidFill>
                <a:schemeClr val="tx1"/>
              </a:solidFill>
            </a:endParaRPr>
          </a:p>
        </p:txBody>
      </p:sp>
      <p:sp>
        <p:nvSpPr>
          <p:cNvPr id="26" name="Скругленный прямоугольник 25"/>
          <p:cNvSpPr/>
          <p:nvPr/>
        </p:nvSpPr>
        <p:spPr>
          <a:xfrm>
            <a:off x="6505575" y="2638425"/>
            <a:ext cx="2457450" cy="381000"/>
          </a:xfrm>
          <a:prstGeom prst="roundRect">
            <a:avLst/>
          </a:prstGeom>
          <a:solidFill>
            <a:schemeClr val="accent5">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21316 учащихся</a:t>
            </a:r>
            <a:endParaRPr lang="ru-RU" dirty="0">
              <a:solidFill>
                <a:schemeClr val="tx1"/>
              </a:solidFill>
            </a:endParaRPr>
          </a:p>
        </p:txBody>
      </p:sp>
      <p:sp>
        <p:nvSpPr>
          <p:cNvPr id="27" name="Скругленный прямоугольник 26"/>
          <p:cNvSpPr/>
          <p:nvPr/>
        </p:nvSpPr>
        <p:spPr>
          <a:xfrm>
            <a:off x="6505575" y="3028949"/>
            <a:ext cx="2457450" cy="561976"/>
          </a:xfrm>
          <a:prstGeom prst="roundRect">
            <a:avLst/>
          </a:prstGeom>
          <a:solidFill>
            <a:schemeClr val="accent5">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89</a:t>
            </a:r>
            <a:r>
              <a:rPr lang="ru-RU" sz="1200" dirty="0" smtClean="0">
                <a:solidFill>
                  <a:schemeClr val="tx1"/>
                </a:solidFill>
              </a:rPr>
              <a:t> </a:t>
            </a:r>
            <a:r>
              <a:rPr lang="ru-RU" sz="1400" dirty="0" smtClean="0">
                <a:solidFill>
                  <a:schemeClr val="tx1"/>
                </a:solidFill>
              </a:rPr>
              <a:t>обучающихся дистанционно</a:t>
            </a:r>
            <a:endParaRPr lang="ru-RU" sz="1400" dirty="0">
              <a:solidFill>
                <a:schemeClr val="tx1"/>
              </a:solidFill>
            </a:endParaRPr>
          </a:p>
        </p:txBody>
      </p:sp>
      <p:sp>
        <p:nvSpPr>
          <p:cNvPr id="28" name="Скругленный прямоугольник 27"/>
          <p:cNvSpPr/>
          <p:nvPr/>
        </p:nvSpPr>
        <p:spPr>
          <a:xfrm>
            <a:off x="6534150" y="3590924"/>
            <a:ext cx="2457450" cy="561976"/>
          </a:xfrm>
          <a:prstGeom prst="roundRect">
            <a:avLst/>
          </a:prstGeom>
          <a:solidFill>
            <a:schemeClr val="accent5">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8,5 </a:t>
            </a:r>
            <a:r>
              <a:rPr lang="ru-RU" sz="1400" dirty="0" smtClean="0">
                <a:solidFill>
                  <a:schemeClr val="tx1"/>
                </a:solidFill>
              </a:rPr>
              <a:t>млн. руб. бесплатное питание</a:t>
            </a:r>
          </a:p>
        </p:txBody>
      </p:sp>
      <p:pic>
        <p:nvPicPr>
          <p:cNvPr id="46101" name="Picture 21" descr="https://petrovka-school-borskoe.ru/wp-content/uploads/2019/03/12.jpg"/>
          <p:cNvPicPr>
            <a:picLocks noChangeAspect="1" noChangeArrowheads="1"/>
          </p:cNvPicPr>
          <p:nvPr/>
        </p:nvPicPr>
        <p:blipFill>
          <a:blip r:embed="rId5" cstate="print"/>
          <a:srcRect/>
          <a:stretch>
            <a:fillRect/>
          </a:stretch>
        </p:blipFill>
        <p:spPr bwMode="auto">
          <a:xfrm>
            <a:off x="6537325" y="4265612"/>
            <a:ext cx="2444750" cy="982663"/>
          </a:xfrm>
          <a:prstGeom prst="rect">
            <a:avLst/>
          </a:prstGeom>
          <a:noFill/>
        </p:spPr>
      </p:pic>
      <p:sp>
        <p:nvSpPr>
          <p:cNvPr id="32" name="Скругленный прямоугольник 31"/>
          <p:cNvSpPr/>
          <p:nvPr/>
        </p:nvSpPr>
        <p:spPr>
          <a:xfrm>
            <a:off x="6534150" y="5276849"/>
            <a:ext cx="2438400" cy="561976"/>
          </a:xfrm>
          <a:prstGeom prst="roundRect">
            <a:avLst/>
          </a:prstGeom>
          <a:solidFill>
            <a:schemeClr val="accent5">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8 </a:t>
            </a:r>
            <a:r>
              <a:rPr lang="ru-RU" sz="1400" dirty="0" smtClean="0">
                <a:solidFill>
                  <a:schemeClr val="tx1"/>
                </a:solidFill>
              </a:rPr>
              <a:t>млн. руб.  организация летнего отдыха</a:t>
            </a:r>
            <a:endParaRPr lang="ru-RU" sz="1400" dirty="0">
              <a:solidFill>
                <a:schemeClr val="tx1"/>
              </a:solidFill>
            </a:endParaRPr>
          </a:p>
        </p:txBody>
      </p:sp>
      <p:sp>
        <p:nvSpPr>
          <p:cNvPr id="33" name="Скругленный прямоугольник 32"/>
          <p:cNvSpPr/>
          <p:nvPr/>
        </p:nvSpPr>
        <p:spPr>
          <a:xfrm>
            <a:off x="6505575" y="5838824"/>
            <a:ext cx="2457450" cy="485776"/>
          </a:xfrm>
          <a:prstGeom prst="roundRect">
            <a:avLst/>
          </a:prstGeom>
          <a:solidFill>
            <a:schemeClr val="accent5">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3963 </a:t>
            </a:r>
            <a:r>
              <a:rPr lang="ru-RU" sz="1400" dirty="0" smtClean="0">
                <a:solidFill>
                  <a:schemeClr val="tx1"/>
                </a:solidFill>
              </a:rPr>
              <a:t>ребенка отдохнуло</a:t>
            </a:r>
          </a:p>
        </p:txBody>
      </p:sp>
      <p:sp>
        <p:nvSpPr>
          <p:cNvPr id="34" name="Прямоугольник 33"/>
          <p:cNvSpPr/>
          <p:nvPr/>
        </p:nvSpPr>
        <p:spPr>
          <a:xfrm>
            <a:off x="3343275" y="3143935"/>
            <a:ext cx="2914650" cy="523220"/>
          </a:xfrm>
          <a:prstGeom prst="rect">
            <a:avLst/>
          </a:prstGeom>
          <a:solidFill>
            <a:schemeClr val="bg1"/>
          </a:solidFill>
        </p:spPr>
        <p:txBody>
          <a:bodyPr wrap="square">
            <a:spAutoFit/>
          </a:bodyPr>
          <a:lstStyle/>
          <a:p>
            <a:pPr algn="ctr"/>
            <a:r>
              <a:rPr lang="ru-RU" sz="1400" b="1" dirty="0" smtClean="0">
                <a:solidFill>
                  <a:srgbClr val="002060"/>
                </a:solidFill>
                <a:latin typeface="Arial"/>
                <a:cs typeface="+mn-cs"/>
              </a:rPr>
              <a:t>Дополнительное образование – ключ к развитию талантов</a:t>
            </a:r>
          </a:p>
        </p:txBody>
      </p:sp>
      <p:pic>
        <p:nvPicPr>
          <p:cNvPr id="46104" name="Picture 24" descr="C:\Users\user\Pictures\кАРТИНКИ\дополнительное образование.png"/>
          <p:cNvPicPr>
            <a:picLocks noChangeAspect="1" noChangeArrowheads="1"/>
          </p:cNvPicPr>
          <p:nvPr/>
        </p:nvPicPr>
        <p:blipFill>
          <a:blip r:embed="rId6" cstate="print"/>
          <a:srcRect/>
          <a:stretch>
            <a:fillRect/>
          </a:stretch>
        </p:blipFill>
        <p:spPr bwMode="auto">
          <a:xfrm>
            <a:off x="3343276" y="3581399"/>
            <a:ext cx="2905124" cy="1685925"/>
          </a:xfrm>
          <a:prstGeom prst="rect">
            <a:avLst/>
          </a:prstGeom>
          <a:noFill/>
        </p:spPr>
      </p:pic>
      <p:sp>
        <p:nvSpPr>
          <p:cNvPr id="36" name="Скругленный прямоугольник 35"/>
          <p:cNvSpPr/>
          <p:nvPr/>
        </p:nvSpPr>
        <p:spPr>
          <a:xfrm>
            <a:off x="3543299" y="5286374"/>
            <a:ext cx="2600325" cy="428626"/>
          </a:xfrm>
          <a:prstGeom prst="roundRect">
            <a:avLst/>
          </a:prstGeom>
          <a:solidFill>
            <a:schemeClr val="accent5">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6 - учреждений</a:t>
            </a:r>
          </a:p>
        </p:txBody>
      </p:sp>
      <p:sp>
        <p:nvSpPr>
          <p:cNvPr id="40" name="Прямоугольник 39"/>
          <p:cNvSpPr/>
          <p:nvPr/>
        </p:nvSpPr>
        <p:spPr>
          <a:xfrm>
            <a:off x="123825" y="4103284"/>
            <a:ext cx="3133725" cy="515526"/>
          </a:xfrm>
          <a:prstGeom prst="rect">
            <a:avLst/>
          </a:prstGeom>
        </p:spPr>
        <p:txBody>
          <a:bodyPr wrap="square">
            <a:spAutoFit/>
          </a:bodyPr>
          <a:lstStyle/>
          <a:p>
            <a:pPr algn="ctr" fontAlgn="b">
              <a:lnSpc>
                <a:spcPts val="1100"/>
              </a:lnSpc>
            </a:pPr>
            <a:r>
              <a:rPr lang="ru-RU" sz="1400" b="1" dirty="0" smtClean="0">
                <a:solidFill>
                  <a:srgbClr val="002060"/>
                </a:solidFill>
                <a:latin typeface="Arial"/>
                <a:cs typeface="+mn-cs"/>
              </a:rPr>
              <a:t>Укрепление материально-технической базы образовательных организаций</a:t>
            </a:r>
            <a:endParaRPr lang="ru-RU" sz="1400" b="1" dirty="0">
              <a:solidFill>
                <a:srgbClr val="002060"/>
              </a:solidFill>
              <a:latin typeface="Arial"/>
              <a:cs typeface="+mn-cs"/>
            </a:endParaRPr>
          </a:p>
        </p:txBody>
      </p:sp>
      <p:graphicFrame>
        <p:nvGraphicFramePr>
          <p:cNvPr id="41" name="Таблица 40"/>
          <p:cNvGraphicFramePr>
            <a:graphicFrameLocks noGrp="1"/>
          </p:cNvGraphicFramePr>
          <p:nvPr/>
        </p:nvGraphicFramePr>
        <p:xfrm>
          <a:off x="142875" y="4572003"/>
          <a:ext cx="3028949" cy="2225040"/>
        </p:xfrm>
        <a:graphic>
          <a:graphicData uri="http://schemas.openxmlformats.org/drawingml/2006/table">
            <a:tbl>
              <a:tblPr firstRow="1" bandRow="1">
                <a:tableStyleId>{5C22544A-7EE6-4342-B048-85BDC9FD1C3A}</a:tableStyleId>
              </a:tblPr>
              <a:tblGrid>
                <a:gridCol w="1736467"/>
                <a:gridCol w="1292482"/>
              </a:tblGrid>
              <a:tr h="360142">
                <a:tc>
                  <a:txBody>
                    <a:bodyPr/>
                    <a:lstStyle/>
                    <a:p>
                      <a:endParaRPr lang="ru-RU" dirty="0"/>
                    </a:p>
                  </a:txBody>
                  <a:tcPr>
                    <a:noFill/>
                  </a:tcPr>
                </a:tc>
                <a:tc>
                  <a:txBody>
                    <a:bodyPr/>
                    <a:lstStyle/>
                    <a:p>
                      <a:pPr algn="ctr"/>
                      <a:r>
                        <a:rPr lang="ru-RU" sz="1000" dirty="0" smtClean="0">
                          <a:solidFill>
                            <a:schemeClr val="tx1"/>
                          </a:solidFill>
                        </a:rPr>
                        <a:t>2019</a:t>
                      </a:r>
                      <a:endParaRPr lang="ru-RU" sz="1000" dirty="0">
                        <a:solidFill>
                          <a:schemeClr val="tx1"/>
                        </a:solidFill>
                      </a:endParaRPr>
                    </a:p>
                  </a:txBody>
                  <a:tcPr>
                    <a:solidFill>
                      <a:srgbClr val="FFFFCC"/>
                    </a:solidFill>
                  </a:tcPr>
                </a:tc>
              </a:tr>
              <a:tr h="296547">
                <a:tc>
                  <a:txBody>
                    <a:bodyPr/>
                    <a:lstStyle/>
                    <a:p>
                      <a:pPr algn="ctr"/>
                      <a:r>
                        <a:rPr lang="ru-RU" sz="1200" dirty="0" smtClean="0">
                          <a:solidFill>
                            <a:schemeClr val="tx1"/>
                          </a:solidFill>
                        </a:rPr>
                        <a:t>Окна</a:t>
                      </a:r>
                      <a:endParaRPr lang="ru-RU" sz="1200" dirty="0">
                        <a:solidFill>
                          <a:schemeClr val="tx1"/>
                        </a:solidFill>
                      </a:endParaRPr>
                    </a:p>
                  </a:txBody>
                  <a:tcPr>
                    <a:solidFill>
                      <a:srgbClr val="FFFFCC"/>
                    </a:solidFill>
                  </a:tcPr>
                </a:tc>
                <a:tc>
                  <a:txBody>
                    <a:bodyPr/>
                    <a:lstStyle/>
                    <a:p>
                      <a:pPr algn="ctr"/>
                      <a:r>
                        <a:rPr lang="ru-RU" sz="1400" dirty="0" smtClean="0"/>
                        <a:t>7,33</a:t>
                      </a:r>
                      <a:endParaRPr lang="ru-RU" sz="1400" dirty="0"/>
                    </a:p>
                  </a:txBody>
                  <a:tcPr>
                    <a:solidFill>
                      <a:schemeClr val="accent5">
                        <a:lumMod val="40000"/>
                        <a:lumOff val="60000"/>
                      </a:schemeClr>
                    </a:solidFill>
                  </a:tcPr>
                </a:tc>
              </a:tr>
              <a:tr h="596791">
                <a:tc>
                  <a:txBody>
                    <a:bodyPr/>
                    <a:lstStyle/>
                    <a:p>
                      <a:pPr marL="0" algn="ctr" defTabSz="914400" rtl="0" eaLnBrk="1" latinLnBrk="0" hangingPunct="1"/>
                      <a:r>
                        <a:rPr lang="ru-RU" sz="1200" kern="1200" dirty="0" smtClean="0">
                          <a:solidFill>
                            <a:schemeClr val="tx1"/>
                          </a:solidFill>
                          <a:latin typeface="+mn-lt"/>
                          <a:ea typeface="+mn-ea"/>
                          <a:cs typeface="+mn-cs"/>
                        </a:rPr>
                        <a:t>замена наружной канализации Д/С №30 «Белочка».</a:t>
                      </a:r>
                    </a:p>
                  </a:txBody>
                  <a:tcPr>
                    <a:solidFill>
                      <a:srgbClr val="FFFFCC"/>
                    </a:solidFill>
                  </a:tcPr>
                </a:tc>
                <a:tc>
                  <a:txBody>
                    <a:bodyPr/>
                    <a:lstStyle/>
                    <a:p>
                      <a:pPr algn="ctr"/>
                      <a:endParaRPr lang="ru-RU" sz="1400" dirty="0" smtClean="0"/>
                    </a:p>
                    <a:p>
                      <a:pPr algn="ctr"/>
                      <a:r>
                        <a:rPr lang="ru-RU" sz="1400" dirty="0" smtClean="0"/>
                        <a:t>0,163</a:t>
                      </a:r>
                      <a:endParaRPr lang="ru-RU" sz="1400" dirty="0"/>
                    </a:p>
                  </a:txBody>
                  <a:tcPr>
                    <a:solidFill>
                      <a:schemeClr val="accent5">
                        <a:lumMod val="40000"/>
                        <a:lumOff val="60000"/>
                      </a:schemeClr>
                    </a:solidFill>
                  </a:tcPr>
                </a:tc>
              </a:tr>
              <a:tr h="296547">
                <a:tc>
                  <a:txBody>
                    <a:bodyPr/>
                    <a:lstStyle/>
                    <a:p>
                      <a:pPr marL="0" algn="ctr" defTabSz="914400" rtl="0" eaLnBrk="1" latinLnBrk="0" hangingPunct="1"/>
                      <a:r>
                        <a:rPr lang="ru-RU" sz="1200" kern="1200" dirty="0" smtClean="0">
                          <a:solidFill>
                            <a:schemeClr val="tx1"/>
                          </a:solidFill>
                          <a:latin typeface="+mn-lt"/>
                          <a:ea typeface="+mn-ea"/>
                          <a:cs typeface="+mn-cs"/>
                        </a:rPr>
                        <a:t>Кровли</a:t>
                      </a:r>
                    </a:p>
                  </a:txBody>
                  <a:tcPr>
                    <a:solidFill>
                      <a:srgbClr val="FFFFCC"/>
                    </a:solidFill>
                  </a:tcPr>
                </a:tc>
                <a:tc>
                  <a:txBody>
                    <a:bodyPr/>
                    <a:lstStyle/>
                    <a:p>
                      <a:pPr algn="ctr"/>
                      <a:r>
                        <a:rPr lang="ru-RU" sz="1400" dirty="0" smtClean="0"/>
                        <a:t>1,811</a:t>
                      </a:r>
                      <a:endParaRPr lang="ru-RU" sz="1400" dirty="0"/>
                    </a:p>
                  </a:txBody>
                  <a:tcPr>
                    <a:solidFill>
                      <a:schemeClr val="accent5">
                        <a:lumMod val="40000"/>
                        <a:lumOff val="60000"/>
                      </a:schemeClr>
                    </a:solidFill>
                  </a:tcPr>
                </a:tc>
              </a:tr>
              <a:tr h="296547">
                <a:tc>
                  <a:txBody>
                    <a:bodyPr/>
                    <a:lstStyle/>
                    <a:p>
                      <a:pPr marL="0" algn="ctr" defTabSz="914400" rtl="0" eaLnBrk="1" latinLnBrk="0" hangingPunct="1"/>
                      <a:r>
                        <a:rPr lang="ru-RU" sz="1200" kern="1200" dirty="0" smtClean="0">
                          <a:solidFill>
                            <a:schemeClr val="tx1"/>
                          </a:solidFill>
                          <a:latin typeface="+mn-lt"/>
                          <a:ea typeface="+mn-ea"/>
                          <a:cs typeface="+mn-cs"/>
                        </a:rPr>
                        <a:t>Школьные дворы</a:t>
                      </a:r>
                    </a:p>
                  </a:txBody>
                  <a:tcPr>
                    <a:solidFill>
                      <a:srgbClr val="FFFFCC"/>
                    </a:solidFill>
                  </a:tcPr>
                </a:tc>
                <a:tc>
                  <a:txBody>
                    <a:bodyPr/>
                    <a:lstStyle/>
                    <a:p>
                      <a:pPr algn="ctr"/>
                      <a:r>
                        <a:rPr lang="ru-RU" sz="1400" dirty="0" smtClean="0"/>
                        <a:t>4,2</a:t>
                      </a:r>
                      <a:endParaRPr lang="ru-RU" sz="1400" dirty="0"/>
                    </a:p>
                  </a:txBody>
                  <a:tcPr>
                    <a:solidFill>
                      <a:schemeClr val="accent5">
                        <a:lumMod val="40000"/>
                        <a:lumOff val="60000"/>
                      </a:schemeClr>
                    </a:solidFill>
                  </a:tcPr>
                </a:tc>
              </a:tr>
              <a:tr h="296547">
                <a:tc>
                  <a:txBody>
                    <a:bodyPr/>
                    <a:lstStyle/>
                    <a:p>
                      <a:pPr marL="0" algn="ctr" defTabSz="914400" rtl="0" eaLnBrk="1" latinLnBrk="0" hangingPunct="1"/>
                      <a:r>
                        <a:rPr lang="ru-RU" sz="1200" kern="1200" dirty="0" smtClean="0">
                          <a:solidFill>
                            <a:schemeClr val="tx1"/>
                          </a:solidFill>
                          <a:latin typeface="+mn-lt"/>
                          <a:ea typeface="+mn-ea"/>
                          <a:cs typeface="+mn-cs"/>
                        </a:rPr>
                        <a:t>Безопасность</a:t>
                      </a:r>
                    </a:p>
                  </a:txBody>
                  <a:tcPr>
                    <a:solidFill>
                      <a:srgbClr val="FFFFCC"/>
                    </a:solidFill>
                  </a:tcPr>
                </a:tc>
                <a:tc>
                  <a:txBody>
                    <a:bodyPr/>
                    <a:lstStyle/>
                    <a:p>
                      <a:pPr algn="ctr"/>
                      <a:r>
                        <a:rPr lang="ru-RU" sz="1400" dirty="0" smtClean="0"/>
                        <a:t>5,66</a:t>
                      </a:r>
                      <a:endParaRPr lang="ru-RU" sz="1400" dirty="0"/>
                    </a:p>
                  </a:txBody>
                  <a:tcPr>
                    <a:solidFill>
                      <a:schemeClr val="accent5">
                        <a:lumMod val="40000"/>
                        <a:lumOff val="60000"/>
                      </a:schemeClr>
                    </a:solidFill>
                  </a:tcPr>
                </a:tc>
              </a:tr>
            </a:tbl>
          </a:graphicData>
        </a:graphic>
      </p:graphicFrame>
      <p:sp>
        <p:nvSpPr>
          <p:cNvPr id="29" name="Скругленный прямоугольник 28"/>
          <p:cNvSpPr/>
          <p:nvPr/>
        </p:nvSpPr>
        <p:spPr>
          <a:xfrm>
            <a:off x="3552825" y="5743575"/>
            <a:ext cx="2619375" cy="381000"/>
          </a:xfrm>
          <a:prstGeom prst="roundRect">
            <a:avLst/>
          </a:prstGeom>
          <a:solidFill>
            <a:schemeClr val="accent5">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3364 воспитанников</a:t>
            </a:r>
            <a:endParaRPr lang="ru-RU" dirty="0">
              <a:solidFill>
                <a:schemeClr val="tx1"/>
              </a:solidFill>
            </a:endParaRPr>
          </a:p>
        </p:txBody>
      </p:sp>
      <p:pic>
        <p:nvPicPr>
          <p:cNvPr id="30" name="Picture 2" descr="C:\Users\superuser\Desktop\герб пятигорска.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974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Группа 35"/>
          <p:cNvGrpSpPr/>
          <p:nvPr/>
        </p:nvGrpSpPr>
        <p:grpSpPr>
          <a:xfrm>
            <a:off x="6076950" y="4943475"/>
            <a:ext cx="2952750" cy="1619252"/>
            <a:chOff x="3257166" y="1278284"/>
            <a:chExt cx="2616311" cy="739846"/>
          </a:xfrm>
        </p:grpSpPr>
        <p:sp>
          <p:nvSpPr>
            <p:cNvPr id="31" name="Скругленный прямоугольник 30"/>
            <p:cNvSpPr/>
            <p:nvPr>
              <p:custDataLst>
                <p:tags r:id="rId8"/>
              </p:custDataLst>
            </p:nvPr>
          </p:nvSpPr>
          <p:spPr>
            <a:xfrm>
              <a:off x="3793390" y="1796176"/>
              <a:ext cx="1683378" cy="221954"/>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sz="2400" dirty="0" smtClean="0">
                  <a:ln>
                    <a:solidFill>
                      <a:schemeClr val="tx1"/>
                    </a:solidFill>
                  </a:ln>
                  <a:solidFill>
                    <a:schemeClr val="tx1"/>
                  </a:solidFill>
                  <a:latin typeface="+mj-lt"/>
                  <a:cs typeface="Times New Roman" pitchFamily="18" charset="0"/>
                </a:rPr>
                <a:t>0,170</a:t>
              </a:r>
              <a:endParaRPr lang="ru-RU" sz="2400" dirty="0">
                <a:ln>
                  <a:solidFill>
                    <a:schemeClr val="tx1"/>
                  </a:solidFill>
                </a:ln>
                <a:solidFill>
                  <a:schemeClr val="tx1"/>
                </a:solidFill>
                <a:latin typeface="+mj-lt"/>
                <a:cs typeface="Times New Roman" pitchFamily="18" charset="0"/>
              </a:endParaRPr>
            </a:p>
          </p:txBody>
        </p:sp>
        <p:sp>
          <p:nvSpPr>
            <p:cNvPr id="32" name="AutoShape 32"/>
            <p:cNvSpPr>
              <a:spLocks noChangeArrowheads="1"/>
            </p:cNvSpPr>
            <p:nvPr/>
          </p:nvSpPr>
          <p:spPr bwMode="auto">
            <a:xfrm>
              <a:off x="3257166" y="1278284"/>
              <a:ext cx="2616311" cy="444716"/>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endParaRPr lang="ru-RU" sz="2000" dirty="0" smtClean="0">
                <a:latin typeface="+mj-lt"/>
              </a:endParaRPr>
            </a:p>
          </p:txBody>
        </p:sp>
      </p:grpSp>
      <p:sp>
        <p:nvSpPr>
          <p:cNvPr id="5" name="Заголовок 2"/>
          <p:cNvSpPr txBox="1">
            <a:spLocks/>
          </p:cNvSpPr>
          <p:nvPr/>
        </p:nvSpPr>
        <p:spPr>
          <a:xfrm>
            <a:off x="839787" y="152198"/>
            <a:ext cx="7961313" cy="581227"/>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lnSpc>
                <a:spcPct val="80000"/>
              </a:lnSpc>
              <a:defRPr/>
            </a:pPr>
            <a:r>
              <a:rPr lang="ru-RU" sz="2800" b="1" kern="0" spc="0" dirty="0" smtClean="0">
                <a:ln>
                  <a:noFill/>
                </a:ln>
                <a:solidFill>
                  <a:schemeClr val="accent3">
                    <a:lumMod val="50000"/>
                  </a:schemeClr>
                </a:solidFill>
                <a:effectLst/>
                <a:latin typeface="Arial"/>
              </a:rPr>
              <a:t>Социальная поддержка граждан</a:t>
            </a:r>
          </a:p>
        </p:txBody>
      </p:sp>
      <p:sp>
        <p:nvSpPr>
          <p:cNvPr id="6" name="TextBox 5"/>
          <p:cNvSpPr txBox="1"/>
          <p:nvPr/>
        </p:nvSpPr>
        <p:spPr>
          <a:xfrm>
            <a:off x="3400426" y="838199"/>
            <a:ext cx="2781299" cy="646331"/>
          </a:xfrm>
          <a:prstGeom prst="rect">
            <a:avLst/>
          </a:prstGeom>
          <a:solidFill>
            <a:srgbClr val="FFCC66"/>
          </a:solidFill>
          <a:scene3d>
            <a:camera prst="orthographicFront"/>
            <a:lightRig rig="threePt" dir="t"/>
          </a:scene3d>
          <a:sp3d>
            <a:bevelT/>
          </a:sp3d>
        </p:spPr>
        <p:txBody>
          <a:bodyPr wrap="square" rtlCol="0">
            <a:spAutoFit/>
          </a:bodyPr>
          <a:lstStyle/>
          <a:p>
            <a:pPr algn="ctr" fontAlgn="t"/>
            <a:r>
              <a:rPr lang="ru-RU" sz="3600" b="1" dirty="0" smtClean="0">
                <a:solidFill>
                  <a:srgbClr val="002060"/>
                </a:solidFill>
                <a:latin typeface="Arial"/>
                <a:cs typeface="+mn-cs"/>
              </a:rPr>
              <a:t>1037,9</a:t>
            </a:r>
            <a:endParaRPr lang="ru-RU" sz="3600" b="1" dirty="0">
              <a:solidFill>
                <a:srgbClr val="002060"/>
              </a:solidFill>
              <a:latin typeface="Arial"/>
              <a:cs typeface="+mn-cs"/>
            </a:endParaRPr>
          </a:p>
        </p:txBody>
      </p:sp>
      <p:pic>
        <p:nvPicPr>
          <p:cNvPr id="8" name="Picture 2" descr="https://rialight.kz/images/a76.jpg"/>
          <p:cNvPicPr>
            <a:picLocks noChangeAspect="1" noChangeArrowheads="1"/>
          </p:cNvPicPr>
          <p:nvPr/>
        </p:nvPicPr>
        <p:blipFill>
          <a:blip r:embed="rId10" cstate="print"/>
          <a:srcRect/>
          <a:stretch>
            <a:fillRect/>
          </a:stretch>
        </p:blipFill>
        <p:spPr bwMode="auto">
          <a:xfrm>
            <a:off x="3407231" y="1524001"/>
            <a:ext cx="2803069" cy="1466849"/>
          </a:xfrm>
          <a:prstGeom prst="rect">
            <a:avLst/>
          </a:prstGeom>
          <a:noFill/>
        </p:spPr>
      </p:pic>
      <p:grpSp>
        <p:nvGrpSpPr>
          <p:cNvPr id="9" name="Группа 35"/>
          <p:cNvGrpSpPr/>
          <p:nvPr/>
        </p:nvGrpSpPr>
        <p:grpSpPr>
          <a:xfrm>
            <a:off x="180975" y="1419225"/>
            <a:ext cx="3095625" cy="1809752"/>
            <a:chOff x="3425205" y="1278285"/>
            <a:chExt cx="2448272" cy="684274"/>
          </a:xfrm>
        </p:grpSpPr>
        <p:sp>
          <p:nvSpPr>
            <p:cNvPr id="10" name="Скругленный прямоугольник 9"/>
            <p:cNvSpPr/>
            <p:nvPr>
              <p:custDataLst>
                <p:tags r:id="rId7"/>
              </p:custDataLst>
            </p:nvPr>
          </p:nvSpPr>
          <p:spPr>
            <a:xfrm>
              <a:off x="3793390" y="1781735"/>
              <a:ext cx="1620588" cy="180824"/>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dirty="0" smtClean="0">
                  <a:ln>
                    <a:solidFill>
                      <a:schemeClr val="tx1"/>
                    </a:solidFill>
                  </a:ln>
                  <a:solidFill>
                    <a:schemeClr val="tx1"/>
                  </a:solidFill>
                  <a:latin typeface="+mj-lt"/>
                  <a:cs typeface="Times New Roman" pitchFamily="18" charset="0"/>
                </a:rPr>
                <a:t>970,9</a:t>
              </a:r>
              <a:endParaRPr lang="ru-RU" dirty="0">
                <a:ln>
                  <a:solidFill>
                    <a:schemeClr val="tx1"/>
                  </a:solidFill>
                </a:ln>
                <a:solidFill>
                  <a:schemeClr val="tx1"/>
                </a:solidFill>
                <a:latin typeface="+mj-lt"/>
                <a:cs typeface="Times New Roman" pitchFamily="18" charset="0"/>
              </a:endParaRPr>
            </a:p>
          </p:txBody>
        </p:sp>
        <p:sp>
          <p:nvSpPr>
            <p:cNvPr id="11" name="AutoShape 32"/>
            <p:cNvSpPr>
              <a:spLocks noChangeArrowheads="1"/>
            </p:cNvSpPr>
            <p:nvPr/>
          </p:nvSpPr>
          <p:spPr bwMode="auto">
            <a:xfrm>
              <a:off x="3425205" y="1278285"/>
              <a:ext cx="2448272" cy="467547"/>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r>
                <a:rPr lang="ru-RU" sz="1600" dirty="0" smtClean="0">
                  <a:latin typeface="+mj-lt"/>
                </a:rPr>
                <a:t>Социальное обеспечение граждан за счет средств федерального и краевого бюджетов</a:t>
              </a:r>
            </a:p>
          </p:txBody>
        </p:sp>
      </p:grpSp>
      <p:grpSp>
        <p:nvGrpSpPr>
          <p:cNvPr id="12" name="Группа 35"/>
          <p:cNvGrpSpPr/>
          <p:nvPr/>
        </p:nvGrpSpPr>
        <p:grpSpPr>
          <a:xfrm>
            <a:off x="6219825" y="1466850"/>
            <a:ext cx="2924175" cy="1533525"/>
            <a:chOff x="3257166" y="1132741"/>
            <a:chExt cx="2616311" cy="771319"/>
          </a:xfrm>
        </p:grpSpPr>
        <p:sp>
          <p:nvSpPr>
            <p:cNvPr id="13" name="Скругленный прямоугольник 12"/>
            <p:cNvSpPr/>
            <p:nvPr>
              <p:custDataLst>
                <p:tags r:id="rId6"/>
              </p:custDataLst>
            </p:nvPr>
          </p:nvSpPr>
          <p:spPr>
            <a:xfrm>
              <a:off x="3810434" y="1698056"/>
              <a:ext cx="1683378" cy="206004"/>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dirty="0" smtClean="0">
                  <a:ln>
                    <a:solidFill>
                      <a:schemeClr val="tx1"/>
                    </a:solidFill>
                  </a:ln>
                  <a:solidFill>
                    <a:schemeClr val="tx1"/>
                  </a:solidFill>
                  <a:latin typeface="+mj-lt"/>
                  <a:cs typeface="Times New Roman" pitchFamily="18" charset="0"/>
                </a:rPr>
                <a:t>0,693</a:t>
              </a:r>
              <a:endParaRPr lang="ru-RU" dirty="0">
                <a:ln>
                  <a:solidFill>
                    <a:schemeClr val="tx1"/>
                  </a:solidFill>
                </a:ln>
                <a:solidFill>
                  <a:schemeClr val="tx1"/>
                </a:solidFill>
                <a:latin typeface="+mj-lt"/>
                <a:cs typeface="Times New Roman" pitchFamily="18" charset="0"/>
              </a:endParaRPr>
            </a:p>
          </p:txBody>
        </p:sp>
        <p:sp>
          <p:nvSpPr>
            <p:cNvPr id="14" name="AutoShape 32"/>
            <p:cNvSpPr>
              <a:spLocks noChangeArrowheads="1"/>
            </p:cNvSpPr>
            <p:nvPr/>
          </p:nvSpPr>
          <p:spPr bwMode="auto">
            <a:xfrm>
              <a:off x="3257166" y="1132741"/>
              <a:ext cx="2616311" cy="546151"/>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r>
                <a:rPr lang="ru-RU" sz="1600" dirty="0" smtClean="0">
                  <a:latin typeface="+mj-lt"/>
                </a:rPr>
                <a:t>Поддержка общественных организаций инвалидов и ветеранов</a:t>
              </a:r>
            </a:p>
          </p:txBody>
        </p:sp>
      </p:grpSp>
      <p:grpSp>
        <p:nvGrpSpPr>
          <p:cNvPr id="15" name="Группа 35"/>
          <p:cNvGrpSpPr/>
          <p:nvPr/>
        </p:nvGrpSpPr>
        <p:grpSpPr>
          <a:xfrm>
            <a:off x="6210300" y="3262760"/>
            <a:ext cx="2924175" cy="1400177"/>
            <a:chOff x="3257166" y="1060955"/>
            <a:chExt cx="2616311" cy="957175"/>
          </a:xfrm>
        </p:grpSpPr>
        <p:sp>
          <p:nvSpPr>
            <p:cNvPr id="16" name="Скругленный прямоугольник 15"/>
            <p:cNvSpPr/>
            <p:nvPr>
              <p:custDataLst>
                <p:tags r:id="rId5"/>
              </p:custDataLst>
            </p:nvPr>
          </p:nvSpPr>
          <p:spPr>
            <a:xfrm>
              <a:off x="3793390" y="1725117"/>
              <a:ext cx="1683378" cy="293013"/>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dirty="0" smtClean="0">
                  <a:ln>
                    <a:solidFill>
                      <a:schemeClr val="tx1"/>
                    </a:solidFill>
                  </a:ln>
                  <a:solidFill>
                    <a:schemeClr val="tx1"/>
                  </a:solidFill>
                  <a:latin typeface="+mj-lt"/>
                  <a:cs typeface="Times New Roman" pitchFamily="18" charset="0"/>
                </a:rPr>
                <a:t>0,301</a:t>
              </a:r>
              <a:endParaRPr lang="ru-RU" dirty="0">
                <a:ln>
                  <a:solidFill>
                    <a:schemeClr val="tx1"/>
                  </a:solidFill>
                </a:ln>
                <a:solidFill>
                  <a:schemeClr val="tx1"/>
                </a:solidFill>
                <a:latin typeface="+mj-lt"/>
                <a:cs typeface="Times New Roman" pitchFamily="18" charset="0"/>
              </a:endParaRPr>
            </a:p>
          </p:txBody>
        </p:sp>
        <p:sp>
          <p:nvSpPr>
            <p:cNvPr id="17" name="AutoShape 32"/>
            <p:cNvSpPr>
              <a:spLocks noChangeArrowheads="1"/>
            </p:cNvSpPr>
            <p:nvPr/>
          </p:nvSpPr>
          <p:spPr bwMode="auto">
            <a:xfrm>
              <a:off x="3257166" y="1060955"/>
              <a:ext cx="2616311" cy="631605"/>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r>
                <a:rPr lang="ru-RU" sz="1600" dirty="0" smtClean="0">
                  <a:latin typeface="+mj-lt"/>
                </a:rPr>
                <a:t>Социально-культурные мероприятия по реабилитации</a:t>
              </a:r>
            </a:p>
          </p:txBody>
        </p:sp>
      </p:grpSp>
      <p:grpSp>
        <p:nvGrpSpPr>
          <p:cNvPr id="18" name="Группа 35"/>
          <p:cNvGrpSpPr/>
          <p:nvPr/>
        </p:nvGrpSpPr>
        <p:grpSpPr>
          <a:xfrm>
            <a:off x="3400424" y="3209923"/>
            <a:ext cx="2686051" cy="1524002"/>
            <a:chOff x="3257166" y="1278284"/>
            <a:chExt cx="2616311" cy="739845"/>
          </a:xfrm>
        </p:grpSpPr>
        <p:sp>
          <p:nvSpPr>
            <p:cNvPr id="19" name="Скругленный прямоугольник 18"/>
            <p:cNvSpPr/>
            <p:nvPr>
              <p:custDataLst>
                <p:tags r:id="rId4"/>
              </p:custDataLst>
            </p:nvPr>
          </p:nvSpPr>
          <p:spPr>
            <a:xfrm>
              <a:off x="3793390" y="1781736"/>
              <a:ext cx="1683378" cy="236393"/>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dirty="0" smtClean="0">
                  <a:ln>
                    <a:solidFill>
                      <a:schemeClr val="tx1"/>
                    </a:solidFill>
                  </a:ln>
                  <a:solidFill>
                    <a:schemeClr val="tx1"/>
                  </a:solidFill>
                  <a:latin typeface="+mj-lt"/>
                  <a:cs typeface="Times New Roman" pitchFamily="18" charset="0"/>
                </a:rPr>
                <a:t>2,995</a:t>
              </a:r>
              <a:endParaRPr lang="ru-RU" dirty="0">
                <a:ln>
                  <a:solidFill>
                    <a:schemeClr val="tx1"/>
                  </a:solidFill>
                </a:ln>
                <a:solidFill>
                  <a:schemeClr val="tx1"/>
                </a:solidFill>
                <a:latin typeface="+mj-lt"/>
                <a:cs typeface="Times New Roman" pitchFamily="18" charset="0"/>
              </a:endParaRPr>
            </a:p>
          </p:txBody>
        </p:sp>
        <p:sp>
          <p:nvSpPr>
            <p:cNvPr id="20" name="AutoShape 32"/>
            <p:cNvSpPr>
              <a:spLocks noChangeArrowheads="1"/>
            </p:cNvSpPr>
            <p:nvPr/>
          </p:nvSpPr>
          <p:spPr bwMode="auto">
            <a:xfrm>
              <a:off x="3257166" y="1278284"/>
              <a:ext cx="2616311" cy="444716"/>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r>
                <a:rPr lang="ru-RU" sz="1600" dirty="0" smtClean="0">
                  <a:latin typeface="+mj-lt"/>
                </a:rPr>
                <a:t>Льготное транспортное обслуживание</a:t>
              </a:r>
            </a:p>
          </p:txBody>
        </p:sp>
      </p:grpSp>
      <p:grpSp>
        <p:nvGrpSpPr>
          <p:cNvPr id="21" name="Группа 35"/>
          <p:cNvGrpSpPr/>
          <p:nvPr/>
        </p:nvGrpSpPr>
        <p:grpSpPr>
          <a:xfrm>
            <a:off x="314325" y="3381375"/>
            <a:ext cx="2924175" cy="1400175"/>
            <a:chOff x="3257166" y="1278284"/>
            <a:chExt cx="2616311" cy="739845"/>
          </a:xfrm>
        </p:grpSpPr>
        <p:sp>
          <p:nvSpPr>
            <p:cNvPr id="22" name="Скругленный прямоугольник 21"/>
            <p:cNvSpPr/>
            <p:nvPr>
              <p:custDataLst>
                <p:tags r:id="rId3"/>
              </p:custDataLst>
            </p:nvPr>
          </p:nvSpPr>
          <p:spPr>
            <a:xfrm>
              <a:off x="3793390" y="1751382"/>
              <a:ext cx="1683378" cy="266747"/>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dirty="0" smtClean="0">
                  <a:ln>
                    <a:solidFill>
                      <a:schemeClr val="tx1"/>
                    </a:solidFill>
                  </a:ln>
                  <a:solidFill>
                    <a:schemeClr val="tx1"/>
                  </a:solidFill>
                  <a:latin typeface="+mj-lt"/>
                  <a:cs typeface="Times New Roman" pitchFamily="18" charset="0"/>
                </a:rPr>
                <a:t>11,8</a:t>
              </a:r>
              <a:endParaRPr lang="ru-RU" dirty="0">
                <a:ln>
                  <a:solidFill>
                    <a:schemeClr val="tx1"/>
                  </a:solidFill>
                </a:ln>
                <a:solidFill>
                  <a:schemeClr val="tx1"/>
                </a:solidFill>
                <a:latin typeface="+mj-lt"/>
                <a:cs typeface="Times New Roman" pitchFamily="18" charset="0"/>
              </a:endParaRPr>
            </a:p>
          </p:txBody>
        </p:sp>
        <p:sp>
          <p:nvSpPr>
            <p:cNvPr id="23" name="AutoShape 32"/>
            <p:cNvSpPr>
              <a:spLocks noChangeArrowheads="1"/>
            </p:cNvSpPr>
            <p:nvPr/>
          </p:nvSpPr>
          <p:spPr bwMode="auto">
            <a:xfrm>
              <a:off x="3257166" y="1278284"/>
              <a:ext cx="2616311" cy="444716"/>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r>
                <a:rPr lang="ru-RU" sz="1600" dirty="0" smtClean="0">
                  <a:latin typeface="+mj-lt"/>
                </a:rPr>
                <a:t>Муниципальная адресная социальная помощь</a:t>
              </a:r>
            </a:p>
          </p:txBody>
        </p:sp>
      </p:grpSp>
      <p:grpSp>
        <p:nvGrpSpPr>
          <p:cNvPr id="24" name="Группа 35"/>
          <p:cNvGrpSpPr/>
          <p:nvPr/>
        </p:nvGrpSpPr>
        <p:grpSpPr>
          <a:xfrm>
            <a:off x="142875" y="4924425"/>
            <a:ext cx="2924175" cy="1733550"/>
            <a:chOff x="3257166" y="1278284"/>
            <a:chExt cx="2616311" cy="739845"/>
          </a:xfrm>
        </p:grpSpPr>
        <p:sp>
          <p:nvSpPr>
            <p:cNvPr id="25" name="Скругленный прямоугольник 24"/>
            <p:cNvSpPr/>
            <p:nvPr>
              <p:custDataLst>
                <p:tags r:id="rId2"/>
              </p:custDataLst>
            </p:nvPr>
          </p:nvSpPr>
          <p:spPr>
            <a:xfrm>
              <a:off x="3793390" y="1751382"/>
              <a:ext cx="1683378" cy="266747"/>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sz="2400" dirty="0" smtClean="0">
                  <a:ln>
                    <a:solidFill>
                      <a:schemeClr val="tx1"/>
                    </a:solidFill>
                  </a:ln>
                  <a:solidFill>
                    <a:schemeClr val="tx1"/>
                  </a:solidFill>
                  <a:latin typeface="+mj-lt"/>
                  <a:cs typeface="Times New Roman" pitchFamily="18" charset="0"/>
                </a:rPr>
                <a:t>0,29</a:t>
              </a:r>
              <a:endParaRPr lang="ru-RU" sz="2400" dirty="0">
                <a:ln>
                  <a:solidFill>
                    <a:schemeClr val="tx1"/>
                  </a:solidFill>
                </a:ln>
                <a:solidFill>
                  <a:schemeClr val="tx1"/>
                </a:solidFill>
                <a:latin typeface="+mj-lt"/>
                <a:cs typeface="Times New Roman" pitchFamily="18" charset="0"/>
              </a:endParaRPr>
            </a:p>
          </p:txBody>
        </p:sp>
        <p:sp>
          <p:nvSpPr>
            <p:cNvPr id="26" name="AutoShape 32"/>
            <p:cNvSpPr>
              <a:spLocks noChangeArrowheads="1"/>
            </p:cNvSpPr>
            <p:nvPr/>
          </p:nvSpPr>
          <p:spPr bwMode="auto">
            <a:xfrm>
              <a:off x="3257166" y="1278284"/>
              <a:ext cx="2616311" cy="444716"/>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endParaRPr lang="ru-RU" sz="2000" dirty="0" smtClean="0">
                <a:latin typeface="+mj-lt"/>
              </a:endParaRPr>
            </a:p>
          </p:txBody>
        </p:sp>
      </p:grpSp>
      <p:sp>
        <p:nvSpPr>
          <p:cNvPr id="28" name="Прямоугольник 27"/>
          <p:cNvSpPr/>
          <p:nvPr/>
        </p:nvSpPr>
        <p:spPr>
          <a:xfrm>
            <a:off x="252020" y="4939784"/>
            <a:ext cx="2776930" cy="830997"/>
          </a:xfrm>
          <a:prstGeom prst="rect">
            <a:avLst/>
          </a:prstGeom>
        </p:spPr>
        <p:txBody>
          <a:bodyPr wrap="square">
            <a:spAutoFit/>
          </a:bodyPr>
          <a:lstStyle/>
          <a:p>
            <a:pPr algn="ctr"/>
            <a:r>
              <a:rPr lang="ru-RU" sz="1600" dirty="0" smtClean="0">
                <a:latin typeface="+mj-lt"/>
              </a:rPr>
              <a:t>единовременные денежные выплаты ко Дню Победы </a:t>
            </a:r>
          </a:p>
        </p:txBody>
      </p:sp>
      <p:sp>
        <p:nvSpPr>
          <p:cNvPr id="29" name="Прямоугольник 28"/>
          <p:cNvSpPr/>
          <p:nvPr/>
        </p:nvSpPr>
        <p:spPr>
          <a:xfrm>
            <a:off x="6096000" y="4977110"/>
            <a:ext cx="3048000" cy="738664"/>
          </a:xfrm>
          <a:prstGeom prst="rect">
            <a:avLst/>
          </a:prstGeom>
        </p:spPr>
        <p:txBody>
          <a:bodyPr wrap="square">
            <a:spAutoFit/>
          </a:bodyPr>
          <a:lstStyle/>
          <a:p>
            <a:pPr algn="ctr"/>
            <a:r>
              <a:rPr lang="ru-RU" sz="1400" dirty="0" smtClean="0">
                <a:latin typeface="+mj-lt"/>
              </a:rPr>
              <a:t>услуги по сурдопереводу инвалидам с нарушениями функции слуха</a:t>
            </a:r>
          </a:p>
        </p:txBody>
      </p:sp>
      <p:grpSp>
        <p:nvGrpSpPr>
          <p:cNvPr id="33" name="Группа 35"/>
          <p:cNvGrpSpPr/>
          <p:nvPr/>
        </p:nvGrpSpPr>
        <p:grpSpPr>
          <a:xfrm>
            <a:off x="3457575" y="5200651"/>
            <a:ext cx="2438400" cy="1371599"/>
            <a:chOff x="3425205" y="1278285"/>
            <a:chExt cx="2448272" cy="831193"/>
          </a:xfrm>
        </p:grpSpPr>
        <p:sp>
          <p:nvSpPr>
            <p:cNvPr id="34" name="Скругленный прямоугольник 33"/>
            <p:cNvSpPr/>
            <p:nvPr>
              <p:custDataLst>
                <p:tags r:id="rId1"/>
              </p:custDataLst>
            </p:nvPr>
          </p:nvSpPr>
          <p:spPr>
            <a:xfrm>
              <a:off x="3793390" y="1781735"/>
              <a:ext cx="1683378" cy="327743"/>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dirty="0" smtClean="0">
                  <a:ln>
                    <a:solidFill>
                      <a:schemeClr val="tx1"/>
                    </a:solidFill>
                  </a:ln>
                  <a:solidFill>
                    <a:schemeClr val="tx1"/>
                  </a:solidFill>
                  <a:latin typeface="+mj-lt"/>
                  <a:cs typeface="Times New Roman" pitchFamily="18" charset="0"/>
                </a:rPr>
                <a:t>0,598</a:t>
              </a:r>
              <a:endParaRPr lang="ru-RU" dirty="0">
                <a:ln>
                  <a:solidFill>
                    <a:schemeClr val="tx1"/>
                  </a:solidFill>
                </a:ln>
                <a:solidFill>
                  <a:schemeClr val="tx1"/>
                </a:solidFill>
                <a:latin typeface="+mj-lt"/>
                <a:cs typeface="Times New Roman" pitchFamily="18" charset="0"/>
              </a:endParaRPr>
            </a:p>
          </p:txBody>
        </p:sp>
        <p:sp>
          <p:nvSpPr>
            <p:cNvPr id="35" name="AutoShape 32"/>
            <p:cNvSpPr>
              <a:spLocks noChangeArrowheads="1"/>
            </p:cNvSpPr>
            <p:nvPr/>
          </p:nvSpPr>
          <p:spPr bwMode="auto">
            <a:xfrm>
              <a:off x="3425205" y="1278285"/>
              <a:ext cx="2448272" cy="467547"/>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r>
                <a:rPr lang="ru-RU" sz="1600" dirty="0" smtClean="0">
                  <a:latin typeface="+mj-lt"/>
                </a:rPr>
                <a:t>Ремонт жилых помещений ветеранов</a:t>
              </a:r>
            </a:p>
          </p:txBody>
        </p:sp>
      </p:grpSp>
      <p:pic>
        <p:nvPicPr>
          <p:cNvPr id="36" name="Picture 2" descr="C:\Users\superuser\Desktop\герб пятигорска.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57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0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200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2"/>
          <p:cNvSpPr txBox="1">
            <a:spLocks/>
          </p:cNvSpPr>
          <p:nvPr/>
        </p:nvSpPr>
        <p:spPr>
          <a:xfrm>
            <a:off x="895351" y="1"/>
            <a:ext cx="7961313" cy="771525"/>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lnSpc>
                <a:spcPct val="80000"/>
              </a:lnSpc>
              <a:defRPr/>
            </a:pPr>
            <a:r>
              <a:rPr lang="ru-RU" sz="2800" b="1" kern="0" spc="0" dirty="0" smtClean="0">
                <a:ln>
                  <a:noFill/>
                </a:ln>
                <a:solidFill>
                  <a:schemeClr val="accent3">
                    <a:lumMod val="50000"/>
                  </a:schemeClr>
                </a:solidFill>
                <a:effectLst/>
                <a:latin typeface="Arial"/>
              </a:rPr>
              <a:t>Обеспечение жильем молодых семей в     2019 году</a:t>
            </a:r>
            <a:endParaRPr lang="ru-RU" sz="2800" b="1" kern="0" spc="0" dirty="0">
              <a:ln>
                <a:noFill/>
              </a:ln>
              <a:solidFill>
                <a:schemeClr val="accent3">
                  <a:lumMod val="50000"/>
                </a:schemeClr>
              </a:solidFill>
              <a:effectLst/>
              <a:latin typeface="Arial"/>
            </a:endParaRPr>
          </a:p>
        </p:txBody>
      </p:sp>
      <p:sp>
        <p:nvSpPr>
          <p:cNvPr id="4" name="TextBox 3"/>
          <p:cNvSpPr txBox="1"/>
          <p:nvPr/>
        </p:nvSpPr>
        <p:spPr>
          <a:xfrm>
            <a:off x="4286250" y="3365455"/>
            <a:ext cx="4743450" cy="1477328"/>
          </a:xfrm>
          <a:prstGeom prst="rect">
            <a:avLst/>
          </a:prstGeom>
          <a:noFill/>
          <a:effectLst>
            <a:outerShdw blurRad="50800" dist="50800" dir="5400000" algn="ctr" rotWithShape="0">
              <a:srgbClr val="000000">
                <a:alpha val="5000"/>
              </a:srgbClr>
            </a:outerShdw>
          </a:effectLst>
        </p:spPr>
        <p:txBody>
          <a:bodyPr wrap="square" rtlCol="0">
            <a:spAutoFit/>
          </a:bodyPr>
          <a:lstStyle/>
          <a:p>
            <a:pPr algn="ctr">
              <a:defRPr lang="ru-RU" sz="1800" b="1" i="0" u="none" strike="noStrike" kern="1200" baseline="0">
                <a:solidFill>
                  <a:srgbClr val="002060"/>
                </a:solidFill>
                <a:latin typeface="+mn-lt"/>
                <a:ea typeface="+mn-ea"/>
                <a:cs typeface="+mn-cs"/>
              </a:defRPr>
            </a:pPr>
            <a:r>
              <a:rPr lang="ru-RU" b="1" dirty="0" smtClean="0">
                <a:solidFill>
                  <a:srgbClr val="002060"/>
                </a:solidFill>
                <a:latin typeface="+mn-lt"/>
                <a:cs typeface="+mn-cs"/>
              </a:rPr>
              <a:t>выдано </a:t>
            </a:r>
            <a:r>
              <a:rPr lang="ru-RU" sz="5400" b="1" dirty="0" smtClean="0">
                <a:solidFill>
                  <a:srgbClr val="002060"/>
                </a:solidFill>
                <a:latin typeface="+mn-lt"/>
                <a:cs typeface="+mn-cs"/>
              </a:rPr>
              <a:t>21 </a:t>
            </a:r>
            <a:r>
              <a:rPr lang="ru-RU" b="1" dirty="0" smtClean="0">
                <a:solidFill>
                  <a:srgbClr val="002060"/>
                </a:solidFill>
                <a:latin typeface="+mn-lt"/>
                <a:cs typeface="+mn-cs"/>
              </a:rPr>
              <a:t>извещение о праве на получение социальной выплаты на приобретение жилья</a:t>
            </a:r>
            <a:endParaRPr lang="ru-RU" b="1" dirty="0">
              <a:solidFill>
                <a:srgbClr val="002060"/>
              </a:solidFill>
              <a:latin typeface="+mn-lt"/>
              <a:cs typeface="+mn-cs"/>
            </a:endParaRPr>
          </a:p>
        </p:txBody>
      </p:sp>
      <p:sp>
        <p:nvSpPr>
          <p:cNvPr id="7" name="TextBox 6"/>
          <p:cNvSpPr txBox="1"/>
          <p:nvPr/>
        </p:nvSpPr>
        <p:spPr>
          <a:xfrm>
            <a:off x="4343400" y="5165884"/>
            <a:ext cx="4572000" cy="1508105"/>
          </a:xfrm>
          <a:prstGeom prst="rect">
            <a:avLst/>
          </a:prstGeom>
          <a:noFill/>
        </p:spPr>
        <p:txBody>
          <a:bodyPr wrap="square" rtlCol="0">
            <a:spAutoFit/>
          </a:bodyPr>
          <a:lstStyle/>
          <a:p>
            <a:pPr algn="ctr">
              <a:defRPr lang="ru-RU" sz="1800" b="1" i="0" u="none" strike="noStrike" kern="1200" baseline="0">
                <a:solidFill>
                  <a:srgbClr val="002060"/>
                </a:solidFill>
                <a:latin typeface="+mn-lt"/>
                <a:ea typeface="+mn-ea"/>
                <a:cs typeface="+mn-cs"/>
              </a:defRPr>
            </a:pPr>
            <a:r>
              <a:rPr lang="ru-RU" sz="5400" b="1" dirty="0" smtClean="0">
                <a:solidFill>
                  <a:srgbClr val="002060"/>
                </a:solidFill>
                <a:latin typeface="+mn-lt"/>
                <a:cs typeface="+mn-cs"/>
              </a:rPr>
              <a:t>103</a:t>
            </a:r>
            <a:r>
              <a:rPr lang="ru-RU" b="1" dirty="0" smtClean="0">
                <a:solidFill>
                  <a:srgbClr val="002060"/>
                </a:solidFill>
                <a:latin typeface="+mn-lt"/>
                <a:cs typeface="+mn-cs"/>
              </a:rPr>
              <a:t> </a:t>
            </a:r>
            <a:r>
              <a:rPr lang="ru-RU" sz="2000" b="1" dirty="0">
                <a:solidFill>
                  <a:srgbClr val="002060"/>
                </a:solidFill>
                <a:latin typeface="+mn-lt"/>
                <a:cs typeface="+mn-cs"/>
              </a:rPr>
              <a:t>молодых семьи  реализовали субсидию в </a:t>
            </a:r>
            <a:r>
              <a:rPr lang="ru-RU" sz="2000" b="1" dirty="0" smtClean="0">
                <a:solidFill>
                  <a:srgbClr val="002060"/>
                </a:solidFill>
                <a:latin typeface="+mn-lt"/>
                <a:cs typeface="+mn-cs"/>
              </a:rPr>
              <a:t>2019 году </a:t>
            </a:r>
            <a:r>
              <a:rPr lang="ru-RU" b="1" dirty="0" smtClean="0">
                <a:solidFill>
                  <a:srgbClr val="002060"/>
                </a:solidFill>
                <a:latin typeface="+mn-lt"/>
                <a:cs typeface="+mn-cs"/>
              </a:rPr>
              <a:t>(</a:t>
            </a:r>
            <a:r>
              <a:rPr lang="ru-RU" sz="1200" b="1" dirty="0" smtClean="0">
                <a:solidFill>
                  <a:srgbClr val="002060"/>
                </a:solidFill>
                <a:latin typeface="+mn-lt"/>
                <a:cs typeface="+mn-cs"/>
              </a:rPr>
              <a:t>в т.ч. 83 семьи, получивших сертификаты в 2018 году</a:t>
            </a:r>
            <a:r>
              <a:rPr lang="ru-RU" b="1" dirty="0" smtClean="0">
                <a:solidFill>
                  <a:srgbClr val="002060"/>
                </a:solidFill>
                <a:latin typeface="+mn-lt"/>
                <a:cs typeface="+mn-cs"/>
              </a:rPr>
              <a:t>)</a:t>
            </a:r>
            <a:endParaRPr lang="ru-RU" b="1" dirty="0">
              <a:solidFill>
                <a:srgbClr val="002060"/>
              </a:solidFill>
              <a:latin typeface="+mn-lt"/>
              <a:cs typeface="+mn-cs"/>
            </a:endParaRPr>
          </a:p>
        </p:txBody>
      </p:sp>
      <p:sp>
        <p:nvSpPr>
          <p:cNvPr id="8" name="TextBox 7"/>
          <p:cNvSpPr txBox="1"/>
          <p:nvPr/>
        </p:nvSpPr>
        <p:spPr>
          <a:xfrm>
            <a:off x="2877943" y="4281011"/>
            <a:ext cx="1171970" cy="523220"/>
          </a:xfrm>
          <a:prstGeom prst="rect">
            <a:avLst/>
          </a:prstGeom>
          <a:noFill/>
        </p:spPr>
        <p:txBody>
          <a:bodyPr wrap="square" rtlCol="0">
            <a:spAutoFit/>
          </a:bodyPr>
          <a:lstStyle/>
          <a:p>
            <a:r>
              <a:rPr lang="ru-RU" sz="1400" b="1" dirty="0" smtClean="0">
                <a:latin typeface="Arial" panose="020B0604020202020204" pitchFamily="34" charset="0"/>
                <a:cs typeface="Arial" panose="020B0604020202020204" pitchFamily="34" charset="0"/>
              </a:rPr>
              <a:t>городской бюджет</a:t>
            </a:r>
            <a:endParaRPr lang="ru-RU" sz="1400" b="1" dirty="0">
              <a:latin typeface="Arial" panose="020B0604020202020204" pitchFamily="34" charset="0"/>
              <a:cs typeface="Arial" panose="020B0604020202020204" pitchFamily="34" charset="0"/>
            </a:endParaRPr>
          </a:p>
        </p:txBody>
      </p:sp>
      <p:sp>
        <p:nvSpPr>
          <p:cNvPr id="6" name="Правая фигурная скобка 5"/>
          <p:cNvSpPr/>
          <p:nvPr/>
        </p:nvSpPr>
        <p:spPr>
          <a:xfrm>
            <a:off x="3962399" y="5020523"/>
            <a:ext cx="333375" cy="1694602"/>
          </a:xfrm>
          <a:prstGeom prst="rightBrace">
            <a:avLst/>
          </a:prstGeom>
          <a:ln w="44450"/>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7" name="Правая фигурная скобка 16"/>
          <p:cNvSpPr/>
          <p:nvPr/>
        </p:nvSpPr>
        <p:spPr>
          <a:xfrm>
            <a:off x="3962400" y="3165431"/>
            <a:ext cx="333375" cy="1711370"/>
          </a:xfrm>
          <a:prstGeom prst="rightBrace">
            <a:avLst/>
          </a:prstGeom>
          <a:ln w="44450"/>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aphicFrame>
        <p:nvGraphicFramePr>
          <p:cNvPr id="9" name="Схема 8"/>
          <p:cNvGraphicFramePr/>
          <p:nvPr>
            <p:extLst>
              <p:ext uri="{D42A27DB-BD31-4B8C-83A1-F6EECF244321}">
                <p14:modId xmlns:p14="http://schemas.microsoft.com/office/powerpoint/2010/main" val="66308779"/>
              </p:ext>
            </p:extLst>
          </p:nvPr>
        </p:nvGraphicFramePr>
        <p:xfrm>
          <a:off x="1277937" y="3182100"/>
          <a:ext cx="1884363" cy="1704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9" name="Схема 18"/>
          <p:cNvGraphicFramePr/>
          <p:nvPr>
            <p:extLst>
              <p:ext uri="{D42A27DB-BD31-4B8C-83A1-F6EECF244321}">
                <p14:modId xmlns:p14="http://schemas.microsoft.com/office/powerpoint/2010/main" val="1754752673"/>
              </p:ext>
            </p:extLst>
          </p:nvPr>
        </p:nvGraphicFramePr>
        <p:xfrm>
          <a:off x="1111252" y="5010998"/>
          <a:ext cx="2289173" cy="16850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0" name="TextBox 19"/>
          <p:cNvSpPr txBox="1"/>
          <p:nvPr/>
        </p:nvSpPr>
        <p:spPr>
          <a:xfrm>
            <a:off x="2913859" y="3346693"/>
            <a:ext cx="1467641" cy="584775"/>
          </a:xfrm>
          <a:prstGeom prst="rect">
            <a:avLst/>
          </a:prstGeom>
          <a:noFill/>
        </p:spPr>
        <p:txBody>
          <a:bodyPr wrap="square" rtlCol="0">
            <a:spAutoFit/>
          </a:bodyPr>
          <a:lstStyle/>
          <a:p>
            <a:endParaRPr lang="ru-RU" b="1" dirty="0" smtClean="0">
              <a:latin typeface="Arial" panose="020B0604020202020204" pitchFamily="34" charset="0"/>
              <a:cs typeface="Arial" panose="020B0604020202020204" pitchFamily="34" charset="0"/>
            </a:endParaRPr>
          </a:p>
          <a:p>
            <a:r>
              <a:rPr lang="ru-RU" sz="1400" b="1" dirty="0">
                <a:latin typeface="Arial" panose="020B0604020202020204" pitchFamily="34" charset="0"/>
                <a:cs typeface="Arial" panose="020B0604020202020204" pitchFamily="34" charset="0"/>
              </a:rPr>
              <a:t>б</a:t>
            </a:r>
            <a:r>
              <a:rPr lang="ru-RU" sz="1400" b="1" dirty="0" smtClean="0">
                <a:latin typeface="Arial" panose="020B0604020202020204" pitchFamily="34" charset="0"/>
                <a:cs typeface="Arial" panose="020B0604020202020204" pitchFamily="34" charset="0"/>
              </a:rPr>
              <a:t>юджет СК</a:t>
            </a:r>
            <a:endParaRPr lang="ru-RU" sz="1400" b="1" dirty="0">
              <a:latin typeface="Arial" panose="020B0604020202020204" pitchFamily="34" charset="0"/>
              <a:cs typeface="Arial" panose="020B0604020202020204" pitchFamily="34" charset="0"/>
            </a:endParaRPr>
          </a:p>
        </p:txBody>
      </p:sp>
      <p:sp>
        <p:nvSpPr>
          <p:cNvPr id="21" name="TextBox 20"/>
          <p:cNvSpPr txBox="1"/>
          <p:nvPr/>
        </p:nvSpPr>
        <p:spPr>
          <a:xfrm>
            <a:off x="2923384" y="5181651"/>
            <a:ext cx="1467641" cy="584775"/>
          </a:xfrm>
          <a:prstGeom prst="rect">
            <a:avLst/>
          </a:prstGeom>
          <a:noFill/>
        </p:spPr>
        <p:txBody>
          <a:bodyPr wrap="square" rtlCol="0">
            <a:spAutoFit/>
          </a:bodyPr>
          <a:lstStyle/>
          <a:p>
            <a:endParaRPr lang="ru-RU" b="1" dirty="0" smtClean="0">
              <a:latin typeface="Arial" panose="020B0604020202020204" pitchFamily="34" charset="0"/>
              <a:cs typeface="Arial" panose="020B0604020202020204" pitchFamily="34" charset="0"/>
            </a:endParaRPr>
          </a:p>
          <a:p>
            <a:r>
              <a:rPr lang="ru-RU" sz="1400" b="1" dirty="0">
                <a:latin typeface="Arial" panose="020B0604020202020204" pitchFamily="34" charset="0"/>
                <a:cs typeface="Arial" panose="020B0604020202020204" pitchFamily="34" charset="0"/>
              </a:rPr>
              <a:t>б</a:t>
            </a:r>
            <a:r>
              <a:rPr lang="ru-RU" sz="1400" b="1" dirty="0" smtClean="0">
                <a:latin typeface="Arial" panose="020B0604020202020204" pitchFamily="34" charset="0"/>
                <a:cs typeface="Arial" panose="020B0604020202020204" pitchFamily="34" charset="0"/>
              </a:rPr>
              <a:t>юджет СК</a:t>
            </a:r>
            <a:endParaRPr lang="ru-RU" sz="1400" b="1" dirty="0">
              <a:latin typeface="Arial" panose="020B0604020202020204" pitchFamily="34" charset="0"/>
              <a:cs typeface="Arial" panose="020B0604020202020204" pitchFamily="34" charset="0"/>
            </a:endParaRPr>
          </a:p>
        </p:txBody>
      </p:sp>
      <p:sp>
        <p:nvSpPr>
          <p:cNvPr id="22" name="TextBox 21"/>
          <p:cNvSpPr txBox="1"/>
          <p:nvPr/>
        </p:nvSpPr>
        <p:spPr>
          <a:xfrm>
            <a:off x="3004742" y="6091769"/>
            <a:ext cx="1171970" cy="523220"/>
          </a:xfrm>
          <a:prstGeom prst="rect">
            <a:avLst/>
          </a:prstGeom>
          <a:noFill/>
        </p:spPr>
        <p:txBody>
          <a:bodyPr wrap="square" rtlCol="0">
            <a:spAutoFit/>
          </a:bodyPr>
          <a:lstStyle/>
          <a:p>
            <a:r>
              <a:rPr lang="ru-RU" sz="1400" b="1" dirty="0" smtClean="0">
                <a:latin typeface="Arial" panose="020B0604020202020204" pitchFamily="34" charset="0"/>
                <a:cs typeface="Arial" panose="020B0604020202020204" pitchFamily="34" charset="0"/>
              </a:rPr>
              <a:t>городской бюджет</a:t>
            </a:r>
            <a:endParaRPr lang="ru-RU" sz="1400" b="1" dirty="0">
              <a:latin typeface="Arial" panose="020B0604020202020204" pitchFamily="34" charset="0"/>
              <a:cs typeface="Arial" panose="020B0604020202020204" pitchFamily="34" charset="0"/>
            </a:endParaRPr>
          </a:p>
        </p:txBody>
      </p:sp>
      <p:pic>
        <p:nvPicPr>
          <p:cNvPr id="9219" name="Picture 3" descr="C:\Users\user\Pictures\кАРТИНКИ\молодые семьи.png"/>
          <p:cNvPicPr>
            <a:picLocks noChangeAspect="1" noChangeArrowheads="1"/>
          </p:cNvPicPr>
          <p:nvPr/>
        </p:nvPicPr>
        <p:blipFill>
          <a:blip r:embed="rId12">
            <a:extLst>
              <a:ext uri="{BEBA8EAE-BF5A-486C-A8C5-ECC9F3942E4B}">
                <a14:imgProps xmlns:a14="http://schemas.microsoft.com/office/drawing/2010/main">
                  <a14:imgLayer r:embed="rId13">
                    <a14:imgEffect>
                      <a14:saturation sat="33000"/>
                    </a14:imgEffect>
                  </a14:imgLayer>
                </a14:imgProps>
              </a:ext>
            </a:extLst>
          </a:blip>
          <a:srcRect/>
          <a:stretch>
            <a:fillRect/>
          </a:stretch>
        </p:blipFill>
        <p:spPr bwMode="auto">
          <a:xfrm>
            <a:off x="190501" y="1190626"/>
            <a:ext cx="8810624" cy="1066800"/>
          </a:xfrm>
          <a:prstGeom prst="rect">
            <a:avLst/>
          </a:prstGeom>
          <a:noFill/>
          <a:effectLst>
            <a:outerShdw blurRad="1270000" dist="482600" dir="8340000" sx="1000" sy="1000" algn="ctr" rotWithShape="0">
              <a:schemeClr val="bg2">
                <a:alpha val="29000"/>
              </a:schemeClr>
            </a:outerShdw>
          </a:effectLst>
        </p:spPr>
      </p:pic>
      <p:sp>
        <p:nvSpPr>
          <p:cNvPr id="18" name="TextBox 17"/>
          <p:cNvSpPr txBox="1"/>
          <p:nvPr/>
        </p:nvSpPr>
        <p:spPr>
          <a:xfrm>
            <a:off x="2276476" y="622543"/>
            <a:ext cx="5029200" cy="646331"/>
          </a:xfrm>
          <a:prstGeom prst="rect">
            <a:avLst/>
          </a:prstGeom>
          <a:noFill/>
        </p:spPr>
        <p:txBody>
          <a:bodyPr wrap="square" rtlCol="0">
            <a:spAutoFit/>
          </a:bodyPr>
          <a:lstStyle/>
          <a:p>
            <a:endParaRPr lang="ru-RU" b="1" dirty="0" smtClean="0">
              <a:latin typeface="Arial" panose="020B0604020202020204" pitchFamily="34" charset="0"/>
              <a:cs typeface="Arial" panose="020B0604020202020204" pitchFamily="34" charset="0"/>
            </a:endParaRPr>
          </a:p>
          <a:p>
            <a:r>
              <a:rPr lang="ru-RU" b="1" dirty="0" smtClean="0">
                <a:solidFill>
                  <a:srgbClr val="002060"/>
                </a:solidFill>
                <a:latin typeface="+mn-lt"/>
                <a:cs typeface="+mn-cs"/>
              </a:rPr>
              <a:t>Размер социальной выплаты составил:</a:t>
            </a:r>
            <a:endParaRPr lang="ru-RU" b="1" dirty="0">
              <a:solidFill>
                <a:srgbClr val="002060"/>
              </a:solidFill>
              <a:latin typeface="+mn-lt"/>
              <a:cs typeface="+mn-cs"/>
            </a:endParaRPr>
          </a:p>
        </p:txBody>
      </p:sp>
      <p:sp>
        <p:nvSpPr>
          <p:cNvPr id="23" name="TextBox 22"/>
          <p:cNvSpPr txBox="1"/>
          <p:nvPr/>
        </p:nvSpPr>
        <p:spPr>
          <a:xfrm>
            <a:off x="190500" y="2333625"/>
            <a:ext cx="1333500" cy="646331"/>
          </a:xfrm>
          <a:prstGeom prst="rect">
            <a:avLst/>
          </a:prstGeom>
          <a:noFill/>
        </p:spPr>
        <p:txBody>
          <a:bodyPr wrap="square" rtlCol="0">
            <a:spAutoFit/>
          </a:bodyPr>
          <a:lstStyle/>
          <a:p>
            <a:pPr algn="ctr"/>
            <a:r>
              <a:rPr lang="ru-RU" b="1" dirty="0" smtClean="0">
                <a:solidFill>
                  <a:srgbClr val="002060"/>
                </a:solidFill>
                <a:latin typeface="+mn-lt"/>
                <a:cs typeface="+mn-cs"/>
              </a:rPr>
              <a:t>384 627,6 рублей</a:t>
            </a:r>
          </a:p>
        </p:txBody>
      </p:sp>
      <p:sp>
        <p:nvSpPr>
          <p:cNvPr id="24" name="TextBox 23"/>
          <p:cNvSpPr txBox="1"/>
          <p:nvPr/>
        </p:nvSpPr>
        <p:spPr>
          <a:xfrm>
            <a:off x="1828799" y="2343150"/>
            <a:ext cx="1419225" cy="646331"/>
          </a:xfrm>
          <a:prstGeom prst="rect">
            <a:avLst/>
          </a:prstGeom>
          <a:noFill/>
        </p:spPr>
        <p:txBody>
          <a:bodyPr wrap="square" rtlCol="0">
            <a:spAutoFit/>
          </a:bodyPr>
          <a:lstStyle/>
          <a:p>
            <a:pPr algn="ctr"/>
            <a:r>
              <a:rPr lang="ru-RU" b="1" dirty="0" smtClean="0">
                <a:solidFill>
                  <a:srgbClr val="002060"/>
                </a:solidFill>
                <a:latin typeface="+mn-lt"/>
                <a:cs typeface="+mn-cs"/>
              </a:rPr>
              <a:t>448 732,2 рублей</a:t>
            </a:r>
          </a:p>
        </p:txBody>
      </p:sp>
      <p:sp>
        <p:nvSpPr>
          <p:cNvPr id="25" name="TextBox 24"/>
          <p:cNvSpPr txBox="1"/>
          <p:nvPr/>
        </p:nvSpPr>
        <p:spPr>
          <a:xfrm>
            <a:off x="3562350" y="2362200"/>
            <a:ext cx="1333500" cy="646331"/>
          </a:xfrm>
          <a:prstGeom prst="rect">
            <a:avLst/>
          </a:prstGeom>
          <a:noFill/>
        </p:spPr>
        <p:txBody>
          <a:bodyPr wrap="square" rtlCol="0">
            <a:spAutoFit/>
          </a:bodyPr>
          <a:lstStyle/>
          <a:p>
            <a:pPr algn="ctr"/>
            <a:r>
              <a:rPr lang="ru-RU" b="1" dirty="0" smtClean="0">
                <a:solidFill>
                  <a:srgbClr val="002060"/>
                </a:solidFill>
                <a:latin typeface="+mn-lt"/>
                <a:cs typeface="+mn-cs"/>
              </a:rPr>
              <a:t>576 941,4 рублей</a:t>
            </a:r>
          </a:p>
        </p:txBody>
      </p:sp>
      <p:sp>
        <p:nvSpPr>
          <p:cNvPr id="26" name="TextBox 25"/>
          <p:cNvSpPr txBox="1"/>
          <p:nvPr/>
        </p:nvSpPr>
        <p:spPr>
          <a:xfrm>
            <a:off x="5467349" y="2352675"/>
            <a:ext cx="1400175" cy="646331"/>
          </a:xfrm>
          <a:prstGeom prst="rect">
            <a:avLst/>
          </a:prstGeom>
          <a:noFill/>
        </p:spPr>
        <p:txBody>
          <a:bodyPr wrap="square" rtlCol="0">
            <a:spAutoFit/>
          </a:bodyPr>
          <a:lstStyle/>
          <a:p>
            <a:pPr algn="ctr"/>
            <a:r>
              <a:rPr lang="ru-RU" b="1" dirty="0" smtClean="0">
                <a:solidFill>
                  <a:srgbClr val="002060"/>
                </a:solidFill>
                <a:latin typeface="+mn-lt"/>
                <a:cs typeface="+mn-cs"/>
              </a:rPr>
              <a:t>769255,2 рублей</a:t>
            </a:r>
          </a:p>
        </p:txBody>
      </p:sp>
      <p:sp>
        <p:nvSpPr>
          <p:cNvPr id="28" name="TextBox 27"/>
          <p:cNvSpPr txBox="1"/>
          <p:nvPr/>
        </p:nvSpPr>
        <p:spPr>
          <a:xfrm>
            <a:off x="7505699" y="2371725"/>
            <a:ext cx="1457325" cy="646331"/>
          </a:xfrm>
          <a:prstGeom prst="rect">
            <a:avLst/>
          </a:prstGeom>
          <a:noFill/>
        </p:spPr>
        <p:txBody>
          <a:bodyPr wrap="square" rtlCol="0">
            <a:spAutoFit/>
          </a:bodyPr>
          <a:lstStyle/>
          <a:p>
            <a:pPr algn="ctr"/>
            <a:r>
              <a:rPr lang="ru-RU" b="1" dirty="0" smtClean="0">
                <a:solidFill>
                  <a:srgbClr val="002060"/>
                </a:solidFill>
                <a:latin typeface="+mn-lt"/>
                <a:cs typeface="+mn-cs"/>
              </a:rPr>
              <a:t>1 923 138 рублей</a:t>
            </a:r>
          </a:p>
        </p:txBody>
      </p:sp>
      <p:pic>
        <p:nvPicPr>
          <p:cNvPr id="27" name="Picture 2" descr="C:\Users\superuser\Desktop\герб пятигорска.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3274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s://www.sneg-izdat.ru/content/catalog/thumb_b30603938fea769234fa19cd5a871c55.jpg"/>
          <p:cNvPicPr>
            <a:picLocks noChangeAspect="1" noChangeArrowheads="1"/>
          </p:cNvPicPr>
          <p:nvPr/>
        </p:nvPicPr>
        <p:blipFill>
          <a:blip r:embed="rId9">
            <a:duotone>
              <a:schemeClr val="accent2">
                <a:shade val="45000"/>
                <a:satMod val="135000"/>
              </a:schemeClr>
              <a:prstClr val="white"/>
            </a:duotone>
          </a:blip>
          <a:srcRect/>
          <a:stretch>
            <a:fillRect/>
          </a:stretch>
        </p:blipFill>
        <p:spPr bwMode="auto">
          <a:xfrm>
            <a:off x="3457575" y="4638675"/>
            <a:ext cx="2743199" cy="2019299"/>
          </a:xfrm>
          <a:prstGeom prst="rect">
            <a:avLst/>
          </a:prstGeom>
          <a:noFill/>
          <a:effectLst>
            <a:outerShdw blurRad="114300" dist="50800" sx="26000" sy="26000" algn="ctr" rotWithShape="0">
              <a:schemeClr val="bg2">
                <a:alpha val="28000"/>
              </a:schemeClr>
            </a:outerShdw>
          </a:effectLst>
        </p:spPr>
      </p:pic>
      <p:sp>
        <p:nvSpPr>
          <p:cNvPr id="5" name="Заголовок 2"/>
          <p:cNvSpPr txBox="1">
            <a:spLocks/>
          </p:cNvSpPr>
          <p:nvPr/>
        </p:nvSpPr>
        <p:spPr>
          <a:xfrm>
            <a:off x="790576" y="0"/>
            <a:ext cx="8353424" cy="504825"/>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lnSpc>
                <a:spcPct val="80000"/>
              </a:lnSpc>
              <a:defRPr/>
            </a:pPr>
            <a:r>
              <a:rPr lang="ru-RU" sz="2800" b="1" kern="0" spc="0" dirty="0" smtClean="0">
                <a:ln>
                  <a:noFill/>
                </a:ln>
                <a:solidFill>
                  <a:schemeClr val="accent3">
                    <a:lumMod val="50000"/>
                  </a:schemeClr>
                </a:solidFill>
                <a:effectLst/>
                <a:latin typeface="Arial"/>
              </a:rPr>
              <a:t>Сохранение и развитие культуры</a:t>
            </a:r>
          </a:p>
        </p:txBody>
      </p:sp>
      <p:pic>
        <p:nvPicPr>
          <p:cNvPr id="1026" name="Picture 2" descr="https://pbs.twimg.com/media/DsiKytNWkAAMUdc.jpg"/>
          <p:cNvPicPr>
            <a:picLocks noChangeAspect="1" noChangeArrowheads="1"/>
          </p:cNvPicPr>
          <p:nvPr/>
        </p:nvPicPr>
        <p:blipFill>
          <a:blip r:embed="rId10"/>
          <a:srcRect/>
          <a:stretch>
            <a:fillRect/>
          </a:stretch>
        </p:blipFill>
        <p:spPr bwMode="auto">
          <a:xfrm>
            <a:off x="3427199" y="1538288"/>
            <a:ext cx="2725951" cy="1890712"/>
          </a:xfrm>
          <a:prstGeom prst="rect">
            <a:avLst/>
          </a:prstGeom>
          <a:noFill/>
        </p:spPr>
      </p:pic>
      <p:grpSp>
        <p:nvGrpSpPr>
          <p:cNvPr id="8" name="Группа 35"/>
          <p:cNvGrpSpPr/>
          <p:nvPr/>
        </p:nvGrpSpPr>
        <p:grpSpPr>
          <a:xfrm>
            <a:off x="6276975" y="1276350"/>
            <a:ext cx="2733674" cy="1476375"/>
            <a:chOff x="3433736" y="1266741"/>
            <a:chExt cx="2448272" cy="894688"/>
          </a:xfrm>
        </p:grpSpPr>
        <p:sp>
          <p:nvSpPr>
            <p:cNvPr id="9" name="Скругленный прямоугольник 8"/>
            <p:cNvSpPr/>
            <p:nvPr>
              <p:custDataLst>
                <p:tags r:id="rId7"/>
              </p:custDataLst>
            </p:nvPr>
          </p:nvSpPr>
          <p:spPr>
            <a:xfrm>
              <a:off x="3793390" y="1867048"/>
              <a:ext cx="1683378" cy="294381"/>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dirty="0" smtClean="0">
                  <a:ln>
                    <a:solidFill>
                      <a:schemeClr val="tx1"/>
                    </a:solidFill>
                  </a:ln>
                  <a:solidFill>
                    <a:schemeClr val="tx1"/>
                  </a:solidFill>
                  <a:latin typeface="+mj-lt"/>
                  <a:cs typeface="Times New Roman" pitchFamily="18" charset="0"/>
                </a:rPr>
                <a:t>600</a:t>
              </a:r>
              <a:endParaRPr lang="ru-RU" dirty="0">
                <a:ln>
                  <a:solidFill>
                    <a:schemeClr val="tx1"/>
                  </a:solidFill>
                </a:ln>
                <a:solidFill>
                  <a:schemeClr val="tx1"/>
                </a:solidFill>
                <a:latin typeface="+mj-lt"/>
                <a:cs typeface="Times New Roman" pitchFamily="18" charset="0"/>
              </a:endParaRPr>
            </a:p>
          </p:txBody>
        </p:sp>
        <p:sp>
          <p:nvSpPr>
            <p:cNvPr id="10" name="AutoShape 32"/>
            <p:cNvSpPr>
              <a:spLocks noChangeArrowheads="1"/>
            </p:cNvSpPr>
            <p:nvPr/>
          </p:nvSpPr>
          <p:spPr bwMode="auto">
            <a:xfrm>
              <a:off x="3433736" y="1266741"/>
              <a:ext cx="2448272" cy="467547"/>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r>
                <a:rPr lang="ru-RU" sz="1600" dirty="0" smtClean="0">
                  <a:latin typeface="+mj-lt"/>
                </a:rPr>
                <a:t>Музей «Россия моя история»</a:t>
              </a:r>
            </a:p>
          </p:txBody>
        </p:sp>
      </p:grpSp>
      <p:grpSp>
        <p:nvGrpSpPr>
          <p:cNvPr id="11" name="Группа 35"/>
          <p:cNvGrpSpPr/>
          <p:nvPr/>
        </p:nvGrpSpPr>
        <p:grpSpPr>
          <a:xfrm>
            <a:off x="361950" y="1524000"/>
            <a:ext cx="2876550" cy="1066800"/>
            <a:chOff x="3425205" y="1278285"/>
            <a:chExt cx="2448272" cy="883143"/>
          </a:xfrm>
        </p:grpSpPr>
        <p:sp>
          <p:nvSpPr>
            <p:cNvPr id="12" name="Скругленный прямоугольник 11"/>
            <p:cNvSpPr/>
            <p:nvPr>
              <p:custDataLst>
                <p:tags r:id="rId6"/>
              </p:custDataLst>
            </p:nvPr>
          </p:nvSpPr>
          <p:spPr>
            <a:xfrm>
              <a:off x="3793390" y="1781736"/>
              <a:ext cx="1683378" cy="379692"/>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dirty="0" smtClean="0">
                  <a:ln>
                    <a:solidFill>
                      <a:schemeClr val="tx1"/>
                    </a:solidFill>
                  </a:ln>
                  <a:solidFill>
                    <a:schemeClr val="tx1"/>
                  </a:solidFill>
                  <a:latin typeface="+mj-lt"/>
                  <a:cs typeface="Times New Roman" pitchFamily="18" charset="0"/>
                </a:rPr>
                <a:t>42,9</a:t>
              </a:r>
              <a:endParaRPr lang="ru-RU" dirty="0">
                <a:ln>
                  <a:solidFill>
                    <a:schemeClr val="tx1"/>
                  </a:solidFill>
                </a:ln>
                <a:solidFill>
                  <a:schemeClr val="tx1"/>
                </a:solidFill>
                <a:latin typeface="+mj-lt"/>
                <a:cs typeface="Times New Roman" pitchFamily="18" charset="0"/>
              </a:endParaRPr>
            </a:p>
          </p:txBody>
        </p:sp>
        <p:sp>
          <p:nvSpPr>
            <p:cNvPr id="13" name="AutoShape 32"/>
            <p:cNvSpPr>
              <a:spLocks noChangeArrowheads="1"/>
            </p:cNvSpPr>
            <p:nvPr/>
          </p:nvSpPr>
          <p:spPr bwMode="auto">
            <a:xfrm>
              <a:off x="3425205" y="1278285"/>
              <a:ext cx="2448272" cy="467547"/>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r>
                <a:rPr lang="ru-RU" sz="1600" dirty="0" smtClean="0">
                  <a:latin typeface="+mj-lt"/>
                </a:rPr>
                <a:t>Библиотечное обслуживание</a:t>
              </a:r>
            </a:p>
          </p:txBody>
        </p:sp>
      </p:grpSp>
      <p:grpSp>
        <p:nvGrpSpPr>
          <p:cNvPr id="14" name="Группа 35"/>
          <p:cNvGrpSpPr/>
          <p:nvPr/>
        </p:nvGrpSpPr>
        <p:grpSpPr>
          <a:xfrm>
            <a:off x="352426" y="2981325"/>
            <a:ext cx="2914649" cy="1400175"/>
            <a:chOff x="3425205" y="1278285"/>
            <a:chExt cx="2448272" cy="883143"/>
          </a:xfrm>
        </p:grpSpPr>
        <p:sp>
          <p:nvSpPr>
            <p:cNvPr id="15" name="Скругленный прямоугольник 14"/>
            <p:cNvSpPr/>
            <p:nvPr>
              <p:custDataLst>
                <p:tags r:id="rId5"/>
              </p:custDataLst>
            </p:nvPr>
          </p:nvSpPr>
          <p:spPr>
            <a:xfrm>
              <a:off x="3793390" y="1849024"/>
              <a:ext cx="1683378" cy="312404"/>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dirty="0" smtClean="0">
                  <a:ln>
                    <a:solidFill>
                      <a:schemeClr val="tx1"/>
                    </a:solidFill>
                  </a:ln>
                  <a:solidFill>
                    <a:schemeClr val="tx1"/>
                  </a:solidFill>
                  <a:latin typeface="+mj-lt"/>
                  <a:cs typeface="Times New Roman" pitchFamily="18" charset="0"/>
                </a:rPr>
                <a:t>32,3</a:t>
              </a:r>
              <a:endParaRPr lang="ru-RU" dirty="0">
                <a:ln>
                  <a:solidFill>
                    <a:schemeClr val="tx1"/>
                  </a:solidFill>
                </a:ln>
                <a:solidFill>
                  <a:schemeClr val="tx1"/>
                </a:solidFill>
                <a:latin typeface="+mj-lt"/>
                <a:cs typeface="Times New Roman" pitchFamily="18" charset="0"/>
              </a:endParaRPr>
            </a:p>
          </p:txBody>
        </p:sp>
        <p:sp>
          <p:nvSpPr>
            <p:cNvPr id="16" name="AutoShape 32"/>
            <p:cNvSpPr>
              <a:spLocks noChangeArrowheads="1"/>
            </p:cNvSpPr>
            <p:nvPr/>
          </p:nvSpPr>
          <p:spPr bwMode="auto">
            <a:xfrm>
              <a:off x="3425205" y="1278285"/>
              <a:ext cx="2448272" cy="467547"/>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r>
                <a:rPr lang="ru-RU" sz="1600" dirty="0" smtClean="0">
                  <a:latin typeface="+mj-lt"/>
                </a:rPr>
                <a:t>Услуги культурно -досуговых  учреждений</a:t>
              </a:r>
            </a:p>
          </p:txBody>
        </p:sp>
      </p:grpSp>
      <p:grpSp>
        <p:nvGrpSpPr>
          <p:cNvPr id="19" name="Группа 35"/>
          <p:cNvGrpSpPr/>
          <p:nvPr/>
        </p:nvGrpSpPr>
        <p:grpSpPr>
          <a:xfrm>
            <a:off x="6324599" y="2952752"/>
            <a:ext cx="2686051" cy="1457326"/>
            <a:chOff x="3425205" y="1278285"/>
            <a:chExt cx="2448272" cy="883144"/>
          </a:xfrm>
        </p:grpSpPr>
        <p:sp>
          <p:nvSpPr>
            <p:cNvPr id="20" name="Скругленный прямоугольник 19"/>
            <p:cNvSpPr/>
            <p:nvPr>
              <p:custDataLst>
                <p:tags r:id="rId4"/>
              </p:custDataLst>
            </p:nvPr>
          </p:nvSpPr>
          <p:spPr>
            <a:xfrm>
              <a:off x="3793390" y="1838187"/>
              <a:ext cx="1683378" cy="323242"/>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dirty="0" smtClean="0">
                  <a:ln>
                    <a:solidFill>
                      <a:schemeClr val="tx1"/>
                    </a:solidFill>
                  </a:ln>
                  <a:solidFill>
                    <a:schemeClr val="tx1"/>
                  </a:solidFill>
                  <a:latin typeface="+mj-lt"/>
                  <a:cs typeface="Times New Roman" pitchFamily="18" charset="0"/>
                </a:rPr>
                <a:t>8,481</a:t>
              </a:r>
              <a:endParaRPr lang="ru-RU" dirty="0">
                <a:ln>
                  <a:solidFill>
                    <a:schemeClr val="tx1"/>
                  </a:solidFill>
                </a:ln>
                <a:solidFill>
                  <a:schemeClr val="tx1"/>
                </a:solidFill>
                <a:latin typeface="+mj-lt"/>
                <a:cs typeface="Times New Roman" pitchFamily="18" charset="0"/>
              </a:endParaRPr>
            </a:p>
          </p:txBody>
        </p:sp>
        <p:sp>
          <p:nvSpPr>
            <p:cNvPr id="21" name="AutoShape 32"/>
            <p:cNvSpPr>
              <a:spLocks noChangeArrowheads="1"/>
            </p:cNvSpPr>
            <p:nvPr/>
          </p:nvSpPr>
          <p:spPr bwMode="auto">
            <a:xfrm>
              <a:off x="3425205" y="1278285"/>
              <a:ext cx="2448272" cy="467547"/>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r>
                <a:rPr lang="ru-RU" sz="1600" dirty="0" smtClean="0">
                  <a:latin typeface="+mj-lt"/>
                </a:rPr>
                <a:t>Культурно-массовые мероприятия</a:t>
              </a:r>
            </a:p>
          </p:txBody>
        </p:sp>
      </p:grpSp>
      <p:grpSp>
        <p:nvGrpSpPr>
          <p:cNvPr id="22" name="Группа 20"/>
          <p:cNvGrpSpPr/>
          <p:nvPr/>
        </p:nvGrpSpPr>
        <p:grpSpPr>
          <a:xfrm>
            <a:off x="304801" y="4772025"/>
            <a:ext cx="3038474" cy="1866900"/>
            <a:chOff x="206082" y="2913496"/>
            <a:chExt cx="2448272" cy="793192"/>
          </a:xfrm>
        </p:grpSpPr>
        <p:sp>
          <p:nvSpPr>
            <p:cNvPr id="23" name="Скругленный прямоугольник 22"/>
            <p:cNvSpPr/>
            <p:nvPr>
              <p:custDataLst>
                <p:tags r:id="rId3"/>
              </p:custDataLst>
            </p:nvPr>
          </p:nvSpPr>
          <p:spPr>
            <a:xfrm>
              <a:off x="595891" y="3463874"/>
              <a:ext cx="1743221" cy="242814"/>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dirty="0" smtClean="0">
                  <a:ln>
                    <a:solidFill>
                      <a:schemeClr val="tx1"/>
                    </a:solidFill>
                  </a:ln>
                  <a:solidFill>
                    <a:schemeClr val="tx1"/>
                  </a:solidFill>
                  <a:latin typeface="+mj-lt"/>
                  <a:cs typeface="Times New Roman" pitchFamily="18" charset="0"/>
                </a:rPr>
                <a:t>0,867</a:t>
              </a:r>
              <a:endParaRPr lang="ru-RU" dirty="0">
                <a:ln>
                  <a:solidFill>
                    <a:schemeClr val="tx1"/>
                  </a:solidFill>
                </a:ln>
                <a:solidFill>
                  <a:schemeClr val="tx1"/>
                </a:solidFill>
                <a:latin typeface="+mj-lt"/>
                <a:cs typeface="Times New Roman" pitchFamily="18" charset="0"/>
              </a:endParaRPr>
            </a:p>
          </p:txBody>
        </p:sp>
        <p:sp>
          <p:nvSpPr>
            <p:cNvPr id="24" name="AutoShape 32"/>
            <p:cNvSpPr>
              <a:spLocks noChangeArrowheads="1"/>
            </p:cNvSpPr>
            <p:nvPr/>
          </p:nvSpPr>
          <p:spPr bwMode="auto">
            <a:xfrm>
              <a:off x="206082" y="2913496"/>
              <a:ext cx="2448272" cy="474543"/>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r>
                <a:rPr lang="ru-RU" sz="1400" dirty="0" smtClean="0">
                  <a:latin typeface="+mj-lt"/>
                </a:rPr>
                <a:t>Укрепление фундамента «Здания городской Думы, где выступал с докладом С.М. Киров в 1918 году»</a:t>
              </a:r>
            </a:p>
          </p:txBody>
        </p:sp>
      </p:grpSp>
      <p:grpSp>
        <p:nvGrpSpPr>
          <p:cNvPr id="25" name="Группа 20"/>
          <p:cNvGrpSpPr/>
          <p:nvPr/>
        </p:nvGrpSpPr>
        <p:grpSpPr>
          <a:xfrm>
            <a:off x="3543300" y="2933700"/>
            <a:ext cx="2619376" cy="1771650"/>
            <a:chOff x="206082" y="2913496"/>
            <a:chExt cx="2448272" cy="734935"/>
          </a:xfrm>
        </p:grpSpPr>
        <p:sp>
          <p:nvSpPr>
            <p:cNvPr id="26" name="Скругленный прямоугольник 25"/>
            <p:cNvSpPr/>
            <p:nvPr>
              <p:custDataLst>
                <p:tags r:id="rId2"/>
              </p:custDataLst>
            </p:nvPr>
          </p:nvSpPr>
          <p:spPr>
            <a:xfrm>
              <a:off x="595891" y="3400107"/>
              <a:ext cx="1743221" cy="248324"/>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dirty="0" smtClean="0">
                  <a:ln>
                    <a:solidFill>
                      <a:schemeClr val="tx1"/>
                    </a:solidFill>
                  </a:ln>
                  <a:solidFill>
                    <a:schemeClr val="tx1"/>
                  </a:solidFill>
                  <a:latin typeface="+mj-lt"/>
                  <a:cs typeface="Times New Roman" pitchFamily="18" charset="0"/>
                </a:rPr>
                <a:t>0,181</a:t>
              </a:r>
              <a:endParaRPr lang="ru-RU" dirty="0">
                <a:ln>
                  <a:solidFill>
                    <a:schemeClr val="tx1"/>
                  </a:solidFill>
                </a:ln>
                <a:solidFill>
                  <a:schemeClr val="tx1"/>
                </a:solidFill>
                <a:latin typeface="+mj-lt"/>
                <a:cs typeface="Times New Roman" pitchFamily="18" charset="0"/>
              </a:endParaRPr>
            </a:p>
          </p:txBody>
        </p:sp>
        <p:sp>
          <p:nvSpPr>
            <p:cNvPr id="27" name="AutoShape 32"/>
            <p:cNvSpPr>
              <a:spLocks noChangeArrowheads="1"/>
            </p:cNvSpPr>
            <p:nvPr/>
          </p:nvSpPr>
          <p:spPr bwMode="auto">
            <a:xfrm>
              <a:off x="206082" y="2913496"/>
              <a:ext cx="2448272" cy="474543"/>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endParaRPr lang="ru-RU" sz="1400" dirty="0" smtClean="0">
                <a:latin typeface="+mj-lt"/>
              </a:endParaRPr>
            </a:p>
          </p:txBody>
        </p:sp>
      </p:grpSp>
      <p:sp>
        <p:nvSpPr>
          <p:cNvPr id="28" name="Прямоугольник 27"/>
          <p:cNvSpPr/>
          <p:nvPr/>
        </p:nvSpPr>
        <p:spPr>
          <a:xfrm>
            <a:off x="3629025" y="3119735"/>
            <a:ext cx="2505075" cy="717119"/>
          </a:xfrm>
          <a:prstGeom prst="rect">
            <a:avLst/>
          </a:prstGeom>
        </p:spPr>
        <p:txBody>
          <a:bodyPr wrap="square">
            <a:spAutoFit/>
          </a:bodyPr>
          <a:lstStyle/>
          <a:p>
            <a:pPr algn="ctr">
              <a:lnSpc>
                <a:spcPts val="1600"/>
              </a:lnSpc>
            </a:pPr>
            <a:r>
              <a:rPr lang="ru-RU" sz="1600" dirty="0" smtClean="0">
                <a:latin typeface="+mj-lt"/>
              </a:rPr>
              <a:t>охрана объектов культурного наследия</a:t>
            </a:r>
          </a:p>
        </p:txBody>
      </p:sp>
      <p:grpSp>
        <p:nvGrpSpPr>
          <p:cNvPr id="29" name="Группа 35"/>
          <p:cNvGrpSpPr/>
          <p:nvPr/>
        </p:nvGrpSpPr>
        <p:grpSpPr>
          <a:xfrm>
            <a:off x="6315074" y="4724400"/>
            <a:ext cx="2686051" cy="1895475"/>
            <a:chOff x="3425205" y="1278285"/>
            <a:chExt cx="2448272" cy="883143"/>
          </a:xfrm>
        </p:grpSpPr>
        <p:sp>
          <p:nvSpPr>
            <p:cNvPr id="30" name="Скругленный прямоугольник 29"/>
            <p:cNvSpPr/>
            <p:nvPr>
              <p:custDataLst>
                <p:tags r:id="rId1"/>
              </p:custDataLst>
            </p:nvPr>
          </p:nvSpPr>
          <p:spPr>
            <a:xfrm>
              <a:off x="3793390" y="1926219"/>
              <a:ext cx="1683378" cy="235209"/>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dirty="0" smtClean="0">
                  <a:ln>
                    <a:solidFill>
                      <a:schemeClr val="tx1"/>
                    </a:solidFill>
                  </a:ln>
                  <a:solidFill>
                    <a:schemeClr val="tx1"/>
                  </a:solidFill>
                  <a:latin typeface="+mj-lt"/>
                  <a:cs typeface="Times New Roman" pitchFamily="18" charset="0"/>
                </a:rPr>
                <a:t>1,4</a:t>
              </a:r>
              <a:endParaRPr lang="ru-RU" dirty="0">
                <a:ln>
                  <a:solidFill>
                    <a:schemeClr val="tx1"/>
                  </a:solidFill>
                </a:ln>
                <a:solidFill>
                  <a:schemeClr val="tx1"/>
                </a:solidFill>
                <a:latin typeface="+mj-lt"/>
                <a:cs typeface="Times New Roman" pitchFamily="18" charset="0"/>
              </a:endParaRPr>
            </a:p>
          </p:txBody>
        </p:sp>
        <p:sp>
          <p:nvSpPr>
            <p:cNvPr id="31" name="AutoShape 32"/>
            <p:cNvSpPr>
              <a:spLocks noChangeArrowheads="1"/>
            </p:cNvSpPr>
            <p:nvPr/>
          </p:nvSpPr>
          <p:spPr bwMode="auto">
            <a:xfrm>
              <a:off x="3425205" y="1278285"/>
              <a:ext cx="2448272" cy="599117"/>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r>
                <a:rPr lang="ru-RU" sz="1600" dirty="0" smtClean="0">
                  <a:latin typeface="+mj-lt"/>
                </a:rPr>
                <a:t>Реставрация воинских захоронений и мемориальных комплексов</a:t>
              </a:r>
            </a:p>
          </p:txBody>
        </p:sp>
      </p:grpSp>
      <p:sp>
        <p:nvSpPr>
          <p:cNvPr id="6" name="TextBox 5"/>
          <p:cNvSpPr txBox="1"/>
          <p:nvPr/>
        </p:nvSpPr>
        <p:spPr>
          <a:xfrm>
            <a:off x="3409951" y="1000124"/>
            <a:ext cx="2781299" cy="646331"/>
          </a:xfrm>
          <a:prstGeom prst="rect">
            <a:avLst/>
          </a:prstGeom>
          <a:solidFill>
            <a:srgbClr val="FFCC66"/>
          </a:solidFill>
          <a:scene3d>
            <a:camera prst="orthographicFront"/>
            <a:lightRig rig="threePt" dir="t"/>
          </a:scene3d>
          <a:sp3d>
            <a:bevelT/>
          </a:sp3d>
        </p:spPr>
        <p:txBody>
          <a:bodyPr wrap="square" rtlCol="0">
            <a:spAutoFit/>
          </a:bodyPr>
          <a:lstStyle/>
          <a:p>
            <a:pPr algn="ctr" fontAlgn="t"/>
            <a:r>
              <a:rPr lang="ru-RU" sz="3600" b="1" dirty="0" smtClean="0">
                <a:solidFill>
                  <a:srgbClr val="002060"/>
                </a:solidFill>
                <a:latin typeface="Arial"/>
                <a:cs typeface="+mn-cs"/>
              </a:rPr>
              <a:t>695</a:t>
            </a:r>
            <a:endParaRPr lang="ru-RU" sz="3600" b="1" dirty="0">
              <a:solidFill>
                <a:srgbClr val="002060"/>
              </a:solidFill>
              <a:latin typeface="Arial"/>
              <a:cs typeface="+mn-cs"/>
            </a:endParaRPr>
          </a:p>
        </p:txBody>
      </p:sp>
      <p:pic>
        <p:nvPicPr>
          <p:cNvPr id="32" name="Picture 2" descr="C:\Users\superuser\Desktop\герб пятигорска.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7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0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0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20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2"/>
          <p:cNvSpPr txBox="1">
            <a:spLocks/>
          </p:cNvSpPr>
          <p:nvPr/>
        </p:nvSpPr>
        <p:spPr>
          <a:xfrm>
            <a:off x="790576" y="0"/>
            <a:ext cx="8353424" cy="504825"/>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lnSpc>
                <a:spcPct val="80000"/>
              </a:lnSpc>
              <a:defRPr/>
            </a:pPr>
            <a:r>
              <a:rPr lang="ru-RU" sz="2800" b="1" kern="0" spc="0" dirty="0" smtClean="0">
                <a:ln>
                  <a:noFill/>
                </a:ln>
                <a:solidFill>
                  <a:schemeClr val="accent3">
                    <a:lumMod val="50000"/>
                  </a:schemeClr>
                </a:solidFill>
                <a:effectLst/>
                <a:latin typeface="Arial"/>
              </a:rPr>
              <a:t>Развитие физической культуры и спорта</a:t>
            </a:r>
          </a:p>
        </p:txBody>
      </p:sp>
      <p:sp>
        <p:nvSpPr>
          <p:cNvPr id="6" name="TextBox 5"/>
          <p:cNvSpPr txBox="1"/>
          <p:nvPr/>
        </p:nvSpPr>
        <p:spPr>
          <a:xfrm>
            <a:off x="3286126" y="981074"/>
            <a:ext cx="2781299" cy="646331"/>
          </a:xfrm>
          <a:prstGeom prst="rect">
            <a:avLst/>
          </a:prstGeom>
          <a:solidFill>
            <a:srgbClr val="FFCC66"/>
          </a:solidFill>
          <a:scene3d>
            <a:camera prst="orthographicFront"/>
            <a:lightRig rig="threePt" dir="t"/>
          </a:scene3d>
          <a:sp3d>
            <a:bevelT/>
          </a:sp3d>
        </p:spPr>
        <p:txBody>
          <a:bodyPr wrap="square" rtlCol="0">
            <a:spAutoFit/>
          </a:bodyPr>
          <a:lstStyle/>
          <a:p>
            <a:pPr algn="ctr" fontAlgn="t"/>
            <a:r>
              <a:rPr lang="ru-RU" sz="3600" b="1" dirty="0" smtClean="0">
                <a:solidFill>
                  <a:srgbClr val="002060"/>
                </a:solidFill>
                <a:latin typeface="Arial"/>
                <a:cs typeface="+mn-cs"/>
              </a:rPr>
              <a:t>125,8</a:t>
            </a:r>
            <a:endParaRPr lang="ru-RU" sz="3600" b="1" dirty="0">
              <a:solidFill>
                <a:srgbClr val="002060"/>
              </a:solidFill>
              <a:latin typeface="Arial"/>
              <a:cs typeface="+mn-cs"/>
            </a:endParaRPr>
          </a:p>
        </p:txBody>
      </p:sp>
      <p:pic>
        <p:nvPicPr>
          <p:cNvPr id="1026" name="Picture 2" descr="https://sevbutovo.mos.ru/upload/medialibrary/577/87434163.jpg"/>
          <p:cNvPicPr>
            <a:picLocks noChangeAspect="1" noChangeArrowheads="1"/>
          </p:cNvPicPr>
          <p:nvPr/>
        </p:nvPicPr>
        <p:blipFill>
          <a:blip r:embed="rId7" cstate="print"/>
          <a:srcRect/>
          <a:stretch>
            <a:fillRect/>
          </a:stretch>
        </p:blipFill>
        <p:spPr bwMode="auto">
          <a:xfrm>
            <a:off x="3286125" y="1646238"/>
            <a:ext cx="2714082" cy="1697038"/>
          </a:xfrm>
          <a:prstGeom prst="rect">
            <a:avLst/>
          </a:prstGeom>
          <a:noFill/>
        </p:spPr>
      </p:pic>
      <p:grpSp>
        <p:nvGrpSpPr>
          <p:cNvPr id="8" name="Группа 35"/>
          <p:cNvGrpSpPr/>
          <p:nvPr/>
        </p:nvGrpSpPr>
        <p:grpSpPr>
          <a:xfrm>
            <a:off x="6229351" y="4686301"/>
            <a:ext cx="2724150" cy="1819275"/>
            <a:chOff x="3400158" y="1100650"/>
            <a:chExt cx="2517150" cy="1018134"/>
          </a:xfrm>
        </p:grpSpPr>
        <p:sp>
          <p:nvSpPr>
            <p:cNvPr id="9" name="Скругленный прямоугольник 8"/>
            <p:cNvSpPr/>
            <p:nvPr>
              <p:custDataLst>
                <p:tags r:id="rId5"/>
              </p:custDataLst>
            </p:nvPr>
          </p:nvSpPr>
          <p:spPr>
            <a:xfrm>
              <a:off x="3979879" y="1814943"/>
              <a:ext cx="1504024" cy="303841"/>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sz="2400" dirty="0" smtClean="0">
                  <a:ln>
                    <a:solidFill>
                      <a:schemeClr val="tx1"/>
                    </a:solidFill>
                  </a:ln>
                  <a:solidFill>
                    <a:schemeClr val="tx1"/>
                  </a:solidFill>
                  <a:latin typeface="+mj-lt"/>
                  <a:cs typeface="Times New Roman" pitchFamily="18" charset="0"/>
                </a:rPr>
                <a:t>4,9</a:t>
              </a:r>
              <a:endParaRPr lang="ru-RU" sz="2400" dirty="0">
                <a:ln>
                  <a:solidFill>
                    <a:schemeClr val="tx1"/>
                  </a:solidFill>
                </a:ln>
                <a:solidFill>
                  <a:schemeClr val="tx1"/>
                </a:solidFill>
                <a:latin typeface="+mj-lt"/>
                <a:cs typeface="Times New Roman" pitchFamily="18" charset="0"/>
              </a:endParaRPr>
            </a:p>
          </p:txBody>
        </p:sp>
        <p:sp>
          <p:nvSpPr>
            <p:cNvPr id="10" name="AutoShape 32"/>
            <p:cNvSpPr>
              <a:spLocks noChangeArrowheads="1"/>
            </p:cNvSpPr>
            <p:nvPr/>
          </p:nvSpPr>
          <p:spPr bwMode="auto">
            <a:xfrm>
              <a:off x="3400158" y="1100650"/>
              <a:ext cx="2517150" cy="676980"/>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r>
                <a:rPr lang="ru-RU" sz="2000" dirty="0" smtClean="0">
                  <a:latin typeface="+mj-lt"/>
                </a:rPr>
                <a:t>Физкультурно-оздоровительные, спортивно-массовые мероприятия</a:t>
              </a:r>
            </a:p>
          </p:txBody>
        </p:sp>
      </p:grpSp>
      <p:grpSp>
        <p:nvGrpSpPr>
          <p:cNvPr id="11" name="Группа 35"/>
          <p:cNvGrpSpPr/>
          <p:nvPr/>
        </p:nvGrpSpPr>
        <p:grpSpPr>
          <a:xfrm>
            <a:off x="142875" y="1895475"/>
            <a:ext cx="2924175" cy="2324100"/>
            <a:chOff x="3425205" y="647800"/>
            <a:chExt cx="2277635" cy="1513628"/>
          </a:xfrm>
        </p:grpSpPr>
        <p:sp>
          <p:nvSpPr>
            <p:cNvPr id="12" name="Скругленный прямоугольник 11"/>
            <p:cNvSpPr/>
            <p:nvPr>
              <p:custDataLst>
                <p:tags r:id="rId4"/>
              </p:custDataLst>
            </p:nvPr>
          </p:nvSpPr>
          <p:spPr>
            <a:xfrm>
              <a:off x="3793390" y="1781736"/>
              <a:ext cx="1683378" cy="379692"/>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sz="2400" dirty="0" smtClean="0">
                  <a:ln>
                    <a:solidFill>
                      <a:schemeClr val="tx1"/>
                    </a:solidFill>
                  </a:ln>
                  <a:solidFill>
                    <a:schemeClr val="tx1"/>
                  </a:solidFill>
                  <a:latin typeface="+mj-lt"/>
                  <a:cs typeface="Times New Roman" pitchFamily="18" charset="0"/>
                </a:rPr>
                <a:t>69,0</a:t>
              </a:r>
              <a:endParaRPr lang="ru-RU" sz="2400" dirty="0">
                <a:ln>
                  <a:solidFill>
                    <a:schemeClr val="tx1"/>
                  </a:solidFill>
                </a:ln>
                <a:solidFill>
                  <a:schemeClr val="tx1"/>
                </a:solidFill>
                <a:latin typeface="+mj-lt"/>
                <a:cs typeface="Times New Roman" pitchFamily="18" charset="0"/>
              </a:endParaRPr>
            </a:p>
          </p:txBody>
        </p:sp>
        <p:sp>
          <p:nvSpPr>
            <p:cNvPr id="13" name="AutoShape 32"/>
            <p:cNvSpPr>
              <a:spLocks noChangeArrowheads="1"/>
            </p:cNvSpPr>
            <p:nvPr/>
          </p:nvSpPr>
          <p:spPr bwMode="auto">
            <a:xfrm>
              <a:off x="3425205" y="647800"/>
              <a:ext cx="2277635" cy="1098034"/>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r>
                <a:rPr lang="ru-RU" sz="2000" dirty="0" smtClean="0">
                  <a:latin typeface="+mj-lt"/>
                </a:rPr>
                <a:t>Обеспечение деятельности  7 организаций спортивной подготовки</a:t>
              </a:r>
            </a:p>
          </p:txBody>
        </p:sp>
      </p:grpSp>
      <p:grpSp>
        <p:nvGrpSpPr>
          <p:cNvPr id="14" name="Группа 35"/>
          <p:cNvGrpSpPr/>
          <p:nvPr/>
        </p:nvGrpSpPr>
        <p:grpSpPr>
          <a:xfrm>
            <a:off x="6181725" y="2038350"/>
            <a:ext cx="2790825" cy="2085975"/>
            <a:chOff x="3425205" y="859162"/>
            <a:chExt cx="2448272" cy="1302266"/>
          </a:xfrm>
        </p:grpSpPr>
        <p:sp>
          <p:nvSpPr>
            <p:cNvPr id="15" name="Скругленный прямоугольник 14"/>
            <p:cNvSpPr/>
            <p:nvPr>
              <p:custDataLst>
                <p:tags r:id="rId3"/>
              </p:custDataLst>
            </p:nvPr>
          </p:nvSpPr>
          <p:spPr>
            <a:xfrm>
              <a:off x="3793390" y="1759156"/>
              <a:ext cx="1683378" cy="402272"/>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sz="2400" dirty="0" smtClean="0">
                  <a:ln>
                    <a:solidFill>
                      <a:schemeClr val="tx1"/>
                    </a:solidFill>
                  </a:ln>
                  <a:solidFill>
                    <a:schemeClr val="tx1"/>
                  </a:solidFill>
                  <a:latin typeface="+mj-lt"/>
                  <a:cs typeface="Times New Roman" pitchFamily="18" charset="0"/>
                </a:rPr>
                <a:t>5,3</a:t>
              </a:r>
              <a:endParaRPr lang="ru-RU" sz="2400" dirty="0">
                <a:ln>
                  <a:solidFill>
                    <a:schemeClr val="tx1"/>
                  </a:solidFill>
                </a:ln>
                <a:solidFill>
                  <a:schemeClr val="tx1"/>
                </a:solidFill>
                <a:latin typeface="+mj-lt"/>
                <a:cs typeface="Times New Roman" pitchFamily="18" charset="0"/>
              </a:endParaRPr>
            </a:p>
          </p:txBody>
        </p:sp>
        <p:sp>
          <p:nvSpPr>
            <p:cNvPr id="16" name="AutoShape 32"/>
            <p:cNvSpPr>
              <a:spLocks noChangeArrowheads="1"/>
            </p:cNvSpPr>
            <p:nvPr/>
          </p:nvSpPr>
          <p:spPr bwMode="auto">
            <a:xfrm>
              <a:off x="3425205" y="859162"/>
              <a:ext cx="2448272" cy="852580"/>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r>
                <a:rPr lang="ru-RU" sz="2000" dirty="0" smtClean="0">
                  <a:latin typeface="+mj-lt"/>
                </a:rPr>
                <a:t>Обеспечение деятельности Стадион Центральный</a:t>
              </a:r>
            </a:p>
          </p:txBody>
        </p:sp>
      </p:grpSp>
      <p:grpSp>
        <p:nvGrpSpPr>
          <p:cNvPr id="17" name="Группа 35"/>
          <p:cNvGrpSpPr/>
          <p:nvPr/>
        </p:nvGrpSpPr>
        <p:grpSpPr>
          <a:xfrm>
            <a:off x="114300" y="4962527"/>
            <a:ext cx="2819399" cy="1762123"/>
            <a:chOff x="3425205" y="1145525"/>
            <a:chExt cx="2448272" cy="1022721"/>
          </a:xfrm>
        </p:grpSpPr>
        <p:sp>
          <p:nvSpPr>
            <p:cNvPr id="18" name="Скругленный прямоугольник 17"/>
            <p:cNvSpPr/>
            <p:nvPr>
              <p:custDataLst>
                <p:tags r:id="rId2"/>
              </p:custDataLst>
            </p:nvPr>
          </p:nvSpPr>
          <p:spPr>
            <a:xfrm>
              <a:off x="3941868" y="1788554"/>
              <a:ext cx="1443344" cy="379692"/>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sz="2400" dirty="0" smtClean="0">
                  <a:ln>
                    <a:solidFill>
                      <a:schemeClr val="tx1"/>
                    </a:solidFill>
                  </a:ln>
                  <a:solidFill>
                    <a:schemeClr val="tx1"/>
                  </a:solidFill>
                  <a:latin typeface="+mj-lt"/>
                  <a:cs typeface="Times New Roman" pitchFamily="18" charset="0"/>
                </a:rPr>
                <a:t>1,4</a:t>
              </a:r>
              <a:endParaRPr lang="ru-RU" sz="2400" dirty="0">
                <a:ln>
                  <a:solidFill>
                    <a:schemeClr val="tx1"/>
                  </a:solidFill>
                </a:ln>
                <a:solidFill>
                  <a:schemeClr val="tx1"/>
                </a:solidFill>
                <a:latin typeface="+mj-lt"/>
                <a:cs typeface="Times New Roman" pitchFamily="18" charset="0"/>
              </a:endParaRPr>
            </a:p>
          </p:txBody>
        </p:sp>
        <p:sp>
          <p:nvSpPr>
            <p:cNvPr id="19" name="AutoShape 32"/>
            <p:cNvSpPr>
              <a:spLocks noChangeArrowheads="1"/>
            </p:cNvSpPr>
            <p:nvPr/>
          </p:nvSpPr>
          <p:spPr bwMode="auto">
            <a:xfrm>
              <a:off x="3425205" y="1145525"/>
              <a:ext cx="2448272" cy="600307"/>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r>
                <a:rPr lang="ru-RU" sz="2000" dirty="0" smtClean="0">
                  <a:latin typeface="+mj-lt"/>
                </a:rPr>
                <a:t>Поддержка футбола</a:t>
              </a:r>
            </a:p>
          </p:txBody>
        </p:sp>
      </p:grpSp>
      <p:grpSp>
        <p:nvGrpSpPr>
          <p:cNvPr id="20" name="Группа 35"/>
          <p:cNvGrpSpPr/>
          <p:nvPr/>
        </p:nvGrpSpPr>
        <p:grpSpPr>
          <a:xfrm>
            <a:off x="3238500" y="3409950"/>
            <a:ext cx="2867025" cy="1819275"/>
            <a:chOff x="3556086" y="852344"/>
            <a:chExt cx="2317389" cy="1130064"/>
          </a:xfrm>
        </p:grpSpPr>
        <p:sp>
          <p:nvSpPr>
            <p:cNvPr id="21" name="Скругленный прямоугольник 20"/>
            <p:cNvSpPr/>
            <p:nvPr>
              <p:custDataLst>
                <p:tags r:id="rId1"/>
              </p:custDataLst>
            </p:nvPr>
          </p:nvSpPr>
          <p:spPr>
            <a:xfrm>
              <a:off x="3793390" y="1602716"/>
              <a:ext cx="1683378" cy="379692"/>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tabLst>
                  <a:tab pos="542925" algn="l"/>
                </a:tabLst>
              </a:pPr>
              <a:r>
                <a:rPr lang="ru-RU" sz="2400" dirty="0" smtClean="0">
                  <a:ln>
                    <a:solidFill>
                      <a:schemeClr val="tx1"/>
                    </a:solidFill>
                  </a:ln>
                  <a:solidFill>
                    <a:schemeClr val="tx1"/>
                  </a:solidFill>
                  <a:latin typeface="+mj-lt"/>
                  <a:cs typeface="Times New Roman" pitchFamily="18" charset="0"/>
                </a:rPr>
                <a:t>40,6</a:t>
              </a:r>
              <a:endParaRPr lang="ru-RU" sz="2400" dirty="0">
                <a:ln>
                  <a:solidFill>
                    <a:schemeClr val="tx1"/>
                  </a:solidFill>
                </a:ln>
                <a:solidFill>
                  <a:schemeClr val="tx1"/>
                </a:solidFill>
                <a:latin typeface="+mj-lt"/>
                <a:cs typeface="Times New Roman" pitchFamily="18" charset="0"/>
              </a:endParaRPr>
            </a:p>
          </p:txBody>
        </p:sp>
        <p:sp>
          <p:nvSpPr>
            <p:cNvPr id="22" name="AutoShape 32"/>
            <p:cNvSpPr>
              <a:spLocks noChangeArrowheads="1"/>
            </p:cNvSpPr>
            <p:nvPr/>
          </p:nvSpPr>
          <p:spPr bwMode="auto">
            <a:xfrm>
              <a:off x="3556086" y="852344"/>
              <a:ext cx="2317389" cy="738458"/>
            </a:xfrm>
            <a:prstGeom prst="roundRect">
              <a:avLst>
                <a:gd name="adj" fmla="val 16667"/>
              </a:avLst>
            </a:prstGeom>
            <a:solidFill>
              <a:srgbClr val="A5C4E9">
                <a:alpha val="49000"/>
              </a:srgbClr>
            </a:solidFill>
            <a:ln w="9525">
              <a:noFill/>
              <a:round/>
              <a:headEnd/>
              <a:tailEnd/>
            </a:ln>
            <a:effectLst/>
          </p:spPr>
          <p:txBody>
            <a:bodyPr wrap="square" lIns="108000" tIns="72000" bIns="72000" anchor="ctr"/>
            <a:lstStyle/>
            <a:p>
              <a:pPr algn="ctr">
                <a:lnSpc>
                  <a:spcPts val="1600"/>
                </a:lnSpc>
              </a:pPr>
              <a:r>
                <a:rPr lang="ru-RU" sz="2000" dirty="0" smtClean="0">
                  <a:latin typeface="+mj-lt"/>
                </a:rPr>
                <a:t>Реконструкция ДЮСШ №2</a:t>
              </a:r>
            </a:p>
          </p:txBody>
        </p:sp>
      </p:grpSp>
      <p:pic>
        <p:nvPicPr>
          <p:cNvPr id="23" name="Picture 2" descr="C:\Users\superuser\Desktop\герб пятигорска.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0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nvGraphicFramePr>
        <p:xfrm>
          <a:off x="-2" y="904875"/>
          <a:ext cx="9144001" cy="59531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Диаграмма 5"/>
          <p:cNvGraphicFramePr/>
          <p:nvPr>
            <p:extLst>
              <p:ext uri="{D42A27DB-BD31-4B8C-83A1-F6EECF244321}">
                <p14:modId xmlns:p14="http://schemas.microsoft.com/office/powerpoint/2010/main" val="257832719"/>
              </p:ext>
            </p:extLst>
          </p:nvPr>
        </p:nvGraphicFramePr>
        <p:xfrm>
          <a:off x="4362449" y="1568765"/>
          <a:ext cx="4962525" cy="5146360"/>
        </p:xfrm>
        <a:graphic>
          <a:graphicData uri="http://schemas.openxmlformats.org/drawingml/2006/chart">
            <c:chart xmlns:c="http://schemas.openxmlformats.org/drawingml/2006/chart" xmlns:r="http://schemas.openxmlformats.org/officeDocument/2006/relationships" r:id="rId3"/>
          </a:graphicData>
        </a:graphic>
      </p:graphicFrame>
      <p:sp>
        <p:nvSpPr>
          <p:cNvPr id="5" name="Заголовок 2"/>
          <p:cNvSpPr txBox="1">
            <a:spLocks/>
          </p:cNvSpPr>
          <p:nvPr/>
        </p:nvSpPr>
        <p:spPr>
          <a:xfrm>
            <a:off x="781050" y="41015"/>
            <a:ext cx="8312535" cy="854335"/>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lnSpc>
                <a:spcPct val="80000"/>
              </a:lnSpc>
              <a:defRPr/>
            </a:pPr>
            <a:r>
              <a:rPr lang="ru-RU" sz="2800" b="1" kern="0" spc="0" dirty="0">
                <a:ln>
                  <a:noFill/>
                </a:ln>
                <a:solidFill>
                  <a:srgbClr val="0066FF"/>
                </a:solidFill>
                <a:effectLst>
                  <a:outerShdw blurRad="38100" dist="38100" dir="2700000" algn="tl">
                    <a:srgbClr val="000000"/>
                  </a:outerShdw>
                </a:effectLst>
                <a:latin typeface="Arial"/>
              </a:rPr>
              <a:t>Расходы </a:t>
            </a:r>
            <a:r>
              <a:rPr lang="ru-RU" sz="2800" b="1" kern="0" spc="0" dirty="0" smtClean="0">
                <a:ln>
                  <a:noFill/>
                </a:ln>
                <a:solidFill>
                  <a:srgbClr val="0066FF"/>
                </a:solidFill>
                <a:effectLst>
                  <a:outerShdw blurRad="38100" dist="38100" dir="2700000" algn="tl">
                    <a:srgbClr val="000000"/>
                  </a:outerShdw>
                </a:effectLst>
                <a:latin typeface="Arial"/>
              </a:rPr>
              <a:t>на  развитие экономики и инфраструктуры в 2018-2019 г.г.   </a:t>
            </a:r>
            <a:endParaRPr lang="ru-RU" sz="2800" b="1" kern="0" spc="0" dirty="0">
              <a:ln>
                <a:noFill/>
              </a:ln>
              <a:solidFill>
                <a:srgbClr val="0066FF"/>
              </a:solidFill>
              <a:effectLst>
                <a:outerShdw blurRad="38100" dist="38100" dir="2700000" algn="tl">
                  <a:srgbClr val="000000"/>
                </a:outerShdw>
              </a:effectLst>
              <a:latin typeface="Arial"/>
            </a:endParaRPr>
          </a:p>
        </p:txBody>
      </p:sp>
      <p:sp>
        <p:nvSpPr>
          <p:cNvPr id="3" name="TextBox 2"/>
          <p:cNvSpPr txBox="1"/>
          <p:nvPr/>
        </p:nvSpPr>
        <p:spPr>
          <a:xfrm>
            <a:off x="5505451" y="3062288"/>
            <a:ext cx="1295400" cy="615553"/>
          </a:xfrm>
          <a:prstGeom prst="rect">
            <a:avLst/>
          </a:prstGeom>
          <a:noFill/>
        </p:spPr>
        <p:txBody>
          <a:bodyPr wrap="square" rtlCol="0">
            <a:spAutoFit/>
          </a:bodyPr>
          <a:lstStyle/>
          <a:p>
            <a:r>
              <a:rPr lang="ru-RU" sz="1600" b="1" dirty="0" smtClean="0">
                <a:latin typeface="Arial" panose="020B0604020202020204" pitchFamily="34" charset="0"/>
                <a:cs typeface="Arial" panose="020B0604020202020204" pitchFamily="34" charset="0"/>
              </a:rPr>
              <a:t>    </a:t>
            </a:r>
            <a:r>
              <a:rPr lang="ru-RU" b="1" dirty="0" smtClean="0">
                <a:latin typeface="Arial" panose="020B0604020202020204" pitchFamily="34" charset="0"/>
                <a:cs typeface="Arial" panose="020B0604020202020204" pitchFamily="34" charset="0"/>
              </a:rPr>
              <a:t>676</a:t>
            </a:r>
          </a:p>
          <a:p>
            <a:r>
              <a:rPr lang="ru-RU" sz="1600" b="1" dirty="0" smtClean="0">
                <a:latin typeface="Arial" panose="020B0604020202020204" pitchFamily="34" charset="0"/>
                <a:cs typeface="Arial" panose="020B0604020202020204" pitchFamily="34" charset="0"/>
              </a:rPr>
              <a:t>    14%</a:t>
            </a:r>
            <a:endParaRPr lang="ru-RU" sz="1600" b="1" dirty="0">
              <a:latin typeface="Arial" panose="020B0604020202020204" pitchFamily="34" charset="0"/>
              <a:cs typeface="Arial" panose="020B0604020202020204" pitchFamily="34" charset="0"/>
            </a:endParaRPr>
          </a:p>
        </p:txBody>
      </p:sp>
      <p:sp>
        <p:nvSpPr>
          <p:cNvPr id="10" name="Штриховая стрелка вправо 9"/>
          <p:cNvSpPr/>
          <p:nvPr/>
        </p:nvSpPr>
        <p:spPr>
          <a:xfrm rot="5400000">
            <a:off x="5472110" y="1400177"/>
            <a:ext cx="1533529" cy="1800225"/>
          </a:xfrm>
          <a:prstGeom prst="stripedRightArrow">
            <a:avLst/>
          </a:prstGeom>
          <a:solidFill>
            <a:schemeClr val="accent5">
              <a:lumMod val="75000"/>
            </a:schemeClr>
          </a:solidFill>
          <a:ln>
            <a:solidFill>
              <a:schemeClr val="accent5">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TextBox 10"/>
          <p:cNvSpPr txBox="1"/>
          <p:nvPr/>
        </p:nvSpPr>
        <p:spPr>
          <a:xfrm>
            <a:off x="5558559" y="2140235"/>
            <a:ext cx="1504228" cy="584775"/>
          </a:xfrm>
          <a:prstGeom prst="rect">
            <a:avLst/>
          </a:prstGeom>
          <a:noFill/>
        </p:spPr>
        <p:txBody>
          <a:bodyPr wrap="square" rtlCol="0">
            <a:spAutoFit/>
          </a:bodyPr>
          <a:lstStyle/>
          <a:p>
            <a:pPr algn="ctr">
              <a:defRPr sz="1800" b="1" i="0" u="none" strike="noStrike" kern="1200" baseline="0">
                <a:solidFill>
                  <a:srgbClr val="002060"/>
                </a:solidFill>
                <a:latin typeface="+mn-lt"/>
                <a:ea typeface="+mn-ea"/>
                <a:cs typeface="+mn-cs"/>
              </a:defRPr>
            </a:pPr>
            <a:r>
              <a:rPr lang="ru-RU" sz="3200" b="1" dirty="0" smtClean="0">
                <a:solidFill>
                  <a:srgbClr val="002060"/>
                </a:solidFill>
                <a:latin typeface="+mn-lt"/>
                <a:cs typeface="+mn-cs"/>
              </a:rPr>
              <a:t>-80</a:t>
            </a:r>
            <a:endParaRPr lang="ru-RU" sz="3200" b="1" dirty="0">
              <a:solidFill>
                <a:srgbClr val="002060"/>
              </a:solidFill>
              <a:latin typeface="+mn-lt"/>
              <a:cs typeface="+mn-cs"/>
            </a:endParaRPr>
          </a:p>
        </p:txBody>
      </p:sp>
      <p:sp>
        <p:nvSpPr>
          <p:cNvPr id="12" name="Прямоугольник 11"/>
          <p:cNvSpPr>
            <a:spLocks noChangeArrowheads="1"/>
          </p:cNvSpPr>
          <p:nvPr/>
        </p:nvSpPr>
        <p:spPr bwMode="auto">
          <a:xfrm>
            <a:off x="7700187" y="993206"/>
            <a:ext cx="1272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ru-RU" altLang="ru-RU" sz="1800" dirty="0">
                <a:solidFill>
                  <a:srgbClr val="002060"/>
                </a:solidFill>
                <a:latin typeface="Arial" panose="020B0604020202020204" pitchFamily="34" charset="0"/>
                <a:cs typeface="Arial" panose="020B0604020202020204" pitchFamily="34" charset="0"/>
              </a:rPr>
              <a:t>млн</a:t>
            </a:r>
            <a:r>
              <a:rPr lang="ru-RU" altLang="ru-RU" sz="1800" dirty="0" smtClean="0">
                <a:solidFill>
                  <a:srgbClr val="002060"/>
                </a:solidFill>
                <a:latin typeface="Arial" panose="020B0604020202020204" pitchFamily="34" charset="0"/>
                <a:cs typeface="Arial" panose="020B0604020202020204" pitchFamily="34" charset="0"/>
              </a:rPr>
              <a:t>. руб</a:t>
            </a:r>
            <a:r>
              <a:rPr lang="ru-RU" altLang="ru-RU" sz="1800" dirty="0">
                <a:solidFill>
                  <a:srgbClr val="002060"/>
                </a:solidFill>
                <a:latin typeface="Arial" panose="020B0604020202020204" pitchFamily="34" charset="0"/>
                <a:cs typeface="Arial" panose="020B0604020202020204" pitchFamily="34" charset="0"/>
              </a:rPr>
              <a:t>.</a:t>
            </a:r>
          </a:p>
        </p:txBody>
      </p:sp>
      <p:pic>
        <p:nvPicPr>
          <p:cNvPr id="14" name="Picture 11" descr="5gor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790574" cy="988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9172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Диаграмма 39"/>
          <p:cNvGraphicFramePr/>
          <p:nvPr/>
        </p:nvGraphicFramePr>
        <p:xfrm>
          <a:off x="4705350" y="0"/>
          <a:ext cx="4267200" cy="43719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5" name="Содержимое 5"/>
          <p:cNvGraphicFramePr>
            <a:graphicFrameLocks noGrp="1"/>
          </p:cNvGraphicFramePr>
          <p:nvPr>
            <p:extLst>
              <p:ext uri="{D42A27DB-BD31-4B8C-83A1-F6EECF244321}">
                <p14:modId xmlns:p14="http://schemas.microsoft.com/office/powerpoint/2010/main" val="1039628605"/>
              </p:ext>
            </p:extLst>
          </p:nvPr>
        </p:nvGraphicFramePr>
        <p:xfrm>
          <a:off x="0" y="2676525"/>
          <a:ext cx="4400550" cy="4305300"/>
        </p:xfrm>
        <a:graphic>
          <a:graphicData uri="http://schemas.openxmlformats.org/drawingml/2006/chart">
            <c:chart xmlns:c="http://schemas.openxmlformats.org/drawingml/2006/chart" xmlns:r="http://schemas.openxmlformats.org/officeDocument/2006/relationships" r:id="rId3"/>
          </a:graphicData>
        </a:graphic>
      </p:graphicFrame>
      <p:sp>
        <p:nvSpPr>
          <p:cNvPr id="5" name="Заголовок 2"/>
          <p:cNvSpPr txBox="1">
            <a:spLocks/>
          </p:cNvSpPr>
          <p:nvPr/>
        </p:nvSpPr>
        <p:spPr>
          <a:xfrm>
            <a:off x="819151" y="0"/>
            <a:ext cx="8324849" cy="771726"/>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lnSpc>
                <a:spcPct val="80000"/>
              </a:lnSpc>
              <a:defRPr/>
            </a:pPr>
            <a:r>
              <a:rPr lang="ru-RU" sz="2800" b="1" kern="0" spc="0" dirty="0" smtClean="0">
                <a:ln>
                  <a:noFill/>
                </a:ln>
                <a:solidFill>
                  <a:schemeClr val="tx1"/>
                </a:solidFill>
                <a:effectLst/>
                <a:latin typeface="Arial"/>
              </a:rPr>
              <a:t>Структура дорожного фонда города Пятигорска</a:t>
            </a:r>
          </a:p>
        </p:txBody>
      </p:sp>
      <p:sp>
        <p:nvSpPr>
          <p:cNvPr id="12" name="TextBox 11"/>
          <p:cNvSpPr txBox="1"/>
          <p:nvPr/>
        </p:nvSpPr>
        <p:spPr>
          <a:xfrm rot="321410">
            <a:off x="345078" y="5159686"/>
            <a:ext cx="4082846" cy="369332"/>
          </a:xfrm>
          <a:prstGeom prst="rect">
            <a:avLst/>
          </a:prstGeom>
          <a:noFill/>
        </p:spPr>
        <p:txBody>
          <a:bodyPr wrap="square" rtlCol="0">
            <a:spAutoFit/>
          </a:bodyPr>
          <a:lstStyle/>
          <a:p>
            <a:endParaRPr lang="ru-RU" dirty="0"/>
          </a:p>
        </p:txBody>
      </p:sp>
      <p:sp>
        <p:nvSpPr>
          <p:cNvPr id="10" name="Прямоугольник 9"/>
          <p:cNvSpPr>
            <a:spLocks noChangeArrowheads="1"/>
          </p:cNvSpPr>
          <p:nvPr/>
        </p:nvSpPr>
        <p:spPr bwMode="auto">
          <a:xfrm>
            <a:off x="7871637" y="640781"/>
            <a:ext cx="1272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ru-RU" altLang="ru-RU" sz="1800" dirty="0">
                <a:solidFill>
                  <a:srgbClr val="002060"/>
                </a:solidFill>
                <a:latin typeface="Arial" panose="020B0604020202020204" pitchFamily="34" charset="0"/>
                <a:cs typeface="Arial" panose="020B0604020202020204" pitchFamily="34" charset="0"/>
              </a:rPr>
              <a:t>млн</a:t>
            </a:r>
            <a:r>
              <a:rPr lang="ru-RU" altLang="ru-RU" sz="1800" dirty="0" smtClean="0">
                <a:solidFill>
                  <a:srgbClr val="002060"/>
                </a:solidFill>
                <a:latin typeface="Arial" panose="020B0604020202020204" pitchFamily="34" charset="0"/>
                <a:cs typeface="Arial" panose="020B0604020202020204" pitchFamily="34" charset="0"/>
              </a:rPr>
              <a:t>. руб</a:t>
            </a:r>
            <a:r>
              <a:rPr lang="ru-RU" altLang="ru-RU" sz="1800" dirty="0">
                <a:solidFill>
                  <a:srgbClr val="002060"/>
                </a:solidFill>
                <a:latin typeface="Arial" panose="020B0604020202020204" pitchFamily="34" charset="0"/>
                <a:cs typeface="Arial" panose="020B0604020202020204" pitchFamily="34" charset="0"/>
              </a:rPr>
              <a:t>.</a:t>
            </a:r>
          </a:p>
        </p:txBody>
      </p:sp>
      <p:sp>
        <p:nvSpPr>
          <p:cNvPr id="18" name="TextBox 17"/>
          <p:cNvSpPr txBox="1"/>
          <p:nvPr/>
        </p:nvSpPr>
        <p:spPr>
          <a:xfrm>
            <a:off x="1" y="1162050"/>
            <a:ext cx="4686300" cy="369332"/>
          </a:xfrm>
          <a:prstGeom prst="rect">
            <a:avLst/>
          </a:prstGeom>
          <a:noFill/>
        </p:spPr>
        <p:txBody>
          <a:bodyPr wrap="square" rtlCol="0">
            <a:spAutoFit/>
          </a:bodyPr>
          <a:lstStyle/>
          <a:p>
            <a:pPr algn="ctr" fontAlgn="t"/>
            <a:r>
              <a:rPr lang="ru-RU" b="1" dirty="0" smtClean="0">
                <a:solidFill>
                  <a:srgbClr val="002060"/>
                </a:solidFill>
                <a:latin typeface="Arial"/>
                <a:cs typeface="+mn-cs"/>
              </a:rPr>
              <a:t>Субсидии краевого дорожного фонда</a:t>
            </a:r>
            <a:endParaRPr lang="ru-RU" b="1" dirty="0">
              <a:solidFill>
                <a:srgbClr val="002060"/>
              </a:solidFill>
              <a:latin typeface="Arial"/>
              <a:cs typeface="+mn-cs"/>
            </a:endParaRPr>
          </a:p>
        </p:txBody>
      </p:sp>
      <p:graphicFrame>
        <p:nvGraphicFramePr>
          <p:cNvPr id="19" name="Диаграмма 18"/>
          <p:cNvGraphicFramePr/>
          <p:nvPr/>
        </p:nvGraphicFramePr>
        <p:xfrm>
          <a:off x="5076825" y="1085850"/>
          <a:ext cx="3867150" cy="2895600"/>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p:cNvSpPr txBox="1"/>
          <p:nvPr/>
        </p:nvSpPr>
        <p:spPr>
          <a:xfrm>
            <a:off x="857250" y="3476625"/>
            <a:ext cx="542925" cy="400110"/>
          </a:xfrm>
          <a:prstGeom prst="rect">
            <a:avLst/>
          </a:prstGeom>
          <a:noFill/>
        </p:spPr>
        <p:txBody>
          <a:bodyPr wrap="square" rtlCol="0">
            <a:spAutoFit/>
          </a:bodyPr>
          <a:lstStyle/>
          <a:p>
            <a:r>
              <a:rPr lang="ru-RU" sz="2000" b="1" dirty="0" smtClean="0">
                <a:solidFill>
                  <a:srgbClr val="2D2D8A">
                    <a:lumMod val="75000"/>
                  </a:srgbClr>
                </a:solidFill>
                <a:latin typeface="Arial"/>
              </a:rPr>
              <a:t>36</a:t>
            </a:r>
            <a:endParaRPr lang="ru-RU" sz="2000" b="1" dirty="0">
              <a:solidFill>
                <a:srgbClr val="2D2D8A">
                  <a:lumMod val="75000"/>
                </a:srgbClr>
              </a:solidFill>
              <a:latin typeface="Arial"/>
            </a:endParaRPr>
          </a:p>
        </p:txBody>
      </p:sp>
      <p:sp>
        <p:nvSpPr>
          <p:cNvPr id="32" name="TextBox 31"/>
          <p:cNvSpPr txBox="1"/>
          <p:nvPr/>
        </p:nvSpPr>
        <p:spPr>
          <a:xfrm>
            <a:off x="0" y="2638425"/>
            <a:ext cx="4876800" cy="369332"/>
          </a:xfrm>
          <a:prstGeom prst="rect">
            <a:avLst/>
          </a:prstGeom>
          <a:noFill/>
        </p:spPr>
        <p:txBody>
          <a:bodyPr wrap="square" rtlCol="0">
            <a:spAutoFit/>
          </a:bodyPr>
          <a:lstStyle/>
          <a:p>
            <a:pPr algn="ctr" fontAlgn="t"/>
            <a:r>
              <a:rPr lang="ru-RU" b="1" dirty="0" smtClean="0">
                <a:solidFill>
                  <a:srgbClr val="002060"/>
                </a:solidFill>
                <a:latin typeface="Arial"/>
                <a:cs typeface="+mn-cs"/>
              </a:rPr>
              <a:t>Муниципальный дорожный фонд</a:t>
            </a:r>
            <a:endParaRPr lang="ru-RU" b="1" dirty="0">
              <a:solidFill>
                <a:srgbClr val="002060"/>
              </a:solidFill>
              <a:latin typeface="Arial"/>
              <a:cs typeface="+mn-cs"/>
            </a:endParaRPr>
          </a:p>
        </p:txBody>
      </p:sp>
      <p:sp>
        <p:nvSpPr>
          <p:cNvPr id="36" name="TextBox 35"/>
          <p:cNvSpPr txBox="1"/>
          <p:nvPr/>
        </p:nvSpPr>
        <p:spPr>
          <a:xfrm>
            <a:off x="1981200" y="2952750"/>
            <a:ext cx="542925" cy="400110"/>
          </a:xfrm>
          <a:prstGeom prst="rect">
            <a:avLst/>
          </a:prstGeom>
          <a:noFill/>
        </p:spPr>
        <p:txBody>
          <a:bodyPr wrap="square" rtlCol="0">
            <a:spAutoFit/>
          </a:bodyPr>
          <a:lstStyle/>
          <a:p>
            <a:r>
              <a:rPr lang="ru-RU" sz="2000" b="1" dirty="0" smtClean="0">
                <a:solidFill>
                  <a:srgbClr val="2D2D8A">
                    <a:lumMod val="75000"/>
                  </a:srgbClr>
                </a:solidFill>
                <a:latin typeface="Arial"/>
              </a:rPr>
              <a:t>45</a:t>
            </a:r>
            <a:endParaRPr lang="ru-RU" sz="2000" b="1" dirty="0">
              <a:solidFill>
                <a:srgbClr val="2D2D8A">
                  <a:lumMod val="75000"/>
                </a:srgbClr>
              </a:solidFill>
              <a:latin typeface="Arial"/>
            </a:endParaRPr>
          </a:p>
        </p:txBody>
      </p:sp>
      <p:sp>
        <p:nvSpPr>
          <p:cNvPr id="37" name="TextBox 36"/>
          <p:cNvSpPr txBox="1"/>
          <p:nvPr/>
        </p:nvSpPr>
        <p:spPr>
          <a:xfrm>
            <a:off x="2933701" y="3181350"/>
            <a:ext cx="685800" cy="400110"/>
          </a:xfrm>
          <a:prstGeom prst="rect">
            <a:avLst/>
          </a:prstGeom>
          <a:noFill/>
        </p:spPr>
        <p:txBody>
          <a:bodyPr wrap="square" rtlCol="0">
            <a:spAutoFit/>
          </a:bodyPr>
          <a:lstStyle/>
          <a:p>
            <a:r>
              <a:rPr lang="ru-RU" sz="2000" b="1" dirty="0" smtClean="0">
                <a:solidFill>
                  <a:srgbClr val="2D2D8A">
                    <a:lumMod val="75000"/>
                  </a:srgbClr>
                </a:solidFill>
                <a:latin typeface="Arial"/>
              </a:rPr>
              <a:t>40,5</a:t>
            </a:r>
            <a:endParaRPr lang="ru-RU" sz="2000" b="1" dirty="0">
              <a:solidFill>
                <a:srgbClr val="2D2D8A">
                  <a:lumMod val="75000"/>
                </a:srgbClr>
              </a:solidFill>
              <a:latin typeface="Arial"/>
            </a:endParaRPr>
          </a:p>
        </p:txBody>
      </p:sp>
      <p:graphicFrame>
        <p:nvGraphicFramePr>
          <p:cNvPr id="38" name="Диаграмма 37"/>
          <p:cNvGraphicFramePr/>
          <p:nvPr/>
        </p:nvGraphicFramePr>
        <p:xfrm>
          <a:off x="-200025" y="1504950"/>
          <a:ext cx="5086349" cy="1219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1" name="Схема 40"/>
          <p:cNvGraphicFramePr/>
          <p:nvPr>
            <p:extLst>
              <p:ext uri="{D42A27DB-BD31-4B8C-83A1-F6EECF244321}">
                <p14:modId xmlns:p14="http://schemas.microsoft.com/office/powerpoint/2010/main" val="3950972328"/>
              </p:ext>
            </p:extLst>
          </p:nvPr>
        </p:nvGraphicFramePr>
        <p:xfrm>
          <a:off x="3848100" y="3581400"/>
          <a:ext cx="5295900" cy="3581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2" name="TextBox 41"/>
          <p:cNvSpPr txBox="1"/>
          <p:nvPr/>
        </p:nvSpPr>
        <p:spPr>
          <a:xfrm>
            <a:off x="3733801" y="6488668"/>
            <a:ext cx="5410200" cy="369332"/>
          </a:xfrm>
          <a:prstGeom prst="rect">
            <a:avLst/>
          </a:prstGeom>
          <a:noFill/>
        </p:spPr>
        <p:txBody>
          <a:bodyPr wrap="square" rtlCol="0">
            <a:spAutoFit/>
          </a:bodyPr>
          <a:lstStyle/>
          <a:p>
            <a:pPr algn="ctr" fontAlgn="t"/>
            <a:r>
              <a:rPr lang="ru-RU" b="1" dirty="0" smtClean="0">
                <a:solidFill>
                  <a:srgbClr val="002060"/>
                </a:solidFill>
                <a:latin typeface="Arial"/>
                <a:cs typeface="+mn-cs"/>
              </a:rPr>
              <a:t>Расходы на дорожную деятельность в 2019 г.</a:t>
            </a:r>
            <a:endParaRPr lang="ru-RU" b="1" dirty="0">
              <a:solidFill>
                <a:srgbClr val="002060"/>
              </a:solidFill>
              <a:latin typeface="Arial"/>
              <a:cs typeface="+mn-cs"/>
            </a:endParaRPr>
          </a:p>
        </p:txBody>
      </p:sp>
      <p:sp>
        <p:nvSpPr>
          <p:cNvPr id="43" name="TextBox 42"/>
          <p:cNvSpPr txBox="1"/>
          <p:nvPr/>
        </p:nvSpPr>
        <p:spPr>
          <a:xfrm>
            <a:off x="5514976" y="1869039"/>
            <a:ext cx="1543050" cy="523220"/>
          </a:xfrm>
          <a:prstGeom prst="rect">
            <a:avLst/>
          </a:prstGeom>
          <a:noFill/>
        </p:spPr>
        <p:txBody>
          <a:bodyPr wrap="square" rtlCol="0">
            <a:spAutoFit/>
          </a:bodyPr>
          <a:lstStyle/>
          <a:p>
            <a:r>
              <a:rPr lang="ru-RU" sz="2800" b="1" dirty="0" smtClean="0">
                <a:latin typeface="Arial" panose="020B0604020202020204" pitchFamily="34" charset="0"/>
                <a:cs typeface="Arial" panose="020B0604020202020204" pitchFamily="34" charset="0"/>
              </a:rPr>
              <a:t>125,8</a:t>
            </a:r>
            <a:endParaRPr lang="ru-RU" sz="2800" b="1" dirty="0">
              <a:latin typeface="Arial" panose="020B0604020202020204" pitchFamily="34" charset="0"/>
              <a:cs typeface="Arial" panose="020B0604020202020204" pitchFamily="34" charset="0"/>
            </a:endParaRPr>
          </a:p>
        </p:txBody>
      </p:sp>
      <p:pic>
        <p:nvPicPr>
          <p:cNvPr id="21" name="Picture 2" descr="C:\Users\superuser\Desktop\герб пятигорска.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1426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36840" y="580987"/>
            <a:ext cx="7620000" cy="5512309"/>
          </a:xfrm>
        </p:spPr>
        <p:txBody>
          <a:bodyPr>
            <a:noAutofit/>
          </a:bodyPr>
          <a:lstStyle/>
          <a:p>
            <a:pPr algn="ctr">
              <a:spcAft>
                <a:spcPts val="0"/>
              </a:spcAft>
            </a:pPr>
            <a:r>
              <a:rPr lang="ru-RU" sz="1400" b="0" dirty="0"/>
              <a:t>Представляя брошюру</a:t>
            </a:r>
          </a:p>
          <a:p>
            <a:pPr algn="ctr">
              <a:spcAft>
                <a:spcPts val="0"/>
              </a:spcAft>
            </a:pPr>
            <a:endParaRPr lang="ru-RU" sz="1400" dirty="0" smtClean="0"/>
          </a:p>
          <a:p>
            <a:pPr algn="ctr">
              <a:spcAft>
                <a:spcPts val="0"/>
              </a:spcAft>
            </a:pPr>
            <a:r>
              <a:rPr lang="ru-RU" sz="1400" dirty="0" smtClean="0"/>
              <a:t> </a:t>
            </a:r>
            <a:r>
              <a:rPr lang="ru-RU" sz="1400" dirty="0">
                <a:solidFill>
                  <a:srgbClr val="0070C0"/>
                </a:solidFill>
              </a:rPr>
              <a:t>«Бюджет для граждан по </a:t>
            </a:r>
            <a:r>
              <a:rPr lang="ru-RU" sz="1400" dirty="0" smtClean="0">
                <a:solidFill>
                  <a:srgbClr val="0070C0"/>
                </a:solidFill>
              </a:rPr>
              <a:t>отчету об исполнении </a:t>
            </a:r>
            <a:r>
              <a:rPr lang="ru-RU" sz="1400" dirty="0">
                <a:solidFill>
                  <a:srgbClr val="0070C0"/>
                </a:solidFill>
              </a:rPr>
              <a:t>бюджета города-курорта Пятигорска </a:t>
            </a:r>
            <a:r>
              <a:rPr lang="ru-RU" sz="1400" dirty="0" smtClean="0">
                <a:solidFill>
                  <a:srgbClr val="0070C0"/>
                </a:solidFill>
              </a:rPr>
              <a:t>за 2019 год» </a:t>
            </a:r>
          </a:p>
          <a:p>
            <a:pPr algn="ctr"/>
            <a:endParaRPr lang="ru-RU" sz="1400" b="0" dirty="0" smtClean="0"/>
          </a:p>
          <a:p>
            <a:pPr algn="ctr"/>
            <a:r>
              <a:rPr lang="ru-RU" sz="1400" b="0" dirty="0" smtClean="0"/>
              <a:t>Бюджет </a:t>
            </a:r>
            <a:r>
              <a:rPr lang="ru-RU" sz="1400" b="0" dirty="0"/>
              <a:t>города 2019 года традиционно является социально направленным. </a:t>
            </a:r>
            <a:endParaRPr lang="ru-RU" sz="1400" b="0" dirty="0" smtClean="0"/>
          </a:p>
          <a:p>
            <a:pPr algn="ctr"/>
            <a:r>
              <a:rPr lang="ru-RU" sz="1400" b="0" dirty="0" smtClean="0"/>
              <a:t>Исполнение </a:t>
            </a:r>
            <a:r>
              <a:rPr lang="ru-RU" sz="1400" b="0" dirty="0"/>
              <a:t>расходов бюджета города, направляемых на отрасли социального блока, в 2019 году сложилось в сумме 3 630 </a:t>
            </a:r>
            <a:r>
              <a:rPr lang="ru-RU" sz="1400" b="0" dirty="0" smtClean="0"/>
              <a:t>509, 76 </a:t>
            </a:r>
            <a:r>
              <a:rPr lang="ru-RU" sz="1400" b="0" dirty="0"/>
              <a:t>руб. и составило 76,9% бюджета города.</a:t>
            </a:r>
          </a:p>
          <a:p>
            <a:pPr algn="ctr"/>
            <a:r>
              <a:rPr lang="ru-RU" sz="1400" b="0" dirty="0"/>
              <a:t>В 2019 году средства бюджета города в первоочередном порядке направлялись на финансирование приоритетных расходов, утвержденных решением о бюджете города: оплату труда и начисления на выплаты по оплате труда, социальное обеспечение населения, оплату коммунальных услуг и услуг связи, приобретение продуктов питания и услуг по организации питания для муниципальных казенных учреждений города-курорта Пятигорска, обслуживание и погашение муниципального долга, субсидии муниципальным бюджетным учреждениям города-курорта Пятигорска и муниципальным автономным учреждениям города-курорта Пятигорска на выполнение муниципального задания, субсидии муниципальным бюджетным учреждениям города-курорта Пятигорска и муниципальным автономным учреждениям города-курорта Пятигорска на иные цели. </a:t>
            </a:r>
          </a:p>
          <a:p>
            <a:pPr algn="ctr"/>
            <a:endParaRPr lang="ru-RU" sz="1400" b="0" dirty="0"/>
          </a:p>
        </p:txBody>
      </p:sp>
      <p:sp>
        <p:nvSpPr>
          <p:cNvPr id="4" name="Прямоугольник 3"/>
          <p:cNvSpPr/>
          <p:nvPr/>
        </p:nvSpPr>
        <p:spPr>
          <a:xfrm>
            <a:off x="2123728" y="15663"/>
            <a:ext cx="6533112" cy="400110"/>
          </a:xfrm>
          <a:prstGeom prst="rect">
            <a:avLst/>
          </a:prstGeom>
        </p:spPr>
        <p:txBody>
          <a:bodyPr wrap="square">
            <a:spAutoFit/>
          </a:bodyPr>
          <a:lstStyle/>
          <a:p>
            <a:r>
              <a:rPr lang="ru-RU" sz="2000" b="1" dirty="0"/>
              <a:t>Уважаемые </a:t>
            </a:r>
            <a:r>
              <a:rPr lang="ru-RU" sz="2000" b="1" dirty="0" smtClean="0"/>
              <a:t>жители город-курорта Пятигорска!</a:t>
            </a:r>
            <a:endParaRPr lang="ru-RU" sz="2000" b="1" dirty="0"/>
          </a:p>
        </p:txBody>
      </p:sp>
      <p:pic>
        <p:nvPicPr>
          <p:cNvPr id="5"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8812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tsuab.ru/upload/iblock/77d/77d44648d3d40928c4b684b36b9c6024.jpg"/>
          <p:cNvPicPr>
            <a:picLocks noChangeAspect="1" noChangeArrowheads="1"/>
          </p:cNvPicPr>
          <p:nvPr/>
        </p:nvPicPr>
        <p:blipFill>
          <a:blip r:embed="rId2">
            <a:duotone>
              <a:prstClr val="black"/>
              <a:srgbClr val="D9C3A5">
                <a:tint val="50000"/>
                <a:satMod val="180000"/>
              </a:srgbClr>
            </a:duotone>
            <a:lum bright="33000"/>
          </a:blip>
          <a:srcRect/>
          <a:stretch>
            <a:fillRect/>
          </a:stretch>
        </p:blipFill>
        <p:spPr bwMode="auto">
          <a:xfrm>
            <a:off x="0" y="904875"/>
            <a:ext cx="9144000" cy="5953125"/>
          </a:xfrm>
          <a:prstGeom prst="rect">
            <a:avLst/>
          </a:prstGeom>
          <a:noFill/>
        </p:spPr>
      </p:pic>
      <p:graphicFrame>
        <p:nvGraphicFramePr>
          <p:cNvPr id="6" name="Схема 5"/>
          <p:cNvGraphicFramePr/>
          <p:nvPr/>
        </p:nvGraphicFramePr>
        <p:xfrm>
          <a:off x="-114300" y="371475"/>
          <a:ext cx="7667625" cy="6486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Заголовок 2"/>
          <p:cNvSpPr txBox="1">
            <a:spLocks/>
          </p:cNvSpPr>
          <p:nvPr/>
        </p:nvSpPr>
        <p:spPr>
          <a:xfrm>
            <a:off x="819151" y="0"/>
            <a:ext cx="8324849" cy="752475"/>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lnSpc>
                <a:spcPct val="80000"/>
              </a:lnSpc>
              <a:defRPr/>
            </a:pPr>
            <a:r>
              <a:rPr lang="ru-RU" sz="2800" b="1" kern="0" spc="0" dirty="0" smtClean="0">
                <a:ln>
                  <a:noFill/>
                </a:ln>
                <a:solidFill>
                  <a:srgbClr val="0066FF"/>
                </a:solidFill>
                <a:effectLst>
                  <a:outerShdw blurRad="38100" dist="38100" dir="2700000" algn="tl">
                    <a:srgbClr val="000000"/>
                  </a:outerShdw>
                </a:effectLst>
                <a:latin typeface="Arial"/>
              </a:rPr>
              <a:t>Строительство и реконструкция дорог </a:t>
            </a:r>
          </a:p>
          <a:p>
            <a:pPr marL="446088" indent="-446088" algn="ctr" eaLnBrk="1" hangingPunct="1">
              <a:lnSpc>
                <a:spcPct val="80000"/>
              </a:lnSpc>
              <a:defRPr/>
            </a:pPr>
            <a:r>
              <a:rPr lang="ru-RU" sz="2800" b="1" kern="0" spc="0" dirty="0" smtClean="0">
                <a:ln>
                  <a:noFill/>
                </a:ln>
                <a:solidFill>
                  <a:srgbClr val="0066FF"/>
                </a:solidFill>
                <a:effectLst>
                  <a:outerShdw blurRad="38100" dist="38100" dir="2700000" algn="tl">
                    <a:srgbClr val="000000"/>
                  </a:outerShdw>
                </a:effectLst>
                <a:latin typeface="Arial"/>
              </a:rPr>
              <a:t>в 2019 году</a:t>
            </a:r>
          </a:p>
        </p:txBody>
      </p:sp>
      <p:sp>
        <p:nvSpPr>
          <p:cNvPr id="7" name="Скругленный прямоугольник 6"/>
          <p:cNvSpPr/>
          <p:nvPr/>
        </p:nvSpPr>
        <p:spPr>
          <a:xfrm>
            <a:off x="7448550" y="1123950"/>
            <a:ext cx="1695450" cy="1438275"/>
          </a:xfrm>
          <a:prstGeom prst="roundRect">
            <a:avLst>
              <a:gd name="adj" fmla="val 32849"/>
            </a:avLst>
          </a:prstGeom>
          <a:solidFill>
            <a:srgbClr val="FF9933"/>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indent="-398463" algn="ctr">
              <a:lnSpc>
                <a:spcPts val="1400"/>
              </a:lnSpc>
              <a:defRPr/>
            </a:pPr>
            <a:r>
              <a:rPr lang="ru-RU" sz="4800" b="1" dirty="0" smtClean="0">
                <a:solidFill>
                  <a:schemeClr val="tx1"/>
                </a:solidFill>
                <a:cs typeface="Tahoma" pitchFamily="34" charset="0"/>
              </a:rPr>
              <a:t>28,3</a:t>
            </a:r>
            <a:endParaRPr lang="ru-RU" sz="4800" b="1" dirty="0">
              <a:solidFill>
                <a:schemeClr val="tx1"/>
              </a:solidFill>
              <a:cs typeface="Tahoma" pitchFamily="34" charset="0"/>
            </a:endParaRPr>
          </a:p>
        </p:txBody>
      </p:sp>
      <p:sp>
        <p:nvSpPr>
          <p:cNvPr id="10" name="Прямоугольник 9"/>
          <p:cNvSpPr>
            <a:spLocks noChangeArrowheads="1"/>
          </p:cNvSpPr>
          <p:nvPr/>
        </p:nvSpPr>
        <p:spPr bwMode="auto">
          <a:xfrm>
            <a:off x="7871637" y="545531"/>
            <a:ext cx="1272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ru-RU" altLang="ru-RU" sz="1800" dirty="0">
                <a:solidFill>
                  <a:srgbClr val="002060"/>
                </a:solidFill>
                <a:latin typeface="Arial" panose="020B0604020202020204" pitchFamily="34" charset="0"/>
                <a:cs typeface="Arial" panose="020B0604020202020204" pitchFamily="34" charset="0"/>
              </a:rPr>
              <a:t>млн</a:t>
            </a:r>
            <a:r>
              <a:rPr lang="ru-RU" altLang="ru-RU" sz="1800" dirty="0" smtClean="0">
                <a:solidFill>
                  <a:srgbClr val="002060"/>
                </a:solidFill>
                <a:latin typeface="Arial" panose="020B0604020202020204" pitchFamily="34" charset="0"/>
                <a:cs typeface="Arial" panose="020B0604020202020204" pitchFamily="34" charset="0"/>
              </a:rPr>
              <a:t>. руб</a:t>
            </a:r>
            <a:r>
              <a:rPr lang="ru-RU" altLang="ru-RU" sz="1800" dirty="0">
                <a:solidFill>
                  <a:srgbClr val="002060"/>
                </a:solidFill>
                <a:latin typeface="Arial" panose="020B0604020202020204" pitchFamily="34" charset="0"/>
                <a:cs typeface="Arial" panose="020B0604020202020204" pitchFamily="34" charset="0"/>
              </a:rPr>
              <a:t>.</a:t>
            </a:r>
          </a:p>
        </p:txBody>
      </p:sp>
      <p:pic>
        <p:nvPicPr>
          <p:cNvPr id="8" name="Picture 2" descr="C:\Users\superuser\Desktop\герб пятигорска.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372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chusrayon.ru/sites/default/files/files/2019/clip_art/%D0%A0%D0%95%D0%9C%D0%9E%D0%9D%D0%A2%20%D0%94%D0%9E%D0%A0%D0%9E%D0%93.jpg"/>
          <p:cNvPicPr>
            <a:picLocks noChangeAspect="1" noChangeArrowheads="1"/>
          </p:cNvPicPr>
          <p:nvPr/>
        </p:nvPicPr>
        <p:blipFill>
          <a:blip r:embed="rId2">
            <a:duotone>
              <a:prstClr val="black"/>
              <a:srgbClr val="D9C3A5">
                <a:tint val="50000"/>
                <a:satMod val="180000"/>
              </a:srgbClr>
            </a:duotone>
            <a:lum bright="41000"/>
          </a:blip>
          <a:srcRect/>
          <a:stretch>
            <a:fillRect/>
          </a:stretch>
        </p:blipFill>
        <p:spPr bwMode="auto">
          <a:xfrm>
            <a:off x="0" y="923925"/>
            <a:ext cx="9144000" cy="5934075"/>
          </a:xfrm>
          <a:prstGeom prst="rect">
            <a:avLst/>
          </a:prstGeom>
          <a:noFill/>
        </p:spPr>
      </p:pic>
      <p:sp>
        <p:nvSpPr>
          <p:cNvPr id="5" name="Заголовок 2"/>
          <p:cNvSpPr txBox="1">
            <a:spLocks/>
          </p:cNvSpPr>
          <p:nvPr/>
        </p:nvSpPr>
        <p:spPr>
          <a:xfrm>
            <a:off x="819151" y="0"/>
            <a:ext cx="8324849" cy="685800"/>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lnSpc>
                <a:spcPct val="80000"/>
              </a:lnSpc>
              <a:defRPr/>
            </a:pPr>
            <a:r>
              <a:rPr lang="ru-RU" sz="2800" b="1" kern="0" spc="0" dirty="0" smtClean="0">
                <a:ln>
                  <a:noFill/>
                </a:ln>
                <a:solidFill>
                  <a:srgbClr val="0066FF"/>
                </a:solidFill>
                <a:effectLst>
                  <a:outerShdw blurRad="38100" dist="38100" dir="2700000" algn="tl">
                    <a:srgbClr val="000000"/>
                  </a:outerShdw>
                </a:effectLst>
                <a:latin typeface="Arial"/>
              </a:rPr>
              <a:t>Ремонт дорог в 2019 году</a:t>
            </a:r>
          </a:p>
        </p:txBody>
      </p:sp>
      <p:graphicFrame>
        <p:nvGraphicFramePr>
          <p:cNvPr id="7" name="Схема 6"/>
          <p:cNvGraphicFramePr/>
          <p:nvPr/>
        </p:nvGraphicFramePr>
        <p:xfrm>
          <a:off x="-1" y="314326"/>
          <a:ext cx="7448551" cy="6543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Скругленный прямоугольник 7"/>
          <p:cNvSpPr/>
          <p:nvPr/>
        </p:nvSpPr>
        <p:spPr>
          <a:xfrm>
            <a:off x="7526015" y="1390650"/>
            <a:ext cx="1617985" cy="1362075"/>
          </a:xfrm>
          <a:prstGeom prst="roundRect">
            <a:avLst>
              <a:gd name="adj" fmla="val 32849"/>
            </a:avLst>
          </a:prstGeom>
          <a:solidFill>
            <a:srgbClr val="FF9933"/>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indent="-398463" algn="ctr">
              <a:lnSpc>
                <a:spcPts val="1400"/>
              </a:lnSpc>
              <a:defRPr/>
            </a:pPr>
            <a:r>
              <a:rPr lang="ru-RU" sz="4800" b="1" dirty="0" smtClean="0">
                <a:solidFill>
                  <a:schemeClr val="tx1"/>
                </a:solidFill>
                <a:cs typeface="Tahoma" pitchFamily="34" charset="0"/>
              </a:rPr>
              <a:t>77,1</a:t>
            </a:r>
            <a:endParaRPr lang="ru-RU" sz="4800" b="1" dirty="0">
              <a:solidFill>
                <a:schemeClr val="tx1"/>
              </a:solidFill>
              <a:cs typeface="Tahoma" pitchFamily="34" charset="0"/>
            </a:endParaRPr>
          </a:p>
        </p:txBody>
      </p:sp>
      <p:sp>
        <p:nvSpPr>
          <p:cNvPr id="9" name="Прямоугольник 8"/>
          <p:cNvSpPr>
            <a:spLocks noChangeArrowheads="1"/>
          </p:cNvSpPr>
          <p:nvPr/>
        </p:nvSpPr>
        <p:spPr bwMode="auto">
          <a:xfrm>
            <a:off x="7871637" y="936056"/>
            <a:ext cx="1272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ru-RU" altLang="ru-RU" sz="1800" dirty="0">
                <a:solidFill>
                  <a:srgbClr val="002060"/>
                </a:solidFill>
                <a:latin typeface="Arial" panose="020B0604020202020204" pitchFamily="34" charset="0"/>
                <a:cs typeface="Arial" panose="020B0604020202020204" pitchFamily="34" charset="0"/>
              </a:rPr>
              <a:t>млн</a:t>
            </a:r>
            <a:r>
              <a:rPr lang="ru-RU" altLang="ru-RU" sz="1800" dirty="0" smtClean="0">
                <a:solidFill>
                  <a:srgbClr val="002060"/>
                </a:solidFill>
                <a:latin typeface="Arial" panose="020B0604020202020204" pitchFamily="34" charset="0"/>
                <a:cs typeface="Arial" panose="020B0604020202020204" pitchFamily="34" charset="0"/>
              </a:rPr>
              <a:t>. руб</a:t>
            </a:r>
            <a:r>
              <a:rPr lang="ru-RU" altLang="ru-RU" sz="1800" dirty="0">
                <a:solidFill>
                  <a:srgbClr val="002060"/>
                </a:solidFill>
                <a:latin typeface="Arial" panose="020B0604020202020204" pitchFamily="34" charset="0"/>
                <a:cs typeface="Arial" panose="020B0604020202020204" pitchFamily="34" charset="0"/>
              </a:rPr>
              <a:t>.</a:t>
            </a:r>
          </a:p>
        </p:txBody>
      </p:sp>
      <p:pic>
        <p:nvPicPr>
          <p:cNvPr id="10" name="Picture 2" descr="C:\Users\superuser\Desktop\герб пятигорска.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918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sevbutovo.mos.ru/upload/medialibrary/895/zagotovka_copy_101.jpg"/>
          <p:cNvPicPr>
            <a:picLocks noChangeAspect="1" noChangeArrowheads="1"/>
          </p:cNvPicPr>
          <p:nvPr/>
        </p:nvPicPr>
        <p:blipFill>
          <a:blip r:embed="rId2">
            <a:duotone>
              <a:prstClr val="black"/>
              <a:srgbClr val="D9C3A5">
                <a:tint val="50000"/>
                <a:satMod val="180000"/>
              </a:srgbClr>
            </a:duotone>
            <a:lum bright="44000"/>
          </a:blip>
          <a:srcRect/>
          <a:stretch>
            <a:fillRect/>
          </a:stretch>
        </p:blipFill>
        <p:spPr bwMode="auto">
          <a:xfrm>
            <a:off x="0" y="914400"/>
            <a:ext cx="9144000" cy="5943600"/>
          </a:xfrm>
          <a:prstGeom prst="rect">
            <a:avLst/>
          </a:prstGeom>
          <a:noFill/>
        </p:spPr>
      </p:pic>
      <p:sp>
        <p:nvSpPr>
          <p:cNvPr id="5" name="Заголовок 2"/>
          <p:cNvSpPr txBox="1">
            <a:spLocks/>
          </p:cNvSpPr>
          <p:nvPr/>
        </p:nvSpPr>
        <p:spPr>
          <a:xfrm>
            <a:off x="819151" y="0"/>
            <a:ext cx="8324849" cy="685800"/>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lnSpc>
                <a:spcPct val="80000"/>
              </a:lnSpc>
              <a:defRPr/>
            </a:pPr>
            <a:r>
              <a:rPr lang="ru-RU" sz="2800" b="1" kern="0" spc="0" dirty="0" smtClean="0">
                <a:ln>
                  <a:noFill/>
                </a:ln>
                <a:solidFill>
                  <a:srgbClr val="0066FF"/>
                </a:solidFill>
                <a:effectLst>
                  <a:outerShdw blurRad="38100" dist="38100" dir="2700000" algn="tl">
                    <a:srgbClr val="000000"/>
                  </a:outerShdw>
                </a:effectLst>
                <a:latin typeface="Arial"/>
              </a:rPr>
              <a:t>Содержание дорожной сети в 2019 году</a:t>
            </a:r>
          </a:p>
        </p:txBody>
      </p:sp>
      <p:graphicFrame>
        <p:nvGraphicFramePr>
          <p:cNvPr id="7" name="Схема 6"/>
          <p:cNvGraphicFramePr/>
          <p:nvPr/>
        </p:nvGraphicFramePr>
        <p:xfrm>
          <a:off x="0" y="1971675"/>
          <a:ext cx="9144000" cy="4886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Прямоугольник 5"/>
          <p:cNvSpPr>
            <a:spLocks noChangeArrowheads="1"/>
          </p:cNvSpPr>
          <p:nvPr/>
        </p:nvSpPr>
        <p:spPr bwMode="auto">
          <a:xfrm>
            <a:off x="7871637" y="926531"/>
            <a:ext cx="1272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ru-RU" altLang="ru-RU" sz="1800" dirty="0">
                <a:solidFill>
                  <a:srgbClr val="002060"/>
                </a:solidFill>
                <a:latin typeface="Arial" panose="020B0604020202020204" pitchFamily="34" charset="0"/>
                <a:cs typeface="Arial" panose="020B0604020202020204" pitchFamily="34" charset="0"/>
              </a:rPr>
              <a:t>млн</a:t>
            </a:r>
            <a:r>
              <a:rPr lang="ru-RU" altLang="ru-RU" sz="1800" dirty="0" smtClean="0">
                <a:solidFill>
                  <a:srgbClr val="002060"/>
                </a:solidFill>
                <a:latin typeface="Arial" panose="020B0604020202020204" pitchFamily="34" charset="0"/>
                <a:cs typeface="Arial" panose="020B0604020202020204" pitchFamily="34" charset="0"/>
              </a:rPr>
              <a:t>. руб</a:t>
            </a:r>
            <a:r>
              <a:rPr lang="ru-RU" altLang="ru-RU" sz="1800" dirty="0">
                <a:solidFill>
                  <a:srgbClr val="002060"/>
                </a:solidFill>
                <a:latin typeface="Arial" panose="020B0604020202020204" pitchFamily="34" charset="0"/>
                <a:cs typeface="Arial" panose="020B0604020202020204" pitchFamily="34" charset="0"/>
              </a:rPr>
              <a:t>.</a:t>
            </a:r>
          </a:p>
        </p:txBody>
      </p:sp>
      <p:pic>
        <p:nvPicPr>
          <p:cNvPr id="8" name="Picture 2" descr="C:\Users\superuser\Desktop\герб пятигорска.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4135"/>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315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user\Pictures\кАРТИНКИ\местные инициативы.png"/>
          <p:cNvPicPr>
            <a:picLocks noChangeAspect="1" noChangeArrowheads="1"/>
          </p:cNvPicPr>
          <p:nvPr/>
        </p:nvPicPr>
        <p:blipFill>
          <a:blip r:embed="rId2"/>
          <a:srcRect/>
          <a:stretch>
            <a:fillRect/>
          </a:stretch>
        </p:blipFill>
        <p:spPr bwMode="auto">
          <a:xfrm>
            <a:off x="0" y="1152526"/>
            <a:ext cx="4724400" cy="2228850"/>
          </a:xfrm>
          <a:prstGeom prst="rect">
            <a:avLst/>
          </a:prstGeom>
          <a:noFill/>
        </p:spPr>
      </p:pic>
      <p:sp>
        <p:nvSpPr>
          <p:cNvPr id="8" name="Заголовок 2"/>
          <p:cNvSpPr txBox="1">
            <a:spLocks/>
          </p:cNvSpPr>
          <p:nvPr/>
        </p:nvSpPr>
        <p:spPr>
          <a:xfrm>
            <a:off x="666751" y="0"/>
            <a:ext cx="8477249" cy="771525"/>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lnSpc>
                <a:spcPct val="80000"/>
              </a:lnSpc>
              <a:defRPr/>
            </a:pPr>
            <a:r>
              <a:rPr lang="ru-RU" sz="2800" b="1" kern="0" spc="0" dirty="0" smtClean="0">
                <a:ln>
                  <a:noFill/>
                </a:ln>
                <a:solidFill>
                  <a:srgbClr val="0066FF"/>
                </a:solidFill>
                <a:effectLst>
                  <a:outerShdw blurRad="38100" dist="38100" dir="2700000" algn="tl">
                    <a:srgbClr val="000000"/>
                  </a:outerShdw>
                </a:effectLst>
                <a:latin typeface="Arial"/>
              </a:rPr>
              <a:t>Поддержка местных инициатив в  2019 году</a:t>
            </a:r>
            <a:endParaRPr lang="ru-RU" sz="2800" b="1" kern="0" spc="0" dirty="0">
              <a:ln>
                <a:noFill/>
              </a:ln>
              <a:solidFill>
                <a:srgbClr val="0066FF"/>
              </a:solidFill>
              <a:effectLst>
                <a:outerShdw blurRad="38100" dist="38100" dir="2700000" algn="tl">
                  <a:srgbClr val="000000"/>
                </a:outerShdw>
              </a:effectLst>
              <a:latin typeface="Arial"/>
            </a:endParaRPr>
          </a:p>
        </p:txBody>
      </p:sp>
      <p:sp>
        <p:nvSpPr>
          <p:cNvPr id="10" name="Прямоугольник 9"/>
          <p:cNvSpPr/>
          <p:nvPr/>
        </p:nvSpPr>
        <p:spPr>
          <a:xfrm>
            <a:off x="4648201" y="1152525"/>
            <a:ext cx="4495800" cy="2062103"/>
          </a:xfrm>
          <a:prstGeom prst="rect">
            <a:avLst/>
          </a:prstGeom>
          <a:solidFill>
            <a:schemeClr val="bg1"/>
          </a:solidFill>
        </p:spPr>
        <p:txBody>
          <a:bodyPr wrap="square">
            <a:spAutoFit/>
          </a:bodyPr>
          <a:lstStyle/>
          <a:p>
            <a:pPr algn="ctr">
              <a:defRPr lang="ru-RU" sz="1600" b="1" i="0" u="none" strike="noStrike" kern="1200" baseline="0">
                <a:solidFill>
                  <a:srgbClr val="002060"/>
                </a:solidFill>
                <a:latin typeface="+mn-lt"/>
                <a:ea typeface="+mn-ea"/>
                <a:cs typeface="+mn-cs"/>
              </a:defRPr>
            </a:pPr>
            <a:endParaRPr lang="ru-RU" sz="2800" b="1" dirty="0" smtClean="0">
              <a:solidFill>
                <a:srgbClr val="002060"/>
              </a:solidFill>
              <a:latin typeface="+mn-lt"/>
              <a:cs typeface="+mn-cs"/>
            </a:endParaRPr>
          </a:p>
          <a:p>
            <a:pPr algn="ctr">
              <a:defRPr lang="ru-RU" sz="1600" b="1" i="0" u="none" strike="noStrike" kern="1200" baseline="0">
                <a:solidFill>
                  <a:srgbClr val="002060"/>
                </a:solidFill>
                <a:latin typeface="+mn-lt"/>
                <a:ea typeface="+mn-ea"/>
                <a:cs typeface="+mn-cs"/>
              </a:defRPr>
            </a:pPr>
            <a:endParaRPr lang="ru-RU" sz="2000" b="1" dirty="0" smtClean="0">
              <a:solidFill>
                <a:srgbClr val="002060"/>
              </a:solidFill>
              <a:latin typeface="+mn-lt"/>
              <a:cs typeface="+mn-cs"/>
            </a:endParaRPr>
          </a:p>
          <a:p>
            <a:pPr algn="ctr">
              <a:defRPr lang="ru-RU" sz="1600" b="1" i="0" u="none" strike="noStrike" kern="1200" baseline="0">
                <a:solidFill>
                  <a:srgbClr val="002060"/>
                </a:solidFill>
                <a:latin typeface="+mn-lt"/>
                <a:ea typeface="+mn-ea"/>
                <a:cs typeface="+mn-cs"/>
              </a:defRPr>
            </a:pPr>
            <a:r>
              <a:rPr lang="ru-RU" sz="2000" b="1" dirty="0" smtClean="0">
                <a:solidFill>
                  <a:srgbClr val="002060"/>
                </a:solidFill>
                <a:latin typeface="+mn-lt"/>
                <a:cs typeface="+mn-cs"/>
              </a:rPr>
              <a:t>ремонт 5 856 м2 автомобильной дороги </a:t>
            </a:r>
          </a:p>
          <a:p>
            <a:pPr algn="ctr">
              <a:defRPr lang="ru-RU" sz="1600" b="1" i="0" u="none" strike="noStrike" kern="1200" baseline="0">
                <a:solidFill>
                  <a:srgbClr val="002060"/>
                </a:solidFill>
                <a:latin typeface="+mn-lt"/>
                <a:ea typeface="+mn-ea"/>
                <a:cs typeface="+mn-cs"/>
              </a:defRPr>
            </a:pPr>
            <a:r>
              <a:rPr lang="ru-RU" sz="2000" b="1" dirty="0" smtClean="0">
                <a:solidFill>
                  <a:srgbClr val="002060"/>
                </a:solidFill>
                <a:latin typeface="+mn-lt"/>
                <a:cs typeface="+mn-cs"/>
              </a:rPr>
              <a:t>по ул. Октябрьская в </a:t>
            </a:r>
          </a:p>
          <a:p>
            <a:pPr algn="ctr">
              <a:defRPr lang="ru-RU" sz="1600" b="1" i="0" u="none" strike="noStrike" kern="1200" baseline="0">
                <a:solidFill>
                  <a:srgbClr val="002060"/>
                </a:solidFill>
                <a:latin typeface="+mn-lt"/>
                <a:ea typeface="+mn-ea"/>
                <a:cs typeface="+mn-cs"/>
              </a:defRPr>
            </a:pPr>
            <a:r>
              <a:rPr lang="ru-RU" sz="2000" b="1" dirty="0" smtClean="0">
                <a:solidFill>
                  <a:srgbClr val="002060"/>
                </a:solidFill>
                <a:latin typeface="+mn-lt"/>
                <a:cs typeface="+mn-cs"/>
              </a:rPr>
              <a:t>ст. Константиновская</a:t>
            </a:r>
            <a:endParaRPr lang="ru-RU" sz="2800" b="1" dirty="0">
              <a:solidFill>
                <a:srgbClr val="002060"/>
              </a:solidFill>
              <a:latin typeface="+mn-lt"/>
              <a:cs typeface="+mn-cs"/>
            </a:endParaRPr>
          </a:p>
        </p:txBody>
      </p:sp>
      <p:pic>
        <p:nvPicPr>
          <p:cNvPr id="11" name="Picture 2" descr="Похожее изображение"/>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6202" b="76202" l="15385" r="84375"/>
                    </a14:imgEffect>
                    <a14:imgEffect>
                      <a14:sharpenSoften amount="50000"/>
                    </a14:imgEffect>
                  </a14:imgLayer>
                </a14:imgProps>
              </a:ext>
              <a:ext uri="{28A0092B-C50C-407E-A947-70E740481C1C}">
                <a14:useLocalDpi xmlns:a14="http://schemas.microsoft.com/office/drawing/2010/main" val="0"/>
              </a:ext>
            </a:extLst>
          </a:blip>
          <a:srcRect l="15255" t="20782" r="14211" b="23907"/>
          <a:stretch/>
        </p:blipFill>
        <p:spPr bwMode="auto">
          <a:xfrm>
            <a:off x="7010400" y="3590925"/>
            <a:ext cx="1994760" cy="30731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Диаграмма 11"/>
          <p:cNvGraphicFramePr/>
          <p:nvPr/>
        </p:nvGraphicFramePr>
        <p:xfrm>
          <a:off x="-1" y="3581400"/>
          <a:ext cx="7267576" cy="32766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5133976" y="1142999"/>
            <a:ext cx="2781299" cy="646331"/>
          </a:xfrm>
          <a:prstGeom prst="rect">
            <a:avLst/>
          </a:prstGeom>
          <a:solidFill>
            <a:srgbClr val="FFCC66"/>
          </a:solidFill>
          <a:scene3d>
            <a:camera prst="orthographicFront"/>
            <a:lightRig rig="threePt" dir="t"/>
          </a:scene3d>
          <a:sp3d>
            <a:bevelT/>
          </a:sp3d>
        </p:spPr>
        <p:txBody>
          <a:bodyPr wrap="square" rtlCol="0">
            <a:spAutoFit/>
          </a:bodyPr>
          <a:lstStyle/>
          <a:p>
            <a:pPr algn="ctr" fontAlgn="t"/>
            <a:r>
              <a:rPr lang="ru-RU" sz="3600" b="1" dirty="0" smtClean="0">
                <a:solidFill>
                  <a:srgbClr val="002060"/>
                </a:solidFill>
                <a:latin typeface="Arial"/>
                <a:cs typeface="+mn-cs"/>
              </a:rPr>
              <a:t>4 131,2</a:t>
            </a:r>
            <a:endParaRPr lang="ru-RU" sz="3600" b="1" dirty="0">
              <a:solidFill>
                <a:srgbClr val="002060"/>
              </a:solidFill>
              <a:latin typeface="Arial"/>
              <a:cs typeface="+mn-cs"/>
            </a:endParaRPr>
          </a:p>
        </p:txBody>
      </p:sp>
      <p:sp>
        <p:nvSpPr>
          <p:cNvPr id="13" name="Прямоугольник 12"/>
          <p:cNvSpPr/>
          <p:nvPr/>
        </p:nvSpPr>
        <p:spPr>
          <a:xfrm>
            <a:off x="7970281" y="1284323"/>
            <a:ext cx="1140056" cy="369332"/>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ru-RU" altLang="ru-RU" sz="1800" dirty="0" smtClean="0">
                <a:solidFill>
                  <a:srgbClr val="002060"/>
                </a:solidFill>
                <a:latin typeface="Arial" panose="020B0604020202020204" pitchFamily="34" charset="0"/>
                <a:cs typeface="Arial" panose="020B0604020202020204" pitchFamily="34" charset="0"/>
              </a:rPr>
              <a:t>тыс. руб</a:t>
            </a:r>
            <a:r>
              <a:rPr lang="ru-RU" altLang="ru-RU" sz="1800" dirty="0">
                <a:solidFill>
                  <a:srgbClr val="002060"/>
                </a:solidFill>
                <a:latin typeface="Arial" panose="020B0604020202020204" pitchFamily="34" charset="0"/>
                <a:cs typeface="Arial" panose="020B0604020202020204" pitchFamily="34" charset="0"/>
              </a:rPr>
              <a:t>.</a:t>
            </a:r>
          </a:p>
        </p:txBody>
      </p:sp>
      <p:pic>
        <p:nvPicPr>
          <p:cNvPr id="14" name="Picture 2" descr="C:\Users\superuser\Desktop\герб пятигорска.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396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895350" y="142876"/>
            <a:ext cx="8248650" cy="628649"/>
          </a:xfrm>
        </p:spPr>
        <p:txBody>
          <a:bodyPr>
            <a:normAutofit fontScale="90000"/>
          </a:bodyPr>
          <a:lstStyle/>
          <a:p>
            <a:pPr marL="0" indent="0" algn="ctr">
              <a:buNone/>
            </a:pPr>
            <a:r>
              <a:rPr lang="ru-RU" sz="2800" kern="0" dirty="0" smtClean="0">
                <a:solidFill>
                  <a:srgbClr val="0066FF"/>
                </a:solidFill>
                <a:effectLst>
                  <a:outerShdw blurRad="38100" dist="38100" dir="2700000" algn="tl">
                    <a:srgbClr val="000000"/>
                  </a:outerShdw>
                </a:effectLst>
                <a:latin typeface="Arial"/>
              </a:rPr>
              <a:t>Благоустройство</a:t>
            </a:r>
            <a:r>
              <a:rPr lang="ru-RU" sz="2800" kern="0" dirty="0">
                <a:solidFill>
                  <a:srgbClr val="0066FF"/>
                </a:solidFill>
                <a:effectLst>
                  <a:outerShdw blurRad="38100" dist="38100" dir="2700000" algn="tl">
                    <a:srgbClr val="000000"/>
                  </a:outerShdw>
                </a:effectLst>
                <a:latin typeface="Arial"/>
              </a:rPr>
              <a:t/>
            </a:r>
            <a:br>
              <a:rPr lang="ru-RU" sz="2800" kern="0" dirty="0">
                <a:solidFill>
                  <a:srgbClr val="0066FF"/>
                </a:solidFill>
                <a:effectLst>
                  <a:outerShdw blurRad="38100" dist="38100" dir="2700000" algn="tl">
                    <a:srgbClr val="000000"/>
                  </a:outerShdw>
                </a:effectLst>
                <a:latin typeface="Arial"/>
              </a:rPr>
            </a:br>
            <a:r>
              <a:rPr lang="ru-RU" sz="2800" kern="0" spc="-100" dirty="0">
                <a:ln w="3200">
                  <a:solidFill>
                    <a:schemeClr val="bg2">
                      <a:shade val="75000"/>
                      <a:alpha val="25000"/>
                    </a:schemeClr>
                  </a:solidFill>
                  <a:prstDash val="solid"/>
                  <a:round/>
                </a:ln>
                <a:solidFill>
                  <a:srgbClr val="0066FF"/>
                </a:solidFill>
                <a:effectLst>
                  <a:outerShdw blurRad="38100" dist="38100" dir="2700000" algn="tl">
                    <a:srgbClr val="000000">
                      <a:alpha val="43137"/>
                    </a:srgbClr>
                  </a:outerShdw>
                </a:effectLst>
                <a:latin typeface="Arial"/>
              </a:rPr>
              <a:t>                                                                                                                                </a:t>
            </a:r>
          </a:p>
        </p:txBody>
      </p:sp>
      <p:sp>
        <p:nvSpPr>
          <p:cNvPr id="8" name="TextBox 7"/>
          <p:cNvSpPr txBox="1"/>
          <p:nvPr/>
        </p:nvSpPr>
        <p:spPr>
          <a:xfrm>
            <a:off x="3629026" y="1085851"/>
            <a:ext cx="2876550" cy="646331"/>
          </a:xfrm>
          <a:prstGeom prst="rect">
            <a:avLst/>
          </a:prstGeom>
          <a:solidFill>
            <a:srgbClr val="FFCC66"/>
          </a:solidFill>
          <a:scene3d>
            <a:camera prst="orthographicFront"/>
            <a:lightRig rig="threePt" dir="t"/>
          </a:scene3d>
          <a:sp3d>
            <a:bevelT/>
          </a:sp3d>
        </p:spPr>
        <p:txBody>
          <a:bodyPr wrap="square" rtlCol="0">
            <a:spAutoFit/>
          </a:bodyPr>
          <a:lstStyle/>
          <a:p>
            <a:pPr algn="ctr" fontAlgn="t"/>
            <a:r>
              <a:rPr lang="ru-RU" sz="3600" b="1" dirty="0" smtClean="0">
                <a:solidFill>
                  <a:srgbClr val="002060"/>
                </a:solidFill>
                <a:latin typeface="Arial"/>
                <a:cs typeface="+mn-cs"/>
              </a:rPr>
              <a:t>460,7</a:t>
            </a:r>
            <a:endParaRPr lang="ru-RU" sz="3600" b="1" dirty="0">
              <a:solidFill>
                <a:srgbClr val="002060"/>
              </a:solidFill>
              <a:latin typeface="Arial"/>
              <a:cs typeface="+mn-cs"/>
            </a:endParaRPr>
          </a:p>
        </p:txBody>
      </p:sp>
      <p:graphicFrame>
        <p:nvGraphicFramePr>
          <p:cNvPr id="10" name="Содержимое 5"/>
          <p:cNvGraphicFramePr>
            <a:graphicFrameLocks/>
          </p:cNvGraphicFramePr>
          <p:nvPr/>
        </p:nvGraphicFramePr>
        <p:xfrm>
          <a:off x="304800" y="3105151"/>
          <a:ext cx="9134475" cy="3752849"/>
        </p:xfrm>
        <a:graphic>
          <a:graphicData uri="http://schemas.openxmlformats.org/drawingml/2006/chart">
            <c:chart xmlns:c="http://schemas.openxmlformats.org/drawingml/2006/chart" xmlns:r="http://schemas.openxmlformats.org/officeDocument/2006/relationships" r:id="rId2"/>
          </a:graphicData>
        </a:graphic>
      </p:graphicFrame>
      <p:sp>
        <p:nvSpPr>
          <p:cNvPr id="11" name="Скругленный прямоугольник 10"/>
          <p:cNvSpPr/>
          <p:nvPr/>
        </p:nvSpPr>
        <p:spPr>
          <a:xfrm>
            <a:off x="5536732" y="3578501"/>
            <a:ext cx="794686" cy="424898"/>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tabLst>
                <a:tab pos="542925" algn="l"/>
              </a:tabLst>
            </a:pPr>
            <a:r>
              <a:rPr lang="ru-RU" sz="1600" dirty="0" smtClean="0">
                <a:ln>
                  <a:solidFill>
                    <a:schemeClr val="tx1"/>
                  </a:solidFill>
                </a:ln>
                <a:solidFill>
                  <a:schemeClr val="tx1"/>
                </a:solidFill>
                <a:latin typeface="+mj-lt"/>
                <a:cs typeface="Times New Roman" pitchFamily="18" charset="0"/>
              </a:rPr>
              <a:t>288,7</a:t>
            </a:r>
            <a:endParaRPr lang="ru-RU" sz="1400" dirty="0">
              <a:ln>
                <a:solidFill>
                  <a:schemeClr val="tx1"/>
                </a:solidFill>
              </a:ln>
              <a:solidFill>
                <a:schemeClr val="tx1"/>
              </a:solidFill>
              <a:latin typeface="+mj-lt"/>
              <a:cs typeface="Times New Roman" pitchFamily="18" charset="0"/>
            </a:endParaRPr>
          </a:p>
        </p:txBody>
      </p:sp>
      <p:sp>
        <p:nvSpPr>
          <p:cNvPr id="12" name="Скругленный прямоугольник 11"/>
          <p:cNvSpPr/>
          <p:nvPr/>
        </p:nvSpPr>
        <p:spPr>
          <a:xfrm>
            <a:off x="7460782" y="3492776"/>
            <a:ext cx="794686" cy="424898"/>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tabLst>
                <a:tab pos="542925" algn="l"/>
              </a:tabLst>
            </a:pPr>
            <a:r>
              <a:rPr lang="ru-RU" sz="1600" dirty="0" smtClean="0">
                <a:ln>
                  <a:solidFill>
                    <a:schemeClr val="tx1"/>
                  </a:solidFill>
                </a:ln>
                <a:solidFill>
                  <a:schemeClr val="tx1"/>
                </a:solidFill>
                <a:latin typeface="+mj-lt"/>
                <a:cs typeface="Times New Roman" pitchFamily="18" charset="0"/>
              </a:rPr>
              <a:t>303,9</a:t>
            </a:r>
            <a:endParaRPr lang="ru-RU" sz="1400" dirty="0">
              <a:ln>
                <a:solidFill>
                  <a:schemeClr val="tx1"/>
                </a:solidFill>
              </a:ln>
              <a:solidFill>
                <a:schemeClr val="tx1"/>
              </a:solidFill>
              <a:latin typeface="+mj-lt"/>
              <a:cs typeface="Times New Roman" pitchFamily="18" charset="0"/>
            </a:endParaRPr>
          </a:p>
        </p:txBody>
      </p:sp>
      <p:sp>
        <p:nvSpPr>
          <p:cNvPr id="14" name="Скругленный прямоугольник 13"/>
          <p:cNvSpPr/>
          <p:nvPr/>
        </p:nvSpPr>
        <p:spPr>
          <a:xfrm>
            <a:off x="171480" y="5804214"/>
            <a:ext cx="2304990" cy="488321"/>
          </a:xfrm>
          <a:prstGeom prst="roundRect">
            <a:avLst>
              <a:gd name="adj" fmla="val 32849"/>
            </a:avLst>
          </a:prstGeom>
          <a:solidFill>
            <a:schemeClr val="accent5">
              <a:lumMod val="60000"/>
              <a:lumOff val="40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ts val="1800"/>
              </a:lnSpc>
              <a:defRPr/>
            </a:pPr>
            <a:r>
              <a:rPr lang="ru-RU" sz="1100" b="1" dirty="0" smtClean="0">
                <a:solidFill>
                  <a:schemeClr val="tx1"/>
                </a:solidFill>
              </a:rPr>
              <a:t> Санитарная очистка</a:t>
            </a:r>
            <a:endParaRPr lang="ru-RU" sz="1100" b="1" dirty="0">
              <a:solidFill>
                <a:schemeClr val="tx1"/>
              </a:solidFill>
            </a:endParaRPr>
          </a:p>
        </p:txBody>
      </p:sp>
      <p:sp>
        <p:nvSpPr>
          <p:cNvPr id="15" name="Скругленный прямоугольник 14"/>
          <p:cNvSpPr/>
          <p:nvPr/>
        </p:nvSpPr>
        <p:spPr>
          <a:xfrm>
            <a:off x="152430" y="5289864"/>
            <a:ext cx="2304990" cy="488321"/>
          </a:xfrm>
          <a:prstGeom prst="roundRect">
            <a:avLst>
              <a:gd name="adj" fmla="val 32849"/>
            </a:avLst>
          </a:prstGeom>
          <a:solidFill>
            <a:srgbClr val="2DC8FF"/>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ts val="1800"/>
              </a:lnSpc>
              <a:defRPr/>
            </a:pPr>
            <a:r>
              <a:rPr lang="ru-RU" sz="1100" b="1" dirty="0" smtClean="0">
                <a:solidFill>
                  <a:schemeClr val="tx1"/>
                </a:solidFill>
              </a:rPr>
              <a:t> Уличное освещение</a:t>
            </a:r>
            <a:endParaRPr lang="ru-RU" sz="1100" b="1" dirty="0">
              <a:solidFill>
                <a:schemeClr val="tx1"/>
              </a:solidFill>
            </a:endParaRPr>
          </a:p>
        </p:txBody>
      </p:sp>
      <p:sp>
        <p:nvSpPr>
          <p:cNvPr id="16" name="Скругленный прямоугольник 15"/>
          <p:cNvSpPr/>
          <p:nvPr/>
        </p:nvSpPr>
        <p:spPr>
          <a:xfrm>
            <a:off x="161955" y="4756464"/>
            <a:ext cx="2304990" cy="488321"/>
          </a:xfrm>
          <a:prstGeom prst="roundRect">
            <a:avLst>
              <a:gd name="adj" fmla="val 32849"/>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ts val="1800"/>
              </a:lnSpc>
              <a:defRPr/>
            </a:pPr>
            <a:r>
              <a:rPr lang="ru-RU" sz="1100" b="1" dirty="0" smtClean="0">
                <a:solidFill>
                  <a:schemeClr val="tx1"/>
                </a:solidFill>
              </a:rPr>
              <a:t> Озеленение</a:t>
            </a:r>
            <a:endParaRPr lang="ru-RU" sz="1100" b="1" dirty="0">
              <a:solidFill>
                <a:schemeClr val="tx1"/>
              </a:solidFill>
            </a:endParaRPr>
          </a:p>
        </p:txBody>
      </p:sp>
      <p:sp>
        <p:nvSpPr>
          <p:cNvPr id="17" name="Скругленный прямоугольник 16"/>
          <p:cNvSpPr/>
          <p:nvPr/>
        </p:nvSpPr>
        <p:spPr>
          <a:xfrm>
            <a:off x="152430" y="4213539"/>
            <a:ext cx="2304990" cy="488321"/>
          </a:xfrm>
          <a:prstGeom prst="roundRect">
            <a:avLst>
              <a:gd name="adj" fmla="val 32849"/>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ts val="1800"/>
              </a:lnSpc>
              <a:defRPr/>
            </a:pPr>
            <a:r>
              <a:rPr lang="ru-RU" sz="1100" b="1" dirty="0" smtClean="0">
                <a:solidFill>
                  <a:schemeClr val="tx1"/>
                </a:solidFill>
              </a:rPr>
              <a:t>Прочее благоустройство</a:t>
            </a:r>
            <a:endParaRPr lang="ru-RU" sz="1100" b="1" dirty="0">
              <a:solidFill>
                <a:schemeClr val="tx1"/>
              </a:solidFill>
            </a:endParaRPr>
          </a:p>
        </p:txBody>
      </p:sp>
      <p:sp>
        <p:nvSpPr>
          <p:cNvPr id="18" name="Скругленный прямоугольник 17"/>
          <p:cNvSpPr/>
          <p:nvPr/>
        </p:nvSpPr>
        <p:spPr>
          <a:xfrm>
            <a:off x="161955" y="3680139"/>
            <a:ext cx="2304990" cy="488321"/>
          </a:xfrm>
          <a:prstGeom prst="roundRect">
            <a:avLst>
              <a:gd name="adj" fmla="val 32849"/>
            </a:avLst>
          </a:prstGeom>
          <a:solidFill>
            <a:schemeClr val="tx2">
              <a:lumMod val="60000"/>
              <a:lumOff val="40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ts val="1800"/>
              </a:lnSpc>
              <a:defRPr/>
            </a:pPr>
            <a:r>
              <a:rPr lang="ru-RU" sz="1100" b="1" dirty="0" smtClean="0">
                <a:solidFill>
                  <a:schemeClr val="tx1"/>
                </a:solidFill>
              </a:rPr>
              <a:t>Содержание мест захоронений</a:t>
            </a:r>
            <a:endParaRPr lang="ru-RU" sz="1100" b="1" dirty="0">
              <a:solidFill>
                <a:schemeClr val="tx1"/>
              </a:solidFill>
            </a:endParaRPr>
          </a:p>
        </p:txBody>
      </p:sp>
      <p:pic>
        <p:nvPicPr>
          <p:cNvPr id="44034" name="Picture 2" descr="http://nn-news.net/img/20200117/1548dae5b17a16e5be92dd3be0e92056.jpg"/>
          <p:cNvPicPr>
            <a:picLocks noChangeAspect="1" noChangeArrowheads="1"/>
          </p:cNvPicPr>
          <p:nvPr/>
        </p:nvPicPr>
        <p:blipFill>
          <a:blip r:embed="rId3"/>
          <a:srcRect/>
          <a:stretch>
            <a:fillRect/>
          </a:stretch>
        </p:blipFill>
        <p:spPr bwMode="auto">
          <a:xfrm>
            <a:off x="3657600" y="1752601"/>
            <a:ext cx="2905124" cy="1657350"/>
          </a:xfrm>
          <a:prstGeom prst="rect">
            <a:avLst/>
          </a:prstGeom>
          <a:noFill/>
        </p:spPr>
      </p:pic>
      <p:sp>
        <p:nvSpPr>
          <p:cNvPr id="19" name="TextBox 18"/>
          <p:cNvSpPr txBox="1"/>
          <p:nvPr/>
        </p:nvSpPr>
        <p:spPr>
          <a:xfrm>
            <a:off x="476250" y="1085850"/>
            <a:ext cx="1866900" cy="461665"/>
          </a:xfrm>
          <a:prstGeom prst="rect">
            <a:avLst/>
          </a:prstGeom>
          <a:noFill/>
        </p:spPr>
        <p:txBody>
          <a:bodyPr wrap="square" rtlCol="0">
            <a:spAutoFit/>
          </a:bodyPr>
          <a:lstStyle/>
          <a:p>
            <a:r>
              <a:rPr lang="ru-RU" sz="1200" b="1" dirty="0" smtClean="0">
                <a:solidFill>
                  <a:schemeClr val="tx2">
                    <a:lumMod val="10000"/>
                  </a:schemeClr>
                </a:solidFill>
                <a:latin typeface="Arial" pitchFamily="34" charset="0"/>
                <a:cs typeface="Arial" pitchFamily="34" charset="0"/>
              </a:rPr>
              <a:t>Формирование городской среды</a:t>
            </a:r>
          </a:p>
        </p:txBody>
      </p:sp>
      <p:sp>
        <p:nvSpPr>
          <p:cNvPr id="20" name="TextBox 19"/>
          <p:cNvSpPr txBox="1"/>
          <p:nvPr/>
        </p:nvSpPr>
        <p:spPr>
          <a:xfrm>
            <a:off x="2019300" y="1085850"/>
            <a:ext cx="1581150" cy="461665"/>
          </a:xfrm>
          <a:prstGeom prst="rect">
            <a:avLst/>
          </a:prstGeom>
          <a:noFill/>
        </p:spPr>
        <p:txBody>
          <a:bodyPr wrap="square" rtlCol="0">
            <a:spAutoFit/>
          </a:bodyPr>
          <a:lstStyle/>
          <a:p>
            <a:r>
              <a:rPr lang="ru-RU" sz="1200" b="1" dirty="0" smtClean="0">
                <a:solidFill>
                  <a:schemeClr val="tx2">
                    <a:lumMod val="10000"/>
                  </a:schemeClr>
                </a:solidFill>
                <a:latin typeface="Arial" pitchFamily="34" charset="0"/>
                <a:cs typeface="Arial" pitchFamily="34" charset="0"/>
              </a:rPr>
              <a:t>Благоустройство парков, скверов</a:t>
            </a:r>
          </a:p>
        </p:txBody>
      </p:sp>
      <p:sp>
        <p:nvSpPr>
          <p:cNvPr id="21" name="TextBox 20"/>
          <p:cNvSpPr txBox="1"/>
          <p:nvPr/>
        </p:nvSpPr>
        <p:spPr>
          <a:xfrm>
            <a:off x="6896099" y="962025"/>
            <a:ext cx="2047875" cy="461665"/>
          </a:xfrm>
          <a:prstGeom prst="rect">
            <a:avLst/>
          </a:prstGeom>
          <a:noFill/>
        </p:spPr>
        <p:txBody>
          <a:bodyPr wrap="square" rtlCol="0">
            <a:spAutoFit/>
          </a:bodyPr>
          <a:lstStyle/>
          <a:p>
            <a:r>
              <a:rPr lang="ru-RU" sz="1200" b="1" dirty="0" smtClean="0">
                <a:solidFill>
                  <a:schemeClr val="tx2">
                    <a:lumMod val="10000"/>
                  </a:schemeClr>
                </a:solidFill>
                <a:latin typeface="Arial" pitchFamily="34" charset="0"/>
                <a:cs typeface="Arial" pitchFamily="34" charset="0"/>
              </a:rPr>
              <a:t>Курортная инфраструктура</a:t>
            </a:r>
          </a:p>
        </p:txBody>
      </p:sp>
      <p:sp>
        <p:nvSpPr>
          <p:cNvPr id="22" name="TextBox 21"/>
          <p:cNvSpPr txBox="1"/>
          <p:nvPr/>
        </p:nvSpPr>
        <p:spPr>
          <a:xfrm>
            <a:off x="0" y="1704975"/>
            <a:ext cx="800100" cy="276999"/>
          </a:xfrm>
          <a:prstGeom prst="rect">
            <a:avLst/>
          </a:prstGeom>
          <a:noFill/>
        </p:spPr>
        <p:txBody>
          <a:bodyPr wrap="square" rtlCol="0">
            <a:spAutoFit/>
          </a:bodyPr>
          <a:lstStyle/>
          <a:p>
            <a:r>
              <a:rPr lang="ru-RU" sz="1200" b="1" dirty="0" smtClean="0">
                <a:solidFill>
                  <a:schemeClr val="tx2">
                    <a:lumMod val="10000"/>
                  </a:schemeClr>
                </a:solidFill>
                <a:latin typeface="Arial" pitchFamily="34" charset="0"/>
                <a:cs typeface="Arial" pitchFamily="34" charset="0"/>
              </a:rPr>
              <a:t>2017</a:t>
            </a:r>
          </a:p>
        </p:txBody>
      </p:sp>
      <p:sp>
        <p:nvSpPr>
          <p:cNvPr id="23" name="TextBox 22"/>
          <p:cNvSpPr txBox="1"/>
          <p:nvPr/>
        </p:nvSpPr>
        <p:spPr>
          <a:xfrm>
            <a:off x="0" y="2181225"/>
            <a:ext cx="800100" cy="276999"/>
          </a:xfrm>
          <a:prstGeom prst="rect">
            <a:avLst/>
          </a:prstGeom>
          <a:noFill/>
        </p:spPr>
        <p:txBody>
          <a:bodyPr wrap="square" rtlCol="0">
            <a:spAutoFit/>
          </a:bodyPr>
          <a:lstStyle/>
          <a:p>
            <a:r>
              <a:rPr lang="ru-RU" sz="1200" b="1" dirty="0" smtClean="0">
                <a:solidFill>
                  <a:schemeClr val="tx2">
                    <a:lumMod val="10000"/>
                  </a:schemeClr>
                </a:solidFill>
                <a:latin typeface="Arial" pitchFamily="34" charset="0"/>
                <a:cs typeface="Arial" pitchFamily="34" charset="0"/>
              </a:rPr>
              <a:t>2018</a:t>
            </a:r>
          </a:p>
        </p:txBody>
      </p:sp>
      <p:sp>
        <p:nvSpPr>
          <p:cNvPr id="24" name="TextBox 23"/>
          <p:cNvSpPr txBox="1"/>
          <p:nvPr/>
        </p:nvSpPr>
        <p:spPr>
          <a:xfrm>
            <a:off x="0" y="2600325"/>
            <a:ext cx="800100" cy="276999"/>
          </a:xfrm>
          <a:prstGeom prst="rect">
            <a:avLst/>
          </a:prstGeom>
          <a:noFill/>
        </p:spPr>
        <p:txBody>
          <a:bodyPr wrap="square" rtlCol="0">
            <a:spAutoFit/>
          </a:bodyPr>
          <a:lstStyle/>
          <a:p>
            <a:r>
              <a:rPr lang="ru-RU" sz="1200" b="1" dirty="0" smtClean="0">
                <a:solidFill>
                  <a:schemeClr val="tx2">
                    <a:lumMod val="10000"/>
                  </a:schemeClr>
                </a:solidFill>
                <a:latin typeface="Arial" pitchFamily="34" charset="0"/>
                <a:cs typeface="Arial" pitchFamily="34" charset="0"/>
              </a:rPr>
              <a:t>2019</a:t>
            </a:r>
          </a:p>
        </p:txBody>
      </p:sp>
      <p:sp>
        <p:nvSpPr>
          <p:cNvPr id="25" name="Скругленный прямоугольник 24"/>
          <p:cNvSpPr/>
          <p:nvPr/>
        </p:nvSpPr>
        <p:spPr>
          <a:xfrm>
            <a:off x="652930" y="1625876"/>
            <a:ext cx="922990" cy="424898"/>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tabLst>
                <a:tab pos="542925" algn="l"/>
              </a:tabLst>
            </a:pPr>
            <a:r>
              <a:rPr lang="ru-RU" sz="1600" dirty="0" smtClean="0">
                <a:ln>
                  <a:solidFill>
                    <a:schemeClr val="tx1"/>
                  </a:solidFill>
                </a:ln>
                <a:solidFill>
                  <a:schemeClr val="tx1"/>
                </a:solidFill>
                <a:latin typeface="+mj-lt"/>
                <a:cs typeface="Times New Roman" pitchFamily="18" charset="0"/>
              </a:rPr>
              <a:t>63,2</a:t>
            </a:r>
            <a:endParaRPr lang="ru-RU" sz="1400" dirty="0">
              <a:ln>
                <a:solidFill>
                  <a:schemeClr val="tx1"/>
                </a:solidFill>
              </a:ln>
              <a:solidFill>
                <a:schemeClr val="tx1"/>
              </a:solidFill>
              <a:latin typeface="+mj-lt"/>
              <a:cs typeface="Times New Roman" pitchFamily="18" charset="0"/>
            </a:endParaRPr>
          </a:p>
        </p:txBody>
      </p:sp>
      <p:sp>
        <p:nvSpPr>
          <p:cNvPr id="26" name="Скругленный прямоугольник 25"/>
          <p:cNvSpPr/>
          <p:nvPr/>
        </p:nvSpPr>
        <p:spPr>
          <a:xfrm>
            <a:off x="643405" y="2121176"/>
            <a:ext cx="922990" cy="424898"/>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tabLst>
                <a:tab pos="542925" algn="l"/>
              </a:tabLst>
            </a:pPr>
            <a:r>
              <a:rPr lang="ru-RU" sz="1600" dirty="0" smtClean="0">
                <a:ln>
                  <a:solidFill>
                    <a:schemeClr val="tx1"/>
                  </a:solidFill>
                </a:ln>
                <a:solidFill>
                  <a:schemeClr val="tx1"/>
                </a:solidFill>
                <a:latin typeface="+mj-lt"/>
                <a:cs typeface="Times New Roman" pitchFamily="18" charset="0"/>
              </a:rPr>
              <a:t>82,5</a:t>
            </a:r>
            <a:endParaRPr lang="ru-RU" sz="1400" dirty="0">
              <a:ln>
                <a:solidFill>
                  <a:schemeClr val="tx1"/>
                </a:solidFill>
              </a:ln>
              <a:solidFill>
                <a:schemeClr val="tx1"/>
              </a:solidFill>
              <a:latin typeface="+mj-lt"/>
              <a:cs typeface="Times New Roman" pitchFamily="18" charset="0"/>
            </a:endParaRPr>
          </a:p>
        </p:txBody>
      </p:sp>
      <p:sp>
        <p:nvSpPr>
          <p:cNvPr id="27" name="Скругленный прямоугольник 26"/>
          <p:cNvSpPr/>
          <p:nvPr/>
        </p:nvSpPr>
        <p:spPr>
          <a:xfrm>
            <a:off x="671980" y="2626001"/>
            <a:ext cx="922990" cy="424898"/>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tabLst>
                <a:tab pos="542925" algn="l"/>
              </a:tabLst>
            </a:pPr>
            <a:r>
              <a:rPr lang="ru-RU" sz="1600" dirty="0" smtClean="0">
                <a:ln>
                  <a:solidFill>
                    <a:schemeClr val="tx1"/>
                  </a:solidFill>
                </a:ln>
                <a:solidFill>
                  <a:schemeClr val="tx1"/>
                </a:solidFill>
                <a:latin typeface="+mj-lt"/>
                <a:cs typeface="Times New Roman" pitchFamily="18" charset="0"/>
              </a:rPr>
              <a:t>89,1</a:t>
            </a:r>
            <a:endParaRPr lang="ru-RU" sz="1400" dirty="0">
              <a:ln>
                <a:solidFill>
                  <a:schemeClr val="tx1"/>
                </a:solidFill>
              </a:ln>
              <a:solidFill>
                <a:schemeClr val="tx1"/>
              </a:solidFill>
              <a:latin typeface="+mj-lt"/>
              <a:cs typeface="Times New Roman" pitchFamily="18" charset="0"/>
            </a:endParaRPr>
          </a:p>
        </p:txBody>
      </p:sp>
      <p:sp>
        <p:nvSpPr>
          <p:cNvPr id="29" name="Скругленный прямоугольник 28"/>
          <p:cNvSpPr/>
          <p:nvPr/>
        </p:nvSpPr>
        <p:spPr>
          <a:xfrm>
            <a:off x="2224555" y="2111651"/>
            <a:ext cx="922990" cy="424898"/>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tabLst>
                <a:tab pos="542925" algn="l"/>
              </a:tabLst>
            </a:pPr>
            <a:r>
              <a:rPr lang="ru-RU" sz="1600" dirty="0" smtClean="0">
                <a:ln>
                  <a:solidFill>
                    <a:schemeClr val="tx1"/>
                  </a:solidFill>
                </a:ln>
                <a:solidFill>
                  <a:schemeClr val="tx1"/>
                </a:solidFill>
                <a:latin typeface="+mj-lt"/>
                <a:cs typeface="Times New Roman" pitchFamily="18" charset="0"/>
              </a:rPr>
              <a:t>71,7</a:t>
            </a:r>
            <a:endParaRPr lang="ru-RU" sz="1400" dirty="0">
              <a:ln>
                <a:solidFill>
                  <a:schemeClr val="tx1"/>
                </a:solidFill>
              </a:ln>
              <a:solidFill>
                <a:schemeClr val="tx1"/>
              </a:solidFill>
              <a:latin typeface="+mj-lt"/>
              <a:cs typeface="Times New Roman" pitchFamily="18" charset="0"/>
            </a:endParaRPr>
          </a:p>
        </p:txBody>
      </p:sp>
      <p:sp>
        <p:nvSpPr>
          <p:cNvPr id="30" name="Скругленный прямоугольник 29"/>
          <p:cNvSpPr/>
          <p:nvPr/>
        </p:nvSpPr>
        <p:spPr>
          <a:xfrm>
            <a:off x="2215030" y="2606951"/>
            <a:ext cx="922990" cy="424898"/>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tabLst>
                <a:tab pos="542925" algn="l"/>
              </a:tabLst>
            </a:pPr>
            <a:r>
              <a:rPr lang="ru-RU" sz="1600" dirty="0" smtClean="0">
                <a:ln>
                  <a:solidFill>
                    <a:schemeClr val="tx1"/>
                  </a:solidFill>
                </a:ln>
                <a:solidFill>
                  <a:schemeClr val="tx1"/>
                </a:solidFill>
                <a:latin typeface="+mj-lt"/>
                <a:cs typeface="Times New Roman" pitchFamily="18" charset="0"/>
              </a:rPr>
              <a:t>65,4</a:t>
            </a:r>
            <a:endParaRPr lang="ru-RU" sz="1400" dirty="0">
              <a:ln>
                <a:solidFill>
                  <a:schemeClr val="tx1"/>
                </a:solidFill>
              </a:ln>
              <a:solidFill>
                <a:schemeClr val="tx1"/>
              </a:solidFill>
              <a:latin typeface="+mj-lt"/>
              <a:cs typeface="Times New Roman" pitchFamily="18" charset="0"/>
            </a:endParaRPr>
          </a:p>
        </p:txBody>
      </p:sp>
      <p:sp>
        <p:nvSpPr>
          <p:cNvPr id="31" name="TextBox 30"/>
          <p:cNvSpPr txBox="1"/>
          <p:nvPr/>
        </p:nvSpPr>
        <p:spPr>
          <a:xfrm>
            <a:off x="8343900" y="2057400"/>
            <a:ext cx="800100" cy="276999"/>
          </a:xfrm>
          <a:prstGeom prst="rect">
            <a:avLst/>
          </a:prstGeom>
          <a:noFill/>
        </p:spPr>
        <p:txBody>
          <a:bodyPr wrap="square" rtlCol="0">
            <a:spAutoFit/>
          </a:bodyPr>
          <a:lstStyle/>
          <a:p>
            <a:r>
              <a:rPr lang="ru-RU" sz="1200" b="1" dirty="0" smtClean="0">
                <a:solidFill>
                  <a:schemeClr val="tx2">
                    <a:lumMod val="10000"/>
                  </a:schemeClr>
                </a:solidFill>
                <a:latin typeface="Arial" pitchFamily="34" charset="0"/>
                <a:cs typeface="Arial" pitchFamily="34" charset="0"/>
              </a:rPr>
              <a:t>2018</a:t>
            </a:r>
          </a:p>
        </p:txBody>
      </p:sp>
      <p:sp>
        <p:nvSpPr>
          <p:cNvPr id="32" name="TextBox 31"/>
          <p:cNvSpPr txBox="1"/>
          <p:nvPr/>
        </p:nvSpPr>
        <p:spPr>
          <a:xfrm>
            <a:off x="8343900" y="2466975"/>
            <a:ext cx="800100" cy="276999"/>
          </a:xfrm>
          <a:prstGeom prst="rect">
            <a:avLst/>
          </a:prstGeom>
          <a:noFill/>
        </p:spPr>
        <p:txBody>
          <a:bodyPr wrap="square" rtlCol="0">
            <a:spAutoFit/>
          </a:bodyPr>
          <a:lstStyle/>
          <a:p>
            <a:r>
              <a:rPr lang="ru-RU" sz="1200" b="1" dirty="0" smtClean="0">
                <a:solidFill>
                  <a:schemeClr val="tx2">
                    <a:lumMod val="10000"/>
                  </a:schemeClr>
                </a:solidFill>
                <a:latin typeface="Arial" pitchFamily="34" charset="0"/>
                <a:cs typeface="Arial" pitchFamily="34" charset="0"/>
              </a:rPr>
              <a:t>2019</a:t>
            </a:r>
          </a:p>
        </p:txBody>
      </p:sp>
      <p:sp>
        <p:nvSpPr>
          <p:cNvPr id="33" name="Скругленный прямоугольник 32"/>
          <p:cNvSpPr/>
          <p:nvPr/>
        </p:nvSpPr>
        <p:spPr>
          <a:xfrm>
            <a:off x="7168030" y="1911626"/>
            <a:ext cx="922990" cy="424898"/>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tabLst>
                <a:tab pos="542925" algn="l"/>
              </a:tabLst>
            </a:pPr>
            <a:r>
              <a:rPr lang="ru-RU" sz="1600" dirty="0" smtClean="0">
                <a:ln>
                  <a:solidFill>
                    <a:schemeClr val="tx1"/>
                  </a:solidFill>
                </a:ln>
                <a:solidFill>
                  <a:schemeClr val="tx1"/>
                </a:solidFill>
                <a:latin typeface="+mj-lt"/>
                <a:cs typeface="Times New Roman" pitchFamily="18" charset="0"/>
              </a:rPr>
              <a:t>36,98</a:t>
            </a:r>
            <a:endParaRPr lang="ru-RU" sz="1400" dirty="0">
              <a:ln>
                <a:solidFill>
                  <a:schemeClr val="tx1"/>
                </a:solidFill>
              </a:ln>
              <a:solidFill>
                <a:schemeClr val="tx1"/>
              </a:solidFill>
              <a:latin typeface="+mj-lt"/>
              <a:cs typeface="Times New Roman" pitchFamily="18" charset="0"/>
            </a:endParaRPr>
          </a:p>
        </p:txBody>
      </p:sp>
      <p:sp>
        <p:nvSpPr>
          <p:cNvPr id="34" name="Скругленный прямоугольник 33"/>
          <p:cNvSpPr/>
          <p:nvPr/>
        </p:nvSpPr>
        <p:spPr>
          <a:xfrm>
            <a:off x="7168030" y="2416451"/>
            <a:ext cx="922990" cy="424898"/>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tabLst>
                <a:tab pos="542925" algn="l"/>
              </a:tabLst>
            </a:pPr>
            <a:r>
              <a:rPr lang="ru-RU" sz="1600" dirty="0" smtClean="0">
                <a:ln>
                  <a:solidFill>
                    <a:schemeClr val="tx1"/>
                  </a:solidFill>
                </a:ln>
                <a:solidFill>
                  <a:schemeClr val="tx1"/>
                </a:solidFill>
                <a:latin typeface="+mj-lt"/>
                <a:cs typeface="Times New Roman" pitchFamily="18" charset="0"/>
              </a:rPr>
              <a:t>36,8</a:t>
            </a:r>
            <a:endParaRPr lang="ru-RU" sz="1400" dirty="0">
              <a:ln>
                <a:solidFill>
                  <a:schemeClr val="tx1"/>
                </a:solidFill>
              </a:ln>
              <a:solidFill>
                <a:schemeClr val="tx1"/>
              </a:solidFill>
              <a:latin typeface="+mj-lt"/>
              <a:cs typeface="Times New Roman" pitchFamily="18" charset="0"/>
            </a:endParaRPr>
          </a:p>
        </p:txBody>
      </p:sp>
      <p:pic>
        <p:nvPicPr>
          <p:cNvPr id="35"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637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5350" y="142876"/>
            <a:ext cx="8248650" cy="628649"/>
          </a:xfrm>
        </p:spPr>
        <p:txBody>
          <a:bodyPr>
            <a:normAutofit fontScale="90000"/>
          </a:bodyPr>
          <a:lstStyle/>
          <a:p>
            <a:pPr marL="0" indent="0" algn="ctr">
              <a:buNone/>
            </a:pPr>
            <a:r>
              <a:rPr lang="ru-RU" sz="2800" kern="0" dirty="0" smtClean="0">
                <a:solidFill>
                  <a:srgbClr val="0066FF"/>
                </a:solidFill>
                <a:effectLst>
                  <a:outerShdw blurRad="38100" dist="38100" dir="2700000" algn="tl">
                    <a:srgbClr val="000000"/>
                  </a:outerShdw>
                </a:effectLst>
                <a:latin typeface="Arial"/>
              </a:rPr>
              <a:t>Благоустройство</a:t>
            </a:r>
            <a:r>
              <a:rPr lang="ru-RU" sz="2800" kern="0" dirty="0">
                <a:solidFill>
                  <a:srgbClr val="0066FF"/>
                </a:solidFill>
                <a:effectLst>
                  <a:outerShdw blurRad="38100" dist="38100" dir="2700000" algn="tl">
                    <a:srgbClr val="000000"/>
                  </a:outerShdw>
                </a:effectLst>
                <a:latin typeface="Arial"/>
              </a:rPr>
              <a:t/>
            </a:r>
            <a:br>
              <a:rPr lang="ru-RU" sz="2800" kern="0" dirty="0">
                <a:solidFill>
                  <a:srgbClr val="0066FF"/>
                </a:solidFill>
                <a:effectLst>
                  <a:outerShdw blurRad="38100" dist="38100" dir="2700000" algn="tl">
                    <a:srgbClr val="000000"/>
                  </a:outerShdw>
                </a:effectLst>
                <a:latin typeface="Arial"/>
              </a:rPr>
            </a:br>
            <a:r>
              <a:rPr lang="ru-RU" sz="2800" kern="0" spc="-100" dirty="0">
                <a:ln w="3200">
                  <a:solidFill>
                    <a:schemeClr val="bg2">
                      <a:shade val="75000"/>
                      <a:alpha val="25000"/>
                    </a:schemeClr>
                  </a:solidFill>
                  <a:prstDash val="solid"/>
                  <a:round/>
                </a:ln>
                <a:solidFill>
                  <a:srgbClr val="0066FF"/>
                </a:solidFill>
                <a:effectLst>
                  <a:outerShdw blurRad="38100" dist="38100" dir="2700000" algn="tl">
                    <a:srgbClr val="000000">
                      <a:alpha val="43137"/>
                    </a:srgbClr>
                  </a:outerShdw>
                </a:effectLst>
                <a:latin typeface="Arial"/>
              </a:rPr>
              <a:t>                                                                                                                                </a:t>
            </a:r>
          </a:p>
        </p:txBody>
      </p:sp>
      <p:sp>
        <p:nvSpPr>
          <p:cNvPr id="5" name="Прямоугольник 4"/>
          <p:cNvSpPr/>
          <p:nvPr/>
        </p:nvSpPr>
        <p:spPr>
          <a:xfrm>
            <a:off x="7959674" y="674723"/>
            <a:ext cx="1173719" cy="369332"/>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ru-RU" altLang="ru-RU" sz="1800" dirty="0">
                <a:solidFill>
                  <a:srgbClr val="002060"/>
                </a:solidFill>
                <a:latin typeface="Arial" panose="020B0604020202020204" pitchFamily="34" charset="0"/>
                <a:cs typeface="Arial" panose="020B0604020202020204" pitchFamily="34" charset="0"/>
              </a:rPr>
              <a:t>млн</a:t>
            </a:r>
            <a:r>
              <a:rPr lang="ru-RU" altLang="ru-RU" sz="1800" dirty="0" smtClean="0">
                <a:solidFill>
                  <a:srgbClr val="002060"/>
                </a:solidFill>
                <a:latin typeface="Arial" panose="020B0604020202020204" pitchFamily="34" charset="0"/>
                <a:cs typeface="Arial" panose="020B0604020202020204" pitchFamily="34" charset="0"/>
              </a:rPr>
              <a:t>. руб</a:t>
            </a:r>
            <a:r>
              <a:rPr lang="ru-RU" altLang="ru-RU" sz="1800" dirty="0">
                <a:solidFill>
                  <a:srgbClr val="002060"/>
                </a:solidFill>
                <a:latin typeface="Arial" panose="020B0604020202020204" pitchFamily="34" charset="0"/>
                <a:cs typeface="Arial" panose="020B0604020202020204" pitchFamily="34" charset="0"/>
              </a:rPr>
              <a:t>.</a:t>
            </a:r>
          </a:p>
        </p:txBody>
      </p:sp>
      <p:sp>
        <p:nvSpPr>
          <p:cNvPr id="13" name="TextBox 12"/>
          <p:cNvSpPr txBox="1"/>
          <p:nvPr/>
        </p:nvSpPr>
        <p:spPr>
          <a:xfrm>
            <a:off x="914401" y="1095374"/>
            <a:ext cx="4210049" cy="800219"/>
          </a:xfrm>
          <a:prstGeom prst="rect">
            <a:avLst/>
          </a:prstGeom>
          <a:solidFill>
            <a:srgbClr val="FFCC66"/>
          </a:solidFill>
          <a:scene3d>
            <a:camera prst="orthographicFront"/>
            <a:lightRig rig="threePt" dir="t"/>
          </a:scene3d>
          <a:sp3d>
            <a:bevelT/>
          </a:sp3d>
        </p:spPr>
        <p:txBody>
          <a:bodyPr wrap="square" rtlCol="0">
            <a:spAutoFit/>
          </a:bodyPr>
          <a:lstStyle/>
          <a:p>
            <a:pPr algn="ctr" fontAlgn="t"/>
            <a:r>
              <a:rPr lang="ru-RU" b="1" dirty="0" smtClean="0">
                <a:solidFill>
                  <a:srgbClr val="002060"/>
                </a:solidFill>
                <a:latin typeface="Arial"/>
                <a:cs typeface="+mn-cs"/>
              </a:rPr>
              <a:t>Формирование городской среды </a:t>
            </a:r>
          </a:p>
          <a:p>
            <a:pPr algn="ctr" fontAlgn="t"/>
            <a:r>
              <a:rPr lang="ru-RU" sz="2800" b="1" dirty="0" smtClean="0">
                <a:solidFill>
                  <a:srgbClr val="002060"/>
                </a:solidFill>
                <a:latin typeface="Arial"/>
                <a:cs typeface="+mn-cs"/>
              </a:rPr>
              <a:t>89,1</a:t>
            </a:r>
            <a:endParaRPr lang="ru-RU" sz="2800" b="1" dirty="0">
              <a:solidFill>
                <a:srgbClr val="002060"/>
              </a:solidFill>
              <a:latin typeface="Arial"/>
              <a:cs typeface="+mn-cs"/>
            </a:endParaRPr>
          </a:p>
        </p:txBody>
      </p:sp>
      <p:pic>
        <p:nvPicPr>
          <p:cNvPr id="5125" name="Picture 5" descr="C:\Users\user\Pictures\кАРТИНКИ\Нагорный парк 2.png"/>
          <p:cNvPicPr>
            <a:picLocks noChangeAspect="1" noChangeArrowheads="1"/>
          </p:cNvPicPr>
          <p:nvPr/>
        </p:nvPicPr>
        <p:blipFill>
          <a:blip r:embed="rId2"/>
          <a:srcRect/>
          <a:stretch>
            <a:fillRect/>
          </a:stretch>
        </p:blipFill>
        <p:spPr bwMode="auto">
          <a:xfrm>
            <a:off x="133350" y="2466975"/>
            <a:ext cx="2924175" cy="1800225"/>
          </a:xfrm>
          <a:prstGeom prst="rect">
            <a:avLst/>
          </a:prstGeom>
          <a:noFill/>
        </p:spPr>
      </p:pic>
      <p:sp>
        <p:nvSpPr>
          <p:cNvPr id="16" name="Прямоугольник 15"/>
          <p:cNvSpPr/>
          <p:nvPr/>
        </p:nvSpPr>
        <p:spPr>
          <a:xfrm>
            <a:off x="0" y="2058085"/>
            <a:ext cx="3486149" cy="307777"/>
          </a:xfrm>
          <a:prstGeom prst="rect">
            <a:avLst/>
          </a:prstGeom>
        </p:spPr>
        <p:txBody>
          <a:bodyPr wrap="square">
            <a:spAutoFit/>
          </a:bodyPr>
          <a:lstStyle/>
          <a:p>
            <a:r>
              <a:rPr lang="ru-RU" sz="1400" b="1" dirty="0" smtClean="0">
                <a:solidFill>
                  <a:srgbClr val="002060"/>
                </a:solidFill>
                <a:latin typeface="Arial"/>
                <a:cs typeface="+mn-cs"/>
              </a:rPr>
              <a:t>парк «Нагорный»</a:t>
            </a:r>
          </a:p>
        </p:txBody>
      </p:sp>
      <p:sp>
        <p:nvSpPr>
          <p:cNvPr id="18" name="TextBox 17"/>
          <p:cNvSpPr txBox="1"/>
          <p:nvPr/>
        </p:nvSpPr>
        <p:spPr>
          <a:xfrm>
            <a:off x="6229351" y="1085849"/>
            <a:ext cx="2781299" cy="1077218"/>
          </a:xfrm>
          <a:prstGeom prst="rect">
            <a:avLst/>
          </a:prstGeom>
          <a:solidFill>
            <a:srgbClr val="FFCC66"/>
          </a:solidFill>
          <a:scene3d>
            <a:camera prst="orthographicFront"/>
            <a:lightRig rig="threePt" dir="t"/>
          </a:scene3d>
          <a:sp3d>
            <a:bevelT/>
          </a:sp3d>
        </p:spPr>
        <p:txBody>
          <a:bodyPr wrap="square" rtlCol="0">
            <a:spAutoFit/>
          </a:bodyPr>
          <a:lstStyle/>
          <a:p>
            <a:pPr algn="ctr" fontAlgn="t"/>
            <a:r>
              <a:rPr lang="ru-RU" b="1" dirty="0" smtClean="0">
                <a:solidFill>
                  <a:srgbClr val="002060"/>
                </a:solidFill>
                <a:latin typeface="Arial"/>
                <a:cs typeface="+mn-cs"/>
              </a:rPr>
              <a:t>Курортная инфраструктура</a:t>
            </a:r>
          </a:p>
          <a:p>
            <a:pPr algn="ctr" fontAlgn="t"/>
            <a:r>
              <a:rPr lang="ru-RU" sz="2800" b="1" dirty="0" smtClean="0">
                <a:solidFill>
                  <a:srgbClr val="002060"/>
                </a:solidFill>
                <a:latin typeface="Arial"/>
                <a:cs typeface="+mn-cs"/>
              </a:rPr>
              <a:t>36,8</a:t>
            </a:r>
            <a:endParaRPr lang="ru-RU" sz="2800" b="1" dirty="0">
              <a:solidFill>
                <a:srgbClr val="002060"/>
              </a:solidFill>
              <a:latin typeface="Arial"/>
              <a:cs typeface="+mn-cs"/>
            </a:endParaRPr>
          </a:p>
        </p:txBody>
      </p:sp>
      <p:pic>
        <p:nvPicPr>
          <p:cNvPr id="5127" name="Picture 7" descr="https://pbs.twimg.com/media/EE77RYxWwAAn8_N.jpg"/>
          <p:cNvPicPr>
            <a:picLocks noChangeAspect="1" noChangeArrowheads="1"/>
          </p:cNvPicPr>
          <p:nvPr/>
        </p:nvPicPr>
        <p:blipFill>
          <a:blip r:embed="rId3" cstate="print"/>
          <a:srcRect/>
          <a:stretch>
            <a:fillRect/>
          </a:stretch>
        </p:blipFill>
        <p:spPr bwMode="auto">
          <a:xfrm>
            <a:off x="6163071" y="2505075"/>
            <a:ext cx="2866628" cy="1743075"/>
          </a:xfrm>
          <a:prstGeom prst="rect">
            <a:avLst/>
          </a:prstGeom>
          <a:noFill/>
        </p:spPr>
      </p:pic>
      <p:sp>
        <p:nvSpPr>
          <p:cNvPr id="20" name="Прямоугольник 19"/>
          <p:cNvSpPr/>
          <p:nvPr/>
        </p:nvSpPr>
        <p:spPr>
          <a:xfrm>
            <a:off x="6172200" y="2162860"/>
            <a:ext cx="2800349" cy="307777"/>
          </a:xfrm>
          <a:prstGeom prst="rect">
            <a:avLst/>
          </a:prstGeom>
        </p:spPr>
        <p:txBody>
          <a:bodyPr wrap="square">
            <a:spAutoFit/>
          </a:bodyPr>
          <a:lstStyle/>
          <a:p>
            <a:r>
              <a:rPr lang="ru-RU" sz="1400" b="1" dirty="0" smtClean="0">
                <a:solidFill>
                  <a:srgbClr val="002060"/>
                </a:solidFill>
                <a:latin typeface="Arial"/>
                <a:cs typeface="+mn-cs"/>
              </a:rPr>
              <a:t>Фонтан «Счастливый улов»</a:t>
            </a:r>
          </a:p>
        </p:txBody>
      </p:sp>
      <p:pic>
        <p:nvPicPr>
          <p:cNvPr id="21" name="Picture 2" descr="D:\Обмен экология\! 2019\Информация для Карповой\стало1.jpg"/>
          <p:cNvPicPr>
            <a:picLocks noChangeAspect="1" noChangeArrowheads="1"/>
          </p:cNvPicPr>
          <p:nvPr/>
        </p:nvPicPr>
        <p:blipFill>
          <a:blip r:embed="rId4" cstate="print"/>
          <a:stretch>
            <a:fillRect/>
          </a:stretch>
        </p:blipFill>
        <p:spPr bwMode="auto">
          <a:xfrm>
            <a:off x="6181725" y="5019675"/>
            <a:ext cx="2838450" cy="1704974"/>
          </a:xfrm>
          <a:prstGeom prst="rect">
            <a:avLst/>
          </a:prstGeom>
          <a:noFill/>
        </p:spPr>
      </p:pic>
      <p:sp>
        <p:nvSpPr>
          <p:cNvPr id="22" name="Прямоугольник 21"/>
          <p:cNvSpPr/>
          <p:nvPr/>
        </p:nvSpPr>
        <p:spPr>
          <a:xfrm>
            <a:off x="6172201" y="4305985"/>
            <a:ext cx="2800349" cy="307777"/>
          </a:xfrm>
          <a:prstGeom prst="rect">
            <a:avLst/>
          </a:prstGeom>
        </p:spPr>
        <p:txBody>
          <a:bodyPr wrap="square">
            <a:spAutoFit/>
          </a:bodyPr>
          <a:lstStyle/>
          <a:p>
            <a:r>
              <a:rPr lang="ru-RU" sz="1400" b="1" dirty="0" smtClean="0">
                <a:solidFill>
                  <a:srgbClr val="002060"/>
                </a:solidFill>
                <a:latin typeface="Arial"/>
                <a:cs typeface="+mn-cs"/>
              </a:rPr>
              <a:t>Фонтан «Лягушки»</a:t>
            </a:r>
          </a:p>
        </p:txBody>
      </p:sp>
      <p:sp>
        <p:nvSpPr>
          <p:cNvPr id="24" name="Прямоугольник 23"/>
          <p:cNvSpPr/>
          <p:nvPr/>
        </p:nvSpPr>
        <p:spPr>
          <a:xfrm>
            <a:off x="0" y="4467910"/>
            <a:ext cx="3486149" cy="307777"/>
          </a:xfrm>
          <a:prstGeom prst="rect">
            <a:avLst/>
          </a:prstGeom>
        </p:spPr>
        <p:txBody>
          <a:bodyPr wrap="square">
            <a:spAutoFit/>
          </a:bodyPr>
          <a:lstStyle/>
          <a:p>
            <a:r>
              <a:rPr lang="ru-RU" sz="1400" b="1" dirty="0" smtClean="0">
                <a:solidFill>
                  <a:srgbClr val="002060"/>
                </a:solidFill>
                <a:latin typeface="Arial"/>
                <a:cs typeface="+mn-cs"/>
              </a:rPr>
              <a:t>парк «Цветник», 2 этап</a:t>
            </a:r>
          </a:p>
        </p:txBody>
      </p:sp>
      <p:pic>
        <p:nvPicPr>
          <p:cNvPr id="5130" name="Picture 10"/>
          <p:cNvPicPr>
            <a:picLocks noChangeAspect="1" noChangeArrowheads="1"/>
          </p:cNvPicPr>
          <p:nvPr/>
        </p:nvPicPr>
        <p:blipFill>
          <a:blip r:embed="rId5" cstate="print"/>
          <a:srcRect/>
          <a:stretch>
            <a:fillRect/>
          </a:stretch>
        </p:blipFill>
        <p:spPr bwMode="auto">
          <a:xfrm>
            <a:off x="133349" y="4943476"/>
            <a:ext cx="2990851" cy="1800224"/>
          </a:xfrm>
          <a:prstGeom prst="rect">
            <a:avLst/>
          </a:prstGeom>
          <a:noFill/>
          <a:ln w="9525">
            <a:noFill/>
            <a:miter lim="800000"/>
            <a:headEnd/>
            <a:tailEnd/>
          </a:ln>
          <a:effectLst/>
        </p:spPr>
      </p:pic>
      <p:pic>
        <p:nvPicPr>
          <p:cNvPr id="15" name="Picture 2" descr="https://farm1.staticflickr.com/820/27314846678_bd4ecf6261_o.jpg"/>
          <p:cNvPicPr>
            <a:picLocks noChangeAspect="1" noChangeArrowheads="1"/>
          </p:cNvPicPr>
          <p:nvPr/>
        </p:nvPicPr>
        <p:blipFill>
          <a:blip r:embed="rId6" cstate="print"/>
          <a:srcRect/>
          <a:stretch>
            <a:fillRect/>
          </a:stretch>
        </p:blipFill>
        <p:spPr bwMode="auto">
          <a:xfrm>
            <a:off x="3201191" y="2438400"/>
            <a:ext cx="2742409" cy="1847850"/>
          </a:xfrm>
          <a:prstGeom prst="rect">
            <a:avLst/>
          </a:prstGeom>
          <a:noFill/>
        </p:spPr>
      </p:pic>
      <p:sp>
        <p:nvSpPr>
          <p:cNvPr id="17" name="Прямоугольник 16"/>
          <p:cNvSpPr/>
          <p:nvPr/>
        </p:nvSpPr>
        <p:spPr>
          <a:xfrm>
            <a:off x="3200400" y="1896160"/>
            <a:ext cx="2828926" cy="523220"/>
          </a:xfrm>
          <a:prstGeom prst="rect">
            <a:avLst/>
          </a:prstGeom>
        </p:spPr>
        <p:txBody>
          <a:bodyPr wrap="square">
            <a:spAutoFit/>
          </a:bodyPr>
          <a:lstStyle/>
          <a:p>
            <a:r>
              <a:rPr lang="ru-RU" sz="1400" b="1" dirty="0" smtClean="0">
                <a:solidFill>
                  <a:srgbClr val="002060"/>
                </a:solidFill>
                <a:latin typeface="Arial"/>
                <a:cs typeface="+mn-cs"/>
              </a:rPr>
              <a:t>Сквер в районе санатория «Тарханы»</a:t>
            </a:r>
          </a:p>
        </p:txBody>
      </p:sp>
      <p:pic>
        <p:nvPicPr>
          <p:cNvPr id="19" name="Picture 3" descr="C:\Users\user\Pictures\кАРТИНКИ\Грот дианы 2.png"/>
          <p:cNvPicPr>
            <a:picLocks noChangeAspect="1" noChangeArrowheads="1"/>
          </p:cNvPicPr>
          <p:nvPr/>
        </p:nvPicPr>
        <p:blipFill>
          <a:blip r:embed="rId7" cstate="print"/>
          <a:srcRect/>
          <a:stretch>
            <a:fillRect/>
          </a:stretch>
        </p:blipFill>
        <p:spPr bwMode="auto">
          <a:xfrm>
            <a:off x="3238500" y="4914900"/>
            <a:ext cx="2724150" cy="1819274"/>
          </a:xfrm>
          <a:prstGeom prst="rect">
            <a:avLst/>
          </a:prstGeom>
          <a:noFill/>
        </p:spPr>
      </p:pic>
      <p:sp>
        <p:nvSpPr>
          <p:cNvPr id="23" name="Прямоугольник 22"/>
          <p:cNvSpPr/>
          <p:nvPr/>
        </p:nvSpPr>
        <p:spPr>
          <a:xfrm>
            <a:off x="3158541" y="4358759"/>
            <a:ext cx="2918409" cy="523220"/>
          </a:xfrm>
          <a:prstGeom prst="rect">
            <a:avLst/>
          </a:prstGeom>
        </p:spPr>
        <p:txBody>
          <a:bodyPr wrap="square">
            <a:spAutoFit/>
          </a:bodyPr>
          <a:lstStyle/>
          <a:p>
            <a:r>
              <a:rPr lang="ru-RU" sz="1400" b="1" dirty="0" smtClean="0">
                <a:solidFill>
                  <a:srgbClr val="002060"/>
                </a:solidFill>
                <a:latin typeface="Arial"/>
                <a:cs typeface="+mn-cs"/>
              </a:rPr>
              <a:t>Сквер на горе «Горячей» грот «Дианы» </a:t>
            </a:r>
          </a:p>
        </p:txBody>
      </p:sp>
      <p:pic>
        <p:nvPicPr>
          <p:cNvPr id="25" name="Picture 2" descr="C:\Users\superuser\Desktop\герб пятигорска.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2989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5350" y="0"/>
            <a:ext cx="8248650" cy="628649"/>
          </a:xfrm>
        </p:spPr>
        <p:txBody>
          <a:bodyPr/>
          <a:lstStyle/>
          <a:p>
            <a:pPr marL="0" indent="0" algn="ctr">
              <a:buNone/>
            </a:pPr>
            <a:r>
              <a:rPr lang="ru-RU" sz="2800" kern="0" dirty="0" smtClean="0">
                <a:solidFill>
                  <a:srgbClr val="0066FF"/>
                </a:solidFill>
                <a:effectLst>
                  <a:outerShdw blurRad="38100" dist="38100" dir="2700000" algn="tl">
                    <a:srgbClr val="000000"/>
                  </a:outerShdw>
                </a:effectLst>
                <a:latin typeface="Arial"/>
              </a:rPr>
              <a:t>Благоустройство</a:t>
            </a:r>
            <a:r>
              <a:rPr lang="ru-RU" sz="2800" kern="0" spc="-100" dirty="0" smtClean="0">
                <a:ln w="3200">
                  <a:solidFill>
                    <a:schemeClr val="bg2">
                      <a:shade val="75000"/>
                      <a:alpha val="25000"/>
                    </a:schemeClr>
                  </a:solidFill>
                  <a:prstDash val="solid"/>
                  <a:round/>
                </a:ln>
                <a:solidFill>
                  <a:srgbClr val="0066FF"/>
                </a:solidFill>
                <a:effectLst>
                  <a:outerShdw blurRad="38100" dist="38100" dir="2700000" algn="tl">
                    <a:srgbClr val="000000">
                      <a:alpha val="43137"/>
                    </a:srgbClr>
                  </a:outerShdw>
                </a:effectLst>
                <a:latin typeface="Arial"/>
              </a:rPr>
              <a:t>                                                                                                                                </a:t>
            </a:r>
            <a:endParaRPr lang="ru-RU" sz="2800" kern="0" spc="-100" dirty="0">
              <a:ln w="3200">
                <a:solidFill>
                  <a:schemeClr val="bg2">
                    <a:shade val="75000"/>
                    <a:alpha val="25000"/>
                  </a:schemeClr>
                </a:solidFill>
                <a:prstDash val="solid"/>
                <a:round/>
              </a:ln>
              <a:solidFill>
                <a:srgbClr val="0066FF"/>
              </a:solidFill>
              <a:effectLst>
                <a:outerShdw blurRad="38100" dist="38100" dir="2700000" algn="tl">
                  <a:srgbClr val="000000">
                    <a:alpha val="43137"/>
                  </a:srgbClr>
                </a:outerShdw>
              </a:effectLst>
              <a:latin typeface="Arial"/>
            </a:endParaRPr>
          </a:p>
        </p:txBody>
      </p:sp>
      <p:sp>
        <p:nvSpPr>
          <p:cNvPr id="5" name="Прямоугольник 4"/>
          <p:cNvSpPr/>
          <p:nvPr/>
        </p:nvSpPr>
        <p:spPr>
          <a:xfrm>
            <a:off x="7959674" y="674723"/>
            <a:ext cx="1173719" cy="369332"/>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ru-RU" altLang="ru-RU" sz="1800" dirty="0">
                <a:solidFill>
                  <a:srgbClr val="002060"/>
                </a:solidFill>
                <a:latin typeface="Arial" panose="020B0604020202020204" pitchFamily="34" charset="0"/>
                <a:cs typeface="Arial" panose="020B0604020202020204" pitchFamily="34" charset="0"/>
              </a:rPr>
              <a:t>млн</a:t>
            </a:r>
            <a:r>
              <a:rPr lang="ru-RU" altLang="ru-RU" sz="1800" dirty="0" smtClean="0">
                <a:solidFill>
                  <a:srgbClr val="002060"/>
                </a:solidFill>
                <a:latin typeface="Arial" panose="020B0604020202020204" pitchFamily="34" charset="0"/>
                <a:cs typeface="Arial" panose="020B0604020202020204" pitchFamily="34" charset="0"/>
              </a:rPr>
              <a:t>. руб</a:t>
            </a:r>
            <a:r>
              <a:rPr lang="ru-RU" altLang="ru-RU" sz="1800" dirty="0">
                <a:solidFill>
                  <a:srgbClr val="002060"/>
                </a:solidFill>
                <a:latin typeface="Arial" panose="020B0604020202020204" pitchFamily="34" charset="0"/>
                <a:cs typeface="Arial" panose="020B0604020202020204" pitchFamily="34" charset="0"/>
              </a:rPr>
              <a:t>.</a:t>
            </a:r>
          </a:p>
        </p:txBody>
      </p:sp>
      <p:sp>
        <p:nvSpPr>
          <p:cNvPr id="10" name="TextBox 9"/>
          <p:cNvSpPr txBox="1"/>
          <p:nvPr/>
        </p:nvSpPr>
        <p:spPr>
          <a:xfrm>
            <a:off x="3295650" y="619124"/>
            <a:ext cx="2924175" cy="1077218"/>
          </a:xfrm>
          <a:prstGeom prst="rect">
            <a:avLst/>
          </a:prstGeom>
          <a:solidFill>
            <a:srgbClr val="FFCC66"/>
          </a:solidFill>
          <a:scene3d>
            <a:camera prst="orthographicFront"/>
            <a:lightRig rig="threePt" dir="t"/>
          </a:scene3d>
          <a:sp3d>
            <a:bevelT/>
          </a:sp3d>
        </p:spPr>
        <p:txBody>
          <a:bodyPr wrap="square" rtlCol="0">
            <a:spAutoFit/>
          </a:bodyPr>
          <a:lstStyle/>
          <a:p>
            <a:pPr algn="ctr" fontAlgn="t"/>
            <a:r>
              <a:rPr lang="ru-RU" b="1" dirty="0" smtClean="0">
                <a:solidFill>
                  <a:srgbClr val="002060"/>
                </a:solidFill>
                <a:latin typeface="Arial"/>
                <a:cs typeface="+mn-cs"/>
              </a:rPr>
              <a:t>Благоустройство парков и скверов  </a:t>
            </a:r>
            <a:r>
              <a:rPr lang="ru-RU" sz="2800" b="1" dirty="0" smtClean="0">
                <a:solidFill>
                  <a:srgbClr val="002060"/>
                </a:solidFill>
                <a:latin typeface="Arial"/>
                <a:cs typeface="+mn-cs"/>
              </a:rPr>
              <a:t>65,4</a:t>
            </a:r>
            <a:endParaRPr lang="ru-RU" sz="2800" b="1" dirty="0">
              <a:solidFill>
                <a:srgbClr val="002060"/>
              </a:solidFill>
              <a:latin typeface="Arial"/>
              <a:cs typeface="+mn-cs"/>
            </a:endParaRPr>
          </a:p>
        </p:txBody>
      </p:sp>
      <p:sp>
        <p:nvSpPr>
          <p:cNvPr id="16" name="Прямоугольник 15"/>
          <p:cNvSpPr/>
          <p:nvPr/>
        </p:nvSpPr>
        <p:spPr>
          <a:xfrm>
            <a:off x="6324600" y="1515160"/>
            <a:ext cx="2943225" cy="523220"/>
          </a:xfrm>
          <a:prstGeom prst="rect">
            <a:avLst/>
          </a:prstGeom>
        </p:spPr>
        <p:txBody>
          <a:bodyPr wrap="square">
            <a:spAutoFit/>
          </a:bodyPr>
          <a:lstStyle/>
          <a:p>
            <a:r>
              <a:rPr lang="ru-RU" sz="1400" b="1" smtClean="0">
                <a:solidFill>
                  <a:srgbClr val="002060"/>
                </a:solidFill>
                <a:latin typeface="Arial"/>
                <a:cs typeface="+mn-cs"/>
              </a:rPr>
              <a:t>Сквер на </a:t>
            </a:r>
            <a:r>
              <a:rPr lang="ru-RU" sz="1400" b="1" dirty="0" smtClean="0">
                <a:solidFill>
                  <a:srgbClr val="002060"/>
                </a:solidFill>
                <a:latin typeface="Arial"/>
                <a:cs typeface="+mn-cs"/>
              </a:rPr>
              <a:t>ул. Ленина в станице Константиновской</a:t>
            </a:r>
          </a:p>
        </p:txBody>
      </p:sp>
      <p:pic>
        <p:nvPicPr>
          <p:cNvPr id="1026" name="Picture 2" descr="https://farm1.staticflickr.com/899/41075355672_c677b6955e_o.jpg"/>
          <p:cNvPicPr>
            <a:picLocks noChangeAspect="1" noChangeArrowheads="1"/>
          </p:cNvPicPr>
          <p:nvPr/>
        </p:nvPicPr>
        <p:blipFill>
          <a:blip r:embed="rId2" cstate="print"/>
          <a:srcRect/>
          <a:stretch>
            <a:fillRect/>
          </a:stretch>
        </p:blipFill>
        <p:spPr bwMode="auto">
          <a:xfrm>
            <a:off x="5324476" y="2009776"/>
            <a:ext cx="3705224" cy="2171700"/>
          </a:xfrm>
          <a:prstGeom prst="rect">
            <a:avLst/>
          </a:prstGeom>
          <a:noFill/>
        </p:spPr>
      </p:pic>
      <p:pic>
        <p:nvPicPr>
          <p:cNvPr id="1027" name="Picture 3"/>
          <p:cNvPicPr>
            <a:picLocks noChangeAspect="1" noChangeArrowheads="1"/>
          </p:cNvPicPr>
          <p:nvPr/>
        </p:nvPicPr>
        <p:blipFill>
          <a:blip r:embed="rId3" cstate="print"/>
          <a:srcRect/>
          <a:stretch>
            <a:fillRect/>
          </a:stretch>
        </p:blipFill>
        <p:spPr bwMode="auto">
          <a:xfrm>
            <a:off x="5267326" y="4752975"/>
            <a:ext cx="3762374" cy="1981201"/>
          </a:xfrm>
          <a:prstGeom prst="rect">
            <a:avLst/>
          </a:prstGeom>
          <a:noFill/>
          <a:ln w="9525">
            <a:noFill/>
            <a:miter lim="800000"/>
            <a:headEnd/>
            <a:tailEnd/>
          </a:ln>
          <a:effectLst/>
        </p:spPr>
      </p:pic>
      <p:sp>
        <p:nvSpPr>
          <p:cNvPr id="24" name="Прямоугольник 23"/>
          <p:cNvSpPr/>
          <p:nvPr/>
        </p:nvSpPr>
        <p:spPr>
          <a:xfrm>
            <a:off x="5343525" y="4248835"/>
            <a:ext cx="3800475" cy="523220"/>
          </a:xfrm>
          <a:prstGeom prst="rect">
            <a:avLst/>
          </a:prstGeom>
        </p:spPr>
        <p:txBody>
          <a:bodyPr wrap="square">
            <a:spAutoFit/>
          </a:bodyPr>
          <a:lstStyle/>
          <a:p>
            <a:r>
              <a:rPr lang="ru-RU" sz="1400" b="1" dirty="0" smtClean="0">
                <a:solidFill>
                  <a:srgbClr val="002060"/>
                </a:solidFill>
                <a:latin typeface="Arial"/>
                <a:cs typeface="+mn-cs"/>
              </a:rPr>
              <a:t>Парк на территории  городской  клинической больницы </a:t>
            </a:r>
          </a:p>
        </p:txBody>
      </p:sp>
      <p:pic>
        <p:nvPicPr>
          <p:cNvPr id="1029" name="Picture 5" descr="http://visualrian.ru/images/0001/8770/76/000187707631_RIAN-ID-6208476.jpg"/>
          <p:cNvPicPr>
            <a:picLocks noChangeAspect="1" noChangeArrowheads="1"/>
          </p:cNvPicPr>
          <p:nvPr/>
        </p:nvPicPr>
        <p:blipFill>
          <a:blip r:embed="rId4"/>
          <a:srcRect/>
          <a:stretch>
            <a:fillRect/>
          </a:stretch>
        </p:blipFill>
        <p:spPr bwMode="auto">
          <a:xfrm>
            <a:off x="384174" y="1981199"/>
            <a:ext cx="3482975" cy="2219325"/>
          </a:xfrm>
          <a:prstGeom prst="rect">
            <a:avLst/>
          </a:prstGeom>
          <a:noFill/>
        </p:spPr>
      </p:pic>
      <p:sp>
        <p:nvSpPr>
          <p:cNvPr id="23" name="Прямоугольник 22"/>
          <p:cNvSpPr/>
          <p:nvPr/>
        </p:nvSpPr>
        <p:spPr>
          <a:xfrm>
            <a:off x="533400" y="1477060"/>
            <a:ext cx="2828926" cy="523220"/>
          </a:xfrm>
          <a:prstGeom prst="rect">
            <a:avLst/>
          </a:prstGeom>
        </p:spPr>
        <p:txBody>
          <a:bodyPr wrap="square">
            <a:spAutoFit/>
          </a:bodyPr>
          <a:lstStyle/>
          <a:p>
            <a:r>
              <a:rPr lang="ru-RU" sz="1400" b="1" dirty="0" smtClean="0">
                <a:solidFill>
                  <a:srgbClr val="002060"/>
                </a:solidFill>
                <a:latin typeface="Arial"/>
                <a:cs typeface="+mn-cs"/>
              </a:rPr>
              <a:t>Объекты туристического притяжения</a:t>
            </a:r>
          </a:p>
        </p:txBody>
      </p:sp>
      <p:pic>
        <p:nvPicPr>
          <p:cNvPr id="25" name="Picture 2" descr="https://pyatigorsk.org/files/global/Novosti/gorod/Park%20Pobedy/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50" y="4772024"/>
            <a:ext cx="3646011" cy="1971675"/>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p:cNvSpPr/>
          <p:nvPr/>
        </p:nvSpPr>
        <p:spPr>
          <a:xfrm>
            <a:off x="371475" y="4238536"/>
            <a:ext cx="3676651" cy="523220"/>
          </a:xfrm>
          <a:prstGeom prst="rect">
            <a:avLst/>
          </a:prstGeom>
        </p:spPr>
        <p:txBody>
          <a:bodyPr wrap="square">
            <a:spAutoFit/>
          </a:bodyPr>
          <a:lstStyle/>
          <a:p>
            <a:r>
              <a:rPr lang="ru-RU" sz="1400" b="1" dirty="0" smtClean="0">
                <a:solidFill>
                  <a:srgbClr val="002060"/>
                </a:solidFill>
                <a:latin typeface="Arial"/>
                <a:cs typeface="+mn-cs"/>
              </a:rPr>
              <a:t>Экспертиза изысканий «Реконструкция «Парк Победы» 2-я очередь</a:t>
            </a:r>
          </a:p>
        </p:txBody>
      </p:sp>
      <p:pic>
        <p:nvPicPr>
          <p:cNvPr id="14" name="Picture 2" descr="C:\Users\superuser\Desktop\герб пятигорска.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874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2"/>
          <p:cNvSpPr txBox="1">
            <a:spLocks/>
          </p:cNvSpPr>
          <p:nvPr/>
        </p:nvSpPr>
        <p:spPr>
          <a:xfrm>
            <a:off x="895352" y="41015"/>
            <a:ext cx="8198233" cy="854335"/>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lgn="ctr" eaLnBrk="1" hangingPunct="1">
              <a:lnSpc>
                <a:spcPct val="80000"/>
              </a:lnSpc>
              <a:defRPr/>
            </a:pPr>
            <a:r>
              <a:rPr lang="ru-RU" sz="2800" b="1" kern="0" dirty="0" smtClean="0">
                <a:solidFill>
                  <a:srgbClr val="0066FF"/>
                </a:solidFill>
                <a:effectLst>
                  <a:outerShdw blurRad="38100" dist="38100" dir="2700000" algn="tl">
                    <a:srgbClr val="000000"/>
                  </a:outerShdw>
                </a:effectLst>
                <a:latin typeface="Arial"/>
              </a:rPr>
              <a:t>Капитальные вложения в объекты муниципальной собственности в 2019 году</a:t>
            </a:r>
          </a:p>
        </p:txBody>
      </p:sp>
      <p:graphicFrame>
        <p:nvGraphicFramePr>
          <p:cNvPr id="6" name="Диаграмма 5"/>
          <p:cNvGraphicFramePr/>
          <p:nvPr>
            <p:extLst>
              <p:ext uri="{D42A27DB-BD31-4B8C-83A1-F6EECF244321}">
                <p14:modId xmlns:p14="http://schemas.microsoft.com/office/powerpoint/2010/main" val="3669438831"/>
              </p:ext>
            </p:extLst>
          </p:nvPr>
        </p:nvGraphicFramePr>
        <p:xfrm>
          <a:off x="-425053" y="2473325"/>
          <a:ext cx="4156086" cy="4384675"/>
        </p:xfrm>
        <a:graphic>
          <a:graphicData uri="http://schemas.openxmlformats.org/drawingml/2006/chart">
            <c:chart xmlns:c="http://schemas.openxmlformats.org/drawingml/2006/chart" xmlns:r="http://schemas.openxmlformats.org/officeDocument/2006/relationships" r:id="rId2"/>
          </a:graphicData>
        </a:graphic>
      </p:graphicFrame>
      <p:sp>
        <p:nvSpPr>
          <p:cNvPr id="64" name="Прямоугольник 63"/>
          <p:cNvSpPr/>
          <p:nvPr/>
        </p:nvSpPr>
        <p:spPr>
          <a:xfrm>
            <a:off x="8108847" y="868914"/>
            <a:ext cx="1035153" cy="369332"/>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defRPr/>
            </a:pPr>
            <a:r>
              <a:rPr lang="ru-RU" dirty="0">
                <a:solidFill>
                  <a:srgbClr val="002060"/>
                </a:solidFill>
                <a:effectLst>
                  <a:outerShdw blurRad="38100" dist="38100" dir="2700000" algn="tl">
                    <a:srgbClr val="000000">
                      <a:alpha val="43137"/>
                    </a:srgbClr>
                  </a:outerShdw>
                </a:effectLst>
                <a:latin typeface="+mn-lt"/>
                <a:cs typeface="+mn-cs"/>
              </a:rPr>
              <a:t>млн</a:t>
            </a:r>
            <a:r>
              <a:rPr lang="ru-RU" dirty="0" smtClean="0">
                <a:solidFill>
                  <a:srgbClr val="002060"/>
                </a:solidFill>
                <a:effectLst>
                  <a:outerShdw blurRad="38100" dist="38100" dir="2700000" algn="tl">
                    <a:srgbClr val="000000">
                      <a:alpha val="43137"/>
                    </a:srgbClr>
                  </a:outerShdw>
                </a:effectLst>
                <a:latin typeface="+mn-lt"/>
                <a:cs typeface="+mn-cs"/>
              </a:rPr>
              <a:t>. руб</a:t>
            </a:r>
            <a:r>
              <a:rPr lang="ru-RU" dirty="0">
                <a:solidFill>
                  <a:srgbClr val="002060"/>
                </a:solidFill>
                <a:effectLst>
                  <a:outerShdw blurRad="38100" dist="38100" dir="2700000" algn="tl">
                    <a:srgbClr val="000000">
                      <a:alpha val="43137"/>
                    </a:srgbClr>
                  </a:outerShdw>
                </a:effectLst>
                <a:latin typeface="+mn-lt"/>
                <a:cs typeface="+mn-cs"/>
              </a:rPr>
              <a:t>.</a:t>
            </a:r>
          </a:p>
        </p:txBody>
      </p:sp>
      <p:sp>
        <p:nvSpPr>
          <p:cNvPr id="14" name="Скругленный прямоугольник 13"/>
          <p:cNvSpPr/>
          <p:nvPr/>
        </p:nvSpPr>
        <p:spPr>
          <a:xfrm>
            <a:off x="114301" y="981074"/>
            <a:ext cx="2914650" cy="5876925"/>
          </a:xfrm>
          <a:prstGeom prst="roundRect">
            <a:avLst/>
          </a:prstGeom>
          <a:solidFill>
            <a:schemeClr val="accent5">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5" name="TextBox 14"/>
          <p:cNvSpPr txBox="1"/>
          <p:nvPr/>
        </p:nvSpPr>
        <p:spPr>
          <a:xfrm>
            <a:off x="238127" y="981075"/>
            <a:ext cx="2581274" cy="584775"/>
          </a:xfrm>
          <a:prstGeom prst="rect">
            <a:avLst/>
          </a:prstGeom>
          <a:noFill/>
        </p:spPr>
        <p:txBody>
          <a:bodyPr wrap="square" rtlCol="0">
            <a:spAutoFit/>
          </a:bodyPr>
          <a:lstStyle/>
          <a:p>
            <a:pPr algn="ctr"/>
            <a:r>
              <a:rPr lang="ru-RU" sz="1600" b="1" dirty="0" smtClean="0">
                <a:solidFill>
                  <a:srgbClr val="002060"/>
                </a:solidFill>
                <a:latin typeface="Arial"/>
                <a:cs typeface="+mn-cs"/>
              </a:rPr>
              <a:t>Разработка проектной документации</a:t>
            </a:r>
          </a:p>
        </p:txBody>
      </p:sp>
      <p:sp>
        <p:nvSpPr>
          <p:cNvPr id="16" name="Скругленный прямоугольник 15"/>
          <p:cNvSpPr/>
          <p:nvPr/>
        </p:nvSpPr>
        <p:spPr>
          <a:xfrm>
            <a:off x="276225" y="1581149"/>
            <a:ext cx="2543175" cy="1247775"/>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tabLst>
                <a:tab pos="542925" algn="l"/>
              </a:tabLst>
            </a:pPr>
            <a:r>
              <a:rPr lang="ru-RU" sz="1800" dirty="0" smtClean="0">
                <a:ln>
                  <a:solidFill>
                    <a:schemeClr val="tx1"/>
                  </a:solidFill>
                </a:ln>
                <a:solidFill>
                  <a:schemeClr val="tx1"/>
                </a:solidFill>
                <a:cs typeface="Times New Roman" pitchFamily="18" charset="0"/>
              </a:rPr>
              <a:t>0,48 </a:t>
            </a:r>
            <a:r>
              <a:rPr lang="ru-RU" sz="1400" dirty="0" smtClean="0">
                <a:ln>
                  <a:solidFill>
                    <a:schemeClr val="tx1"/>
                  </a:solidFill>
                </a:ln>
                <a:solidFill>
                  <a:schemeClr val="tx1"/>
                </a:solidFill>
                <a:cs typeface="Times New Roman" pitchFamily="18" charset="0"/>
              </a:rPr>
              <a:t>– </a:t>
            </a:r>
            <a:r>
              <a:rPr lang="ru-RU" sz="1200" dirty="0" smtClean="0">
                <a:ln>
                  <a:solidFill>
                    <a:schemeClr val="tx1"/>
                  </a:solidFill>
                </a:ln>
                <a:solidFill>
                  <a:schemeClr val="tx1"/>
                </a:solidFill>
                <a:cs typeface="Times New Roman" pitchFamily="18" charset="0"/>
              </a:rPr>
              <a:t>ПСД на строительство подъездной дороги к МКД ул. Малиновского, 13</a:t>
            </a:r>
            <a:endParaRPr lang="ru-RU" sz="1200" dirty="0">
              <a:ln>
                <a:solidFill>
                  <a:schemeClr val="tx1"/>
                </a:solidFill>
              </a:ln>
              <a:solidFill>
                <a:schemeClr val="tx1"/>
              </a:solidFill>
              <a:cs typeface="Times New Roman" pitchFamily="18" charset="0"/>
            </a:endParaRPr>
          </a:p>
        </p:txBody>
      </p:sp>
      <p:sp>
        <p:nvSpPr>
          <p:cNvPr id="18" name="Скругленный прямоугольник 17"/>
          <p:cNvSpPr/>
          <p:nvPr/>
        </p:nvSpPr>
        <p:spPr>
          <a:xfrm>
            <a:off x="285750" y="2952750"/>
            <a:ext cx="2562225" cy="1457325"/>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r>
              <a:rPr lang="ru-RU" sz="1800" dirty="0" smtClean="0">
                <a:ln>
                  <a:solidFill>
                    <a:schemeClr val="tx1"/>
                  </a:solidFill>
                </a:ln>
                <a:solidFill>
                  <a:schemeClr val="tx1"/>
                </a:solidFill>
                <a:cs typeface="Times New Roman" pitchFamily="18" charset="0"/>
              </a:rPr>
              <a:t>0,55</a:t>
            </a:r>
            <a:r>
              <a:rPr lang="ru-RU" sz="1200" dirty="0" smtClean="0">
                <a:ln>
                  <a:solidFill>
                    <a:schemeClr val="tx1"/>
                  </a:solidFill>
                </a:ln>
                <a:solidFill>
                  <a:schemeClr val="tx1"/>
                </a:solidFill>
                <a:cs typeface="Times New Roman" pitchFamily="18" charset="0"/>
              </a:rPr>
              <a:t> - Гос. экспертиза ПСД МКД, корпусы 1-3, по ул.П.Тольятти для переселения граждан из аварийного жилого фонда</a:t>
            </a:r>
          </a:p>
        </p:txBody>
      </p:sp>
      <p:sp>
        <p:nvSpPr>
          <p:cNvPr id="19" name="Скругленный прямоугольник 18"/>
          <p:cNvSpPr/>
          <p:nvPr/>
        </p:nvSpPr>
        <p:spPr>
          <a:xfrm>
            <a:off x="304800" y="4610101"/>
            <a:ext cx="2524125" cy="952500"/>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r>
              <a:rPr lang="ru-RU" sz="1800" dirty="0" smtClean="0">
                <a:ln>
                  <a:solidFill>
                    <a:schemeClr val="tx1"/>
                  </a:solidFill>
                </a:ln>
                <a:solidFill>
                  <a:schemeClr val="tx1"/>
                </a:solidFill>
                <a:cs typeface="Times New Roman" pitchFamily="18" charset="0"/>
              </a:rPr>
              <a:t>1,15</a:t>
            </a:r>
            <a:r>
              <a:rPr lang="ru-RU" sz="1200" dirty="0" smtClean="0">
                <a:ln>
                  <a:solidFill>
                    <a:schemeClr val="tx1"/>
                  </a:solidFill>
                </a:ln>
                <a:solidFill>
                  <a:schemeClr val="tx1"/>
                </a:solidFill>
                <a:cs typeface="Times New Roman" pitchFamily="18" charset="0"/>
              </a:rPr>
              <a:t> - ПСД на реконструкцию "Парк Победы" 2-я очередь</a:t>
            </a:r>
          </a:p>
        </p:txBody>
      </p:sp>
      <p:sp>
        <p:nvSpPr>
          <p:cNvPr id="20" name="Скругленный прямоугольник 19"/>
          <p:cNvSpPr/>
          <p:nvPr/>
        </p:nvSpPr>
        <p:spPr>
          <a:xfrm>
            <a:off x="285751" y="5695951"/>
            <a:ext cx="2552700" cy="990600"/>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r>
              <a:rPr lang="ru-RU" sz="1800" dirty="0" smtClean="0">
                <a:ln>
                  <a:solidFill>
                    <a:schemeClr val="tx1"/>
                  </a:solidFill>
                </a:ln>
                <a:solidFill>
                  <a:schemeClr val="tx1"/>
                </a:solidFill>
                <a:cs typeface="Times New Roman" pitchFamily="18" charset="0"/>
              </a:rPr>
              <a:t>0,39</a:t>
            </a:r>
            <a:r>
              <a:rPr lang="ru-RU" sz="1200" dirty="0" smtClean="0">
                <a:ln>
                  <a:solidFill>
                    <a:schemeClr val="tx1"/>
                  </a:solidFill>
                </a:ln>
                <a:solidFill>
                  <a:schemeClr val="tx1"/>
                </a:solidFill>
                <a:cs typeface="Times New Roman" pitchFamily="18" charset="0"/>
              </a:rPr>
              <a:t> - ПСД светофорного объекта на пересечении ул. Люксембург и Украинская</a:t>
            </a:r>
          </a:p>
        </p:txBody>
      </p:sp>
      <p:sp>
        <p:nvSpPr>
          <p:cNvPr id="22" name="Скругленный прямоугольник 21"/>
          <p:cNvSpPr/>
          <p:nvPr/>
        </p:nvSpPr>
        <p:spPr>
          <a:xfrm>
            <a:off x="6391275" y="933450"/>
            <a:ext cx="2752725" cy="5924550"/>
          </a:xfrm>
          <a:prstGeom prst="roundRect">
            <a:avLst/>
          </a:prstGeom>
          <a:solidFill>
            <a:schemeClr val="accent5">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6610351" y="952500"/>
            <a:ext cx="2324099" cy="646331"/>
          </a:xfrm>
          <a:prstGeom prst="rect">
            <a:avLst/>
          </a:prstGeom>
          <a:noFill/>
        </p:spPr>
        <p:txBody>
          <a:bodyPr wrap="square" rtlCol="0">
            <a:spAutoFit/>
          </a:bodyPr>
          <a:lstStyle/>
          <a:p>
            <a:pPr algn="ctr"/>
            <a:r>
              <a:rPr lang="ru-RU" b="1" dirty="0" smtClean="0">
                <a:solidFill>
                  <a:srgbClr val="002060"/>
                </a:solidFill>
                <a:latin typeface="Arial"/>
                <a:cs typeface="+mn-cs"/>
              </a:rPr>
              <a:t>Строительство,    реконструкция</a:t>
            </a:r>
          </a:p>
        </p:txBody>
      </p:sp>
      <p:sp>
        <p:nvSpPr>
          <p:cNvPr id="24" name="Скругленный прямоугольник 23"/>
          <p:cNvSpPr/>
          <p:nvPr/>
        </p:nvSpPr>
        <p:spPr>
          <a:xfrm>
            <a:off x="6524625" y="1619250"/>
            <a:ext cx="2457450" cy="942975"/>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tabLst>
                <a:tab pos="542925" algn="l"/>
              </a:tabLst>
            </a:pPr>
            <a:r>
              <a:rPr lang="ru-RU" sz="1800" dirty="0" smtClean="0">
                <a:ln>
                  <a:solidFill>
                    <a:schemeClr val="tx1"/>
                  </a:solidFill>
                </a:ln>
                <a:solidFill>
                  <a:schemeClr val="tx1"/>
                </a:solidFill>
                <a:cs typeface="Times New Roman" pitchFamily="18" charset="0"/>
              </a:rPr>
              <a:t>93,54</a:t>
            </a:r>
            <a:r>
              <a:rPr lang="ru-RU" sz="1400" dirty="0" smtClean="0">
                <a:ln>
                  <a:solidFill>
                    <a:schemeClr val="tx1"/>
                  </a:solidFill>
                </a:ln>
                <a:solidFill>
                  <a:schemeClr val="tx1"/>
                </a:solidFill>
                <a:cs typeface="Times New Roman" pitchFamily="18" charset="0"/>
              </a:rPr>
              <a:t>– </a:t>
            </a:r>
            <a:r>
              <a:rPr lang="ru-RU" sz="1200" dirty="0" smtClean="0">
                <a:ln>
                  <a:solidFill>
                    <a:schemeClr val="tx1"/>
                  </a:solidFill>
                </a:ln>
                <a:solidFill>
                  <a:schemeClr val="tx1"/>
                </a:solidFill>
                <a:cs typeface="Times New Roman" pitchFamily="18" charset="0"/>
              </a:rPr>
              <a:t>реконструкция с элементами реставрации здания МОУ "Гимназия N 11</a:t>
            </a:r>
            <a:r>
              <a:rPr lang="ru-RU" sz="1200" dirty="0" smtClean="0"/>
              <a:t>"</a:t>
            </a:r>
          </a:p>
          <a:p>
            <a:pPr>
              <a:tabLst>
                <a:tab pos="542925" algn="l"/>
              </a:tabLst>
            </a:pPr>
            <a:endParaRPr lang="ru-RU" sz="1200" dirty="0">
              <a:ln>
                <a:solidFill>
                  <a:schemeClr val="tx1"/>
                </a:solidFill>
              </a:ln>
              <a:solidFill>
                <a:schemeClr val="tx1"/>
              </a:solidFill>
              <a:cs typeface="Times New Roman" pitchFamily="18" charset="0"/>
            </a:endParaRPr>
          </a:p>
        </p:txBody>
      </p:sp>
      <p:sp>
        <p:nvSpPr>
          <p:cNvPr id="25" name="Скругленный прямоугольник 24"/>
          <p:cNvSpPr/>
          <p:nvPr/>
        </p:nvSpPr>
        <p:spPr>
          <a:xfrm>
            <a:off x="6505576" y="2695573"/>
            <a:ext cx="2524124" cy="1066801"/>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tabLst>
                <a:tab pos="542925" algn="l"/>
              </a:tabLst>
            </a:pPr>
            <a:r>
              <a:rPr lang="ru-RU" sz="1800" dirty="0" smtClean="0">
                <a:ln>
                  <a:solidFill>
                    <a:schemeClr val="tx1"/>
                  </a:solidFill>
                </a:ln>
                <a:solidFill>
                  <a:schemeClr val="tx1"/>
                </a:solidFill>
                <a:cs typeface="Times New Roman" pitchFamily="18" charset="0"/>
              </a:rPr>
              <a:t>40,6 </a:t>
            </a:r>
            <a:r>
              <a:rPr lang="ru-RU" sz="1400" dirty="0" smtClean="0">
                <a:ln>
                  <a:solidFill>
                    <a:schemeClr val="tx1"/>
                  </a:solidFill>
                </a:ln>
                <a:solidFill>
                  <a:schemeClr val="tx1"/>
                </a:solidFill>
                <a:cs typeface="Times New Roman" pitchFamily="18" charset="0"/>
              </a:rPr>
              <a:t>– </a:t>
            </a:r>
            <a:r>
              <a:rPr lang="ru-RU" sz="1200" dirty="0" smtClean="0">
                <a:ln>
                  <a:solidFill>
                    <a:schemeClr val="tx1"/>
                  </a:solidFill>
                </a:ln>
                <a:solidFill>
                  <a:schemeClr val="tx1"/>
                </a:solidFill>
                <a:cs typeface="Times New Roman" pitchFamily="18" charset="0"/>
              </a:rPr>
              <a:t>реконструкцию детско-юношеской спортивной школы олимпийского резерва № 2</a:t>
            </a:r>
            <a:endParaRPr lang="ru-RU" sz="1200" dirty="0">
              <a:ln>
                <a:solidFill>
                  <a:schemeClr val="tx1"/>
                </a:solidFill>
              </a:ln>
              <a:solidFill>
                <a:schemeClr val="tx1"/>
              </a:solidFill>
              <a:cs typeface="Times New Roman" pitchFamily="18" charset="0"/>
            </a:endParaRPr>
          </a:p>
        </p:txBody>
      </p:sp>
      <p:sp>
        <p:nvSpPr>
          <p:cNvPr id="26" name="Скругленный прямоугольник 25"/>
          <p:cNvSpPr/>
          <p:nvPr/>
        </p:nvSpPr>
        <p:spPr>
          <a:xfrm>
            <a:off x="6477000" y="3895726"/>
            <a:ext cx="2533651" cy="666750"/>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tabLst>
                <a:tab pos="542925" algn="l"/>
              </a:tabLst>
            </a:pPr>
            <a:r>
              <a:rPr lang="ru-RU" sz="1800" dirty="0" smtClean="0">
                <a:ln>
                  <a:solidFill>
                    <a:schemeClr val="tx1"/>
                  </a:solidFill>
                </a:ln>
                <a:solidFill>
                  <a:schemeClr val="tx1"/>
                </a:solidFill>
                <a:cs typeface="Times New Roman" pitchFamily="18" charset="0"/>
              </a:rPr>
              <a:t>26,05 </a:t>
            </a:r>
            <a:r>
              <a:rPr lang="ru-RU" sz="1400" dirty="0" smtClean="0">
                <a:ln>
                  <a:solidFill>
                    <a:schemeClr val="tx1"/>
                  </a:solidFill>
                </a:ln>
                <a:solidFill>
                  <a:schemeClr val="tx1"/>
                </a:solidFill>
                <a:cs typeface="Times New Roman" pitchFamily="18" charset="0"/>
              </a:rPr>
              <a:t>– </a:t>
            </a:r>
            <a:r>
              <a:rPr lang="ru-RU" sz="1200" dirty="0" smtClean="0">
                <a:ln>
                  <a:solidFill>
                    <a:schemeClr val="tx1"/>
                  </a:solidFill>
                </a:ln>
                <a:solidFill>
                  <a:schemeClr val="tx1"/>
                </a:solidFill>
                <a:cs typeface="Times New Roman" pitchFamily="18" charset="0"/>
              </a:rPr>
              <a:t>фонтан «Счастливый улов» </a:t>
            </a:r>
            <a:endParaRPr lang="ru-RU" sz="1200" dirty="0">
              <a:ln>
                <a:solidFill>
                  <a:schemeClr val="tx1"/>
                </a:solidFill>
              </a:ln>
              <a:solidFill>
                <a:schemeClr val="tx1"/>
              </a:solidFill>
              <a:cs typeface="Times New Roman" pitchFamily="18" charset="0"/>
            </a:endParaRPr>
          </a:p>
        </p:txBody>
      </p:sp>
      <p:sp>
        <p:nvSpPr>
          <p:cNvPr id="27" name="Скругленный прямоугольник 26"/>
          <p:cNvSpPr/>
          <p:nvPr/>
        </p:nvSpPr>
        <p:spPr>
          <a:xfrm>
            <a:off x="6515100" y="5781676"/>
            <a:ext cx="2495550" cy="914400"/>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tabLst>
                <a:tab pos="542925" algn="l"/>
              </a:tabLst>
            </a:pPr>
            <a:r>
              <a:rPr lang="ru-RU" sz="1800" dirty="0" smtClean="0">
                <a:ln>
                  <a:solidFill>
                    <a:schemeClr val="tx1"/>
                  </a:solidFill>
                </a:ln>
                <a:solidFill>
                  <a:schemeClr val="tx1"/>
                </a:solidFill>
                <a:cs typeface="Times New Roman" pitchFamily="18" charset="0"/>
              </a:rPr>
              <a:t>27,2 </a:t>
            </a:r>
            <a:r>
              <a:rPr lang="ru-RU" sz="1400" dirty="0" smtClean="0">
                <a:ln>
                  <a:solidFill>
                    <a:schemeClr val="tx1"/>
                  </a:solidFill>
                </a:ln>
                <a:solidFill>
                  <a:schemeClr val="tx1"/>
                </a:solidFill>
                <a:cs typeface="Times New Roman" pitchFamily="18" charset="0"/>
              </a:rPr>
              <a:t>– </a:t>
            </a:r>
            <a:r>
              <a:rPr lang="ru-RU" sz="1200" dirty="0" smtClean="0">
                <a:ln>
                  <a:solidFill>
                    <a:schemeClr val="tx1"/>
                  </a:solidFill>
                </a:ln>
                <a:solidFill>
                  <a:schemeClr val="tx1"/>
                </a:solidFill>
                <a:cs typeface="Times New Roman" pitchFamily="18" charset="0"/>
              </a:rPr>
              <a:t>строительство подземного перехода ул. Мира и ул. Украинская </a:t>
            </a:r>
          </a:p>
          <a:p>
            <a:pPr>
              <a:tabLst>
                <a:tab pos="542925" algn="l"/>
              </a:tabLst>
            </a:pPr>
            <a:endParaRPr lang="ru-RU" sz="1400" dirty="0" smtClean="0">
              <a:ln>
                <a:solidFill>
                  <a:schemeClr val="tx1"/>
                </a:solidFill>
              </a:ln>
              <a:solidFill>
                <a:schemeClr val="tx1"/>
              </a:solidFill>
              <a:cs typeface="Times New Roman" pitchFamily="18" charset="0"/>
            </a:endParaRPr>
          </a:p>
        </p:txBody>
      </p:sp>
      <p:graphicFrame>
        <p:nvGraphicFramePr>
          <p:cNvPr id="28" name="Диаграмма 27"/>
          <p:cNvGraphicFramePr/>
          <p:nvPr/>
        </p:nvGraphicFramePr>
        <p:xfrm>
          <a:off x="2266950" y="1657350"/>
          <a:ext cx="5114925"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29" name="Скругленный прямоугольник 28"/>
          <p:cNvSpPr/>
          <p:nvPr/>
        </p:nvSpPr>
        <p:spPr>
          <a:xfrm>
            <a:off x="6457950" y="4686300"/>
            <a:ext cx="2562225" cy="990601"/>
          </a:xfrm>
          <a:prstGeom prst="roundRect">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tabLst>
                <a:tab pos="542925" algn="l"/>
              </a:tabLst>
            </a:pPr>
            <a:r>
              <a:rPr lang="ru-RU" sz="1800" dirty="0" smtClean="0">
                <a:ln>
                  <a:solidFill>
                    <a:schemeClr val="tx1"/>
                  </a:solidFill>
                </a:ln>
                <a:solidFill>
                  <a:schemeClr val="tx1"/>
                </a:solidFill>
                <a:cs typeface="Times New Roman" pitchFamily="18" charset="0"/>
              </a:rPr>
              <a:t>149,65 </a:t>
            </a:r>
            <a:r>
              <a:rPr lang="ru-RU" sz="1400" dirty="0" smtClean="0">
                <a:ln>
                  <a:solidFill>
                    <a:schemeClr val="tx1"/>
                  </a:solidFill>
                </a:ln>
                <a:solidFill>
                  <a:schemeClr val="tx1"/>
                </a:solidFill>
                <a:cs typeface="Times New Roman" pitchFamily="18" charset="0"/>
              </a:rPr>
              <a:t>– </a:t>
            </a:r>
            <a:r>
              <a:rPr lang="ru-RU" sz="1200" dirty="0" smtClean="0">
                <a:ln>
                  <a:solidFill>
                    <a:schemeClr val="tx1"/>
                  </a:solidFill>
                </a:ln>
                <a:solidFill>
                  <a:schemeClr val="tx1"/>
                </a:solidFill>
                <a:cs typeface="Times New Roman" pitchFamily="18" charset="0"/>
              </a:rPr>
              <a:t>строительство детского сада в с. Константиновской</a:t>
            </a:r>
          </a:p>
          <a:p>
            <a:pPr>
              <a:tabLst>
                <a:tab pos="542925" algn="l"/>
              </a:tabLst>
            </a:pPr>
            <a:endParaRPr lang="ru-RU" sz="1400" dirty="0" smtClean="0">
              <a:ln>
                <a:solidFill>
                  <a:schemeClr val="tx1"/>
                </a:solidFill>
              </a:ln>
              <a:solidFill>
                <a:schemeClr val="tx1"/>
              </a:solidFill>
              <a:cs typeface="Times New Roman" pitchFamily="18" charset="0"/>
            </a:endParaRPr>
          </a:p>
        </p:txBody>
      </p:sp>
      <p:sp>
        <p:nvSpPr>
          <p:cNvPr id="30" name="TextBox 29"/>
          <p:cNvSpPr txBox="1"/>
          <p:nvPr/>
        </p:nvSpPr>
        <p:spPr>
          <a:xfrm>
            <a:off x="3829051" y="3638550"/>
            <a:ext cx="1504950" cy="707886"/>
          </a:xfrm>
          <a:prstGeom prst="rect">
            <a:avLst/>
          </a:prstGeom>
          <a:noFill/>
        </p:spPr>
        <p:txBody>
          <a:bodyPr wrap="square" rtlCol="0">
            <a:spAutoFit/>
          </a:bodyPr>
          <a:lstStyle/>
          <a:p>
            <a:r>
              <a:rPr lang="ru-RU" sz="4000" b="1" dirty="0" smtClean="0">
                <a:solidFill>
                  <a:schemeClr val="tx2">
                    <a:lumMod val="10000"/>
                  </a:schemeClr>
                </a:solidFill>
                <a:latin typeface="Arial" pitchFamily="34" charset="0"/>
                <a:cs typeface="Arial" pitchFamily="34" charset="0"/>
              </a:rPr>
              <a:t>339,7</a:t>
            </a:r>
            <a:endParaRPr lang="ru-RU" sz="4000" b="1" dirty="0">
              <a:solidFill>
                <a:schemeClr val="tx2">
                  <a:lumMod val="10000"/>
                </a:schemeClr>
              </a:solidFill>
              <a:latin typeface="Arial" pitchFamily="34" charset="0"/>
              <a:cs typeface="Arial" pitchFamily="34" charset="0"/>
            </a:endParaRPr>
          </a:p>
        </p:txBody>
      </p:sp>
      <p:sp>
        <p:nvSpPr>
          <p:cNvPr id="32" name="TextBox 31"/>
          <p:cNvSpPr txBox="1"/>
          <p:nvPr/>
        </p:nvSpPr>
        <p:spPr>
          <a:xfrm>
            <a:off x="3314700" y="5753101"/>
            <a:ext cx="2733675" cy="923330"/>
          </a:xfrm>
          <a:prstGeom prst="rect">
            <a:avLst/>
          </a:prstGeom>
          <a:noFill/>
        </p:spPr>
        <p:txBody>
          <a:bodyPr wrap="square" rtlCol="0">
            <a:spAutoFit/>
          </a:bodyPr>
          <a:lstStyle/>
          <a:p>
            <a:pPr algn="ctr"/>
            <a:r>
              <a:rPr lang="ru-RU" b="1" dirty="0" smtClean="0">
                <a:solidFill>
                  <a:schemeClr val="accent5">
                    <a:lumMod val="75000"/>
                  </a:schemeClr>
                </a:solidFill>
                <a:latin typeface="Arial" pitchFamily="34" charset="0"/>
                <a:cs typeface="Arial" pitchFamily="34" charset="0"/>
              </a:rPr>
              <a:t>Средства вышестоящих бюджетов</a:t>
            </a:r>
            <a:endParaRPr lang="ru-RU" b="1" dirty="0">
              <a:solidFill>
                <a:schemeClr val="accent5">
                  <a:lumMod val="75000"/>
                </a:schemeClr>
              </a:solidFill>
              <a:latin typeface="Arial" pitchFamily="34" charset="0"/>
              <a:cs typeface="Arial" pitchFamily="34" charset="0"/>
            </a:endParaRPr>
          </a:p>
        </p:txBody>
      </p:sp>
      <p:sp>
        <p:nvSpPr>
          <p:cNvPr id="33" name="TextBox 32"/>
          <p:cNvSpPr txBox="1"/>
          <p:nvPr/>
        </p:nvSpPr>
        <p:spPr>
          <a:xfrm>
            <a:off x="3076575" y="1152526"/>
            <a:ext cx="3238500" cy="646331"/>
          </a:xfrm>
          <a:prstGeom prst="rect">
            <a:avLst/>
          </a:prstGeom>
          <a:noFill/>
        </p:spPr>
        <p:txBody>
          <a:bodyPr wrap="square" rtlCol="0">
            <a:spAutoFit/>
          </a:bodyPr>
          <a:lstStyle/>
          <a:p>
            <a:pPr algn="ctr"/>
            <a:r>
              <a:rPr lang="ru-RU" b="1" dirty="0" smtClean="0">
                <a:solidFill>
                  <a:schemeClr val="accent3">
                    <a:lumMod val="75000"/>
                  </a:schemeClr>
                </a:solidFill>
                <a:latin typeface="Arial" pitchFamily="34" charset="0"/>
                <a:cs typeface="Arial" pitchFamily="34" charset="0"/>
              </a:rPr>
              <a:t>Средства местного бюджета</a:t>
            </a:r>
            <a:endParaRPr lang="ru-RU" b="1" dirty="0">
              <a:solidFill>
                <a:schemeClr val="accent3">
                  <a:lumMod val="75000"/>
                </a:schemeClr>
              </a:solidFill>
              <a:latin typeface="Arial" pitchFamily="34" charset="0"/>
              <a:cs typeface="Arial" pitchFamily="34" charset="0"/>
            </a:endParaRPr>
          </a:p>
        </p:txBody>
      </p:sp>
      <p:grpSp>
        <p:nvGrpSpPr>
          <p:cNvPr id="34" name="Группа 41"/>
          <p:cNvGrpSpPr/>
          <p:nvPr/>
        </p:nvGrpSpPr>
        <p:grpSpPr>
          <a:xfrm>
            <a:off x="3390904" y="5372894"/>
            <a:ext cx="1162841" cy="476250"/>
            <a:chOff x="4714082" y="-1831809"/>
            <a:chExt cx="484103" cy="7739117"/>
          </a:xfrm>
        </p:grpSpPr>
        <p:cxnSp>
          <p:nvCxnSpPr>
            <p:cNvPr id="35" name="Прямая соединительная линия 34"/>
            <p:cNvCxnSpPr/>
            <p:nvPr/>
          </p:nvCxnSpPr>
          <p:spPr>
            <a:xfrm rot="5400000">
              <a:off x="1328296" y="2037419"/>
              <a:ext cx="7739117" cy="661"/>
            </a:xfrm>
            <a:prstGeom prst="line">
              <a:avLst/>
            </a:prstGeom>
            <a:ln w="50800" cap="rnd">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rot="5400000">
              <a:off x="4250529" y="4964917"/>
              <a:ext cx="928694" cy="1588"/>
            </a:xfrm>
            <a:prstGeom prst="line">
              <a:avLst/>
            </a:prstGeom>
            <a:ln w="50800" cap="rnd">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31"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4361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15866" y="436587"/>
            <a:ext cx="8767079" cy="6381930"/>
            <a:chOff x="357563" y="511620"/>
            <a:chExt cx="7996689" cy="6080141"/>
          </a:xfrm>
        </p:grpSpPr>
        <p:pic>
          <p:nvPicPr>
            <p:cNvPr id="10" name="Рисунок 9" descr="https://st.depositphotos.com/1745098/3460/i/950/depositphotos_34602515-stock-photo-red-check-mark.jpg"/>
            <p:cNvPicPr/>
            <p:nvPr/>
          </p:nvPicPr>
          <p:blipFill>
            <a:blip r:embed="rId3" cstate="print">
              <a:extLst>
                <a:ext uri="{BEBA8EAE-BF5A-486C-A8C5-ECC9F3942E4B}">
                  <a14:imgProps xmlns:a14="http://schemas.microsoft.com/office/drawing/2010/main">
                    <a14:imgLayer r:embed="rId4">
                      <a14:imgEffect>
                        <a14:backgroundRemoval t="0" b="94271" l="0" r="93457"/>
                      </a14:imgEffect>
                    </a14:imgLayer>
                  </a14:imgProps>
                </a:ext>
                <a:ext uri="{28A0092B-C50C-407E-A947-70E740481C1C}">
                  <a14:useLocalDpi xmlns:a14="http://schemas.microsoft.com/office/drawing/2010/main" val="0"/>
                </a:ext>
              </a:extLst>
            </a:blip>
            <a:srcRect/>
            <a:stretch>
              <a:fillRect/>
            </a:stretch>
          </p:blipFill>
          <p:spPr bwMode="auto">
            <a:xfrm>
              <a:off x="2267742" y="871455"/>
              <a:ext cx="218505" cy="145797"/>
            </a:xfrm>
            <a:prstGeom prst="rect">
              <a:avLst/>
            </a:prstGeom>
            <a:noFill/>
            <a:ln>
              <a:noFill/>
            </a:ln>
          </p:spPr>
        </p:pic>
        <p:pic>
          <p:nvPicPr>
            <p:cNvPr id="11" name="Рисунок 10" descr="https://st.depositphotos.com/1745098/3460/i/950/depositphotos_34602515-stock-photo-red-check-mark.jpg"/>
            <p:cNvPicPr/>
            <p:nvPr/>
          </p:nvPicPr>
          <p:blipFill>
            <a:blip r:embed="rId3" cstate="print">
              <a:extLst>
                <a:ext uri="{BEBA8EAE-BF5A-486C-A8C5-ECC9F3942E4B}">
                  <a14:imgProps xmlns:a14="http://schemas.microsoft.com/office/drawing/2010/main">
                    <a14:imgLayer r:embed="rId4">
                      <a14:imgEffect>
                        <a14:backgroundRemoval t="0" b="94271" l="0" r="93457"/>
                      </a14:imgEffect>
                    </a14:imgLayer>
                  </a14:imgProps>
                </a:ext>
                <a:ext uri="{28A0092B-C50C-407E-A947-70E740481C1C}">
                  <a14:useLocalDpi xmlns:a14="http://schemas.microsoft.com/office/drawing/2010/main" val="0"/>
                </a:ext>
              </a:extLst>
            </a:blip>
            <a:srcRect/>
            <a:stretch>
              <a:fillRect/>
            </a:stretch>
          </p:blipFill>
          <p:spPr bwMode="auto">
            <a:xfrm>
              <a:off x="2022571" y="1613892"/>
              <a:ext cx="218505" cy="145797"/>
            </a:xfrm>
            <a:prstGeom prst="rect">
              <a:avLst/>
            </a:prstGeom>
            <a:noFill/>
            <a:ln>
              <a:noFill/>
            </a:ln>
          </p:spPr>
        </p:pic>
        <p:pic>
          <p:nvPicPr>
            <p:cNvPr id="12" name="Рисунок 11" descr="https://st.depositphotos.com/1745098/3460/i/950/depositphotos_34602515-stock-photo-red-check-mark.jpg"/>
            <p:cNvPicPr/>
            <p:nvPr/>
          </p:nvPicPr>
          <p:blipFill>
            <a:blip r:embed="rId3" cstate="print">
              <a:extLst>
                <a:ext uri="{BEBA8EAE-BF5A-486C-A8C5-ECC9F3942E4B}">
                  <a14:imgProps xmlns:a14="http://schemas.microsoft.com/office/drawing/2010/main">
                    <a14:imgLayer r:embed="rId4">
                      <a14:imgEffect>
                        <a14:backgroundRemoval t="0" b="94271" l="0" r="93457"/>
                      </a14:imgEffect>
                    </a14:imgLayer>
                  </a14:imgProps>
                </a:ext>
                <a:ext uri="{28A0092B-C50C-407E-A947-70E740481C1C}">
                  <a14:useLocalDpi xmlns:a14="http://schemas.microsoft.com/office/drawing/2010/main" val="0"/>
                </a:ext>
              </a:extLst>
            </a:blip>
            <a:srcRect/>
            <a:stretch>
              <a:fillRect/>
            </a:stretch>
          </p:blipFill>
          <p:spPr bwMode="auto">
            <a:xfrm>
              <a:off x="2167250" y="1243044"/>
              <a:ext cx="218505" cy="145797"/>
            </a:xfrm>
            <a:prstGeom prst="rect">
              <a:avLst/>
            </a:prstGeom>
            <a:noFill/>
            <a:ln>
              <a:noFill/>
            </a:ln>
          </p:spPr>
        </p:pic>
        <p:pic>
          <p:nvPicPr>
            <p:cNvPr id="13" name="Рисунок 12" descr="https://st.depositphotos.com/1745098/3460/i/950/depositphotos_34602515-stock-photo-red-check-mark.jpg"/>
            <p:cNvPicPr/>
            <p:nvPr/>
          </p:nvPicPr>
          <p:blipFill>
            <a:blip r:embed="rId3" cstate="print">
              <a:extLst>
                <a:ext uri="{BEBA8EAE-BF5A-486C-A8C5-ECC9F3942E4B}">
                  <a14:imgProps xmlns:a14="http://schemas.microsoft.com/office/drawing/2010/main">
                    <a14:imgLayer r:embed="rId4">
                      <a14:imgEffect>
                        <a14:backgroundRemoval t="0" b="94271" l="0" r="93457"/>
                      </a14:imgEffect>
                    </a14:imgLayer>
                  </a14:imgProps>
                </a:ext>
                <a:ext uri="{28A0092B-C50C-407E-A947-70E740481C1C}">
                  <a14:useLocalDpi xmlns:a14="http://schemas.microsoft.com/office/drawing/2010/main" val="0"/>
                </a:ext>
              </a:extLst>
            </a:blip>
            <a:srcRect/>
            <a:stretch>
              <a:fillRect/>
            </a:stretch>
          </p:blipFill>
          <p:spPr bwMode="auto">
            <a:xfrm>
              <a:off x="2022571" y="2006539"/>
              <a:ext cx="218505" cy="145797"/>
            </a:xfrm>
            <a:prstGeom prst="rect">
              <a:avLst/>
            </a:prstGeom>
            <a:noFill/>
            <a:ln>
              <a:noFill/>
            </a:ln>
          </p:spPr>
        </p:pic>
        <p:pic>
          <p:nvPicPr>
            <p:cNvPr id="14" name="Рисунок 13" descr="https://st.depositphotos.com/1745098/3460/i/950/depositphotos_34602515-stock-photo-red-check-mark.jpg"/>
            <p:cNvPicPr/>
            <p:nvPr/>
          </p:nvPicPr>
          <p:blipFill>
            <a:blip r:embed="rId3" cstate="print">
              <a:extLst>
                <a:ext uri="{BEBA8EAE-BF5A-486C-A8C5-ECC9F3942E4B}">
                  <a14:imgProps xmlns:a14="http://schemas.microsoft.com/office/drawing/2010/main">
                    <a14:imgLayer r:embed="rId4">
                      <a14:imgEffect>
                        <a14:backgroundRemoval t="0" b="94271" l="0" r="93457"/>
                      </a14:imgEffect>
                    </a14:imgLayer>
                  </a14:imgProps>
                </a:ext>
                <a:ext uri="{28A0092B-C50C-407E-A947-70E740481C1C}">
                  <a14:useLocalDpi xmlns:a14="http://schemas.microsoft.com/office/drawing/2010/main" val="0"/>
                </a:ext>
              </a:extLst>
            </a:blip>
            <a:srcRect/>
            <a:stretch>
              <a:fillRect/>
            </a:stretch>
          </p:blipFill>
          <p:spPr bwMode="auto">
            <a:xfrm>
              <a:off x="808920" y="2381513"/>
              <a:ext cx="218505" cy="145797"/>
            </a:xfrm>
            <a:prstGeom prst="rect">
              <a:avLst/>
            </a:prstGeom>
            <a:noFill/>
            <a:ln>
              <a:noFill/>
            </a:ln>
          </p:spPr>
        </p:pic>
        <p:pic>
          <p:nvPicPr>
            <p:cNvPr id="15" name="Рисунок 14" descr="https://st.depositphotos.com/1745098/3460/i/950/depositphotos_34602515-stock-photo-red-check-mark.jpg"/>
            <p:cNvPicPr/>
            <p:nvPr/>
          </p:nvPicPr>
          <p:blipFill>
            <a:blip r:embed="rId3" cstate="print">
              <a:extLst>
                <a:ext uri="{BEBA8EAE-BF5A-486C-A8C5-ECC9F3942E4B}">
                  <a14:imgProps xmlns:a14="http://schemas.microsoft.com/office/drawing/2010/main">
                    <a14:imgLayer r:embed="rId4">
                      <a14:imgEffect>
                        <a14:backgroundRemoval t="0" b="94271" l="0" r="93457"/>
                      </a14:imgEffect>
                    </a14:imgLayer>
                  </a14:imgProps>
                </a:ext>
                <a:ext uri="{28A0092B-C50C-407E-A947-70E740481C1C}">
                  <a14:useLocalDpi xmlns:a14="http://schemas.microsoft.com/office/drawing/2010/main" val="0"/>
                </a:ext>
              </a:extLst>
            </a:blip>
            <a:srcRect/>
            <a:stretch>
              <a:fillRect/>
            </a:stretch>
          </p:blipFill>
          <p:spPr bwMode="auto">
            <a:xfrm>
              <a:off x="2057997" y="2792505"/>
              <a:ext cx="218505" cy="145797"/>
            </a:xfrm>
            <a:prstGeom prst="rect">
              <a:avLst/>
            </a:prstGeom>
            <a:noFill/>
            <a:ln>
              <a:noFill/>
            </a:ln>
          </p:spPr>
        </p:pic>
        <p:pic>
          <p:nvPicPr>
            <p:cNvPr id="16" name="Рисунок 15" descr="https://st.depositphotos.com/1745098/3460/i/950/depositphotos_34602515-stock-photo-red-check-mark.jpg"/>
            <p:cNvPicPr/>
            <p:nvPr/>
          </p:nvPicPr>
          <p:blipFill>
            <a:blip r:embed="rId3" cstate="print">
              <a:extLst>
                <a:ext uri="{BEBA8EAE-BF5A-486C-A8C5-ECC9F3942E4B}">
                  <a14:imgProps xmlns:a14="http://schemas.microsoft.com/office/drawing/2010/main">
                    <a14:imgLayer r:embed="rId4">
                      <a14:imgEffect>
                        <a14:backgroundRemoval t="0" b="94271" l="0" r="93457"/>
                      </a14:imgEffect>
                    </a14:imgLayer>
                  </a14:imgProps>
                </a:ext>
                <a:ext uri="{28A0092B-C50C-407E-A947-70E740481C1C}">
                  <a14:useLocalDpi xmlns:a14="http://schemas.microsoft.com/office/drawing/2010/main" val="0"/>
                </a:ext>
              </a:extLst>
            </a:blip>
            <a:srcRect/>
            <a:stretch>
              <a:fillRect/>
            </a:stretch>
          </p:blipFill>
          <p:spPr bwMode="auto">
            <a:xfrm>
              <a:off x="2131823" y="3146876"/>
              <a:ext cx="218505" cy="145797"/>
            </a:xfrm>
            <a:prstGeom prst="rect">
              <a:avLst/>
            </a:prstGeom>
            <a:noFill/>
            <a:ln>
              <a:noFill/>
            </a:ln>
          </p:spPr>
        </p:pic>
        <p:pic>
          <p:nvPicPr>
            <p:cNvPr id="17" name="Рисунок 16" descr="https://st.depositphotos.com/1745098/3460/i/950/depositphotos_34602515-stock-photo-red-check-mark.jpg"/>
            <p:cNvPicPr/>
            <p:nvPr/>
          </p:nvPicPr>
          <p:blipFill>
            <a:blip r:embed="rId3" cstate="print">
              <a:extLst>
                <a:ext uri="{BEBA8EAE-BF5A-486C-A8C5-ECC9F3942E4B}">
                  <a14:imgProps xmlns:a14="http://schemas.microsoft.com/office/drawing/2010/main">
                    <a14:imgLayer r:embed="rId4">
                      <a14:imgEffect>
                        <a14:backgroundRemoval t="0" b="94271" l="0" r="93457"/>
                      </a14:imgEffect>
                    </a14:imgLayer>
                  </a14:imgProps>
                </a:ext>
                <a:ext uri="{28A0092B-C50C-407E-A947-70E740481C1C}">
                  <a14:useLocalDpi xmlns:a14="http://schemas.microsoft.com/office/drawing/2010/main" val="0"/>
                </a:ext>
              </a:extLst>
            </a:blip>
            <a:srcRect/>
            <a:stretch>
              <a:fillRect/>
            </a:stretch>
          </p:blipFill>
          <p:spPr bwMode="auto">
            <a:xfrm>
              <a:off x="1240270" y="3926420"/>
              <a:ext cx="218505" cy="145797"/>
            </a:xfrm>
            <a:prstGeom prst="rect">
              <a:avLst/>
            </a:prstGeom>
            <a:noFill/>
            <a:ln>
              <a:noFill/>
            </a:ln>
          </p:spPr>
        </p:pic>
        <p:pic>
          <p:nvPicPr>
            <p:cNvPr id="18" name="Рисунок 17" descr="https://st.depositphotos.com/1745098/3460/i/950/depositphotos_34602515-stock-photo-red-check-mark.jpg"/>
            <p:cNvPicPr/>
            <p:nvPr/>
          </p:nvPicPr>
          <p:blipFill>
            <a:blip r:embed="rId3" cstate="print">
              <a:extLst>
                <a:ext uri="{BEBA8EAE-BF5A-486C-A8C5-ECC9F3942E4B}">
                  <a14:imgProps xmlns:a14="http://schemas.microsoft.com/office/drawing/2010/main">
                    <a14:imgLayer r:embed="rId4">
                      <a14:imgEffect>
                        <a14:backgroundRemoval t="0" b="94271" l="0" r="93457"/>
                      </a14:imgEffect>
                    </a14:imgLayer>
                  </a14:imgProps>
                </a:ext>
                <a:ext uri="{28A0092B-C50C-407E-A947-70E740481C1C}">
                  <a14:useLocalDpi xmlns:a14="http://schemas.microsoft.com/office/drawing/2010/main" val="0"/>
                </a:ext>
              </a:extLst>
            </a:blip>
            <a:srcRect/>
            <a:stretch>
              <a:fillRect/>
            </a:stretch>
          </p:blipFill>
          <p:spPr bwMode="auto">
            <a:xfrm>
              <a:off x="1108279" y="3551690"/>
              <a:ext cx="218505" cy="145797"/>
            </a:xfrm>
            <a:prstGeom prst="rect">
              <a:avLst/>
            </a:prstGeom>
            <a:noFill/>
            <a:ln>
              <a:noFill/>
            </a:ln>
          </p:spPr>
        </p:pic>
        <p:pic>
          <p:nvPicPr>
            <p:cNvPr id="20" name="Рисунок 19" descr="https://st.depositphotos.com/1745098/3460/i/950/depositphotos_34602515-stock-photo-red-check-mark.jpg"/>
            <p:cNvPicPr/>
            <p:nvPr/>
          </p:nvPicPr>
          <p:blipFill>
            <a:blip r:embed="rId3" cstate="print">
              <a:extLst>
                <a:ext uri="{BEBA8EAE-BF5A-486C-A8C5-ECC9F3942E4B}">
                  <a14:imgProps xmlns:a14="http://schemas.microsoft.com/office/drawing/2010/main">
                    <a14:imgLayer r:embed="rId4">
                      <a14:imgEffect>
                        <a14:backgroundRemoval t="0" b="94271" l="0" r="93457"/>
                      </a14:imgEffect>
                    </a14:imgLayer>
                  </a14:imgProps>
                </a:ext>
                <a:ext uri="{28A0092B-C50C-407E-A947-70E740481C1C}">
                  <a14:useLocalDpi xmlns:a14="http://schemas.microsoft.com/office/drawing/2010/main" val="0"/>
                </a:ext>
              </a:extLst>
            </a:blip>
            <a:srcRect/>
            <a:stretch>
              <a:fillRect/>
            </a:stretch>
          </p:blipFill>
          <p:spPr bwMode="auto">
            <a:xfrm>
              <a:off x="1248710" y="4306704"/>
              <a:ext cx="218505" cy="145797"/>
            </a:xfrm>
            <a:prstGeom prst="rect">
              <a:avLst/>
            </a:prstGeom>
            <a:noFill/>
            <a:ln>
              <a:noFill/>
            </a:ln>
          </p:spPr>
        </p:pic>
        <p:pic>
          <p:nvPicPr>
            <p:cNvPr id="21" name="Рисунок 20" descr="https://st.depositphotos.com/1745098/3460/i/950/depositphotos_34602515-stock-photo-red-check-mark.jpg"/>
            <p:cNvPicPr/>
            <p:nvPr/>
          </p:nvPicPr>
          <p:blipFill>
            <a:blip r:embed="rId3" cstate="print">
              <a:extLst>
                <a:ext uri="{BEBA8EAE-BF5A-486C-A8C5-ECC9F3942E4B}">
                  <a14:imgProps xmlns:a14="http://schemas.microsoft.com/office/drawing/2010/main">
                    <a14:imgLayer r:embed="rId4">
                      <a14:imgEffect>
                        <a14:backgroundRemoval t="0" b="94271" l="0" r="93457"/>
                      </a14:imgEffect>
                    </a14:imgLayer>
                  </a14:imgProps>
                </a:ext>
                <a:ext uri="{28A0092B-C50C-407E-A947-70E740481C1C}">
                  <a14:useLocalDpi xmlns:a14="http://schemas.microsoft.com/office/drawing/2010/main" val="0"/>
                </a:ext>
              </a:extLst>
            </a:blip>
            <a:srcRect/>
            <a:stretch>
              <a:fillRect/>
            </a:stretch>
          </p:blipFill>
          <p:spPr bwMode="auto">
            <a:xfrm>
              <a:off x="1645297" y="5419720"/>
              <a:ext cx="218505" cy="145797"/>
            </a:xfrm>
            <a:prstGeom prst="rect">
              <a:avLst/>
            </a:prstGeom>
            <a:noFill/>
            <a:ln>
              <a:noFill/>
            </a:ln>
          </p:spPr>
        </p:pic>
        <p:pic>
          <p:nvPicPr>
            <p:cNvPr id="22" name="Рисунок 21" descr="https://st.depositphotos.com/1745098/3460/i/950/depositphotos_34602515-stock-photo-red-check-mark.jpg"/>
            <p:cNvPicPr/>
            <p:nvPr/>
          </p:nvPicPr>
          <p:blipFill>
            <a:blip r:embed="rId3" cstate="print">
              <a:extLst>
                <a:ext uri="{BEBA8EAE-BF5A-486C-A8C5-ECC9F3942E4B}">
                  <a14:imgProps xmlns:a14="http://schemas.microsoft.com/office/drawing/2010/main">
                    <a14:imgLayer r:embed="rId4">
                      <a14:imgEffect>
                        <a14:backgroundRemoval t="0" b="94271" l="0" r="93457"/>
                      </a14:imgEffect>
                    </a14:imgLayer>
                  </a14:imgProps>
                </a:ext>
                <a:ext uri="{28A0092B-C50C-407E-A947-70E740481C1C}">
                  <a14:useLocalDpi xmlns:a14="http://schemas.microsoft.com/office/drawing/2010/main" val="0"/>
                </a:ext>
              </a:extLst>
            </a:blip>
            <a:srcRect/>
            <a:stretch>
              <a:fillRect/>
            </a:stretch>
          </p:blipFill>
          <p:spPr bwMode="auto">
            <a:xfrm>
              <a:off x="1645297" y="5070327"/>
              <a:ext cx="218505" cy="145797"/>
            </a:xfrm>
            <a:prstGeom prst="rect">
              <a:avLst/>
            </a:prstGeom>
            <a:noFill/>
            <a:ln>
              <a:noFill/>
            </a:ln>
          </p:spPr>
        </p:pic>
        <p:pic>
          <p:nvPicPr>
            <p:cNvPr id="23" name="Рисунок 22" descr="https://st.depositphotos.com/1745098/3460/i/950/depositphotos_34602515-stock-photo-red-check-mark.jpg"/>
            <p:cNvPicPr/>
            <p:nvPr/>
          </p:nvPicPr>
          <p:blipFill>
            <a:blip r:embed="rId3" cstate="print">
              <a:extLst>
                <a:ext uri="{BEBA8EAE-BF5A-486C-A8C5-ECC9F3942E4B}">
                  <a14:imgProps xmlns:a14="http://schemas.microsoft.com/office/drawing/2010/main">
                    <a14:imgLayer r:embed="rId4">
                      <a14:imgEffect>
                        <a14:backgroundRemoval t="0" b="94271" l="0" r="93457"/>
                      </a14:imgEffect>
                    </a14:imgLayer>
                  </a14:imgProps>
                </a:ext>
                <a:ext uri="{28A0092B-C50C-407E-A947-70E740481C1C}">
                  <a14:useLocalDpi xmlns:a14="http://schemas.microsoft.com/office/drawing/2010/main" val="0"/>
                </a:ext>
              </a:extLst>
            </a:blip>
            <a:srcRect/>
            <a:stretch>
              <a:fillRect/>
            </a:stretch>
          </p:blipFill>
          <p:spPr bwMode="auto">
            <a:xfrm>
              <a:off x="1678267" y="5807155"/>
              <a:ext cx="218505" cy="145797"/>
            </a:xfrm>
            <a:prstGeom prst="rect">
              <a:avLst/>
            </a:prstGeom>
            <a:noFill/>
            <a:ln>
              <a:noFill/>
            </a:ln>
          </p:spPr>
        </p:pic>
        <p:pic>
          <p:nvPicPr>
            <p:cNvPr id="24" name="Рисунок 23" descr="https://st.depositphotos.com/1745098/3460/i/950/depositphotos_34602515-stock-photo-red-check-mark.jpg"/>
            <p:cNvPicPr/>
            <p:nvPr/>
          </p:nvPicPr>
          <p:blipFill>
            <a:blip r:embed="rId3" cstate="print">
              <a:extLst>
                <a:ext uri="{BEBA8EAE-BF5A-486C-A8C5-ECC9F3942E4B}">
                  <a14:imgProps xmlns:a14="http://schemas.microsoft.com/office/drawing/2010/main">
                    <a14:imgLayer r:embed="rId4">
                      <a14:imgEffect>
                        <a14:backgroundRemoval t="0" b="94271" l="0" r="93457"/>
                      </a14:imgEffect>
                    </a14:imgLayer>
                  </a14:imgProps>
                </a:ext>
                <a:ext uri="{28A0092B-C50C-407E-A947-70E740481C1C}">
                  <a14:useLocalDpi xmlns:a14="http://schemas.microsoft.com/office/drawing/2010/main" val="0"/>
                </a:ext>
              </a:extLst>
            </a:blip>
            <a:srcRect/>
            <a:stretch>
              <a:fillRect/>
            </a:stretch>
          </p:blipFill>
          <p:spPr bwMode="auto">
            <a:xfrm>
              <a:off x="2233318" y="6238203"/>
              <a:ext cx="218505" cy="145797"/>
            </a:xfrm>
            <a:prstGeom prst="rect">
              <a:avLst/>
            </a:prstGeom>
            <a:noFill/>
            <a:ln>
              <a:noFill/>
            </a:ln>
          </p:spPr>
        </p:pic>
        <p:pic>
          <p:nvPicPr>
            <p:cNvPr id="25" name="Рисунок 24" descr="https://st.depositphotos.com/1745098/3460/i/950/depositphotos_34602515-stock-photo-red-check-mark.jpg"/>
            <p:cNvPicPr/>
            <p:nvPr/>
          </p:nvPicPr>
          <p:blipFill>
            <a:blip r:embed="rId3" cstate="print">
              <a:extLst>
                <a:ext uri="{BEBA8EAE-BF5A-486C-A8C5-ECC9F3942E4B}">
                  <a14:imgProps xmlns:a14="http://schemas.microsoft.com/office/drawing/2010/main">
                    <a14:imgLayer r:embed="rId4">
                      <a14:imgEffect>
                        <a14:backgroundRemoval t="0" b="94271" l="0" r="93457"/>
                      </a14:imgEffect>
                    </a14:imgLayer>
                  </a14:imgProps>
                </a:ext>
                <a:ext uri="{28A0092B-C50C-407E-A947-70E740481C1C}">
                  <a14:useLocalDpi xmlns:a14="http://schemas.microsoft.com/office/drawing/2010/main" val="0"/>
                </a:ext>
              </a:extLst>
            </a:blip>
            <a:srcRect/>
            <a:stretch>
              <a:fillRect/>
            </a:stretch>
          </p:blipFill>
          <p:spPr bwMode="auto">
            <a:xfrm>
              <a:off x="2674283" y="4681418"/>
              <a:ext cx="218505" cy="145797"/>
            </a:xfrm>
            <a:prstGeom prst="rect">
              <a:avLst/>
            </a:prstGeom>
            <a:noFill/>
            <a:ln>
              <a:noFill/>
            </a:ln>
          </p:spPr>
        </p:pic>
        <p:graphicFrame>
          <p:nvGraphicFramePr>
            <p:cNvPr id="53" name="Диаграмма 52"/>
            <p:cNvGraphicFramePr>
              <a:graphicFrameLocks/>
            </p:cNvGraphicFramePr>
            <p:nvPr>
              <p:extLst>
                <p:ext uri="{D42A27DB-BD31-4B8C-83A1-F6EECF244321}">
                  <p14:modId xmlns:p14="http://schemas.microsoft.com/office/powerpoint/2010/main" val="2227380912"/>
                </p:ext>
              </p:extLst>
            </p:nvPr>
          </p:nvGraphicFramePr>
          <p:xfrm>
            <a:off x="357563" y="511620"/>
            <a:ext cx="7996689" cy="6080141"/>
          </p:xfrm>
          <a:graphic>
            <a:graphicData uri="http://schemas.openxmlformats.org/drawingml/2006/chart">
              <c:chart xmlns:c="http://schemas.openxmlformats.org/drawingml/2006/chart" xmlns:r="http://schemas.openxmlformats.org/officeDocument/2006/relationships" r:id="rId5"/>
            </a:graphicData>
          </a:graphic>
        </p:graphicFrame>
      </p:grpSp>
      <p:graphicFrame>
        <p:nvGraphicFramePr>
          <p:cNvPr id="19" name="Диаграмма 18"/>
          <p:cNvGraphicFramePr>
            <a:graphicFrameLocks/>
          </p:cNvGraphicFramePr>
          <p:nvPr>
            <p:extLst>
              <p:ext uri="{D42A27DB-BD31-4B8C-83A1-F6EECF244321}">
                <p14:modId xmlns:p14="http://schemas.microsoft.com/office/powerpoint/2010/main" val="688841063"/>
              </p:ext>
            </p:extLst>
          </p:nvPr>
        </p:nvGraphicFramePr>
        <p:xfrm>
          <a:off x="5004048" y="332656"/>
          <a:ext cx="4212975" cy="2592289"/>
        </p:xfrm>
        <a:graphic>
          <a:graphicData uri="http://schemas.openxmlformats.org/drawingml/2006/chart">
            <c:chart xmlns:c="http://schemas.openxmlformats.org/drawingml/2006/chart" xmlns:r="http://schemas.openxmlformats.org/officeDocument/2006/relationships" r:id="rId6"/>
          </a:graphicData>
        </a:graphic>
      </p:graphicFrame>
      <p:sp>
        <p:nvSpPr>
          <p:cNvPr id="49" name="Заголовок 1"/>
          <p:cNvSpPr>
            <a:spLocks noGrp="1"/>
          </p:cNvSpPr>
          <p:nvPr>
            <p:ph type="ctrTitle"/>
          </p:nvPr>
        </p:nvSpPr>
        <p:spPr>
          <a:xfrm>
            <a:off x="958682" y="-99392"/>
            <a:ext cx="7913808" cy="732006"/>
          </a:xfrm>
        </p:spPr>
        <p:txBody>
          <a:bodyPr>
            <a:noAutofit/>
          </a:bodyPr>
          <a:lstStyle/>
          <a:p>
            <a:pPr marL="182880" indent="0" algn="ctr">
              <a:buNone/>
            </a:pPr>
            <a:r>
              <a:rPr lang="ru-RU" sz="1400" spc="-60" dirty="0" smtClean="0">
                <a:solidFill>
                  <a:schemeClr val="accent3">
                    <a:lumMod val="50000"/>
                  </a:schemeClr>
                </a:solidFill>
              </a:rPr>
              <a:t>расходы  </a:t>
            </a:r>
            <a:r>
              <a:rPr lang="ru-RU" sz="1400" spc="-60" dirty="0">
                <a:solidFill>
                  <a:schemeClr val="accent3">
                    <a:lumMod val="50000"/>
                  </a:schemeClr>
                </a:solidFill>
              </a:rPr>
              <a:t>в разрезе муниципальных программ и непрограммных расходов города-курорта </a:t>
            </a:r>
            <a:r>
              <a:rPr lang="ru-RU" sz="1400" spc="-60" dirty="0" smtClean="0">
                <a:solidFill>
                  <a:schemeClr val="accent3">
                    <a:lumMod val="50000"/>
                  </a:schemeClr>
                </a:solidFill>
              </a:rPr>
              <a:t>Пятигорска  за 2019 год</a:t>
            </a:r>
            <a:endParaRPr lang="ru-RU" sz="1400" spc="-60" dirty="0">
              <a:solidFill>
                <a:schemeClr val="accent3">
                  <a:lumMod val="50000"/>
                </a:schemeClr>
              </a:solidFill>
            </a:endParaRPr>
          </a:p>
        </p:txBody>
      </p:sp>
      <p:sp>
        <p:nvSpPr>
          <p:cNvPr id="2" name="TextBox 1"/>
          <p:cNvSpPr txBox="1"/>
          <p:nvPr/>
        </p:nvSpPr>
        <p:spPr>
          <a:xfrm>
            <a:off x="7524328" y="1797913"/>
            <a:ext cx="1080120" cy="477054"/>
          </a:xfrm>
          <a:prstGeom prst="rect">
            <a:avLst/>
          </a:prstGeom>
          <a:noFill/>
        </p:spPr>
        <p:txBody>
          <a:bodyPr wrap="square" rtlCol="0">
            <a:spAutoFit/>
          </a:bodyPr>
          <a:lstStyle/>
          <a:p>
            <a:pPr algn="ctr"/>
            <a:r>
              <a:rPr lang="ru-RU" sz="1400" b="1" dirty="0" smtClean="0"/>
              <a:t>32,56</a:t>
            </a:r>
          </a:p>
          <a:p>
            <a:pPr algn="ctr"/>
            <a:r>
              <a:rPr lang="ru-RU" sz="1100" b="1" dirty="0" smtClean="0"/>
              <a:t>млн.руб.</a:t>
            </a:r>
            <a:endParaRPr lang="ru-RU" sz="1100" b="1" dirty="0"/>
          </a:p>
        </p:txBody>
      </p:sp>
      <p:sp>
        <p:nvSpPr>
          <p:cNvPr id="30" name="TextBox 29"/>
          <p:cNvSpPr txBox="1"/>
          <p:nvPr/>
        </p:nvSpPr>
        <p:spPr>
          <a:xfrm>
            <a:off x="5508104" y="1836003"/>
            <a:ext cx="1217591" cy="492443"/>
          </a:xfrm>
          <a:prstGeom prst="rect">
            <a:avLst/>
          </a:prstGeom>
          <a:noFill/>
        </p:spPr>
        <p:txBody>
          <a:bodyPr wrap="square" rtlCol="0">
            <a:spAutoFit/>
          </a:bodyPr>
          <a:lstStyle/>
          <a:p>
            <a:pPr algn="ctr"/>
            <a:r>
              <a:rPr lang="ru-RU" sz="1400" b="1" dirty="0" smtClean="0"/>
              <a:t>4 686,52</a:t>
            </a:r>
          </a:p>
          <a:p>
            <a:pPr algn="ctr"/>
            <a:r>
              <a:rPr lang="ru-RU" sz="1200" b="1" dirty="0" smtClean="0"/>
              <a:t>млн.руб.</a:t>
            </a:r>
            <a:endParaRPr lang="ru-RU" sz="1200" b="1" dirty="0"/>
          </a:p>
        </p:txBody>
      </p:sp>
      <p:grpSp>
        <p:nvGrpSpPr>
          <p:cNvPr id="26" name="Группа 25"/>
          <p:cNvGrpSpPr/>
          <p:nvPr/>
        </p:nvGrpSpPr>
        <p:grpSpPr>
          <a:xfrm>
            <a:off x="6116899" y="2711725"/>
            <a:ext cx="2520280" cy="3162298"/>
            <a:chOff x="5940152" y="2605889"/>
            <a:chExt cx="2520280" cy="3491939"/>
          </a:xfrm>
        </p:grpSpPr>
        <p:pic>
          <p:nvPicPr>
            <p:cNvPr id="4104" name="Picture 8" descr="https://thumbs.dreamstime.com/b/d-%D0%BF%D1%80%D0%B5%D0%B4%D1%81%D1%82%D0%B0%D0%B2%D0%B8%D0%BB%D0%BE-%D0%B1%D0%B5%D0%BB%D0%BE%D0%B3%D0%BE-%D1%87%D0%B5%D0%BB%D0%BE%D0%B2%D0%B5%D0%BA%D0%B0-%D1%81-%D0%B1%D0%BE%D0%BB%D1%8C%D1%88%D0%B8%D0%BC-%D0%BA%D1%80%D0%B0%D1%81%D0%BD%D1%8B%D0%BC-%D0%BA%D0%B0%D0%BB%D1%8C%D0%BA%D1%83%D0%BB%D1%8F%D1%82%D0%BE%D1%80%D0%BE%D0%BC-123186288.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92125" l="0" r="92250"/>
                      </a14:imgEffect>
                      <a14:imgEffect>
                        <a14:saturation sat="33000"/>
                      </a14:imgEffect>
                    </a14:imgLayer>
                  </a14:imgProps>
                </a:ext>
                <a:ext uri="{28A0092B-C50C-407E-A947-70E740481C1C}">
                  <a14:useLocalDpi xmlns:a14="http://schemas.microsoft.com/office/drawing/2010/main" val="0"/>
                </a:ext>
              </a:extLst>
            </a:blip>
            <a:srcRect l="20933" t="4858" r="15541" b="7126"/>
            <a:stretch/>
          </p:blipFill>
          <p:spPr bwMode="auto">
            <a:xfrm>
              <a:off x="5940152" y="2605889"/>
              <a:ext cx="2520280" cy="34919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884368" y="3752130"/>
              <a:ext cx="198909" cy="299383"/>
            </a:xfrm>
            <a:prstGeom prst="rect">
              <a:avLst/>
            </a:prstGeom>
            <a:solidFill>
              <a:schemeClr val="bg1">
                <a:lumMod val="65000"/>
              </a:schemeClr>
            </a:solidFill>
          </p:spPr>
          <p:txBody>
            <a:bodyPr wrap="square" rtlCol="0">
              <a:spAutoFit/>
            </a:bodyPr>
            <a:lstStyle/>
            <a:p>
              <a:endParaRPr lang="ru-RU" dirty="0"/>
            </a:p>
          </p:txBody>
        </p:sp>
        <p:sp>
          <p:nvSpPr>
            <p:cNvPr id="31" name="TextBox 30"/>
            <p:cNvSpPr txBox="1"/>
            <p:nvPr/>
          </p:nvSpPr>
          <p:spPr>
            <a:xfrm rot="314400">
              <a:off x="6929469" y="3683147"/>
              <a:ext cx="1325074" cy="407832"/>
            </a:xfrm>
            <a:prstGeom prst="rect">
              <a:avLst/>
            </a:prstGeom>
            <a:noFill/>
          </p:spPr>
          <p:txBody>
            <a:bodyPr wrap="square" rtlCol="0">
              <a:spAutoFit/>
            </a:bodyPr>
            <a:lstStyle/>
            <a:p>
              <a:pPr algn="ctr"/>
              <a:r>
                <a:rPr lang="ru-RU" b="1" dirty="0" smtClean="0"/>
                <a:t>4 719,08</a:t>
              </a:r>
            </a:p>
          </p:txBody>
        </p:sp>
      </p:grpSp>
      <p:pic>
        <p:nvPicPr>
          <p:cNvPr id="27" name="Picture 2" descr="C:\Users\superuser\Desktop\герб пятигорска.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9980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959617"/>
            <a:ext cx="8136904" cy="107721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ru-RU" sz="1600" i="1" dirty="0" smtClean="0"/>
              <a:t>Бюджетные ассигнования </a:t>
            </a:r>
            <a:r>
              <a:rPr lang="ru-RU" sz="1600" i="1" dirty="0"/>
              <a:t>на </a:t>
            </a:r>
            <a:r>
              <a:rPr lang="ru-RU" sz="1600" i="1" dirty="0" smtClean="0"/>
              <a:t>2019 </a:t>
            </a:r>
            <a:r>
              <a:rPr lang="ru-RU" sz="1600" i="1" dirty="0"/>
              <a:t>год </a:t>
            </a:r>
            <a:r>
              <a:rPr lang="ru-RU" sz="1600" i="1" dirty="0" smtClean="0"/>
              <a:t>исполнялись с в рамках </a:t>
            </a:r>
          </a:p>
          <a:p>
            <a:pPr algn="ctr"/>
            <a:r>
              <a:rPr lang="ru-RU" sz="1600" b="1" i="1" dirty="0" smtClean="0">
                <a:solidFill>
                  <a:srgbClr val="FF0000"/>
                </a:solidFill>
              </a:rPr>
              <a:t>14 </a:t>
            </a:r>
            <a:r>
              <a:rPr lang="ru-RU" sz="1600" b="1" i="1" dirty="0">
                <a:solidFill>
                  <a:srgbClr val="FF0000"/>
                </a:solidFill>
              </a:rPr>
              <a:t>муниципальных программ </a:t>
            </a:r>
            <a:r>
              <a:rPr lang="ru-RU" sz="1600" i="1" dirty="0"/>
              <a:t>города-курорта Пятигорска и направлений деятельности, не входящих в муниципальные программы города-курорта Пятигорска. </a:t>
            </a:r>
            <a:r>
              <a:rPr lang="ru-RU" sz="1600" i="1" dirty="0" smtClean="0"/>
              <a:t> </a:t>
            </a:r>
            <a:endParaRPr lang="ru-RU" sz="1600" i="1" dirty="0"/>
          </a:p>
        </p:txBody>
      </p:sp>
      <p:sp>
        <p:nvSpPr>
          <p:cNvPr id="5" name="Заголовок 1"/>
          <p:cNvSpPr txBox="1">
            <a:spLocks/>
          </p:cNvSpPr>
          <p:nvPr/>
        </p:nvSpPr>
        <p:spPr>
          <a:xfrm>
            <a:off x="1124232" y="0"/>
            <a:ext cx="7916804" cy="552347"/>
          </a:xfrm>
          <a:prstGeom prst="rect">
            <a:avLst/>
          </a:prstGeom>
          <a:solidFill>
            <a:schemeClr val="bg1"/>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Font typeface="Georgia" pitchFamily="18" charset="0"/>
              <a:buNone/>
            </a:pPr>
            <a:r>
              <a:rPr lang="ru-RU" sz="1800" cap="all" spc="-60" dirty="0">
                <a:solidFill>
                  <a:schemeClr val="accent3">
                    <a:lumMod val="50000"/>
                  </a:schemeClr>
                </a:solidFill>
              </a:rPr>
              <a:t>Информация о достижении в </a:t>
            </a:r>
            <a:r>
              <a:rPr lang="ru-RU" sz="1800" cap="all" spc="-60" dirty="0" smtClean="0">
                <a:solidFill>
                  <a:schemeClr val="accent3">
                    <a:lumMod val="50000"/>
                  </a:schemeClr>
                </a:solidFill>
              </a:rPr>
              <a:t>2019 </a:t>
            </a:r>
            <a:r>
              <a:rPr lang="ru-RU" sz="1800" cap="all" spc="-60" dirty="0">
                <a:solidFill>
                  <a:schemeClr val="accent3">
                    <a:lumMod val="50000"/>
                  </a:schemeClr>
                </a:solidFill>
              </a:rPr>
              <a:t>году целевых индикаторов муниципальных программ</a:t>
            </a:r>
          </a:p>
        </p:txBody>
      </p:sp>
      <p:grpSp>
        <p:nvGrpSpPr>
          <p:cNvPr id="17" name="Группа 16"/>
          <p:cNvGrpSpPr/>
          <p:nvPr/>
        </p:nvGrpSpPr>
        <p:grpSpPr>
          <a:xfrm>
            <a:off x="833766" y="2233798"/>
            <a:ext cx="7840148" cy="4392317"/>
            <a:chOff x="827584" y="2991490"/>
            <a:chExt cx="7707502" cy="4145106"/>
          </a:xfrm>
        </p:grpSpPr>
        <p:sp>
          <p:nvSpPr>
            <p:cNvPr id="10" name="Прямоугольник 9"/>
            <p:cNvSpPr/>
            <p:nvPr/>
          </p:nvSpPr>
          <p:spPr>
            <a:xfrm>
              <a:off x="827584" y="2991490"/>
              <a:ext cx="1624609" cy="3816424"/>
            </a:xfrm>
            <a:prstGeom prst="rect">
              <a:avLst/>
            </a:prstGeom>
            <a:solidFill>
              <a:schemeClr val="accent3">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1" name="Прямоугольник 10"/>
            <p:cNvSpPr/>
            <p:nvPr/>
          </p:nvSpPr>
          <p:spPr>
            <a:xfrm>
              <a:off x="827584" y="6807914"/>
              <a:ext cx="1624609" cy="288032"/>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13" name="TextBox 12"/>
            <p:cNvSpPr txBox="1"/>
            <p:nvPr/>
          </p:nvSpPr>
          <p:spPr>
            <a:xfrm>
              <a:off x="919808" y="4664163"/>
              <a:ext cx="1440160" cy="348545"/>
            </a:xfrm>
            <a:prstGeom prst="rect">
              <a:avLst/>
            </a:prstGeom>
            <a:noFill/>
          </p:spPr>
          <p:txBody>
            <a:bodyPr wrap="square" rtlCol="0">
              <a:spAutoFit/>
            </a:bodyPr>
            <a:lstStyle/>
            <a:p>
              <a:pPr algn="ctr"/>
              <a:r>
                <a:rPr lang="ru-RU" b="1" dirty="0" smtClean="0"/>
                <a:t>4 686,52</a:t>
              </a:r>
              <a:endParaRPr lang="ru-RU" b="1" dirty="0"/>
            </a:p>
          </p:txBody>
        </p:sp>
        <p:sp>
          <p:nvSpPr>
            <p:cNvPr id="14" name="TextBox 13"/>
            <p:cNvSpPr txBox="1"/>
            <p:nvPr/>
          </p:nvSpPr>
          <p:spPr>
            <a:xfrm>
              <a:off x="1131403" y="6767264"/>
              <a:ext cx="1016970" cy="348545"/>
            </a:xfrm>
            <a:prstGeom prst="rect">
              <a:avLst/>
            </a:prstGeom>
            <a:noFill/>
          </p:spPr>
          <p:txBody>
            <a:bodyPr wrap="square" rtlCol="0">
              <a:spAutoFit/>
            </a:bodyPr>
            <a:lstStyle/>
            <a:p>
              <a:r>
                <a:rPr lang="ru-RU" b="1" dirty="0" smtClean="0"/>
                <a:t>32,56</a:t>
              </a:r>
              <a:endParaRPr lang="ru-RU" b="1" dirty="0"/>
            </a:p>
          </p:txBody>
        </p:sp>
        <p:pic>
          <p:nvPicPr>
            <p:cNvPr id="1026" name="Picture 2" descr="https://www.thefhguide.com/img/1-conflict.PNG"/>
            <p:cNvPicPr>
              <a:picLocks noChangeAspect="1" noChangeArrowheads="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630474" y="6767264"/>
              <a:ext cx="2899834" cy="36888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000824" y="6490265"/>
              <a:ext cx="2193093" cy="276999"/>
            </a:xfrm>
            <a:prstGeom prst="rect">
              <a:avLst/>
            </a:prstGeom>
            <a:noFill/>
          </p:spPr>
          <p:txBody>
            <a:bodyPr wrap="square" rtlCol="0">
              <a:spAutoFit/>
            </a:bodyPr>
            <a:lstStyle/>
            <a:p>
              <a:r>
                <a:rPr lang="ru-RU" sz="1200" b="1" dirty="0" smtClean="0"/>
                <a:t>Непрограммные расходы</a:t>
              </a:r>
              <a:endParaRPr lang="ru-RU" sz="1200" b="1" dirty="0"/>
            </a:p>
          </p:txBody>
        </p:sp>
        <p:pic>
          <p:nvPicPr>
            <p:cNvPr id="18" name="Picture 2" descr="https://www.thefhguide.com/img/1-conflict.PNG"/>
            <p:cNvPicPr>
              <a:picLocks noChangeAspect="1" noChangeArrowheads="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623390" y="4392070"/>
              <a:ext cx="2899834" cy="368881"/>
            </a:xfrm>
            <a:prstGeom prst="rect">
              <a:avLst/>
            </a:prstGeom>
            <a:noFill/>
            <a:extLst/>
          </p:spPr>
        </p:pic>
        <p:sp>
          <p:nvSpPr>
            <p:cNvPr id="19" name="TextBox 18"/>
            <p:cNvSpPr txBox="1"/>
            <p:nvPr/>
          </p:nvSpPr>
          <p:spPr>
            <a:xfrm>
              <a:off x="2873235" y="3683959"/>
              <a:ext cx="2448272" cy="738664"/>
            </a:xfrm>
            <a:prstGeom prst="rect">
              <a:avLst/>
            </a:prstGeom>
            <a:noFill/>
          </p:spPr>
          <p:txBody>
            <a:bodyPr wrap="square" rtlCol="0">
              <a:spAutoFit/>
            </a:bodyPr>
            <a:lstStyle/>
            <a:p>
              <a:pPr algn="ctr"/>
              <a:r>
                <a:rPr lang="ru-RU" sz="1400" b="1" dirty="0" smtClean="0"/>
                <a:t>Расходы в рамках 14 муниципальных программ</a:t>
              </a:r>
              <a:endParaRPr lang="ru-RU" sz="1400" b="1" dirty="0"/>
            </a:p>
          </p:txBody>
        </p:sp>
        <p:sp>
          <p:nvSpPr>
            <p:cNvPr id="20" name="Прямоугольник 19"/>
            <p:cNvSpPr/>
            <p:nvPr/>
          </p:nvSpPr>
          <p:spPr>
            <a:xfrm>
              <a:off x="5714596" y="3534954"/>
              <a:ext cx="2789342" cy="2083110"/>
            </a:xfrm>
            <a:prstGeom prst="rect">
              <a:avLst/>
            </a:prstGeom>
            <a:solidFill>
              <a:schemeClr val="accent3">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22" name="Прямоугольник 21"/>
            <p:cNvSpPr/>
            <p:nvPr/>
          </p:nvSpPr>
          <p:spPr>
            <a:xfrm>
              <a:off x="5745744" y="6568239"/>
              <a:ext cx="2664296" cy="56835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r">
                <a:rot lat="0" lon="0" rev="4800000"/>
              </a:lightRig>
            </a:scene3d>
            <a:sp3d prstMaterial="matte">
              <a:bevelT w="127000" h="63500"/>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p>
          </p:txBody>
        </p:sp>
        <p:sp>
          <p:nvSpPr>
            <p:cNvPr id="23" name="TextBox 22"/>
            <p:cNvSpPr txBox="1"/>
            <p:nvPr/>
          </p:nvSpPr>
          <p:spPr>
            <a:xfrm>
              <a:off x="5726774" y="6620889"/>
              <a:ext cx="2808312" cy="461665"/>
            </a:xfrm>
            <a:prstGeom prst="rect">
              <a:avLst/>
            </a:prstGeom>
            <a:noFill/>
          </p:spPr>
          <p:txBody>
            <a:bodyPr wrap="square" rtlCol="0">
              <a:spAutoFit/>
            </a:bodyPr>
            <a:lstStyle/>
            <a:p>
              <a:pPr algn="ctr"/>
              <a:r>
                <a:rPr lang="ru-RU" sz="1200" dirty="0" smtClean="0"/>
                <a:t>Направлены на обеспечение деятельности ОМС</a:t>
              </a:r>
              <a:endParaRPr lang="ru-RU" sz="1200" b="1" dirty="0"/>
            </a:p>
          </p:txBody>
        </p:sp>
        <p:sp>
          <p:nvSpPr>
            <p:cNvPr id="24" name="TextBox 23"/>
            <p:cNvSpPr txBox="1"/>
            <p:nvPr/>
          </p:nvSpPr>
          <p:spPr>
            <a:xfrm>
              <a:off x="5677414" y="3806807"/>
              <a:ext cx="2800954" cy="1539407"/>
            </a:xfrm>
            <a:prstGeom prst="rect">
              <a:avLst/>
            </a:prstGeom>
            <a:noFill/>
          </p:spPr>
          <p:txBody>
            <a:bodyPr wrap="square" rtlCol="0">
              <a:spAutoFit/>
            </a:bodyPr>
            <a:lstStyle/>
            <a:p>
              <a:pPr algn="ctr"/>
              <a:r>
                <a:rPr lang="ru-RU" sz="1600" dirty="0" smtClean="0"/>
                <a:t>Из запланированных  </a:t>
              </a:r>
              <a:r>
                <a:rPr lang="ru-RU" sz="1600" dirty="0" smtClean="0">
                  <a:solidFill>
                    <a:schemeClr val="tx2"/>
                  </a:solidFill>
                </a:rPr>
                <a:t>59</a:t>
              </a:r>
              <a:r>
                <a:rPr lang="ru-RU" dirty="0" smtClean="0">
                  <a:solidFill>
                    <a:schemeClr val="tx2">
                      <a:lumMod val="75000"/>
                    </a:schemeClr>
                  </a:solidFill>
                </a:rPr>
                <a:t> </a:t>
              </a:r>
              <a:r>
                <a:rPr lang="ru-RU" sz="1600" dirty="0" smtClean="0"/>
                <a:t>индикаторов достижения целей муниципальных  программ были достигнуты </a:t>
              </a:r>
            </a:p>
            <a:p>
              <a:pPr algn="ctr"/>
              <a:r>
                <a:rPr lang="ru-RU" dirty="0" smtClean="0">
                  <a:solidFill>
                    <a:schemeClr val="tx2">
                      <a:lumMod val="75000"/>
                    </a:schemeClr>
                  </a:solidFill>
                </a:rPr>
                <a:t>49</a:t>
              </a:r>
              <a:r>
                <a:rPr lang="ru-RU" sz="1600" dirty="0" smtClean="0"/>
                <a:t> индикаторов</a:t>
              </a:r>
            </a:p>
            <a:p>
              <a:pPr algn="ctr"/>
              <a:r>
                <a:rPr lang="ru-RU" sz="1600" dirty="0" smtClean="0"/>
                <a:t>или 90,6%</a:t>
              </a:r>
              <a:endParaRPr lang="ru-RU" sz="1600" dirty="0"/>
            </a:p>
          </p:txBody>
        </p:sp>
      </p:grpSp>
      <p:sp>
        <p:nvSpPr>
          <p:cNvPr id="27" name="TextBox 26"/>
          <p:cNvSpPr txBox="1"/>
          <p:nvPr/>
        </p:nvSpPr>
        <p:spPr>
          <a:xfrm>
            <a:off x="1186683" y="2062739"/>
            <a:ext cx="1016970" cy="307777"/>
          </a:xfrm>
          <a:prstGeom prst="rect">
            <a:avLst/>
          </a:prstGeom>
          <a:noFill/>
        </p:spPr>
        <p:txBody>
          <a:bodyPr wrap="square" rtlCol="0">
            <a:spAutoFit/>
          </a:bodyPr>
          <a:lstStyle/>
          <a:p>
            <a:r>
              <a:rPr lang="ru-RU" sz="1400" b="1" dirty="0" smtClean="0"/>
              <a:t>млн.руб.</a:t>
            </a:r>
            <a:endParaRPr lang="ru-RU" sz="1400" b="1" dirty="0"/>
          </a:p>
        </p:txBody>
      </p:sp>
      <p:pic>
        <p:nvPicPr>
          <p:cNvPr id="26"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3433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115616" y="28553"/>
            <a:ext cx="7200800" cy="1323439"/>
          </a:xfrm>
          <a:prstGeom prst="rect">
            <a:avLst/>
          </a:prstGeom>
          <a:noFill/>
        </p:spPr>
        <p:txBody>
          <a:bodyPr wrap="square" lIns="91440" tIns="45720" rIns="91440" bIns="45720">
            <a:spAutoFit/>
          </a:bodyPr>
          <a:lstStyle/>
          <a:p>
            <a:pPr algn="ctr"/>
            <a:r>
              <a:rPr lang="ru-RU" sz="2000" b="1" dirty="0" smtClean="0">
                <a:solidFill>
                  <a:schemeClr val="accent3">
                    <a:lumMod val="50000"/>
                  </a:schemeClr>
                </a:solidFill>
              </a:rPr>
              <a:t>Описание административно-территориального деления города Пятигорска</a:t>
            </a:r>
          </a:p>
          <a:p>
            <a:pPr algn="ctr"/>
            <a:endParaRPr lang="ru-RU" sz="2000" b="1" dirty="0">
              <a:ln w="12700">
                <a:solidFill>
                  <a:srgbClr val="212745">
                    <a:satMod val="155000"/>
                  </a:srgbClr>
                </a:solidFill>
                <a:prstDash val="solid"/>
              </a:ln>
              <a:solidFill>
                <a:schemeClr val="accent3">
                  <a:lumMod val="50000"/>
                </a:schemeClr>
              </a:solidFill>
            </a:endParaRPr>
          </a:p>
        </p:txBody>
      </p:sp>
      <p:pic>
        <p:nvPicPr>
          <p:cNvPr id="7" name="Picture 2" descr="C:\Users\superuser\Downloads\Reshenie Dumih 25-27 RD ot 29.06.2018_Pril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92696"/>
            <a:ext cx="8964488" cy="626469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6048672" y="4549676"/>
            <a:ext cx="2915816" cy="230832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ru-RU" sz="1200" b="1" dirty="0">
                <a:solidFill>
                  <a:prstClr val="black"/>
                </a:solidFill>
              </a:rPr>
              <a:t>В состав муниципального образования города-курорта Пятигорска входят следующие населенные пункты: </a:t>
            </a:r>
            <a:endParaRPr lang="ru-RU" sz="1200" b="1" dirty="0" smtClean="0">
              <a:solidFill>
                <a:prstClr val="black"/>
              </a:solidFill>
            </a:endParaRPr>
          </a:p>
          <a:p>
            <a:r>
              <a:rPr lang="ru-RU" sz="1200" b="1" dirty="0" smtClean="0">
                <a:solidFill>
                  <a:prstClr val="black"/>
                </a:solidFill>
              </a:rPr>
              <a:t>- город </a:t>
            </a:r>
            <a:r>
              <a:rPr lang="ru-RU" sz="1200" b="1" dirty="0">
                <a:solidFill>
                  <a:prstClr val="black"/>
                </a:solidFill>
              </a:rPr>
              <a:t>Пятигорск, </a:t>
            </a:r>
            <a:endParaRPr lang="ru-RU" sz="1200" b="1" dirty="0" smtClean="0">
              <a:solidFill>
                <a:prstClr val="black"/>
              </a:solidFill>
            </a:endParaRPr>
          </a:p>
          <a:p>
            <a:r>
              <a:rPr lang="ru-RU" sz="1200" b="1" dirty="0" smtClean="0">
                <a:solidFill>
                  <a:prstClr val="black"/>
                </a:solidFill>
              </a:rPr>
              <a:t>- поселок </a:t>
            </a:r>
            <a:r>
              <a:rPr lang="ru-RU" sz="1200" b="1" dirty="0">
                <a:solidFill>
                  <a:prstClr val="black"/>
                </a:solidFill>
              </a:rPr>
              <a:t>Горячеводский, </a:t>
            </a:r>
            <a:r>
              <a:rPr lang="ru-RU" sz="1200" b="1" dirty="0" smtClean="0">
                <a:solidFill>
                  <a:prstClr val="black"/>
                </a:solidFill>
              </a:rPr>
              <a:t>       - поселок </a:t>
            </a:r>
            <a:r>
              <a:rPr lang="ru-RU" sz="1200" b="1" dirty="0">
                <a:solidFill>
                  <a:prstClr val="black"/>
                </a:solidFill>
              </a:rPr>
              <a:t>Свободы, </a:t>
            </a:r>
            <a:endParaRPr lang="ru-RU" sz="1200" b="1" dirty="0" smtClean="0">
              <a:solidFill>
                <a:prstClr val="black"/>
              </a:solidFill>
            </a:endParaRPr>
          </a:p>
          <a:p>
            <a:r>
              <a:rPr lang="ru-RU" sz="1200" b="1" dirty="0" smtClean="0">
                <a:solidFill>
                  <a:prstClr val="black"/>
                </a:solidFill>
              </a:rPr>
              <a:t>- станица </a:t>
            </a:r>
            <a:r>
              <a:rPr lang="ru-RU" sz="1200" b="1" dirty="0">
                <a:solidFill>
                  <a:prstClr val="black"/>
                </a:solidFill>
              </a:rPr>
              <a:t>Константиновская, </a:t>
            </a:r>
            <a:r>
              <a:rPr lang="ru-RU" sz="1200" b="1" dirty="0" smtClean="0">
                <a:solidFill>
                  <a:prstClr val="black"/>
                </a:solidFill>
              </a:rPr>
              <a:t>  - поселок </a:t>
            </a:r>
            <a:r>
              <a:rPr lang="ru-RU" sz="1200" b="1" dirty="0">
                <a:solidFill>
                  <a:prstClr val="black"/>
                </a:solidFill>
              </a:rPr>
              <a:t>Нижнеподкумский, </a:t>
            </a:r>
            <a:r>
              <a:rPr lang="ru-RU" sz="1200" b="1" dirty="0" smtClean="0">
                <a:solidFill>
                  <a:prstClr val="black"/>
                </a:solidFill>
              </a:rPr>
              <a:t>  - поселок </a:t>
            </a:r>
            <a:r>
              <a:rPr lang="ru-RU" sz="1200" b="1" dirty="0">
                <a:solidFill>
                  <a:prstClr val="black"/>
                </a:solidFill>
              </a:rPr>
              <a:t>Средний Подкумок, </a:t>
            </a:r>
            <a:r>
              <a:rPr lang="ru-RU" sz="1200" b="1" dirty="0" smtClean="0">
                <a:solidFill>
                  <a:prstClr val="black"/>
                </a:solidFill>
              </a:rPr>
              <a:t> - село </a:t>
            </a:r>
            <a:r>
              <a:rPr lang="ru-RU" sz="1200" b="1" dirty="0">
                <a:solidFill>
                  <a:prstClr val="black"/>
                </a:solidFill>
              </a:rPr>
              <a:t>Золотушка, </a:t>
            </a:r>
            <a:endParaRPr lang="ru-RU" sz="1200" b="1" dirty="0" smtClean="0">
              <a:solidFill>
                <a:prstClr val="black"/>
              </a:solidFill>
            </a:endParaRPr>
          </a:p>
          <a:p>
            <a:r>
              <a:rPr lang="ru-RU" sz="1200" b="1" dirty="0" smtClean="0">
                <a:solidFill>
                  <a:prstClr val="black"/>
                </a:solidFill>
              </a:rPr>
              <a:t>- село Привольное</a:t>
            </a:r>
            <a:endParaRPr lang="ru-RU" sz="1200" b="1" dirty="0">
              <a:solidFill>
                <a:prstClr val="black"/>
              </a:solidFill>
            </a:endParaRPr>
          </a:p>
        </p:txBody>
      </p:sp>
      <p:sp>
        <p:nvSpPr>
          <p:cNvPr id="9" name="Прямоугольник 8"/>
          <p:cNvSpPr/>
          <p:nvPr/>
        </p:nvSpPr>
        <p:spPr>
          <a:xfrm>
            <a:off x="827584" y="5903893"/>
            <a:ext cx="3006080"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ru-RU" sz="1400" dirty="0">
                <a:solidFill>
                  <a:prstClr val="black"/>
                </a:solidFill>
              </a:rPr>
              <a:t>Административным центром муниципального образования города-курорта Пятигорска </a:t>
            </a:r>
            <a:r>
              <a:rPr lang="ru-RU" sz="1400" dirty="0" smtClean="0">
                <a:solidFill>
                  <a:prstClr val="black"/>
                </a:solidFill>
              </a:rPr>
              <a:t>является </a:t>
            </a:r>
            <a:r>
              <a:rPr lang="ru-RU" sz="1400" b="1" dirty="0" smtClean="0">
                <a:solidFill>
                  <a:prstClr val="black"/>
                </a:solidFill>
              </a:rPr>
              <a:t>город Пятигорск</a:t>
            </a:r>
            <a:endParaRPr lang="ru-RU" sz="1400" dirty="0">
              <a:solidFill>
                <a:prstClr val="black"/>
              </a:solidFill>
            </a:endParaRPr>
          </a:p>
        </p:txBody>
      </p:sp>
      <p:pic>
        <p:nvPicPr>
          <p:cNvPr id="5"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8227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79512" y="0"/>
            <a:ext cx="8568952" cy="260648"/>
          </a:xfrm>
        </p:spPr>
        <p:txBody>
          <a:bodyPr>
            <a:noAutofit/>
          </a:bodyPr>
          <a:lstStyle/>
          <a:p>
            <a:r>
              <a:rPr lang="ru-RU" sz="1200" b="1" kern="1400" dirty="0" smtClean="0">
                <a:solidFill>
                  <a:schemeClr val="tx1">
                    <a:lumMod val="95000"/>
                    <a:lumOff val="5000"/>
                  </a:schemeClr>
                </a:solidFill>
                <a:latin typeface="Times New Roman" pitchFamily="18" charset="0"/>
                <a:cs typeface="Times New Roman" pitchFamily="18" charset="0"/>
              </a:rPr>
              <a:t>Достигнутые целевые индикаторы  муниципальных программ 2018-2019 </a:t>
            </a:r>
            <a:r>
              <a:rPr lang="ru-RU" sz="1200" b="1" kern="1400" dirty="0" err="1" smtClean="0">
                <a:solidFill>
                  <a:schemeClr val="tx1">
                    <a:lumMod val="95000"/>
                    <a:lumOff val="5000"/>
                  </a:schemeClr>
                </a:solidFill>
                <a:latin typeface="Times New Roman" pitchFamily="18" charset="0"/>
                <a:cs typeface="Times New Roman" pitchFamily="18" charset="0"/>
              </a:rPr>
              <a:t>г.г</a:t>
            </a:r>
            <a:r>
              <a:rPr lang="ru-RU" sz="1200" b="1" kern="1400" dirty="0" smtClean="0">
                <a:solidFill>
                  <a:schemeClr val="tx1">
                    <a:lumMod val="95000"/>
                    <a:lumOff val="5000"/>
                  </a:schemeClr>
                </a:solidFill>
                <a:latin typeface="Times New Roman" pitchFamily="18" charset="0"/>
                <a:cs typeface="Times New Roman" pitchFamily="18" charset="0"/>
              </a:rPr>
              <a:t>.   </a:t>
            </a:r>
          </a:p>
        </p:txBody>
      </p:sp>
      <p:graphicFrame>
        <p:nvGraphicFramePr>
          <p:cNvPr id="10" name="Таблица 9"/>
          <p:cNvGraphicFramePr>
            <a:graphicFrameLocks noGrp="1"/>
          </p:cNvGraphicFramePr>
          <p:nvPr>
            <p:extLst>
              <p:ext uri="{D42A27DB-BD31-4B8C-83A1-F6EECF244321}">
                <p14:modId xmlns:p14="http://schemas.microsoft.com/office/powerpoint/2010/main" val="1577326188"/>
              </p:ext>
            </p:extLst>
          </p:nvPr>
        </p:nvGraphicFramePr>
        <p:xfrm>
          <a:off x="-31509" y="332656"/>
          <a:ext cx="9143244" cy="6793230"/>
        </p:xfrm>
        <a:graphic>
          <a:graphicData uri="http://schemas.openxmlformats.org/drawingml/2006/table">
            <a:tbl>
              <a:tblPr firstRow="1" firstCol="1" bandRow="1">
                <a:tableStyleId>{35758FB7-9AC5-4552-8A53-C91805E547FA}</a:tableStyleId>
              </a:tblPr>
              <a:tblGrid>
                <a:gridCol w="7506465"/>
                <a:gridCol w="569908"/>
                <a:gridCol w="624989"/>
                <a:gridCol w="441882"/>
              </a:tblGrid>
              <a:tr h="125924">
                <a:tc rowSpan="2">
                  <a:txBody>
                    <a:bodyPr/>
                    <a:lstStyle/>
                    <a:p>
                      <a:pPr algn="ctr">
                        <a:lnSpc>
                          <a:spcPct val="115000"/>
                        </a:lnSpc>
                        <a:spcAft>
                          <a:spcPts val="0"/>
                        </a:spcAft>
                      </a:pPr>
                      <a:r>
                        <a:rPr lang="ru-RU" sz="800" b="0" dirty="0">
                          <a:solidFill>
                            <a:schemeClr val="tx1"/>
                          </a:solidFill>
                          <a:effectLst/>
                          <a:latin typeface="Times New Roman" panose="02020603050405020304" pitchFamily="18" charset="0"/>
                          <a:cs typeface="Times New Roman" panose="02020603050405020304" pitchFamily="18" charset="0"/>
                        </a:rPr>
                        <a:t>Наименование целевого индикатора программы</a:t>
                      </a:r>
                      <a:endParaRPr lang="ru-RU" sz="1000" b="0" dirty="0">
                        <a:solidFill>
                          <a:schemeClr val="tx1"/>
                        </a:solidFill>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rowSpan="2">
                  <a:txBody>
                    <a:bodyPr/>
                    <a:lstStyle/>
                    <a:p>
                      <a:pPr algn="ctr">
                        <a:lnSpc>
                          <a:spcPct val="115000"/>
                        </a:lnSpc>
                        <a:spcAft>
                          <a:spcPts val="0"/>
                        </a:spcAft>
                      </a:pPr>
                      <a:r>
                        <a:rPr lang="ru-RU" sz="400" b="1" dirty="0">
                          <a:solidFill>
                            <a:schemeClr val="tx1"/>
                          </a:solidFill>
                          <a:effectLst/>
                          <a:latin typeface="Times New Roman" panose="02020603050405020304" pitchFamily="18" charset="0"/>
                          <a:cs typeface="Times New Roman" panose="02020603050405020304" pitchFamily="18" charset="0"/>
                        </a:rPr>
                        <a:t>Ед.</a:t>
                      </a:r>
                      <a:br>
                        <a:rPr lang="ru-RU" sz="400" b="1" dirty="0">
                          <a:solidFill>
                            <a:schemeClr val="tx1"/>
                          </a:solidFill>
                          <a:effectLst/>
                          <a:latin typeface="Times New Roman" panose="02020603050405020304" pitchFamily="18" charset="0"/>
                          <a:cs typeface="Times New Roman" panose="02020603050405020304" pitchFamily="18" charset="0"/>
                        </a:rPr>
                      </a:br>
                      <a:r>
                        <a:rPr lang="ru-RU" sz="400" b="1" dirty="0">
                          <a:solidFill>
                            <a:schemeClr val="tx1"/>
                          </a:solidFill>
                          <a:effectLst/>
                          <a:latin typeface="Times New Roman" panose="02020603050405020304" pitchFamily="18" charset="0"/>
                          <a:cs typeface="Times New Roman" panose="02020603050405020304" pitchFamily="18" charset="0"/>
                        </a:rPr>
                        <a:t>изм.</a:t>
                      </a:r>
                      <a:endParaRPr lang="ru-RU" sz="600" b="1" dirty="0">
                        <a:solidFill>
                          <a:schemeClr val="tx1"/>
                        </a:solidFill>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gridSpan="2">
                  <a:txBody>
                    <a:bodyPr/>
                    <a:lstStyle/>
                    <a:p>
                      <a:pPr algn="ctr">
                        <a:lnSpc>
                          <a:spcPct val="115000"/>
                        </a:lnSpc>
                        <a:spcAft>
                          <a:spcPts val="0"/>
                        </a:spcAft>
                      </a:pPr>
                      <a:r>
                        <a:rPr lang="ru-RU" sz="700" b="0" dirty="0">
                          <a:solidFill>
                            <a:schemeClr val="tx1"/>
                          </a:solidFill>
                          <a:effectLst/>
                          <a:latin typeface="Times New Roman" panose="02020603050405020304" pitchFamily="18" charset="0"/>
                          <a:cs typeface="Times New Roman" panose="02020603050405020304" pitchFamily="18" charset="0"/>
                        </a:rPr>
                        <a:t>Значения целевого индикатора программы</a:t>
                      </a:r>
                      <a:endParaRPr lang="ru-RU" sz="700" b="0" dirty="0">
                        <a:solidFill>
                          <a:schemeClr val="tx1"/>
                        </a:solidFill>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hMerge="1">
                  <a:txBody>
                    <a:bodyPr/>
                    <a:lstStyle/>
                    <a:p>
                      <a:endParaRPr lang="ru-RU"/>
                    </a:p>
                  </a:txBody>
                  <a:tcPr/>
                </a:tc>
              </a:tr>
              <a:tr h="86915">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600" b="1" dirty="0">
                          <a:solidFill>
                            <a:schemeClr val="tx1"/>
                          </a:solidFill>
                          <a:effectLst/>
                          <a:latin typeface="Times New Roman" panose="02020603050405020304" pitchFamily="18" charset="0"/>
                          <a:cs typeface="Times New Roman" panose="02020603050405020304" pitchFamily="18" charset="0"/>
                        </a:rPr>
                        <a:t>2018</a:t>
                      </a:r>
                      <a:endParaRPr lang="ru-RU" sz="800" b="1" dirty="0">
                        <a:solidFill>
                          <a:schemeClr val="tx1"/>
                        </a:solidFill>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600" b="1" dirty="0">
                          <a:solidFill>
                            <a:schemeClr val="tx1"/>
                          </a:solidFill>
                          <a:effectLst/>
                          <a:latin typeface="Times New Roman" panose="02020603050405020304" pitchFamily="18" charset="0"/>
                          <a:cs typeface="Times New Roman" panose="02020603050405020304" pitchFamily="18" charset="0"/>
                        </a:rPr>
                        <a:t>2019</a:t>
                      </a:r>
                      <a:endParaRPr lang="ru-RU" sz="800" b="1" dirty="0">
                        <a:solidFill>
                          <a:schemeClr val="tx1"/>
                        </a:solidFill>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25924">
                <a:tc gridSpan="4">
                  <a:txBody>
                    <a:bodyPr/>
                    <a:lstStyle/>
                    <a:p>
                      <a:pPr algn="ctr">
                        <a:lnSpc>
                          <a:spcPct val="115000"/>
                        </a:lnSpc>
                        <a:spcAft>
                          <a:spcPts val="0"/>
                        </a:spcAft>
                      </a:pPr>
                      <a:r>
                        <a:rPr lang="ru-RU" sz="500" b="1" dirty="0">
                          <a:effectLst/>
                          <a:latin typeface="Times New Roman" panose="02020603050405020304" pitchFamily="18" charset="0"/>
                          <a:cs typeface="Times New Roman" panose="02020603050405020304" pitchFamily="18" charset="0"/>
                        </a:rPr>
                        <a:t> </a:t>
                      </a:r>
                      <a:r>
                        <a:rPr lang="ru-RU" sz="800" b="1" dirty="0">
                          <a:effectLst/>
                          <a:latin typeface="Times New Roman" panose="02020603050405020304" pitchFamily="18" charset="0"/>
                          <a:cs typeface="Times New Roman" panose="02020603050405020304" pitchFamily="18" charset="0"/>
                        </a:rPr>
                        <a:t>Муниципальная программа города-курорта Пятигорска "Развитие образования"</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220368">
                <a:tc gridSpan="4">
                  <a:txBody>
                    <a:bodyPr/>
                    <a:lstStyle/>
                    <a:p>
                      <a:pPr algn="ctr">
                        <a:lnSpc>
                          <a:spcPct val="115000"/>
                        </a:lnSpc>
                        <a:spcAft>
                          <a:spcPts val="0"/>
                        </a:spcAft>
                      </a:pPr>
                      <a:r>
                        <a:rPr lang="ru-RU" sz="700" b="0" dirty="0">
                          <a:effectLst/>
                          <a:latin typeface="Times New Roman" panose="02020603050405020304" pitchFamily="18" charset="0"/>
                          <a:cs typeface="Times New Roman" panose="02020603050405020304" pitchFamily="18" charset="0"/>
                        </a:rPr>
                        <a:t>Цель Программы Повышение доступности и качества дошкольного, общего, дополнительного образования в городе-курорте Пятигорске, создание правовых и социально-экономических условий для нравственного, интеллектуального и физического развития детей</a:t>
                      </a:r>
                      <a:endParaRPr lang="ru-RU" sz="9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36263">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Удельный </a:t>
                      </a:r>
                      <a:r>
                        <a:rPr lang="ru-RU" sz="600" b="0" dirty="0">
                          <a:effectLst/>
                          <a:latin typeface="Times New Roman" panose="02020603050405020304" pitchFamily="18" charset="0"/>
                          <a:cs typeface="Times New Roman" panose="02020603050405020304" pitchFamily="18" charset="0"/>
                        </a:rPr>
                        <a:t>вес численности населения в возрасте 5 - 18 лет, охваченного дошкольным, начальным общим, основным общим, средним общим образованием, в общей численности населения в возрасте 5 - 18 лет</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93,8</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a:effectLst/>
                          <a:latin typeface="Times New Roman" panose="02020603050405020304" pitchFamily="18" charset="0"/>
                          <a:cs typeface="Times New Roman" panose="02020603050405020304" pitchFamily="18" charset="0"/>
                        </a:rPr>
                        <a:t>93,3</a:t>
                      </a:r>
                      <a:endParaRPr lang="ru-RU" sz="1000" b="1">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25924">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Удовлетворенность </a:t>
                      </a:r>
                      <a:r>
                        <a:rPr lang="ru-RU" sz="600" b="0" dirty="0">
                          <a:effectLst/>
                          <a:latin typeface="Times New Roman" panose="02020603050405020304" pitchFamily="18" charset="0"/>
                          <a:cs typeface="Times New Roman" panose="02020603050405020304" pitchFamily="18" charset="0"/>
                        </a:rPr>
                        <a:t>населения города-курорта Пятигорска качеством образования в том числе</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 </a:t>
                      </a:r>
                      <a:r>
                        <a:rPr lang="ru-RU" sz="600" b="1" dirty="0" smtClean="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 </a:t>
                      </a:r>
                      <a:r>
                        <a:rPr lang="ru-RU" sz="800" b="1" dirty="0" smtClean="0">
                          <a:effectLst/>
                          <a:latin typeface="Times New Roman" panose="02020603050405020304" pitchFamily="18" charset="0"/>
                          <a:cs typeface="Times New Roman" panose="02020603050405020304" pitchFamily="18" charset="0"/>
                        </a:rPr>
                        <a:t>223</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 </a:t>
                      </a:r>
                      <a:r>
                        <a:rPr lang="ru-RU" sz="800" b="1" dirty="0" smtClean="0">
                          <a:effectLst/>
                          <a:latin typeface="Times New Roman" panose="02020603050405020304" pitchFamily="18" charset="0"/>
                          <a:cs typeface="Times New Roman" panose="02020603050405020304" pitchFamily="18" charset="0"/>
                        </a:rPr>
                        <a:t>226</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25924">
                <a:tc gridSpan="4">
                  <a:txBody>
                    <a:bodyPr/>
                    <a:lstStyle/>
                    <a:p>
                      <a:pPr marL="0" algn="ctr" defTabSz="914400" rtl="0" eaLnBrk="1" latinLnBrk="0" hangingPunct="1">
                        <a:lnSpc>
                          <a:spcPct val="115000"/>
                        </a:lnSpc>
                        <a:spcAft>
                          <a:spcPts val="0"/>
                        </a:spcAft>
                      </a:pPr>
                      <a:r>
                        <a:rPr lang="ru-RU" sz="800" b="1" kern="1200" dirty="0" smtClean="0">
                          <a:solidFill>
                            <a:schemeClr val="dk1"/>
                          </a:solidFill>
                          <a:effectLst/>
                          <a:latin typeface="Times New Roman" panose="02020603050405020304" pitchFamily="18" charset="0"/>
                          <a:ea typeface="+mn-ea"/>
                          <a:cs typeface="Times New Roman" panose="02020603050405020304" pitchFamily="18" charset="0"/>
                        </a:rPr>
                        <a:t>Муниципальная </a:t>
                      </a:r>
                      <a:r>
                        <a:rPr lang="ru-RU" sz="800" b="1" kern="1200" dirty="0">
                          <a:solidFill>
                            <a:schemeClr val="dk1"/>
                          </a:solidFill>
                          <a:effectLst/>
                          <a:latin typeface="Times New Roman" panose="02020603050405020304" pitchFamily="18" charset="0"/>
                          <a:ea typeface="+mn-ea"/>
                          <a:cs typeface="Times New Roman" panose="02020603050405020304" pitchFamily="18" charset="0"/>
                        </a:rPr>
                        <a:t>программа города-курорта Пятигорска "Социальная поддержка граждан"</a:t>
                      </a:r>
                    </a:p>
                  </a:txBody>
                  <a:tcPr marL="40159" marR="40159" marT="0" marB="0" anchor="ctr">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25924">
                <a:tc gridSpan="4">
                  <a:txBody>
                    <a:bodyPr/>
                    <a:lstStyle/>
                    <a:p>
                      <a:pPr algn="ctr">
                        <a:lnSpc>
                          <a:spcPct val="115000"/>
                        </a:lnSpc>
                        <a:spcAft>
                          <a:spcPts val="0"/>
                        </a:spcAft>
                      </a:pPr>
                      <a:r>
                        <a:rPr lang="ru-RU" sz="800" b="0" dirty="0">
                          <a:effectLst/>
                          <a:latin typeface="Times New Roman" panose="02020603050405020304" pitchFamily="18" charset="0"/>
                          <a:cs typeface="Times New Roman" panose="02020603050405020304" pitchFamily="18" charset="0"/>
                        </a:rPr>
                        <a:t>I Цель "Обеспечение надлежащего уровня и качества жизни нуждающихся в социальной поддержке граждан, проживающих на территории города-курорта Пятигорска"</a:t>
                      </a:r>
                      <a:endParaRPr lang="ru-RU" sz="10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88886">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Доля </a:t>
                      </a:r>
                      <a:r>
                        <a:rPr lang="ru-RU" sz="600" b="0" dirty="0">
                          <a:effectLst/>
                          <a:latin typeface="Times New Roman" panose="02020603050405020304" pitchFamily="18" charset="0"/>
                          <a:cs typeface="Times New Roman" panose="02020603050405020304" pitchFamily="18" charset="0"/>
                        </a:rPr>
                        <a:t>граждан из числа жителей города-курорта Пятигорска, которым предоставлены меры социальной поддержки в общей численности граждан, обратившихся и имеющих право на их получение в соответствии с законодательством Российской Федерации и Ставропольского края</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100</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a:effectLst/>
                          <a:latin typeface="Times New Roman" panose="02020603050405020304" pitchFamily="18" charset="0"/>
                          <a:cs typeface="Times New Roman" panose="02020603050405020304" pitchFamily="18" charset="0"/>
                        </a:rPr>
                        <a:t>100</a:t>
                      </a:r>
                      <a:endParaRPr lang="ru-RU" sz="1000" b="1">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88886">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Доля </a:t>
                      </a:r>
                      <a:r>
                        <a:rPr lang="ru-RU" sz="600" b="0" dirty="0">
                          <a:effectLst/>
                          <a:latin typeface="Times New Roman" panose="02020603050405020304" pitchFamily="18" charset="0"/>
                          <a:cs typeface="Times New Roman" panose="02020603050405020304" pitchFamily="18" charset="0"/>
                        </a:rPr>
                        <a:t>граждан из числа жителей города-курорта Пятигорска, которым предоставлены дополнительные меры социальной поддержки в общей численности граждан, обратившихся и имеющих право на их получение в соответствии с нормативно-правовыми актами администрации города Пятигорска</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nchor="b">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100</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100</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25924">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Доля </a:t>
                      </a:r>
                      <a:r>
                        <a:rPr lang="ru-RU" sz="600" b="0" dirty="0">
                          <a:effectLst/>
                          <a:latin typeface="Times New Roman" panose="02020603050405020304" pitchFamily="18" charset="0"/>
                          <a:cs typeface="Times New Roman" panose="02020603050405020304" pitchFamily="18" charset="0"/>
                        </a:rPr>
                        <a:t>детей-сирот и детей, оставшихся без попечения родителей, в общей численности детей города-курорта Пятигорска</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0,58</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0,53</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88886">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Доля </a:t>
                      </a:r>
                      <a:r>
                        <a:rPr lang="ru-RU" sz="600" b="0" dirty="0">
                          <a:effectLst/>
                          <a:latin typeface="Times New Roman" panose="02020603050405020304" pitchFamily="18" charset="0"/>
                          <a:cs typeface="Times New Roman" panose="02020603050405020304" pitchFamily="18" charset="0"/>
                        </a:rPr>
                        <a:t>муниципальных объектов культуры, образования, физической культуры и спорта, объектов социальной инфраструктуры города-курорта Пятигорск, оборудованных специальными средствами для беспрепятственного доступа к ним инвалидов и других маломобильных групп населения</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nchor="b">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43,26</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44,87</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25924">
                <a:tc gridSpan="4">
                  <a:txBody>
                    <a:bodyPr/>
                    <a:lstStyle/>
                    <a:p>
                      <a:pPr marL="0" algn="ctr" defTabSz="914400" rtl="0" eaLnBrk="1" latinLnBrk="0" hangingPunct="1">
                        <a:lnSpc>
                          <a:spcPct val="115000"/>
                        </a:lnSpc>
                        <a:spcAft>
                          <a:spcPts val="0"/>
                        </a:spcAft>
                      </a:pPr>
                      <a:r>
                        <a:rPr lang="ru-RU" sz="600" b="0" dirty="0">
                          <a:effectLst/>
                          <a:latin typeface="Times New Roman" panose="02020603050405020304" pitchFamily="18" charset="0"/>
                          <a:cs typeface="Times New Roman" panose="02020603050405020304" pitchFamily="18" charset="0"/>
                        </a:rPr>
                        <a:t> </a:t>
                      </a:r>
                      <a:r>
                        <a:rPr lang="ru-RU" sz="800" b="1" kern="1200" dirty="0">
                          <a:solidFill>
                            <a:schemeClr val="dk1"/>
                          </a:solidFill>
                          <a:effectLst/>
                          <a:latin typeface="Times New Roman" panose="02020603050405020304" pitchFamily="18" charset="0"/>
                          <a:ea typeface="+mn-ea"/>
                          <a:cs typeface="Times New Roman" panose="02020603050405020304" pitchFamily="18" charset="0"/>
                        </a:rPr>
                        <a:t>Муниципальная программа города-курорта Пятигорска "Молодежная политика"</a:t>
                      </a:r>
                    </a:p>
                  </a:txBody>
                  <a:tcPr marL="40159" marR="40159" marT="0" marB="0" anchor="ctr">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251849">
                <a:tc gridSpan="4">
                  <a:txBody>
                    <a:bodyPr/>
                    <a:lstStyle/>
                    <a:p>
                      <a:pPr algn="ctr">
                        <a:lnSpc>
                          <a:spcPct val="115000"/>
                        </a:lnSpc>
                        <a:spcAft>
                          <a:spcPts val="0"/>
                        </a:spcAft>
                      </a:pPr>
                      <a:r>
                        <a:rPr lang="ru-RU" sz="800" b="0" dirty="0">
                          <a:effectLst/>
                          <a:latin typeface="Times New Roman" panose="02020603050405020304" pitchFamily="18" charset="0"/>
                          <a:cs typeface="Times New Roman" panose="02020603050405020304" pitchFamily="18" charset="0"/>
                        </a:rPr>
                        <a:t>I. Цель Программы: содействие формированию в городе-курорте Пятигорске личности молодого человека с активной жизненной позицией посредством обеспечения его прав, интересов и поддержки его инициатив</a:t>
                      </a:r>
                      <a:endParaRPr lang="ru-RU" sz="10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68402">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Доля </a:t>
                      </a:r>
                      <a:r>
                        <a:rPr lang="ru-RU" sz="600" b="0" dirty="0">
                          <a:effectLst/>
                          <a:latin typeface="Times New Roman" panose="02020603050405020304" pitchFamily="18" charset="0"/>
                          <a:cs typeface="Times New Roman" panose="02020603050405020304" pitchFamily="18" charset="0"/>
                        </a:rPr>
                        <a:t>молодых граждан в возрасте от 14 до 30 лет, задействованных в мероприятиях по реализации молодежной политики в городе-курорте Пятигорске, к общему числу проживающих на территории города-курорта Пятигорска</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53,4</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51</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25924">
                <a:tc gridSpan="4">
                  <a:txBody>
                    <a:bodyPr/>
                    <a:lstStyle/>
                    <a:p>
                      <a:pPr marL="0" algn="ctr" defTabSz="914400" rtl="0" eaLnBrk="1" latinLnBrk="0" hangingPunct="1">
                        <a:lnSpc>
                          <a:spcPct val="115000"/>
                        </a:lnSpc>
                        <a:spcAft>
                          <a:spcPts val="0"/>
                        </a:spcAft>
                      </a:pPr>
                      <a:r>
                        <a:rPr lang="ru-RU" sz="800" b="1" kern="1200" dirty="0">
                          <a:solidFill>
                            <a:schemeClr val="dk1"/>
                          </a:solidFill>
                          <a:effectLst/>
                          <a:latin typeface="Times New Roman" panose="02020603050405020304" pitchFamily="18" charset="0"/>
                          <a:ea typeface="+mn-ea"/>
                          <a:cs typeface="Times New Roman" panose="02020603050405020304" pitchFamily="18" charset="0"/>
                        </a:rPr>
                        <a:t> Муниципальная программа города-курорта Пятигорска "Сохранение и развитие культуры"</a:t>
                      </a:r>
                    </a:p>
                  </a:txBody>
                  <a:tcPr marL="40159" marR="40159" marT="0" marB="0" anchor="ctr">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25924">
                <a:tc gridSpan="4">
                  <a:txBody>
                    <a:bodyPr/>
                    <a:lstStyle/>
                    <a:p>
                      <a:pPr algn="ctr">
                        <a:lnSpc>
                          <a:spcPct val="115000"/>
                        </a:lnSpc>
                        <a:spcAft>
                          <a:spcPts val="0"/>
                        </a:spcAft>
                      </a:pPr>
                      <a:r>
                        <a:rPr lang="ru-RU" sz="800" b="0" dirty="0">
                          <a:effectLst/>
                          <a:latin typeface="Times New Roman" panose="02020603050405020304" pitchFamily="18" charset="0"/>
                          <a:cs typeface="Times New Roman" panose="02020603050405020304" pitchFamily="18" charset="0"/>
                        </a:rPr>
                        <a:t>I. Цель 1. Сохранение и развитие культуры и искусства города-курорта Пятигорска, его уникального историко-культурного облика и творческого потенциала</a:t>
                      </a:r>
                      <a:endParaRPr lang="ru-RU" sz="10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88886">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Доля </a:t>
                      </a:r>
                      <a:r>
                        <a:rPr lang="ru-RU" sz="600" b="0" dirty="0">
                          <a:effectLst/>
                          <a:latin typeface="Times New Roman" panose="02020603050405020304" pitchFamily="18" charset="0"/>
                          <a:cs typeface="Times New Roman" panose="02020603050405020304" pitchFamily="18" charset="0"/>
                        </a:rPr>
                        <a:t>объектов культурного назначения города-курорта Пятигорска, находящихся в удовлетворительном состоянии от общего количества недвижимых памятников истории, культуры, архитектуры и муниципальных учреждений города-курорта Пятигорска, включая филиалы </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60</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61,1</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88886">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Доля </a:t>
                      </a:r>
                      <a:r>
                        <a:rPr lang="ru-RU" sz="600" b="0" dirty="0">
                          <a:effectLst/>
                          <a:latin typeface="Times New Roman" panose="02020603050405020304" pitchFamily="18" charset="0"/>
                          <a:cs typeface="Times New Roman" panose="02020603050405020304" pitchFamily="18" charset="0"/>
                        </a:rPr>
                        <a:t>объектов культурного наследия, находящихся в муниципальной собственности и требующих консервации или реставрации, в общем количестве объектов культурного наследия, находящихся в муниципальной собственности</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17,9</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16,8</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25924">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Количество </a:t>
                      </a:r>
                      <a:r>
                        <a:rPr lang="ru-RU" sz="600" b="0" dirty="0">
                          <a:effectLst/>
                          <a:latin typeface="Times New Roman" panose="02020603050405020304" pitchFamily="18" charset="0"/>
                          <a:cs typeface="Times New Roman" panose="02020603050405020304" pitchFamily="18" charset="0"/>
                        </a:rPr>
                        <a:t>посетителей и участников мероприятий и программ, реализуемых муниципальными учреждениями культуры города-курорта Пятигорска</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тыс. чел.</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a:effectLst/>
                          <a:latin typeface="Times New Roman" panose="02020603050405020304" pitchFamily="18" charset="0"/>
                          <a:cs typeface="Times New Roman" panose="02020603050405020304" pitchFamily="18" charset="0"/>
                        </a:rPr>
                        <a:t>132,83</a:t>
                      </a:r>
                      <a:endParaRPr lang="ru-RU" sz="1000" b="1">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152,2</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25924">
                <a:tc gridSpan="4">
                  <a:txBody>
                    <a:bodyPr/>
                    <a:lstStyle/>
                    <a:p>
                      <a:pPr marL="0" algn="ctr" defTabSz="914400" rtl="0" eaLnBrk="1" latinLnBrk="0" hangingPunct="1">
                        <a:lnSpc>
                          <a:spcPct val="115000"/>
                        </a:lnSpc>
                        <a:spcAft>
                          <a:spcPts val="0"/>
                        </a:spcAft>
                      </a:pPr>
                      <a:r>
                        <a:rPr lang="ru-RU" sz="800" b="1" kern="1200" dirty="0">
                          <a:solidFill>
                            <a:schemeClr val="dk1"/>
                          </a:solidFill>
                          <a:effectLst/>
                          <a:latin typeface="Times New Roman" panose="02020603050405020304" pitchFamily="18" charset="0"/>
                          <a:ea typeface="+mn-ea"/>
                          <a:cs typeface="Times New Roman" panose="02020603050405020304" pitchFamily="18" charset="0"/>
                        </a:rPr>
                        <a:t> Муниципальная программа города-курорта Пятигорска "Развитие физической культуры и спорта"</a:t>
                      </a:r>
                    </a:p>
                  </a:txBody>
                  <a:tcPr marL="40159" marR="40159" marT="0" marB="0" anchor="ctr">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251849">
                <a:tc gridSpan="4">
                  <a:txBody>
                    <a:bodyPr/>
                    <a:lstStyle/>
                    <a:p>
                      <a:pPr algn="ctr">
                        <a:lnSpc>
                          <a:spcPct val="115000"/>
                        </a:lnSpc>
                        <a:spcAft>
                          <a:spcPts val="0"/>
                        </a:spcAft>
                      </a:pPr>
                      <a:r>
                        <a:rPr lang="ru-RU" sz="800" b="0" dirty="0">
                          <a:effectLst/>
                          <a:latin typeface="Times New Roman" panose="02020603050405020304" pitchFamily="18" charset="0"/>
                          <a:cs typeface="Times New Roman" panose="02020603050405020304" pitchFamily="18" charset="0"/>
                        </a:rPr>
                        <a:t>I. Цель 1 Программы "Создание условий, обеспечивающих возможность населению города-курорта Пятигорска систематически заниматься физической культурой и массовым спортом и вести здоровый образ жизни"</a:t>
                      </a:r>
                      <a:endParaRPr lang="ru-RU" sz="10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25924">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Доля </a:t>
                      </a:r>
                      <a:r>
                        <a:rPr lang="ru-RU" sz="600" b="0" dirty="0">
                          <a:effectLst/>
                          <a:latin typeface="Times New Roman" panose="02020603050405020304" pitchFamily="18" charset="0"/>
                          <a:cs typeface="Times New Roman" panose="02020603050405020304" pitchFamily="18" charset="0"/>
                        </a:rPr>
                        <a:t>населения города в возрасте от 3 до 79 лет, систематически занимающегося физической культурой и спортом, в общей численности населения города в возрасте от 3 до 79 лет</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40,1</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43,4</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25924">
                <a:tc gridSpan="4">
                  <a:txBody>
                    <a:bodyPr/>
                    <a:lstStyle/>
                    <a:p>
                      <a:pPr algn="ctr">
                        <a:lnSpc>
                          <a:spcPct val="115000"/>
                        </a:lnSpc>
                        <a:spcAft>
                          <a:spcPts val="0"/>
                        </a:spcAft>
                      </a:pPr>
                      <a:r>
                        <a:rPr lang="ru-RU" sz="600" b="0" dirty="0">
                          <a:effectLst/>
                          <a:latin typeface="Times New Roman" panose="02020603050405020304" pitchFamily="18" charset="0"/>
                          <a:cs typeface="Times New Roman" panose="02020603050405020304" pitchFamily="18" charset="0"/>
                        </a:rPr>
                        <a:t> </a:t>
                      </a:r>
                      <a:r>
                        <a:rPr lang="ru-RU" sz="800" b="1" kern="1200" dirty="0">
                          <a:solidFill>
                            <a:schemeClr val="dk1"/>
                          </a:solidFill>
                          <a:effectLst/>
                          <a:latin typeface="Times New Roman" panose="02020603050405020304" pitchFamily="18" charset="0"/>
                          <a:ea typeface="+mn-ea"/>
                          <a:cs typeface="Times New Roman" panose="02020603050405020304" pitchFamily="18" charset="0"/>
                        </a:rPr>
                        <a:t>Муниципальная программа города-курорта Пятигорска «Безопасный Пятигорск»              </a:t>
                      </a:r>
                    </a:p>
                  </a:txBody>
                  <a:tcPr marL="40159" marR="40159" marT="0" marB="0" anchor="ctr">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251849">
                <a:tc gridSpan="4">
                  <a:txBody>
                    <a:bodyPr/>
                    <a:lstStyle/>
                    <a:p>
                      <a:pPr algn="ctr">
                        <a:lnSpc>
                          <a:spcPct val="115000"/>
                        </a:lnSpc>
                        <a:spcAft>
                          <a:spcPts val="0"/>
                        </a:spcAft>
                      </a:pPr>
                      <a:r>
                        <a:rPr lang="ru-RU" sz="800" b="0" dirty="0">
                          <a:effectLst/>
                          <a:latin typeface="Times New Roman" panose="02020603050405020304" pitchFamily="18" charset="0"/>
                          <a:cs typeface="Times New Roman" panose="02020603050405020304" pitchFamily="18" charset="0"/>
                        </a:rPr>
                        <a:t>I. Цель 1 Программы. Создание благоприятных условий для обеспечения безопасности населения и объектов на территории города-курорта Пятигорска, защиты населения и территорий города от чрезвычайных ситуаций природного и техногенного характера</a:t>
                      </a:r>
                      <a:endParaRPr lang="ru-RU" sz="10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25924">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Доля </a:t>
                      </a:r>
                      <a:r>
                        <a:rPr lang="ru-RU" sz="600" b="0" dirty="0">
                          <a:effectLst/>
                          <a:latin typeface="Times New Roman" panose="02020603050405020304" pitchFamily="18" charset="0"/>
                          <a:cs typeface="Times New Roman" panose="02020603050405020304" pitchFamily="18" charset="0"/>
                        </a:rPr>
                        <a:t>населения города, прошедшего подготовку в области защиты от чрезвычайных ситуаций природного и техногенного характера (в год)</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68,08</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68,1</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36263">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Доля </a:t>
                      </a:r>
                      <a:r>
                        <a:rPr lang="ru-RU" sz="600" b="0" dirty="0">
                          <a:effectLst/>
                          <a:latin typeface="Times New Roman" panose="02020603050405020304" pitchFamily="18" charset="0"/>
                          <a:cs typeface="Times New Roman" panose="02020603050405020304" pitchFamily="18" charset="0"/>
                        </a:rPr>
                        <a:t>реагирования на обращения населения по вопросам предупреждения угрозы возникновения или возникновения чрезвычайных ситуаций, социально значимых происшествий в службу ЕДДС города Пятигорска (в год)</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a:effectLst/>
                          <a:latin typeface="Times New Roman" panose="02020603050405020304" pitchFamily="18" charset="0"/>
                          <a:cs typeface="Times New Roman" panose="02020603050405020304" pitchFamily="18" charset="0"/>
                        </a:rPr>
                        <a:t>100</a:t>
                      </a:r>
                      <a:endParaRPr lang="ru-RU" sz="1000" b="1">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100</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25924">
                <a:tc gridSpan="4">
                  <a:txBody>
                    <a:bodyPr/>
                    <a:lstStyle/>
                    <a:p>
                      <a:pPr algn="ctr">
                        <a:lnSpc>
                          <a:spcPct val="115000"/>
                        </a:lnSpc>
                        <a:spcAft>
                          <a:spcPts val="0"/>
                        </a:spcAft>
                      </a:pPr>
                      <a:r>
                        <a:rPr lang="ru-RU" sz="800" b="0" dirty="0">
                          <a:effectLst/>
                          <a:latin typeface="Times New Roman" panose="02020603050405020304" pitchFamily="18" charset="0"/>
                          <a:cs typeface="Times New Roman" panose="02020603050405020304" pitchFamily="18" charset="0"/>
                        </a:rPr>
                        <a:t>II. Цель 2 Программы. Укрепление межнациональных отношений и противодействие проявлениям экстремизма на территории города-курорта Пятигорска</a:t>
                      </a:r>
                      <a:endParaRPr lang="ru-RU" sz="10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88886">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Доля </a:t>
                      </a:r>
                      <a:r>
                        <a:rPr lang="ru-RU" sz="600" b="0" dirty="0">
                          <a:effectLst/>
                          <a:latin typeface="Times New Roman" panose="02020603050405020304" pitchFamily="18" charset="0"/>
                          <a:cs typeface="Times New Roman" panose="02020603050405020304" pitchFamily="18" charset="0"/>
                        </a:rPr>
                        <a:t>обучающихся в образовательных учреждениях среднего и высшего профессионального образования на территории города, задействованных в мероприятиях по профилактике экстремизма, радикализма и терроризма среди молодежи (в возрасте от 14 до 22 лет) (в год)</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22,3</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22,34</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25924">
                <a:tc gridSpan="4">
                  <a:txBody>
                    <a:bodyPr/>
                    <a:lstStyle/>
                    <a:p>
                      <a:pPr algn="ctr">
                        <a:lnSpc>
                          <a:spcPct val="115000"/>
                        </a:lnSpc>
                        <a:spcAft>
                          <a:spcPts val="0"/>
                        </a:spcAft>
                      </a:pPr>
                      <a:r>
                        <a:rPr lang="ru-RU" sz="800" b="0" dirty="0">
                          <a:effectLst/>
                          <a:latin typeface="Times New Roman" panose="02020603050405020304" pitchFamily="18" charset="0"/>
                          <a:cs typeface="Times New Roman" panose="02020603050405020304" pitchFamily="18" charset="0"/>
                        </a:rPr>
                        <a:t>III. Цель 3 Программы. Сохранение и развитие традиционной казачьей культуры и казачьего образования в городе-курорте Пятигорске</a:t>
                      </a:r>
                      <a:endParaRPr lang="ru-RU" sz="1000" b="0" dirty="0">
                        <a:effectLst/>
                        <a:latin typeface="Times New Roman" panose="02020603050405020304" pitchFamily="18" charset="0"/>
                        <a:ea typeface="Calibri"/>
                        <a:cs typeface="Times New Roman" panose="02020603050405020304" pitchFamily="18" charset="0"/>
                      </a:endParaRPr>
                    </a:p>
                  </a:txBody>
                  <a:tcPr marL="40159" marR="40159" marT="0" marB="0">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36263">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Доля </a:t>
                      </a:r>
                      <a:r>
                        <a:rPr lang="ru-RU" sz="600" b="0" dirty="0">
                          <a:effectLst/>
                          <a:latin typeface="Times New Roman" panose="02020603050405020304" pitchFamily="18" charset="0"/>
                          <a:cs typeface="Times New Roman" panose="02020603050405020304" pitchFamily="18" charset="0"/>
                        </a:rPr>
                        <a:t>казачьих обществ, которым оказано содействие в деятельности по возрождению и укреплению культурных, духовных и нравственных основ казачества в городе-курорте Пятигорске (в год).</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60</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0</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251849">
                <a:tc gridSpan="4">
                  <a:txBody>
                    <a:bodyPr/>
                    <a:lstStyle/>
                    <a:p>
                      <a:pPr algn="ctr">
                        <a:lnSpc>
                          <a:spcPct val="115000"/>
                        </a:lnSpc>
                        <a:spcAft>
                          <a:spcPts val="0"/>
                        </a:spcAft>
                      </a:pPr>
                      <a:r>
                        <a:rPr lang="ru-RU" sz="800" b="1" kern="1200" dirty="0">
                          <a:solidFill>
                            <a:schemeClr val="dk1"/>
                          </a:solidFill>
                          <a:effectLst/>
                          <a:latin typeface="Times New Roman" panose="02020603050405020304" pitchFamily="18" charset="0"/>
                          <a:ea typeface="+mn-ea"/>
                          <a:cs typeface="Times New Roman" panose="02020603050405020304" pitchFamily="18" charset="0"/>
                        </a:rPr>
                        <a:t>Муниципальная программа города-курорта Пятигорска «Развитие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 </a:t>
                      </a:r>
                    </a:p>
                  </a:txBody>
                  <a:tcPr marL="40159" marR="40159" marT="0" marB="0" anchor="ctr">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25924">
                <a:tc gridSpan="4">
                  <a:txBody>
                    <a:bodyPr/>
                    <a:lstStyle/>
                    <a:p>
                      <a:pPr algn="ctr">
                        <a:lnSpc>
                          <a:spcPct val="115000"/>
                        </a:lnSpc>
                        <a:spcAft>
                          <a:spcPts val="0"/>
                        </a:spcAft>
                      </a:pPr>
                      <a:r>
                        <a:rPr lang="ru-RU" sz="800" b="0" dirty="0">
                          <a:effectLst/>
                          <a:latin typeface="Times New Roman" panose="02020603050405020304" pitchFamily="18" charset="0"/>
                          <a:cs typeface="Times New Roman" panose="02020603050405020304" pitchFamily="18" charset="0"/>
                        </a:rPr>
                        <a:t>I. Цель 1 "Повышение открытости и эффективности деятельности администрации города Пятигорска"</a:t>
                      </a:r>
                      <a:endParaRPr lang="ru-RU" sz="10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36263">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Доля </a:t>
                      </a:r>
                      <a:r>
                        <a:rPr lang="ru-RU" sz="600" b="0" dirty="0">
                          <a:effectLst/>
                          <a:latin typeface="Times New Roman" panose="02020603050405020304" pitchFamily="18" charset="0"/>
                          <a:cs typeface="Times New Roman" panose="02020603050405020304" pitchFamily="18" charset="0"/>
                        </a:rPr>
                        <a:t>проектов муниципальных нормативных правовых актов города-курорта Пятигорска, вынесенных на общественное обсуждение в информационно-телекоммуникационной сети "Интернет"</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90</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95</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25924">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Доля </a:t>
                      </a:r>
                      <a:r>
                        <a:rPr lang="ru-RU" sz="600" b="0" dirty="0">
                          <a:effectLst/>
                          <a:latin typeface="Times New Roman" panose="02020603050405020304" pitchFamily="18" charset="0"/>
                          <a:cs typeface="Times New Roman" panose="02020603050405020304" pitchFamily="18" charset="0"/>
                        </a:rPr>
                        <a:t>граждан, опрошенных в ходе мониторинга общественного мнения, удовлетворенных информационной открытостью деятельности органов местного самоуправления</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50</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52</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25924">
                <a:tc gridSpan="4">
                  <a:txBody>
                    <a:bodyPr/>
                    <a:lstStyle/>
                    <a:p>
                      <a:pPr algn="ctr">
                        <a:lnSpc>
                          <a:spcPct val="115000"/>
                        </a:lnSpc>
                        <a:spcAft>
                          <a:spcPts val="0"/>
                        </a:spcAft>
                      </a:pPr>
                      <a:r>
                        <a:rPr lang="ru-RU" sz="800" b="0" dirty="0">
                          <a:effectLst/>
                          <a:latin typeface="Times New Roman" panose="02020603050405020304" pitchFamily="18" charset="0"/>
                          <a:cs typeface="Times New Roman" panose="02020603050405020304" pitchFamily="18" charset="0"/>
                        </a:rPr>
                        <a:t>II. Цель 2 "Повышение результативности деятельности муниципальных служащих, уменьшение коррупционных рисков"</a:t>
                      </a:r>
                      <a:endParaRPr lang="ru-RU" sz="10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25924">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Количество </a:t>
                      </a:r>
                      <a:r>
                        <a:rPr lang="ru-RU" sz="600" b="0" dirty="0">
                          <a:effectLst/>
                          <a:latin typeface="Times New Roman" panose="02020603050405020304" pitchFamily="18" charset="0"/>
                          <a:cs typeface="Times New Roman" panose="02020603050405020304" pitchFamily="18" charset="0"/>
                        </a:rPr>
                        <a:t>муниципальных служащих, прошедших повышение квалификации</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ед.</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8</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10</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29607">
                <a:tc gridSpan="4">
                  <a:txBody>
                    <a:bodyPr/>
                    <a:lstStyle/>
                    <a:p>
                      <a:pPr algn="ctr">
                        <a:lnSpc>
                          <a:spcPct val="115000"/>
                        </a:lnSpc>
                        <a:spcAft>
                          <a:spcPts val="0"/>
                        </a:spcAft>
                      </a:pPr>
                      <a:r>
                        <a:rPr lang="ru-RU" sz="800" b="0" dirty="0">
                          <a:effectLst/>
                          <a:latin typeface="Times New Roman" panose="02020603050405020304" pitchFamily="18" charset="0"/>
                          <a:cs typeface="Times New Roman" panose="02020603050405020304" pitchFamily="18" charset="0"/>
                        </a:rPr>
                        <a:t>III. Цель 3 "Организация предоставления доступа населению и организациям к государственным и муниципальным услугам на основе информационных и телекоммуникационных технологий"</a:t>
                      </a:r>
                      <a:endParaRPr lang="ru-RU" sz="10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25924">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Количество </a:t>
                      </a:r>
                      <a:r>
                        <a:rPr lang="ru-RU" sz="600" b="0" dirty="0">
                          <a:effectLst/>
                          <a:latin typeface="Times New Roman" panose="02020603050405020304" pitchFamily="18" charset="0"/>
                          <a:cs typeface="Times New Roman" panose="02020603050405020304" pitchFamily="18" charset="0"/>
                        </a:rPr>
                        <a:t>жителей города-курорта Пятигорска, зарегистрированных на Едином портале государственных и муниципальных услуг</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solidFill>
                      <a:schemeClr val="bg1"/>
                    </a:solidFill>
                  </a:tcPr>
                </a:tc>
                <a:tc>
                  <a:txBody>
                    <a:bodyPr/>
                    <a:lstStyle/>
                    <a:p>
                      <a:pPr algn="ctr">
                        <a:lnSpc>
                          <a:spcPct val="115000"/>
                        </a:lnSpc>
                        <a:spcAft>
                          <a:spcPts val="0"/>
                        </a:spcAft>
                      </a:pPr>
                      <a:r>
                        <a:rPr lang="ru-RU" sz="600" b="1" dirty="0" err="1">
                          <a:effectLst/>
                          <a:latin typeface="Times New Roman" panose="02020603050405020304" pitchFamily="18" charset="0"/>
                          <a:cs typeface="Times New Roman" panose="02020603050405020304" pitchFamily="18" charset="0"/>
                        </a:rPr>
                        <a:t>тыс.чел</a:t>
                      </a:r>
                      <a:r>
                        <a:rPr lang="ru-RU" sz="600" b="1" dirty="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99,49</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115,29</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r h="136263">
                <a:tc>
                  <a:txBody>
                    <a:bodyPr/>
                    <a:lstStyle/>
                    <a:p>
                      <a:pPr>
                        <a:lnSpc>
                          <a:spcPct val="115000"/>
                        </a:lnSpc>
                        <a:spcAft>
                          <a:spcPts val="0"/>
                        </a:spcAft>
                      </a:pPr>
                      <a:r>
                        <a:rPr lang="ru-RU" sz="600" b="0" dirty="0" smtClean="0">
                          <a:effectLst/>
                          <a:latin typeface="Times New Roman" panose="02020603050405020304" pitchFamily="18" charset="0"/>
                          <a:cs typeface="Times New Roman" panose="02020603050405020304" pitchFamily="18" charset="0"/>
                        </a:rPr>
                        <a:t>Доля </a:t>
                      </a:r>
                      <a:r>
                        <a:rPr lang="ru-RU" sz="600" b="0" dirty="0">
                          <a:effectLst/>
                          <a:latin typeface="Times New Roman" panose="02020603050405020304" pitchFamily="18" charset="0"/>
                          <a:cs typeface="Times New Roman" panose="02020603050405020304" pitchFamily="18" charset="0"/>
                        </a:rPr>
                        <a:t>заявителей, удовлетворенных качеством и доступностью государственных и муниципальных услуг, предоставляемых органами местного самоуправления города-курорта Пятигорска в МФЦ</a:t>
                      </a:r>
                      <a:endParaRPr lang="ru-RU" sz="800" b="0"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600" b="1" dirty="0">
                          <a:effectLst/>
                          <a:latin typeface="Times New Roman" panose="02020603050405020304" pitchFamily="18" charset="0"/>
                          <a:cs typeface="Times New Roman" panose="02020603050405020304" pitchFamily="18" charset="0"/>
                        </a:rPr>
                        <a:t>%</a:t>
                      </a:r>
                      <a:endParaRPr lang="ru-RU" sz="8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97,22</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c>
                  <a:txBody>
                    <a:bodyPr/>
                    <a:lstStyle/>
                    <a:p>
                      <a:pPr algn="ctr">
                        <a:lnSpc>
                          <a:spcPct val="115000"/>
                        </a:lnSpc>
                        <a:spcAft>
                          <a:spcPts val="0"/>
                        </a:spcAft>
                      </a:pPr>
                      <a:r>
                        <a:rPr lang="ru-RU" sz="800" b="1" dirty="0">
                          <a:effectLst/>
                          <a:latin typeface="Times New Roman" panose="02020603050405020304" pitchFamily="18" charset="0"/>
                          <a:cs typeface="Times New Roman" panose="02020603050405020304" pitchFamily="18" charset="0"/>
                        </a:rPr>
                        <a:t>94,69</a:t>
                      </a:r>
                      <a:endParaRPr lang="ru-RU" sz="1000" b="1" dirty="0">
                        <a:effectLst/>
                        <a:latin typeface="Times New Roman" panose="02020603050405020304" pitchFamily="18" charset="0"/>
                        <a:ea typeface="Calibri"/>
                        <a:cs typeface="Times New Roman" panose="02020603050405020304" pitchFamily="18" charset="0"/>
                      </a:endParaRPr>
                    </a:p>
                  </a:txBody>
                  <a:tcPr marL="40159" marR="40159" marT="0" marB="0" anchor="ctr">
                    <a:solidFill>
                      <a:schemeClr val="bg1"/>
                    </a:solidFill>
                  </a:tcPr>
                </a:tc>
              </a:tr>
            </a:tbl>
          </a:graphicData>
        </a:graphic>
      </p:graphicFrame>
      <p:sp>
        <p:nvSpPr>
          <p:cNvPr id="14" name="TextBox 13"/>
          <p:cNvSpPr txBox="1"/>
          <p:nvPr/>
        </p:nvSpPr>
        <p:spPr>
          <a:xfrm>
            <a:off x="755576" y="764704"/>
            <a:ext cx="6552728" cy="369332"/>
          </a:xfrm>
          <a:prstGeom prst="rect">
            <a:avLst/>
          </a:prstGeom>
          <a:noFill/>
        </p:spPr>
        <p:txBody>
          <a:bodyPr wrap="square" rtlCol="0">
            <a:spAutoFit/>
          </a:bodyPr>
          <a:lstStyle/>
          <a:p>
            <a:endParaRPr lang="ru-RU" dirty="0"/>
          </a:p>
        </p:txBody>
      </p:sp>
    </p:spTree>
    <p:extLst>
      <p:ext uri="{BB962C8B-B14F-4D97-AF65-F5344CB8AC3E}">
        <p14:creationId xmlns:p14="http://schemas.microsoft.com/office/powerpoint/2010/main" val="6292220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755576" y="0"/>
            <a:ext cx="7992888" cy="188640"/>
          </a:xfrm>
        </p:spPr>
        <p:txBody>
          <a:bodyPr>
            <a:noAutofit/>
          </a:bodyPr>
          <a:lstStyle/>
          <a:p>
            <a:r>
              <a:rPr lang="ru-RU" sz="1200" b="1" kern="1400" dirty="0" smtClean="0">
                <a:solidFill>
                  <a:schemeClr val="tx1">
                    <a:lumMod val="95000"/>
                    <a:lumOff val="5000"/>
                  </a:schemeClr>
                </a:solidFill>
                <a:latin typeface="Times New Roman" pitchFamily="18" charset="0"/>
                <a:cs typeface="Times New Roman" pitchFamily="18" charset="0"/>
              </a:rPr>
              <a:t>Достигнутые  целевые индикаторы муниципальных программ  2018-2019 </a:t>
            </a:r>
            <a:r>
              <a:rPr lang="ru-RU" sz="1200" b="1" kern="1400" dirty="0" err="1" smtClean="0">
                <a:solidFill>
                  <a:schemeClr val="tx1">
                    <a:lumMod val="95000"/>
                    <a:lumOff val="5000"/>
                  </a:schemeClr>
                </a:solidFill>
                <a:latin typeface="Times New Roman" pitchFamily="18" charset="0"/>
                <a:cs typeface="Times New Roman" pitchFamily="18" charset="0"/>
              </a:rPr>
              <a:t>г.г</a:t>
            </a:r>
            <a:r>
              <a:rPr lang="ru-RU" sz="1200" b="1" kern="1400" dirty="0" smtClean="0">
                <a:solidFill>
                  <a:schemeClr val="tx1">
                    <a:lumMod val="95000"/>
                    <a:lumOff val="5000"/>
                  </a:schemeClr>
                </a:solidFill>
                <a:latin typeface="Times New Roman" pitchFamily="18" charset="0"/>
                <a:cs typeface="Times New Roman" pitchFamily="18" charset="0"/>
              </a:rPr>
              <a:t>. </a:t>
            </a:r>
          </a:p>
        </p:txBody>
      </p:sp>
      <p:graphicFrame>
        <p:nvGraphicFramePr>
          <p:cNvPr id="5" name="Таблица 4"/>
          <p:cNvGraphicFramePr>
            <a:graphicFrameLocks noGrp="1"/>
          </p:cNvGraphicFramePr>
          <p:nvPr>
            <p:extLst>
              <p:ext uri="{D42A27DB-BD31-4B8C-83A1-F6EECF244321}">
                <p14:modId xmlns:p14="http://schemas.microsoft.com/office/powerpoint/2010/main" val="3691720793"/>
              </p:ext>
            </p:extLst>
          </p:nvPr>
        </p:nvGraphicFramePr>
        <p:xfrm>
          <a:off x="0" y="260645"/>
          <a:ext cx="9144000" cy="7112462"/>
        </p:xfrm>
        <a:graphic>
          <a:graphicData uri="http://schemas.openxmlformats.org/drawingml/2006/table">
            <a:tbl>
              <a:tblPr firstRow="1" firstCol="1" bandRow="1">
                <a:tableStyleId>{35758FB7-9AC5-4552-8A53-C91805E547FA}</a:tableStyleId>
              </a:tblPr>
              <a:tblGrid>
                <a:gridCol w="7294023"/>
                <a:gridCol w="438351"/>
                <a:gridCol w="705813"/>
                <a:gridCol w="705813"/>
              </a:tblGrid>
              <a:tr h="261368">
                <a:tc rowSpan="2">
                  <a:txBody>
                    <a:bodyPr/>
                    <a:lstStyle/>
                    <a:p>
                      <a:pPr algn="ctr">
                        <a:lnSpc>
                          <a:spcPct val="115000"/>
                        </a:lnSpc>
                        <a:spcAft>
                          <a:spcPts val="0"/>
                        </a:spcAft>
                      </a:pPr>
                      <a:r>
                        <a:rPr lang="ru-RU" sz="800" b="0" dirty="0">
                          <a:solidFill>
                            <a:schemeClr val="tx1"/>
                          </a:solidFill>
                          <a:effectLst/>
                          <a:latin typeface="Times New Roman" panose="02020603050405020304" pitchFamily="18" charset="0"/>
                          <a:cs typeface="Times New Roman" panose="02020603050405020304" pitchFamily="18" charset="0"/>
                        </a:rPr>
                        <a:t>Наименование целевого индикатора программы</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rowSpan="2">
                  <a:txBody>
                    <a:bodyPr/>
                    <a:lstStyle/>
                    <a:p>
                      <a:pPr algn="ctr">
                        <a:lnSpc>
                          <a:spcPct val="115000"/>
                        </a:lnSpc>
                        <a:spcAft>
                          <a:spcPts val="0"/>
                        </a:spcAft>
                      </a:pPr>
                      <a:r>
                        <a:rPr lang="ru-RU" sz="800" b="0" dirty="0">
                          <a:solidFill>
                            <a:schemeClr val="tx1"/>
                          </a:solidFill>
                          <a:effectLst/>
                          <a:latin typeface="Times New Roman" panose="02020603050405020304" pitchFamily="18" charset="0"/>
                          <a:cs typeface="Times New Roman" panose="02020603050405020304" pitchFamily="18" charset="0"/>
                        </a:rPr>
                        <a:t>Ед.</a:t>
                      </a:r>
                      <a:br>
                        <a:rPr lang="ru-RU" sz="800" b="0" dirty="0">
                          <a:solidFill>
                            <a:schemeClr val="tx1"/>
                          </a:solidFill>
                          <a:effectLst/>
                          <a:latin typeface="Times New Roman" panose="02020603050405020304" pitchFamily="18" charset="0"/>
                          <a:cs typeface="Times New Roman" panose="02020603050405020304" pitchFamily="18" charset="0"/>
                        </a:rPr>
                      </a:br>
                      <a:r>
                        <a:rPr lang="ru-RU" sz="800" b="0" dirty="0">
                          <a:solidFill>
                            <a:schemeClr val="tx1"/>
                          </a:solidFill>
                          <a:effectLst/>
                          <a:latin typeface="Times New Roman" panose="02020603050405020304" pitchFamily="18" charset="0"/>
                          <a:cs typeface="Times New Roman" panose="02020603050405020304" pitchFamily="18" charset="0"/>
                        </a:rPr>
                        <a:t>изм.</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gridSpan="2">
                  <a:txBody>
                    <a:bodyPr/>
                    <a:lstStyle/>
                    <a:p>
                      <a:pPr algn="ctr">
                        <a:lnSpc>
                          <a:spcPct val="115000"/>
                        </a:lnSpc>
                        <a:spcAft>
                          <a:spcPts val="0"/>
                        </a:spcAft>
                      </a:pPr>
                      <a:r>
                        <a:rPr lang="ru-RU" sz="800" b="0" dirty="0">
                          <a:solidFill>
                            <a:schemeClr val="tx1"/>
                          </a:solidFill>
                          <a:effectLst/>
                          <a:latin typeface="Times New Roman" panose="02020603050405020304" pitchFamily="18" charset="0"/>
                          <a:cs typeface="Times New Roman" panose="02020603050405020304" pitchFamily="18" charset="0"/>
                        </a:rPr>
                        <a:t>Значения целевого индикатора программы</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r>
              <a:tr h="145264">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2018</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2019</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45264">
                <a:tc gridSpan="4">
                  <a:txBody>
                    <a:bodyPr/>
                    <a:lstStyle/>
                    <a:p>
                      <a:pPr algn="ctr">
                        <a:lnSpc>
                          <a:spcPct val="115000"/>
                        </a:lnSpc>
                        <a:spcAft>
                          <a:spcPts val="0"/>
                        </a:spcAft>
                      </a:pPr>
                      <a:r>
                        <a:rPr lang="ru-RU" sz="900" b="1" dirty="0" smtClean="0">
                          <a:solidFill>
                            <a:schemeClr val="tx1"/>
                          </a:solidFill>
                          <a:effectLst/>
                          <a:latin typeface="Times New Roman" panose="02020603050405020304" pitchFamily="18" charset="0"/>
                          <a:cs typeface="Times New Roman" panose="02020603050405020304" pitchFamily="18" charset="0"/>
                        </a:rPr>
                        <a:t>Муниципальная </a:t>
                      </a:r>
                      <a:r>
                        <a:rPr lang="ru-RU" sz="900" b="1" dirty="0">
                          <a:solidFill>
                            <a:schemeClr val="tx1"/>
                          </a:solidFill>
                          <a:effectLst/>
                          <a:latin typeface="Times New Roman" panose="02020603050405020304" pitchFamily="18" charset="0"/>
                          <a:cs typeface="Times New Roman" panose="02020603050405020304" pitchFamily="18" charset="0"/>
                        </a:rPr>
                        <a:t>программа города-курорта Пятигорска "Развитие жилищно-коммунального хозяйства, градостроительства, строительства и архитектуры"</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72166">
                <a:tc gridSpan="4">
                  <a:txBody>
                    <a:bodyPr/>
                    <a:lstStyle/>
                    <a:p>
                      <a:pPr algn="ctr">
                        <a:lnSpc>
                          <a:spcPct val="115000"/>
                        </a:lnSpc>
                        <a:spcAft>
                          <a:spcPts val="0"/>
                        </a:spcAft>
                      </a:pPr>
                      <a:r>
                        <a:rPr lang="ru-RU" sz="800" b="0" dirty="0">
                          <a:solidFill>
                            <a:schemeClr val="tx1"/>
                          </a:solidFill>
                          <a:effectLst/>
                          <a:latin typeface="Times New Roman" panose="02020603050405020304" pitchFamily="18" charset="0"/>
                          <a:cs typeface="Times New Roman" panose="02020603050405020304" pitchFamily="18" charset="0"/>
                        </a:rPr>
                        <a:t>I. Цель 1 "Создание гармоничного архитектурного облика застройки муниципального образования города-курорта Пятигорска и решение жилищных проблем жителей города-курорта Пятигорска"</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45264">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площади жилищного фонда с высокой степенью износа, расположенного на территории, подлежащей развитию</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100</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100</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29123">
                <a:tc gridSpan="4">
                  <a:txBody>
                    <a:bodyPr/>
                    <a:lstStyle/>
                    <a:p>
                      <a:pPr algn="ctr">
                        <a:lnSpc>
                          <a:spcPct val="115000"/>
                        </a:lnSpc>
                        <a:spcAft>
                          <a:spcPts val="0"/>
                        </a:spcAft>
                      </a:pPr>
                      <a:r>
                        <a:rPr lang="ru-RU" sz="800" b="0" dirty="0">
                          <a:solidFill>
                            <a:schemeClr val="tx1"/>
                          </a:solidFill>
                          <a:effectLst/>
                          <a:latin typeface="Times New Roman" panose="02020603050405020304" pitchFamily="18" charset="0"/>
                          <a:cs typeface="Times New Roman" panose="02020603050405020304" pitchFamily="18" charset="0"/>
                        </a:rPr>
                        <a:t>II. Цель 2 "Благоустройство территории города-курорта Пятигорска и поддержка баланса основных систем жизнеобеспечения города-курорта Пятигорска в сфере жилищно-коммунального хозяйства"</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261368">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жалоб по вопросам благоустройства территории города-курорта Пятигорска в общем количестве жалоб по вопросам жилищно-коммунального хозяйства города-курорта Пятигорска</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0,26</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0,27</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45264">
                <a:tc gridSpan="4">
                  <a:txBody>
                    <a:bodyPr/>
                    <a:lstStyle/>
                    <a:p>
                      <a:pPr algn="ctr">
                        <a:lnSpc>
                          <a:spcPct val="115000"/>
                        </a:lnSpc>
                        <a:spcAft>
                          <a:spcPts val="0"/>
                        </a:spcAft>
                      </a:pPr>
                      <a:r>
                        <a:rPr lang="ru-RU" sz="900" b="1" dirty="0" smtClean="0">
                          <a:solidFill>
                            <a:schemeClr val="tx1"/>
                          </a:solidFill>
                          <a:effectLst/>
                          <a:latin typeface="Times New Roman" panose="02020603050405020304" pitchFamily="18" charset="0"/>
                          <a:cs typeface="Times New Roman" panose="02020603050405020304" pitchFamily="18" charset="0"/>
                        </a:rPr>
                        <a:t> </a:t>
                      </a:r>
                      <a:r>
                        <a:rPr lang="ru-RU" sz="900" b="1" dirty="0">
                          <a:solidFill>
                            <a:schemeClr val="tx1"/>
                          </a:solidFill>
                          <a:effectLst/>
                          <a:latin typeface="Times New Roman" panose="02020603050405020304" pitchFamily="18" charset="0"/>
                          <a:cs typeface="Times New Roman" panose="02020603050405020304" pitchFamily="18" charset="0"/>
                        </a:rPr>
                        <a:t>Муниципальная программа города-курорта Пятигорска "Экология и охрана окружающей среды"</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45264">
                <a:tc gridSpan="4">
                  <a:txBody>
                    <a:bodyPr/>
                    <a:lstStyle/>
                    <a:p>
                      <a:pPr algn="ctr">
                        <a:lnSpc>
                          <a:spcPct val="115000"/>
                        </a:lnSpc>
                        <a:spcAft>
                          <a:spcPts val="0"/>
                        </a:spcAft>
                      </a:pPr>
                      <a:r>
                        <a:rPr lang="ru-RU" sz="900" b="0" dirty="0">
                          <a:solidFill>
                            <a:schemeClr val="tx1"/>
                          </a:solidFill>
                          <a:effectLst/>
                          <a:latin typeface="Times New Roman" panose="02020603050405020304" pitchFamily="18" charset="0"/>
                          <a:cs typeface="Times New Roman" panose="02020603050405020304" pitchFamily="18" charset="0"/>
                        </a:rPr>
                        <a:t>I. Цель 1 "Повышение уровня экологической безопасности, улучшение экологической ситуации и гигиены окружающей среды на территории города-курорта Пятигорска"</a:t>
                      </a:r>
                      <a:endParaRPr lang="ru-RU" sz="9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45264">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площади территории, обработанной </a:t>
                      </a:r>
                      <a:r>
                        <a:rPr lang="ru-RU" sz="800" b="0" dirty="0" err="1" smtClean="0">
                          <a:solidFill>
                            <a:schemeClr val="tx1"/>
                          </a:solidFill>
                          <a:effectLst/>
                          <a:latin typeface="Times New Roman" panose="02020603050405020304" pitchFamily="18" charset="0"/>
                          <a:cs typeface="Times New Roman" panose="02020603050405020304" pitchFamily="18" charset="0"/>
                        </a:rPr>
                        <a:t>аккарицидными</a:t>
                      </a:r>
                      <a:r>
                        <a:rPr lang="ru-RU" sz="800" b="0" dirty="0" smtClean="0">
                          <a:solidFill>
                            <a:schemeClr val="tx1"/>
                          </a:solidFill>
                          <a:effectLst/>
                          <a:latin typeface="Times New Roman" panose="02020603050405020304" pitchFamily="18" charset="0"/>
                          <a:cs typeface="Times New Roman" panose="02020603050405020304" pitchFamily="18" charset="0"/>
                        </a:rPr>
                        <a:t> </a:t>
                      </a:r>
                      <a:r>
                        <a:rPr lang="ru-RU" sz="800" b="0" dirty="0">
                          <a:solidFill>
                            <a:schemeClr val="tx1"/>
                          </a:solidFill>
                          <a:effectLst/>
                          <a:latin typeface="Times New Roman" panose="02020603050405020304" pitchFamily="18" charset="0"/>
                          <a:cs typeface="Times New Roman" panose="02020603050405020304" pitchFamily="18" charset="0"/>
                        </a:rPr>
                        <a:t>препаратами, от общей площади земель муниципального образования города-курорта Пятигорска</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0,9</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0,6</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45264">
                <a:tc>
                  <a:txBody>
                    <a:bodyPr/>
                    <a:lstStyle/>
                    <a:p>
                      <a:pPr>
                        <a:lnSpc>
                          <a:spcPct val="115000"/>
                        </a:lnSpc>
                        <a:spcAft>
                          <a:spcPts val="0"/>
                        </a:spcAft>
                      </a:pPr>
                      <a:r>
                        <a:rPr lang="ru-RU" sz="750" b="0" dirty="0" smtClean="0">
                          <a:solidFill>
                            <a:schemeClr val="tx1"/>
                          </a:solidFill>
                          <a:effectLst/>
                          <a:latin typeface="Times New Roman" panose="02020603050405020304" pitchFamily="18" charset="0"/>
                          <a:cs typeface="Times New Roman" panose="02020603050405020304" pitchFamily="18" charset="0"/>
                        </a:rPr>
                        <a:t>Доля </a:t>
                      </a:r>
                      <a:r>
                        <a:rPr lang="ru-RU" sz="750" b="0" dirty="0">
                          <a:solidFill>
                            <a:schemeClr val="tx1"/>
                          </a:solidFill>
                          <a:effectLst/>
                          <a:latin typeface="Times New Roman" panose="02020603050405020304" pitchFamily="18" charset="0"/>
                          <a:cs typeface="Times New Roman" panose="02020603050405020304" pitchFamily="18" charset="0"/>
                        </a:rPr>
                        <a:t>площади территории обработанной химическим способом от карантинных растений к общей площади земель муниципального образования города-курорта Пятигорска</a:t>
                      </a:r>
                      <a:endParaRPr lang="ru-RU" sz="75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0,58</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0,47</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261368">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вовлеченных граждан города-курорта Пятигорска в экологические мероприятия по ликвидации карантинных растений по отношению к общей численности населения города-курорта Пятигорска</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0,03</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10,86</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45264">
                <a:tc gridSpan="4">
                  <a:txBody>
                    <a:bodyPr/>
                    <a:lstStyle/>
                    <a:p>
                      <a:pPr algn="ctr">
                        <a:lnSpc>
                          <a:spcPct val="115000"/>
                        </a:lnSpc>
                        <a:spcAft>
                          <a:spcPts val="0"/>
                        </a:spcAft>
                      </a:pPr>
                      <a:r>
                        <a:rPr lang="ru-RU" sz="900" b="1" dirty="0" smtClean="0">
                          <a:solidFill>
                            <a:schemeClr val="tx1"/>
                          </a:solidFill>
                          <a:effectLst/>
                          <a:latin typeface="Times New Roman" panose="02020603050405020304" pitchFamily="18" charset="0"/>
                          <a:cs typeface="Times New Roman" panose="02020603050405020304" pitchFamily="18" charset="0"/>
                        </a:rPr>
                        <a:t> </a:t>
                      </a:r>
                      <a:r>
                        <a:rPr lang="ru-RU" sz="900" b="1" dirty="0">
                          <a:solidFill>
                            <a:schemeClr val="tx1"/>
                          </a:solidFill>
                          <a:effectLst/>
                          <a:latin typeface="Times New Roman" panose="02020603050405020304" pitchFamily="18" charset="0"/>
                          <a:cs typeface="Times New Roman" panose="02020603050405020304" pitchFamily="18" charset="0"/>
                        </a:rPr>
                        <a:t>Муниципальная программа города-курорта Пятигорска "Управление финансами"</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53884">
                <a:tc gridSpan="4">
                  <a:txBody>
                    <a:bodyPr/>
                    <a:lstStyle/>
                    <a:p>
                      <a:pPr algn="ctr">
                        <a:lnSpc>
                          <a:spcPct val="115000"/>
                        </a:lnSpc>
                        <a:spcAft>
                          <a:spcPts val="0"/>
                        </a:spcAft>
                      </a:pPr>
                      <a:r>
                        <a:rPr lang="ru-RU" sz="900" b="0" dirty="0">
                          <a:solidFill>
                            <a:schemeClr val="tx1"/>
                          </a:solidFill>
                          <a:effectLst/>
                          <a:latin typeface="Times New Roman" panose="02020603050405020304" pitchFamily="18" charset="0"/>
                          <a:cs typeface="Times New Roman" panose="02020603050405020304" pitchFamily="18" charset="0"/>
                        </a:rPr>
                        <a:t>I. Цель "Обеспечение долгосрочной сбалансированности и устойчивости бюджета города-курорта Пятигорска, повышение качества управления муниципальными финансами"</a:t>
                      </a:r>
                      <a:endParaRPr lang="ru-RU" sz="9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45264">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a:t>
                      </a:r>
                      <a:r>
                        <a:rPr lang="ru-RU" sz="800" b="0" dirty="0">
                          <a:solidFill>
                            <a:schemeClr val="tx1"/>
                          </a:solidFill>
                          <a:effectLst/>
                          <a:latin typeface="Times New Roman" panose="02020603050405020304" pitchFamily="18" charset="0"/>
                          <a:cs typeface="Times New Roman" panose="02020603050405020304" pitchFamily="18" charset="0"/>
                        </a:rPr>
                        <a:t>Исполнение расходных обязательств города-курорта Пятигорска"</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97,8</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93,06</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45264">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a:t>
                      </a:r>
                      <a:r>
                        <a:rPr lang="ru-RU" sz="800" b="0" dirty="0">
                          <a:solidFill>
                            <a:schemeClr val="tx1"/>
                          </a:solidFill>
                          <a:effectLst/>
                          <a:latin typeface="Times New Roman" panose="02020603050405020304" pitchFamily="18" charset="0"/>
                          <a:cs typeface="Times New Roman" panose="02020603050405020304" pitchFamily="18" charset="0"/>
                        </a:rPr>
                        <a:t>Рейтинг города-курорта Пятигорска в оценке качества управления бюджетным процессом в муниципальных районах и городских округах Ставропольского края"</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баллов</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71,18</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74,33</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45264">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a:t>
                      </a:r>
                      <a:r>
                        <a:rPr lang="ru-RU" sz="800" b="0" dirty="0">
                          <a:solidFill>
                            <a:schemeClr val="tx1"/>
                          </a:solidFill>
                          <a:effectLst/>
                          <a:latin typeface="Times New Roman" panose="02020603050405020304" pitchFamily="18" charset="0"/>
                          <a:cs typeface="Times New Roman" panose="02020603050405020304" pitchFamily="18" charset="0"/>
                        </a:rPr>
                        <a:t>Средняя оценка качества финансового менеджмента, осуществляемого главными распорядителями средств бюджета города-курорта Пятигорска"</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баллов</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83,17</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86,34</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45264">
                <a:tc gridSpan="4">
                  <a:txBody>
                    <a:bodyPr/>
                    <a:lstStyle/>
                    <a:p>
                      <a:pPr algn="ctr">
                        <a:lnSpc>
                          <a:spcPct val="115000"/>
                        </a:lnSpc>
                        <a:spcAft>
                          <a:spcPts val="0"/>
                        </a:spcAft>
                      </a:pPr>
                      <a:r>
                        <a:rPr lang="ru-RU" sz="900" b="1" dirty="0" smtClean="0">
                          <a:solidFill>
                            <a:schemeClr val="tx1"/>
                          </a:solidFill>
                          <a:effectLst/>
                          <a:latin typeface="Times New Roman" panose="02020603050405020304" pitchFamily="18" charset="0"/>
                          <a:cs typeface="Times New Roman" panose="02020603050405020304" pitchFamily="18" charset="0"/>
                        </a:rPr>
                        <a:t>Муниципальная </a:t>
                      </a:r>
                      <a:r>
                        <a:rPr lang="ru-RU" sz="900" b="1" dirty="0">
                          <a:solidFill>
                            <a:schemeClr val="tx1"/>
                          </a:solidFill>
                          <a:effectLst/>
                          <a:latin typeface="Times New Roman" panose="02020603050405020304" pitchFamily="18" charset="0"/>
                          <a:cs typeface="Times New Roman" panose="02020603050405020304" pitchFamily="18" charset="0"/>
                        </a:rPr>
                        <a:t>программа города-курорта Пятигорска "Развитие транспортной системы и обеспечение безопасности дорожного движения"</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45264">
                <a:tc gridSpan="4">
                  <a:txBody>
                    <a:bodyPr/>
                    <a:lstStyle/>
                    <a:p>
                      <a:pPr algn="ctr">
                        <a:lnSpc>
                          <a:spcPct val="115000"/>
                        </a:lnSpc>
                        <a:spcAft>
                          <a:spcPts val="0"/>
                        </a:spcAft>
                      </a:pPr>
                      <a:r>
                        <a:rPr lang="ru-RU" sz="900" b="0" dirty="0">
                          <a:solidFill>
                            <a:schemeClr val="tx1"/>
                          </a:solidFill>
                          <a:effectLst/>
                          <a:latin typeface="Times New Roman" panose="02020603050405020304" pitchFamily="18" charset="0"/>
                          <a:cs typeface="Times New Roman" panose="02020603050405020304" pitchFamily="18" charset="0"/>
                        </a:rPr>
                        <a:t>I. Цель 1 "Модернизация улично-дорожной сети города-курорта Пятигорска и увеличение ее пропускной способности"</a:t>
                      </a:r>
                      <a:endParaRPr lang="ru-RU" sz="9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261368">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протяженности автомобильных дорог (улиц) общего пользования местного значения, не отвечающих нормативным требованиям, в общей протяженности автомобильных дорог (улиц) общего пользования местного значения</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5,95</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5,98</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45264">
                <a:tc gridSpan="4">
                  <a:txBody>
                    <a:bodyPr/>
                    <a:lstStyle/>
                    <a:p>
                      <a:pPr algn="ctr">
                        <a:lnSpc>
                          <a:spcPct val="115000"/>
                        </a:lnSpc>
                        <a:spcAft>
                          <a:spcPts val="0"/>
                        </a:spcAft>
                      </a:pPr>
                      <a:r>
                        <a:rPr lang="ru-RU" sz="900" b="0" dirty="0">
                          <a:solidFill>
                            <a:schemeClr val="tx1"/>
                          </a:solidFill>
                          <a:effectLst/>
                          <a:latin typeface="Times New Roman" panose="02020603050405020304" pitchFamily="18" charset="0"/>
                          <a:cs typeface="Times New Roman" panose="02020603050405020304" pitchFamily="18" charset="0"/>
                        </a:rPr>
                        <a:t>II. Цель 2 "Осуществление круглогодичного, бесперебойного и безопасного движения автомобильного транспорта и улучшение уровня обслуживания пользователей"</a:t>
                      </a:r>
                      <a:endParaRPr lang="ru-RU" sz="9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261368">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протяженности автомобильных дорог (улиц) местного значения города-курорта Пятигорска, улучшивших свое техническое состояние по отношению к общей протяженности дорог (улиц) местного значения</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13,02</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15,03</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45264">
                <a:tc gridSpan="4">
                  <a:txBody>
                    <a:bodyPr/>
                    <a:lstStyle/>
                    <a:p>
                      <a:pPr algn="ctr">
                        <a:lnSpc>
                          <a:spcPct val="115000"/>
                        </a:lnSpc>
                        <a:spcAft>
                          <a:spcPts val="0"/>
                        </a:spcAft>
                      </a:pPr>
                      <a:r>
                        <a:rPr lang="ru-RU" sz="900" b="0" dirty="0">
                          <a:solidFill>
                            <a:schemeClr val="tx1"/>
                          </a:solidFill>
                          <a:effectLst/>
                          <a:latin typeface="Times New Roman" panose="02020603050405020304" pitchFamily="18" charset="0"/>
                          <a:cs typeface="Times New Roman" panose="02020603050405020304" pitchFamily="18" charset="0"/>
                        </a:rPr>
                        <a:t>III. Цель 3 "Повышение устойчивости ливневой системы города-курорта Пятигорска"</a:t>
                      </a:r>
                      <a:endParaRPr lang="ru-RU" sz="9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261368">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ливневых систем, прошедших ремонтные и восстановительные работы (ремонт, сооружение, восстановление, очистка и содержание), по отношению к общему количеству магистральных ливневых систем в городе-курорте Пятигорске</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100</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100</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45264">
                <a:tc gridSpan="4">
                  <a:txBody>
                    <a:bodyPr/>
                    <a:lstStyle/>
                    <a:p>
                      <a:pPr algn="ctr">
                        <a:lnSpc>
                          <a:spcPct val="115000"/>
                        </a:lnSpc>
                        <a:spcAft>
                          <a:spcPts val="0"/>
                        </a:spcAft>
                      </a:pPr>
                      <a:r>
                        <a:rPr lang="ru-RU" sz="900" b="0" dirty="0">
                          <a:solidFill>
                            <a:schemeClr val="tx1"/>
                          </a:solidFill>
                          <a:effectLst/>
                          <a:latin typeface="Times New Roman" panose="02020603050405020304" pitchFamily="18" charset="0"/>
                          <a:cs typeface="Times New Roman" panose="02020603050405020304" pitchFamily="18" charset="0"/>
                        </a:rPr>
                        <a:t>IV. Цель 4 "Совершенствование системы управления объектами улично-дорожной сети"</a:t>
                      </a:r>
                      <a:endParaRPr lang="ru-RU" sz="9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261368">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автомобильных дорог (улиц) местного значения, по которым осуществлено изготовление технических планов автомобильных дорог общего пользования местного значения (диагностика, обследование и паспортизация) от общей потребности</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b">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84,0</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100,0</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45264">
                <a:tc gridSpan="4">
                  <a:txBody>
                    <a:bodyPr/>
                    <a:lstStyle/>
                    <a:p>
                      <a:pPr algn="ctr">
                        <a:lnSpc>
                          <a:spcPct val="115000"/>
                        </a:lnSpc>
                        <a:spcAft>
                          <a:spcPts val="0"/>
                        </a:spcAft>
                      </a:pPr>
                      <a:r>
                        <a:rPr lang="ru-RU" sz="900" b="0" dirty="0">
                          <a:solidFill>
                            <a:schemeClr val="tx1"/>
                          </a:solidFill>
                          <a:effectLst/>
                          <a:latin typeface="Times New Roman" panose="02020603050405020304" pitchFamily="18" charset="0"/>
                          <a:cs typeface="Times New Roman" panose="02020603050405020304" pitchFamily="18" charset="0"/>
                        </a:rPr>
                        <a:t>V. Цель 5 "Обеспечение безопасности дорожного движения в городе-курорте Пятигорске"</a:t>
                      </a:r>
                      <a:endParaRPr lang="ru-RU" sz="9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45264">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дорожно-транспортных происшествий к общему количеству зарегистрированных транспортных средств по городу-курорту Пятигорску</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b">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0,39</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0,38</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45264">
                <a:tc gridSpan="4">
                  <a:txBody>
                    <a:bodyPr/>
                    <a:lstStyle/>
                    <a:p>
                      <a:pPr algn="ctr">
                        <a:lnSpc>
                          <a:spcPct val="115000"/>
                        </a:lnSpc>
                        <a:spcAft>
                          <a:spcPts val="0"/>
                        </a:spcAft>
                      </a:pPr>
                      <a:r>
                        <a:rPr lang="ru-RU" sz="900" b="0" dirty="0">
                          <a:solidFill>
                            <a:schemeClr val="tx1"/>
                          </a:solidFill>
                          <a:effectLst/>
                          <a:latin typeface="Times New Roman" panose="02020603050405020304" pitchFamily="18" charset="0"/>
                          <a:cs typeface="Times New Roman" panose="02020603050405020304" pitchFamily="18" charset="0"/>
                        </a:rPr>
                        <a:t>VI. Цель 6 "Развитие системы транспортных перевозок в городе-курорте Пятигорске и повышение доступности услуг транспортного комплекса"</a:t>
                      </a:r>
                      <a:endParaRPr lang="ru-RU" sz="9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45264">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выбытий по техническим неисправностям подвижного состава, предназначенного для передвижения по автомобильным дорогам в городе-курорте Пятигорске</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0,44</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0,43</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45264">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выбытий по техническим неисправностям подвижного состава, предназначенного для передвижения по рельсовым путям в городе-курорте Пятигорске</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0,88</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0,75</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261368">
                <a:tc>
                  <a:txBody>
                    <a:bodyPr/>
                    <a:lstStyle/>
                    <a:p>
                      <a:pPr>
                        <a:lnSpc>
                          <a:spcPct val="115000"/>
                        </a:lnSpc>
                        <a:spcAft>
                          <a:spcPts val="140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технически исправного подвижного состава городского </a:t>
                      </a:r>
                      <a:r>
                        <a:rPr lang="ru-RU" sz="800" b="0" dirty="0" smtClean="0">
                          <a:solidFill>
                            <a:schemeClr val="tx1"/>
                          </a:solidFill>
                          <a:effectLst/>
                          <a:latin typeface="Times New Roman" panose="02020603050405020304" pitchFamily="18" charset="0"/>
                          <a:cs typeface="Times New Roman" panose="02020603050405020304" pitchFamily="18" charset="0"/>
                        </a:rPr>
                        <a:t>электрического </a:t>
                      </a:r>
                      <a:r>
                        <a:rPr lang="ru-RU" sz="800" b="0" dirty="0">
                          <a:solidFill>
                            <a:schemeClr val="tx1"/>
                          </a:solidFill>
                          <a:effectLst/>
                          <a:latin typeface="Times New Roman" panose="02020603050405020304" pitchFamily="18" charset="0"/>
                          <a:cs typeface="Times New Roman" panose="02020603050405020304" pitchFamily="18" charset="0"/>
                        </a:rPr>
                        <a:t>транспорта, </a:t>
                      </a:r>
                      <a:r>
                        <a:rPr lang="ru-RU" sz="800" b="0" dirty="0" smtClean="0">
                          <a:solidFill>
                            <a:schemeClr val="tx1"/>
                          </a:solidFill>
                          <a:effectLst/>
                          <a:latin typeface="Times New Roman" panose="02020603050405020304" pitchFamily="18" charset="0"/>
                          <a:cs typeface="Times New Roman" panose="02020603050405020304" pitchFamily="18" charset="0"/>
                        </a:rPr>
                        <a:t>осуществляющего </a:t>
                      </a:r>
                      <a:r>
                        <a:rPr lang="ru-RU" sz="800" b="0" dirty="0">
                          <a:solidFill>
                            <a:schemeClr val="tx1"/>
                          </a:solidFill>
                          <a:effectLst/>
                          <a:latin typeface="Times New Roman" panose="02020603050405020304" pitchFamily="18" charset="0"/>
                          <a:cs typeface="Times New Roman" panose="02020603050405020304" pitchFamily="18" charset="0"/>
                        </a:rPr>
                        <a:t>передвижение по рельсовым путям, оснащенного техническими средствами обеспечения транспортной безопасности от общего количества подвижного состава</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51,5</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45264">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протяженности отремонтированной контактной сети, трамвайного пути в общей протяженности контактной сети, трамвайного пути</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solidFill>
                      <a:schemeClr val="bg1"/>
                    </a:solidFill>
                  </a:tcPr>
                </a:tc>
                <a:tc>
                  <a:txBody>
                    <a:bodyPr/>
                    <a:lstStyle/>
                    <a:p>
                      <a:pPr algn="ctr">
                        <a:lnSpc>
                          <a:spcPct val="115000"/>
                        </a:lnSpc>
                        <a:spcAft>
                          <a:spcPts val="0"/>
                        </a:spcAft>
                      </a:pPr>
                      <a:r>
                        <a:rPr lang="ru-RU" sz="800" b="0" dirty="0">
                          <a:solidFill>
                            <a:schemeClr val="tx1"/>
                          </a:solidFill>
                          <a:effectLst/>
                          <a:latin typeface="Times New Roman" panose="02020603050405020304" pitchFamily="18" charset="0"/>
                          <a:cs typeface="Times New Roman" panose="02020603050405020304" pitchFamily="18" charset="0"/>
                        </a:rPr>
                        <a:t>%</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2,1</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45264">
                <a:tc gridSpan="4">
                  <a:txBody>
                    <a:bodyPr/>
                    <a:lstStyle/>
                    <a:p>
                      <a:pPr algn="ctr">
                        <a:lnSpc>
                          <a:spcPct val="115000"/>
                        </a:lnSpc>
                        <a:spcAft>
                          <a:spcPts val="0"/>
                        </a:spcAft>
                      </a:pPr>
                      <a:r>
                        <a:rPr lang="ru-RU" sz="900" b="0" dirty="0">
                          <a:solidFill>
                            <a:schemeClr val="tx1"/>
                          </a:solidFill>
                          <a:effectLst/>
                          <a:latin typeface="Times New Roman" panose="02020603050405020304" pitchFamily="18" charset="0"/>
                          <a:cs typeface="Times New Roman" panose="02020603050405020304" pitchFamily="18" charset="0"/>
                        </a:rPr>
                        <a:t>VII. Цель7 «Финансовое оздоровление городского электрического транспорта и укрепление его платежеспособности »</a:t>
                      </a:r>
                      <a:endParaRPr lang="ru-RU" sz="9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45264">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Убыток </a:t>
                      </a:r>
                      <a:r>
                        <a:rPr lang="ru-RU" sz="800" b="0" dirty="0">
                          <a:solidFill>
                            <a:schemeClr val="tx1"/>
                          </a:solidFill>
                          <a:effectLst/>
                          <a:latin typeface="Times New Roman" panose="02020603050405020304" pitchFamily="18" charset="0"/>
                          <a:cs typeface="Times New Roman" panose="02020603050405020304" pitchFamily="18" charset="0"/>
                        </a:rPr>
                        <a:t>предприятия городского электрического транспорта не должен превышать значение предыдущего года</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 </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3646,0</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45264">
                <a:tc gridSpan="4">
                  <a:txBody>
                    <a:bodyPr/>
                    <a:lstStyle/>
                    <a:p>
                      <a:pPr algn="ctr">
                        <a:lnSpc>
                          <a:spcPct val="115000"/>
                        </a:lnSpc>
                        <a:spcAft>
                          <a:spcPts val="0"/>
                        </a:spcAft>
                      </a:pPr>
                      <a:r>
                        <a:rPr lang="ru-RU" sz="900" b="1" dirty="0" smtClean="0">
                          <a:solidFill>
                            <a:schemeClr val="tx1"/>
                          </a:solidFill>
                          <a:effectLst/>
                          <a:latin typeface="Times New Roman" panose="02020603050405020304" pitchFamily="18" charset="0"/>
                          <a:cs typeface="Times New Roman" panose="02020603050405020304" pitchFamily="18" charset="0"/>
                        </a:rPr>
                        <a:t>Муниципальная </a:t>
                      </a:r>
                      <a:r>
                        <a:rPr lang="ru-RU" sz="900" b="1" dirty="0">
                          <a:solidFill>
                            <a:schemeClr val="tx1"/>
                          </a:solidFill>
                          <a:effectLst/>
                          <a:latin typeface="Times New Roman" panose="02020603050405020304" pitchFamily="18" charset="0"/>
                          <a:cs typeface="Times New Roman" panose="02020603050405020304" pitchFamily="18" charset="0"/>
                        </a:rPr>
                        <a:t>программа города-курорта Пятигорска "Формирование современной городской среды" на 2018-2024 годы</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29123">
                <a:tc gridSpan="4">
                  <a:txBody>
                    <a:bodyPr/>
                    <a:lstStyle/>
                    <a:p>
                      <a:pPr algn="ctr">
                        <a:lnSpc>
                          <a:spcPct val="115000"/>
                        </a:lnSpc>
                        <a:spcAft>
                          <a:spcPts val="0"/>
                        </a:spcAft>
                      </a:pPr>
                      <a:r>
                        <a:rPr lang="ru-RU" sz="800" b="0" dirty="0">
                          <a:solidFill>
                            <a:schemeClr val="tx1"/>
                          </a:solidFill>
                          <a:effectLst/>
                          <a:latin typeface="Times New Roman" panose="02020603050405020304" pitchFamily="18" charset="0"/>
                          <a:cs typeface="Times New Roman" panose="02020603050405020304" pitchFamily="18" charset="0"/>
                        </a:rPr>
                        <a:t>I. Цель 1 "Повышение уровня благоустройства нуждающихся в благоустройстве общественных территорий города-курорта Пятигорска, а также дворовых территорий многоквартирных домов"</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45264">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площади благоустроенных общественных территорий по отношению к общей площади общественных территорий, нуждающихся в благоустройстве</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13,53</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13,9</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45264">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площади благоустроенных дворовых территорий по отношению к общей площади дворовых территорий, нуждающихся в благоустройстве %</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dirty="0">
                          <a:solidFill>
                            <a:schemeClr val="tx1"/>
                          </a:solidFill>
                          <a:effectLst/>
                          <a:latin typeface="Times New Roman" panose="02020603050405020304" pitchFamily="18" charset="0"/>
                          <a:cs typeface="Times New Roman" panose="02020603050405020304" pitchFamily="18" charset="0"/>
                        </a:rPr>
                        <a:t>%</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68,73</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68,73</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bl>
          </a:graphicData>
        </a:graphic>
      </p:graphicFrame>
    </p:spTree>
    <p:extLst>
      <p:ext uri="{BB962C8B-B14F-4D97-AF65-F5344CB8AC3E}">
        <p14:creationId xmlns:p14="http://schemas.microsoft.com/office/powerpoint/2010/main" val="35973277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991324238"/>
              </p:ext>
            </p:extLst>
          </p:nvPr>
        </p:nvGraphicFramePr>
        <p:xfrm>
          <a:off x="0" y="764704"/>
          <a:ext cx="9144001" cy="5976658"/>
        </p:xfrm>
        <a:graphic>
          <a:graphicData uri="http://schemas.openxmlformats.org/drawingml/2006/table">
            <a:tbl>
              <a:tblPr firstRow="1" firstCol="1" bandRow="1">
                <a:tableStyleId>{35758FB7-9AC5-4552-8A53-C91805E547FA}</a:tableStyleId>
              </a:tblPr>
              <a:tblGrid>
                <a:gridCol w="7294024"/>
                <a:gridCol w="438351"/>
                <a:gridCol w="705813"/>
                <a:gridCol w="705813"/>
              </a:tblGrid>
              <a:tr h="160089">
                <a:tc gridSpan="4">
                  <a:txBody>
                    <a:bodyPr/>
                    <a:lstStyle/>
                    <a:p>
                      <a:pPr algn="ctr">
                        <a:lnSpc>
                          <a:spcPct val="115000"/>
                        </a:lnSpc>
                        <a:spcAft>
                          <a:spcPts val="0"/>
                        </a:spcAft>
                      </a:pPr>
                      <a:r>
                        <a:rPr lang="ru-RU" sz="900" b="1" dirty="0" smtClean="0">
                          <a:solidFill>
                            <a:schemeClr val="tx1"/>
                          </a:solidFill>
                          <a:effectLst/>
                          <a:latin typeface="Times New Roman" panose="02020603050405020304" pitchFamily="18" charset="0"/>
                          <a:cs typeface="Times New Roman" panose="02020603050405020304" pitchFamily="18" charset="0"/>
                        </a:rPr>
                        <a:t> </a:t>
                      </a:r>
                      <a:r>
                        <a:rPr lang="ru-RU" sz="900" b="1" dirty="0">
                          <a:solidFill>
                            <a:schemeClr val="tx1"/>
                          </a:solidFill>
                          <a:effectLst/>
                          <a:latin typeface="Times New Roman" panose="02020603050405020304" pitchFamily="18" charset="0"/>
                          <a:cs typeface="Times New Roman" panose="02020603050405020304" pitchFamily="18" charset="0"/>
                        </a:rPr>
                        <a:t>Муниципальная программа города-курорта Пятигорска «Управление имуществом»              </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60089">
                <a:tc gridSpan="4">
                  <a:txBody>
                    <a:bodyPr/>
                    <a:lstStyle/>
                    <a:p>
                      <a:pPr algn="ctr">
                        <a:lnSpc>
                          <a:spcPct val="115000"/>
                        </a:lnSpc>
                        <a:spcAft>
                          <a:spcPts val="0"/>
                        </a:spcAft>
                      </a:pPr>
                      <a:r>
                        <a:rPr lang="ru-RU" sz="900" b="0" dirty="0">
                          <a:solidFill>
                            <a:schemeClr val="tx1"/>
                          </a:solidFill>
                          <a:effectLst/>
                          <a:latin typeface="Times New Roman" panose="02020603050405020304" pitchFamily="18" charset="0"/>
                          <a:cs typeface="Times New Roman" panose="02020603050405020304" pitchFamily="18" charset="0"/>
                        </a:rPr>
                        <a:t>I. Цель 1 программы: Развитие эффективной системы управления муниципальным имуществом  </a:t>
                      </a:r>
                      <a:endParaRPr lang="ru-RU" sz="9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60089">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Уровень </a:t>
                      </a:r>
                      <a:r>
                        <a:rPr lang="ru-RU" sz="800" b="0" dirty="0">
                          <a:solidFill>
                            <a:schemeClr val="tx1"/>
                          </a:solidFill>
                          <a:effectLst/>
                          <a:latin typeface="Times New Roman" panose="02020603050405020304" pitchFamily="18" charset="0"/>
                          <a:cs typeface="Times New Roman" panose="02020603050405020304" pitchFamily="18" charset="0"/>
                        </a:rPr>
                        <a:t>доходности, получаемый от сдачи в аренду имущества, составляющего казну муниципального образования города-курорта Пятигорска</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105,4</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110,6</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284603">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Уровень </a:t>
                      </a:r>
                      <a:r>
                        <a:rPr lang="ru-RU" sz="800" b="0" dirty="0">
                          <a:solidFill>
                            <a:schemeClr val="tx1"/>
                          </a:solidFill>
                          <a:effectLst/>
                          <a:latin typeface="Times New Roman" panose="02020603050405020304" pitchFamily="18" charset="0"/>
                          <a:cs typeface="Times New Roman" panose="02020603050405020304" pitchFamily="18" charset="0"/>
                        </a:rPr>
                        <a:t>доходности, получаемый от перечисления части прибыли, остающейся после уплаты налогов и иных обязательных платежей муниципальных унитарных предприятий, созданных муниципальным образованием город-курорт Пятигорск</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128,99</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154,1</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284603">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Уровень </a:t>
                      </a:r>
                      <a:r>
                        <a:rPr lang="ru-RU" sz="800" b="0" dirty="0">
                          <a:solidFill>
                            <a:schemeClr val="tx1"/>
                          </a:solidFill>
                          <a:effectLst/>
                          <a:latin typeface="Times New Roman" panose="02020603050405020304" pitchFamily="18" charset="0"/>
                          <a:cs typeface="Times New Roman" panose="02020603050405020304" pitchFamily="18" charset="0"/>
                        </a:rPr>
                        <a:t>доходности, получаемый в виде прибыли, приходящейся на доли в уставных (складочных) капиталах хозяйственных товариществ и обществ, или дивидендов по акциям, принадлежащим городским округам</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100,24</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100</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60089">
                <a:tc gridSpan="4">
                  <a:txBody>
                    <a:bodyPr/>
                    <a:lstStyle/>
                    <a:p>
                      <a:pPr algn="ctr">
                        <a:lnSpc>
                          <a:spcPct val="115000"/>
                        </a:lnSpc>
                        <a:spcAft>
                          <a:spcPts val="0"/>
                        </a:spcAft>
                      </a:pPr>
                      <a:r>
                        <a:rPr lang="ru-RU" sz="900" b="0" dirty="0">
                          <a:solidFill>
                            <a:schemeClr val="tx1"/>
                          </a:solidFill>
                          <a:effectLst/>
                          <a:latin typeface="Times New Roman" panose="02020603050405020304" pitchFamily="18" charset="0"/>
                          <a:cs typeface="Times New Roman" panose="02020603050405020304" pitchFamily="18" charset="0"/>
                        </a:rPr>
                        <a:t>II. Цель 2 программы: развитие эффективной системы управления земельными участками</a:t>
                      </a:r>
                      <a:endParaRPr lang="ru-RU" sz="9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284603">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Уровень </a:t>
                      </a:r>
                      <a:r>
                        <a:rPr lang="ru-RU" sz="800" b="0" dirty="0">
                          <a:solidFill>
                            <a:schemeClr val="tx1"/>
                          </a:solidFill>
                          <a:effectLst/>
                          <a:latin typeface="Times New Roman" panose="02020603050405020304" pitchFamily="18" charset="0"/>
                          <a:cs typeface="Times New Roman" panose="02020603050405020304" pitchFamily="18" charset="0"/>
                        </a:rPr>
                        <a:t>доходности, получаемый в виде арендной платы, а также средства от продажи права на заключение договоров аренды за земли, находящиеся в собственности муниципального образования города-курорта Пятигорска</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105,47</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118,0</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60089">
                <a:tc gridSpan="4">
                  <a:txBody>
                    <a:bodyPr/>
                    <a:lstStyle/>
                    <a:p>
                      <a:pPr algn="ctr">
                        <a:lnSpc>
                          <a:spcPct val="115000"/>
                        </a:lnSpc>
                        <a:spcAft>
                          <a:spcPts val="0"/>
                        </a:spcAft>
                      </a:pPr>
                      <a:r>
                        <a:rPr lang="ru-RU" sz="900" b="0" dirty="0">
                          <a:solidFill>
                            <a:schemeClr val="tx1"/>
                          </a:solidFill>
                          <a:effectLst/>
                          <a:latin typeface="Times New Roman" panose="02020603050405020304" pitchFamily="18" charset="0"/>
                          <a:cs typeface="Times New Roman" panose="02020603050405020304" pitchFamily="18" charset="0"/>
                        </a:rPr>
                        <a:t>III. Цель 3 программы: улучшение жилищных условий и решение социальных проблем граждан, имеющих трех и более детей</a:t>
                      </a:r>
                      <a:endParaRPr lang="ru-RU" sz="9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60089">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предоставления земельных участков гражданам, имеющим трех и более детей в общем количестве имеющихся для предоставления</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0,2</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0</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284603">
                <a:tc gridSpan="4">
                  <a:txBody>
                    <a:bodyPr/>
                    <a:lstStyle/>
                    <a:p>
                      <a:pPr algn="ctr">
                        <a:lnSpc>
                          <a:spcPct val="115000"/>
                        </a:lnSpc>
                        <a:spcAft>
                          <a:spcPts val="0"/>
                        </a:spcAft>
                      </a:pPr>
                      <a:r>
                        <a:rPr lang="ru-RU" sz="800" b="1" dirty="0" smtClean="0">
                          <a:solidFill>
                            <a:schemeClr val="tx1"/>
                          </a:solidFill>
                          <a:effectLst/>
                          <a:latin typeface="Times New Roman" panose="02020603050405020304" pitchFamily="18" charset="0"/>
                          <a:cs typeface="Times New Roman" panose="02020603050405020304" pitchFamily="18" charset="0"/>
                        </a:rPr>
                        <a:t> </a:t>
                      </a:r>
                      <a:r>
                        <a:rPr lang="ru-RU" sz="800" b="1" dirty="0">
                          <a:solidFill>
                            <a:schemeClr val="tx1"/>
                          </a:solidFill>
                          <a:effectLst/>
                          <a:latin typeface="Times New Roman" panose="02020603050405020304" pitchFamily="18" charset="0"/>
                          <a:cs typeface="Times New Roman" panose="02020603050405020304" pitchFamily="18" charset="0"/>
                        </a:rPr>
                        <a:t>Муниципальная программа города-курорта Пятигорска «Модернизация экономики, развитие малого и среднего бизнеса, курорта и туризма, энергетики, </a:t>
                      </a:r>
                      <a:r>
                        <a:rPr lang="ru-RU" sz="800" b="1" dirty="0" smtClean="0">
                          <a:solidFill>
                            <a:schemeClr val="tx1"/>
                          </a:solidFill>
                          <a:effectLst/>
                          <a:latin typeface="Times New Roman" panose="02020603050405020304" pitchFamily="18" charset="0"/>
                          <a:cs typeface="Times New Roman" panose="02020603050405020304" pitchFamily="18" charset="0"/>
                        </a:rPr>
                        <a:t>промышленности </a:t>
                      </a:r>
                      <a:r>
                        <a:rPr lang="ru-RU" sz="800" b="1" dirty="0">
                          <a:solidFill>
                            <a:schemeClr val="tx1"/>
                          </a:solidFill>
                          <a:effectLst/>
                          <a:latin typeface="Times New Roman" panose="02020603050405020304" pitchFamily="18" charset="0"/>
                          <a:cs typeface="Times New Roman" panose="02020603050405020304" pitchFamily="18" charset="0"/>
                        </a:rPr>
                        <a:t>и улучшение инвестиционного климата»</a:t>
                      </a:r>
                      <a:endParaRPr lang="ru-RU" sz="8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60089">
                <a:tc gridSpan="4">
                  <a:txBody>
                    <a:bodyPr/>
                    <a:lstStyle/>
                    <a:p>
                      <a:pPr algn="ctr">
                        <a:lnSpc>
                          <a:spcPct val="115000"/>
                        </a:lnSpc>
                        <a:spcAft>
                          <a:spcPts val="0"/>
                        </a:spcAft>
                      </a:pPr>
                      <a:r>
                        <a:rPr lang="ru-RU" sz="900" b="0" dirty="0">
                          <a:solidFill>
                            <a:schemeClr val="tx1"/>
                          </a:solidFill>
                          <a:effectLst/>
                          <a:latin typeface="Times New Roman" panose="02020603050405020304" pitchFamily="18" charset="0"/>
                          <a:cs typeface="Times New Roman" panose="02020603050405020304" pitchFamily="18" charset="0"/>
                        </a:rPr>
                        <a:t>I. Цель 1 Программы: Создание благоприятных условий для дальнейшего развития малого и среднего предпринимательства как важного элемента рыночной экономики</a:t>
                      </a:r>
                      <a:endParaRPr lang="ru-RU" sz="9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60089">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Число </a:t>
                      </a:r>
                      <a:r>
                        <a:rPr lang="ru-RU" sz="800" b="0" dirty="0">
                          <a:solidFill>
                            <a:schemeClr val="tx1"/>
                          </a:solidFill>
                          <a:effectLst/>
                          <a:latin typeface="Times New Roman" panose="02020603050405020304" pitchFamily="18" charset="0"/>
                          <a:cs typeface="Times New Roman" panose="02020603050405020304" pitchFamily="18" charset="0"/>
                        </a:rPr>
                        <a:t>субъектов малого и среднего предпринимательства в расчете на 10 тыс. человек населения</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ед.</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587,2</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589,0</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284603">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среднесписочной численности работников (без внешних совместителей) малых и средних предприятий в среднесписочной численности работников (без внешних совместителей) всех предприятий и организаций</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 в %ах </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38,0</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38,4</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284603">
                <a:tc gridSpan="4">
                  <a:txBody>
                    <a:bodyPr/>
                    <a:lstStyle/>
                    <a:p>
                      <a:pPr algn="ctr">
                        <a:lnSpc>
                          <a:spcPct val="115000"/>
                        </a:lnSpc>
                        <a:spcAft>
                          <a:spcPts val="0"/>
                        </a:spcAft>
                      </a:pPr>
                      <a:r>
                        <a:rPr lang="ru-RU" sz="800" b="0" dirty="0">
                          <a:solidFill>
                            <a:schemeClr val="tx1"/>
                          </a:solidFill>
                          <a:effectLst/>
                          <a:latin typeface="Times New Roman" panose="02020603050405020304" pitchFamily="18" charset="0"/>
                          <a:cs typeface="Times New Roman" panose="02020603050405020304" pitchFamily="18" charset="0"/>
                        </a:rPr>
                        <a:t>II. Цель 2 Программы: Комплексное развитие санаторно-курортной и туристической сфер и обеспечение доступности отдыха и лечения для широких слоёв российских и иностранных граждан в городе-курорте Пятигорске</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60089">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Количество </a:t>
                      </a:r>
                      <a:r>
                        <a:rPr lang="ru-RU" sz="800" b="0" dirty="0">
                          <a:solidFill>
                            <a:schemeClr val="tx1"/>
                          </a:solidFill>
                          <a:effectLst/>
                          <a:latin typeface="Times New Roman" panose="02020603050405020304" pitchFamily="18" charset="0"/>
                          <a:cs typeface="Times New Roman" panose="02020603050405020304" pitchFamily="18" charset="0"/>
                        </a:rPr>
                        <a:t>отдыхающих в санаторно-курортном и гостиничном комплексе</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тыс. чел.</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186,4</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190,3</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60089">
                <a:tc gridSpan="4">
                  <a:txBody>
                    <a:bodyPr/>
                    <a:lstStyle/>
                    <a:p>
                      <a:pPr algn="ctr">
                        <a:lnSpc>
                          <a:spcPct val="115000"/>
                        </a:lnSpc>
                        <a:spcAft>
                          <a:spcPts val="0"/>
                        </a:spcAft>
                      </a:pPr>
                      <a:r>
                        <a:rPr lang="ru-RU" sz="900" b="0" dirty="0">
                          <a:solidFill>
                            <a:schemeClr val="tx1"/>
                          </a:solidFill>
                          <a:effectLst/>
                          <a:latin typeface="Times New Roman" panose="02020603050405020304" pitchFamily="18" charset="0"/>
                          <a:cs typeface="Times New Roman" panose="02020603050405020304" pitchFamily="18" charset="0"/>
                        </a:rPr>
                        <a:t>III. Цель 3 Программы: Повышение эффективности использования топливно-энергетических ресурсов на территории города-курорта Пятигорска</a:t>
                      </a:r>
                      <a:endParaRPr lang="ru-RU" sz="9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60089">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Удельный </a:t>
                      </a:r>
                      <a:r>
                        <a:rPr lang="ru-RU" sz="800" b="0" dirty="0">
                          <a:solidFill>
                            <a:schemeClr val="tx1"/>
                          </a:solidFill>
                          <a:effectLst/>
                          <a:latin typeface="Times New Roman" panose="02020603050405020304" pitchFamily="18" charset="0"/>
                          <a:cs typeface="Times New Roman" panose="02020603050405020304" pitchFamily="18" charset="0"/>
                        </a:rPr>
                        <a:t>расход электрической энергии на снабжение органов местного самоуправления и муниципальных учреждений (в расчете на 1 кв. метр общей площади)</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700" b="0" dirty="0" err="1">
                          <a:solidFill>
                            <a:schemeClr val="tx1"/>
                          </a:solidFill>
                          <a:effectLst/>
                          <a:latin typeface="Times New Roman" panose="02020603050405020304" pitchFamily="18" charset="0"/>
                          <a:cs typeface="Times New Roman" panose="02020603050405020304" pitchFamily="18" charset="0"/>
                        </a:rPr>
                        <a:t>кВтч</a:t>
                      </a:r>
                      <a:r>
                        <a:rPr lang="ru-RU" sz="700" b="0" dirty="0">
                          <a:solidFill>
                            <a:schemeClr val="tx1"/>
                          </a:solidFill>
                          <a:effectLst/>
                          <a:latin typeface="Times New Roman" panose="02020603050405020304" pitchFamily="18" charset="0"/>
                          <a:cs typeface="Times New Roman" panose="02020603050405020304" pitchFamily="18" charset="0"/>
                        </a:rPr>
                        <a:t>/</a:t>
                      </a:r>
                      <a:r>
                        <a:rPr lang="ru-RU" sz="700" b="0" dirty="0" err="1">
                          <a:solidFill>
                            <a:schemeClr val="tx1"/>
                          </a:solidFill>
                          <a:effectLst/>
                          <a:latin typeface="Times New Roman" panose="02020603050405020304" pitchFamily="18" charset="0"/>
                          <a:cs typeface="Times New Roman" panose="02020603050405020304" pitchFamily="18" charset="0"/>
                        </a:rPr>
                        <a:t>кв.м</a:t>
                      </a:r>
                      <a:endParaRPr lang="ru-RU" sz="7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24,26</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22,58</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60089">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Удельный </a:t>
                      </a:r>
                      <a:r>
                        <a:rPr lang="ru-RU" sz="800" b="0" dirty="0">
                          <a:solidFill>
                            <a:schemeClr val="tx1"/>
                          </a:solidFill>
                          <a:effectLst/>
                          <a:latin typeface="Times New Roman" panose="02020603050405020304" pitchFamily="18" charset="0"/>
                          <a:cs typeface="Times New Roman" panose="02020603050405020304" pitchFamily="18" charset="0"/>
                        </a:rPr>
                        <a:t>расход холодной воды на снабжение органов местного самоуправления и муниципальных учреждений (в расчете на 1 человека)</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700" b="0" dirty="0">
                          <a:solidFill>
                            <a:schemeClr val="tx1"/>
                          </a:solidFill>
                          <a:effectLst/>
                          <a:latin typeface="Times New Roman" panose="02020603050405020304" pitchFamily="18" charset="0"/>
                          <a:cs typeface="Times New Roman" panose="02020603050405020304" pitchFamily="18" charset="0"/>
                        </a:rPr>
                        <a:t>куб. м/чел.</a:t>
                      </a:r>
                      <a:endParaRPr lang="ru-RU" sz="7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3,57</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4,18</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60089">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Удельный </a:t>
                      </a:r>
                      <a:r>
                        <a:rPr lang="ru-RU" sz="800" b="0" dirty="0">
                          <a:solidFill>
                            <a:schemeClr val="tx1"/>
                          </a:solidFill>
                          <a:effectLst/>
                          <a:latin typeface="Times New Roman" panose="02020603050405020304" pitchFamily="18" charset="0"/>
                          <a:cs typeface="Times New Roman" panose="02020603050405020304" pitchFamily="18" charset="0"/>
                        </a:rPr>
                        <a:t>расход горячей воды на снабжение органов местного самоуправления и муниципальных учреждений (в расчете на 1 человека)</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700" b="0" dirty="0">
                          <a:solidFill>
                            <a:schemeClr val="tx1"/>
                          </a:solidFill>
                          <a:effectLst/>
                          <a:latin typeface="Times New Roman" panose="02020603050405020304" pitchFamily="18" charset="0"/>
                          <a:cs typeface="Times New Roman" panose="02020603050405020304" pitchFamily="18" charset="0"/>
                        </a:rPr>
                        <a:t>куб. м/чел.</a:t>
                      </a:r>
                      <a:endParaRPr lang="ru-RU" sz="7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0,28</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0,28</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60089">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Удельный </a:t>
                      </a:r>
                      <a:r>
                        <a:rPr lang="ru-RU" sz="800" b="0" dirty="0">
                          <a:solidFill>
                            <a:schemeClr val="tx1"/>
                          </a:solidFill>
                          <a:effectLst/>
                          <a:latin typeface="Times New Roman" panose="02020603050405020304" pitchFamily="18" charset="0"/>
                          <a:cs typeface="Times New Roman" panose="02020603050405020304" pitchFamily="18" charset="0"/>
                        </a:rPr>
                        <a:t>расход тепловой энергии на снабжение органов местного самоуправления и муниципальных учреждений (в расчете на 1 кв. метр общей площади)</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700" b="0" dirty="0">
                          <a:solidFill>
                            <a:schemeClr val="tx1"/>
                          </a:solidFill>
                          <a:effectLst/>
                          <a:latin typeface="Times New Roman" panose="02020603050405020304" pitchFamily="18" charset="0"/>
                          <a:cs typeface="Times New Roman" panose="02020603050405020304" pitchFamily="18" charset="0"/>
                        </a:rPr>
                        <a:t>Гкал/кв. м</a:t>
                      </a:r>
                      <a:endParaRPr lang="ru-RU" sz="7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0,13</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0,12</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60089">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Удельный </a:t>
                      </a:r>
                      <a:r>
                        <a:rPr lang="ru-RU" sz="800" b="0" dirty="0">
                          <a:solidFill>
                            <a:schemeClr val="tx1"/>
                          </a:solidFill>
                          <a:effectLst/>
                          <a:latin typeface="Times New Roman" panose="02020603050405020304" pitchFamily="18" charset="0"/>
                          <a:cs typeface="Times New Roman" panose="02020603050405020304" pitchFamily="18" charset="0"/>
                        </a:rPr>
                        <a:t>расход природного газа на снабжение органов местного самоуправления и муниципальных учреждений (в расчете на 1 человека)</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700" b="0" dirty="0">
                          <a:solidFill>
                            <a:schemeClr val="tx1"/>
                          </a:solidFill>
                          <a:effectLst/>
                          <a:latin typeface="Times New Roman" panose="02020603050405020304" pitchFamily="18" charset="0"/>
                          <a:cs typeface="Times New Roman" panose="02020603050405020304" pitchFamily="18" charset="0"/>
                        </a:rPr>
                        <a:t>куб. м/чел.</a:t>
                      </a:r>
                      <a:endParaRPr lang="ru-RU" sz="7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33,3</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26,47</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60089">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Удельный </a:t>
                      </a:r>
                      <a:r>
                        <a:rPr lang="ru-RU" sz="800" b="0" dirty="0">
                          <a:solidFill>
                            <a:schemeClr val="tx1"/>
                          </a:solidFill>
                          <a:effectLst/>
                          <a:latin typeface="Times New Roman" panose="02020603050405020304" pitchFamily="18" charset="0"/>
                          <a:cs typeface="Times New Roman" panose="02020603050405020304" pitchFamily="18" charset="0"/>
                        </a:rPr>
                        <a:t>расход электрической энергии в многоквартирных домах (в расчете на 1 </a:t>
                      </a:r>
                      <a:r>
                        <a:rPr lang="ru-RU" sz="800" b="0" dirty="0" err="1">
                          <a:solidFill>
                            <a:schemeClr val="tx1"/>
                          </a:solidFill>
                          <a:effectLst/>
                          <a:latin typeface="Times New Roman" panose="02020603050405020304" pitchFamily="18" charset="0"/>
                          <a:cs typeface="Times New Roman" panose="02020603050405020304" pitchFamily="18" charset="0"/>
                        </a:rPr>
                        <a:t>кв.м</a:t>
                      </a:r>
                      <a:r>
                        <a:rPr lang="ru-RU" sz="800" b="0" dirty="0">
                          <a:solidFill>
                            <a:schemeClr val="tx1"/>
                          </a:solidFill>
                          <a:effectLst/>
                          <a:latin typeface="Times New Roman" panose="02020603050405020304" pitchFamily="18" charset="0"/>
                          <a:cs typeface="Times New Roman" panose="02020603050405020304" pitchFamily="18" charset="0"/>
                        </a:rPr>
                        <a:t> общей площади)</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solidFill>
                      <a:schemeClr val="bg1"/>
                    </a:solidFill>
                  </a:tcPr>
                </a:tc>
                <a:tc>
                  <a:txBody>
                    <a:bodyPr/>
                    <a:lstStyle/>
                    <a:p>
                      <a:pPr algn="ctr">
                        <a:lnSpc>
                          <a:spcPct val="115000"/>
                        </a:lnSpc>
                        <a:spcAft>
                          <a:spcPts val="0"/>
                        </a:spcAft>
                      </a:pPr>
                      <a:r>
                        <a:rPr lang="ru-RU" sz="700" b="0" dirty="0" err="1">
                          <a:solidFill>
                            <a:schemeClr val="tx1"/>
                          </a:solidFill>
                          <a:effectLst/>
                          <a:latin typeface="Times New Roman" panose="02020603050405020304" pitchFamily="18" charset="0"/>
                          <a:cs typeface="Times New Roman" panose="02020603050405020304" pitchFamily="18" charset="0"/>
                        </a:rPr>
                        <a:t>кВтч</a:t>
                      </a:r>
                      <a:r>
                        <a:rPr lang="ru-RU" sz="700" b="0" dirty="0">
                          <a:solidFill>
                            <a:schemeClr val="tx1"/>
                          </a:solidFill>
                          <a:effectLst/>
                          <a:latin typeface="Times New Roman" panose="02020603050405020304" pitchFamily="18" charset="0"/>
                          <a:cs typeface="Times New Roman" panose="02020603050405020304" pitchFamily="18" charset="0"/>
                        </a:rPr>
                        <a:t>/</a:t>
                      </a:r>
                      <a:r>
                        <a:rPr lang="ru-RU" sz="700" b="0" dirty="0" err="1">
                          <a:solidFill>
                            <a:schemeClr val="tx1"/>
                          </a:solidFill>
                          <a:effectLst/>
                          <a:latin typeface="Times New Roman" panose="02020603050405020304" pitchFamily="18" charset="0"/>
                          <a:cs typeface="Times New Roman" panose="02020603050405020304" pitchFamily="18" charset="0"/>
                        </a:rPr>
                        <a:t>кв.м</a:t>
                      </a:r>
                      <a:endParaRPr lang="ru-RU" sz="7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48,389</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47,6</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60089">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Удельный </a:t>
                      </a:r>
                      <a:r>
                        <a:rPr lang="ru-RU" sz="800" b="0" dirty="0">
                          <a:solidFill>
                            <a:schemeClr val="tx1"/>
                          </a:solidFill>
                          <a:effectLst/>
                          <a:latin typeface="Times New Roman" panose="02020603050405020304" pitchFamily="18" charset="0"/>
                          <a:cs typeface="Times New Roman" panose="02020603050405020304" pitchFamily="18" charset="0"/>
                        </a:rPr>
                        <a:t>расход тепловой энергии в многоквартирных домах (в расчете на 1 </a:t>
                      </a:r>
                      <a:r>
                        <a:rPr lang="ru-RU" sz="800" b="0" dirty="0" err="1">
                          <a:solidFill>
                            <a:schemeClr val="tx1"/>
                          </a:solidFill>
                          <a:effectLst/>
                          <a:latin typeface="Times New Roman" panose="02020603050405020304" pitchFamily="18" charset="0"/>
                          <a:cs typeface="Times New Roman" panose="02020603050405020304" pitchFamily="18" charset="0"/>
                        </a:rPr>
                        <a:t>кв.м</a:t>
                      </a:r>
                      <a:r>
                        <a:rPr lang="ru-RU" sz="800" b="0" dirty="0">
                          <a:solidFill>
                            <a:schemeClr val="tx1"/>
                          </a:solidFill>
                          <a:effectLst/>
                          <a:latin typeface="Times New Roman" panose="02020603050405020304" pitchFamily="18" charset="0"/>
                          <a:cs typeface="Times New Roman" panose="02020603050405020304" pitchFamily="18" charset="0"/>
                        </a:rPr>
                        <a:t> общей площади)</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700" b="0">
                          <a:solidFill>
                            <a:schemeClr val="tx1"/>
                          </a:solidFill>
                          <a:effectLst/>
                          <a:latin typeface="Times New Roman" panose="02020603050405020304" pitchFamily="18" charset="0"/>
                          <a:cs typeface="Times New Roman" panose="02020603050405020304" pitchFamily="18" charset="0"/>
                        </a:rPr>
                        <a:t>Гкал/кв. м</a:t>
                      </a:r>
                      <a:endParaRPr lang="ru-RU" sz="7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106,53</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105,9</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60089">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Удельный </a:t>
                      </a:r>
                      <a:r>
                        <a:rPr lang="ru-RU" sz="800" b="0" dirty="0">
                          <a:solidFill>
                            <a:schemeClr val="tx1"/>
                          </a:solidFill>
                          <a:effectLst/>
                          <a:latin typeface="Times New Roman" panose="02020603050405020304" pitchFamily="18" charset="0"/>
                          <a:cs typeface="Times New Roman" panose="02020603050405020304" pitchFamily="18" charset="0"/>
                        </a:rPr>
                        <a:t>расход холодной воды в многоквартирных домах (в расчете на 1 жителя)</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700" b="0">
                          <a:solidFill>
                            <a:schemeClr val="tx1"/>
                          </a:solidFill>
                          <a:effectLst/>
                          <a:latin typeface="Times New Roman" panose="02020603050405020304" pitchFamily="18" charset="0"/>
                          <a:cs typeface="Times New Roman" panose="02020603050405020304" pitchFamily="18" charset="0"/>
                        </a:rPr>
                        <a:t>куб.м/чел.</a:t>
                      </a:r>
                      <a:endParaRPr lang="ru-RU" sz="7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52,039</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46,74</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60089">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Удельный </a:t>
                      </a:r>
                      <a:r>
                        <a:rPr lang="ru-RU" sz="800" b="0" dirty="0">
                          <a:solidFill>
                            <a:schemeClr val="tx1"/>
                          </a:solidFill>
                          <a:effectLst/>
                          <a:latin typeface="Times New Roman" panose="02020603050405020304" pitchFamily="18" charset="0"/>
                          <a:cs typeface="Times New Roman" panose="02020603050405020304" pitchFamily="18" charset="0"/>
                        </a:rPr>
                        <a:t>расход горячей воды в многоквартирных домах (в расчете на 1 жителя)</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600" b="0" dirty="0" err="1">
                          <a:solidFill>
                            <a:schemeClr val="tx1"/>
                          </a:solidFill>
                          <a:effectLst/>
                          <a:latin typeface="Times New Roman" panose="02020603050405020304" pitchFamily="18" charset="0"/>
                          <a:cs typeface="Times New Roman" panose="02020603050405020304" pitchFamily="18" charset="0"/>
                        </a:rPr>
                        <a:t>куб.м</a:t>
                      </a:r>
                      <a:r>
                        <a:rPr lang="ru-RU" sz="600" b="0" dirty="0">
                          <a:solidFill>
                            <a:schemeClr val="tx1"/>
                          </a:solidFill>
                          <a:effectLst/>
                          <a:latin typeface="Times New Roman" panose="02020603050405020304" pitchFamily="18" charset="0"/>
                          <a:cs typeface="Times New Roman" panose="02020603050405020304" pitchFamily="18" charset="0"/>
                        </a:rPr>
                        <a:t>/чел.</a:t>
                      </a:r>
                      <a:endParaRPr lang="ru-RU" sz="7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3,501</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3,28</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213452">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Удельный </a:t>
                      </a:r>
                      <a:r>
                        <a:rPr lang="ru-RU" sz="800" b="0" dirty="0">
                          <a:solidFill>
                            <a:schemeClr val="tx1"/>
                          </a:solidFill>
                          <a:effectLst/>
                          <a:latin typeface="Times New Roman" panose="02020603050405020304" pitchFamily="18" charset="0"/>
                          <a:cs typeface="Times New Roman" panose="02020603050405020304" pitchFamily="18" charset="0"/>
                        </a:rPr>
                        <a:t>расход природного газа в многоквартирных домах с индивидуальными системами газового отопления (в расчете на 1 кв. метр общей площади)</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600" b="0" dirty="0">
                          <a:solidFill>
                            <a:schemeClr val="tx1"/>
                          </a:solidFill>
                          <a:effectLst/>
                          <a:latin typeface="Times New Roman" panose="02020603050405020304" pitchFamily="18" charset="0"/>
                          <a:cs typeface="Times New Roman" panose="02020603050405020304" pitchFamily="18" charset="0"/>
                        </a:rPr>
                        <a:t>тыс. куб. м/кв. м</a:t>
                      </a:r>
                      <a:endParaRPr lang="ru-RU" sz="7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0,073</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0,059</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213452">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Удельный </a:t>
                      </a:r>
                      <a:r>
                        <a:rPr lang="ru-RU" sz="800" b="0" dirty="0">
                          <a:solidFill>
                            <a:schemeClr val="tx1"/>
                          </a:solidFill>
                          <a:effectLst/>
                          <a:latin typeface="Times New Roman" panose="02020603050405020304" pitchFamily="18" charset="0"/>
                          <a:cs typeface="Times New Roman" panose="02020603050405020304" pitchFamily="18" charset="0"/>
                        </a:rPr>
                        <a:t>расход природного газа в многоквартирных домах с иными системами теплоснабжения (в расчете на 1 жителя)</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solidFill>
                      <a:schemeClr val="bg1"/>
                    </a:solidFill>
                  </a:tcPr>
                </a:tc>
                <a:tc>
                  <a:txBody>
                    <a:bodyPr/>
                    <a:lstStyle/>
                    <a:p>
                      <a:pPr algn="ctr">
                        <a:lnSpc>
                          <a:spcPct val="115000"/>
                        </a:lnSpc>
                        <a:spcAft>
                          <a:spcPts val="0"/>
                        </a:spcAft>
                      </a:pPr>
                      <a:r>
                        <a:rPr lang="ru-RU" sz="600" b="0" dirty="0">
                          <a:solidFill>
                            <a:schemeClr val="tx1"/>
                          </a:solidFill>
                          <a:effectLst/>
                          <a:latin typeface="Times New Roman" panose="02020603050405020304" pitchFamily="18" charset="0"/>
                          <a:cs typeface="Times New Roman" panose="02020603050405020304" pitchFamily="18" charset="0"/>
                        </a:rPr>
                        <a:t>тыс. куб. м/чел.</a:t>
                      </a:r>
                      <a:endParaRPr lang="ru-RU" sz="7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0,779</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1,081</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60089">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потерь тепловой энергии при передаче в общем объеме переданной тепловой энергии (по данным всех поставщиков ресурса)</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solidFill>
                      <a:schemeClr val="bg1"/>
                    </a:solidFill>
                  </a:tcPr>
                </a:tc>
                <a:tc>
                  <a:txBody>
                    <a:bodyPr/>
                    <a:lstStyle/>
                    <a:p>
                      <a:pPr algn="ctr">
                        <a:lnSpc>
                          <a:spcPct val="115000"/>
                        </a:lnSpc>
                        <a:spcAft>
                          <a:spcPts val="0"/>
                        </a:spcAft>
                      </a:pPr>
                      <a:r>
                        <a:rPr lang="ru-RU" sz="600" b="0" dirty="0">
                          <a:solidFill>
                            <a:schemeClr val="tx1"/>
                          </a:solidFill>
                          <a:effectLst/>
                          <a:latin typeface="Times New Roman" panose="02020603050405020304" pitchFamily="18" charset="0"/>
                          <a:cs typeface="Times New Roman" panose="02020603050405020304" pitchFamily="18" charset="0"/>
                        </a:rPr>
                        <a:t>в %ах</a:t>
                      </a:r>
                      <a:endParaRPr lang="ru-RU" sz="7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12,074</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11,916</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60089">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Доля </a:t>
                      </a:r>
                      <a:r>
                        <a:rPr lang="ru-RU" sz="800" b="0" dirty="0">
                          <a:solidFill>
                            <a:schemeClr val="tx1"/>
                          </a:solidFill>
                          <a:effectLst/>
                          <a:latin typeface="Times New Roman" panose="02020603050405020304" pitchFamily="18" charset="0"/>
                          <a:cs typeface="Times New Roman" panose="02020603050405020304" pitchFamily="18" charset="0"/>
                        </a:rPr>
                        <a:t>потерь воды при ее передаче в общем объеме переданной воды</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solidFill>
                      <a:schemeClr val="bg1"/>
                    </a:solidFill>
                  </a:tcPr>
                </a:tc>
                <a:tc>
                  <a:txBody>
                    <a:bodyPr/>
                    <a:lstStyle/>
                    <a:p>
                      <a:pPr algn="ctr">
                        <a:lnSpc>
                          <a:spcPct val="115000"/>
                        </a:lnSpc>
                        <a:spcAft>
                          <a:spcPts val="0"/>
                        </a:spcAft>
                      </a:pPr>
                      <a:r>
                        <a:rPr lang="ru-RU" sz="600" b="0" dirty="0">
                          <a:solidFill>
                            <a:schemeClr val="tx1"/>
                          </a:solidFill>
                          <a:effectLst/>
                          <a:latin typeface="Times New Roman" panose="02020603050405020304" pitchFamily="18" charset="0"/>
                          <a:cs typeface="Times New Roman" panose="02020603050405020304" pitchFamily="18" charset="0"/>
                        </a:rPr>
                        <a:t>в %ах</a:t>
                      </a:r>
                      <a:endParaRPr lang="ru-RU" sz="7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a:solidFill>
                            <a:schemeClr val="tx1"/>
                          </a:solidFill>
                          <a:effectLst/>
                          <a:latin typeface="Times New Roman" panose="02020603050405020304" pitchFamily="18" charset="0"/>
                          <a:cs typeface="Times New Roman" panose="02020603050405020304" pitchFamily="18" charset="0"/>
                        </a:rPr>
                        <a:t>66,234</a:t>
                      </a:r>
                      <a:endParaRPr lang="ru-RU" sz="900" b="1">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66,485</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60089">
                <a:tc gridSpan="4">
                  <a:txBody>
                    <a:bodyPr/>
                    <a:lstStyle/>
                    <a:p>
                      <a:pPr algn="ctr">
                        <a:lnSpc>
                          <a:spcPct val="115000"/>
                        </a:lnSpc>
                        <a:spcAft>
                          <a:spcPts val="0"/>
                        </a:spcAft>
                      </a:pPr>
                      <a:r>
                        <a:rPr lang="ru-RU" sz="900" b="0" dirty="0" smtClean="0">
                          <a:solidFill>
                            <a:schemeClr val="tx1"/>
                          </a:solidFill>
                          <a:effectLst/>
                          <a:latin typeface="Times New Roman" panose="02020603050405020304" pitchFamily="18" charset="0"/>
                          <a:cs typeface="Times New Roman" panose="02020603050405020304" pitchFamily="18" charset="0"/>
                        </a:rPr>
                        <a:t>IV. </a:t>
                      </a:r>
                      <a:r>
                        <a:rPr lang="ru-RU" sz="900" b="0" dirty="0">
                          <a:solidFill>
                            <a:schemeClr val="tx1"/>
                          </a:solidFill>
                          <a:effectLst/>
                          <a:latin typeface="Times New Roman" panose="02020603050405020304" pitchFamily="18" charset="0"/>
                          <a:cs typeface="Times New Roman" panose="02020603050405020304" pitchFamily="18" charset="0"/>
                        </a:rPr>
                        <a:t>Цель Программы: Создание благоприятных условий для развития экономического потенциала города-курорта Пятигорска</a:t>
                      </a:r>
                      <a:endParaRPr lang="ru-RU" sz="9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60089">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Объём </a:t>
                      </a:r>
                      <a:r>
                        <a:rPr lang="ru-RU" sz="800" b="0" dirty="0">
                          <a:solidFill>
                            <a:schemeClr val="tx1"/>
                          </a:solidFill>
                          <a:effectLst/>
                          <a:latin typeface="Times New Roman" panose="02020603050405020304" pitchFamily="18" charset="0"/>
                          <a:cs typeface="Times New Roman" panose="02020603050405020304" pitchFamily="18" charset="0"/>
                        </a:rPr>
                        <a:t>инвестиций в основной капитал по кругу крупных и средний предприятий (за исключением бюджетных средств) в расчете на 1 жителя</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руб.</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smtClean="0">
                          <a:solidFill>
                            <a:schemeClr val="tx1"/>
                          </a:solidFill>
                          <a:effectLst/>
                          <a:latin typeface="Times New Roman" panose="02020603050405020304" pitchFamily="18" charset="0"/>
                          <a:cs typeface="Times New Roman" panose="02020603050405020304" pitchFamily="18" charset="0"/>
                        </a:rPr>
                        <a:t>16 603,0</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5 975,0</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r h="160089">
                <a:tc>
                  <a:txBody>
                    <a:bodyPr/>
                    <a:lstStyle/>
                    <a:p>
                      <a:pPr>
                        <a:lnSpc>
                          <a:spcPct val="115000"/>
                        </a:lnSpc>
                        <a:spcAft>
                          <a:spcPts val="0"/>
                        </a:spcAft>
                      </a:pPr>
                      <a:r>
                        <a:rPr lang="ru-RU" sz="800" b="0" dirty="0" smtClean="0">
                          <a:solidFill>
                            <a:schemeClr val="tx1"/>
                          </a:solidFill>
                          <a:effectLst/>
                          <a:latin typeface="Times New Roman" panose="02020603050405020304" pitchFamily="18" charset="0"/>
                          <a:cs typeface="Times New Roman" panose="02020603050405020304" pitchFamily="18" charset="0"/>
                        </a:rPr>
                        <a:t>Производительность </a:t>
                      </a:r>
                      <a:r>
                        <a:rPr lang="ru-RU" sz="800" b="0" dirty="0">
                          <a:solidFill>
                            <a:schemeClr val="tx1"/>
                          </a:solidFill>
                          <a:effectLst/>
                          <a:latin typeface="Times New Roman" panose="02020603050405020304" pitchFamily="18" charset="0"/>
                          <a:cs typeface="Times New Roman" panose="02020603050405020304" pitchFamily="18" charset="0"/>
                        </a:rPr>
                        <a:t>труда в базовых </a:t>
                      </a:r>
                      <a:r>
                        <a:rPr lang="ru-RU" sz="800" b="0" dirty="0" err="1">
                          <a:solidFill>
                            <a:schemeClr val="tx1"/>
                          </a:solidFill>
                          <a:effectLst/>
                          <a:latin typeface="Times New Roman" panose="02020603050405020304" pitchFamily="18" charset="0"/>
                          <a:cs typeface="Times New Roman" panose="02020603050405020304" pitchFamily="18" charset="0"/>
                        </a:rPr>
                        <a:t>несырьевых</a:t>
                      </a:r>
                      <a:r>
                        <a:rPr lang="ru-RU" sz="800" b="0" dirty="0">
                          <a:solidFill>
                            <a:schemeClr val="tx1"/>
                          </a:solidFill>
                          <a:effectLst/>
                          <a:latin typeface="Times New Roman" panose="02020603050405020304" pitchFamily="18" charset="0"/>
                          <a:cs typeface="Times New Roman" panose="02020603050405020304" pitchFamily="18" charset="0"/>
                        </a:rPr>
                        <a:t> отраслях экономики</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solidFill>
                      <a:schemeClr val="bg1"/>
                    </a:solidFill>
                  </a:tcPr>
                </a:tc>
                <a:tc>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в %ах</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101,40</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103,4</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bl>
          </a:graphicData>
        </a:graphic>
      </p:graphicFrame>
      <p:sp>
        <p:nvSpPr>
          <p:cNvPr id="5" name="Подзаголовок 2"/>
          <p:cNvSpPr txBox="1">
            <a:spLocks/>
          </p:cNvSpPr>
          <p:nvPr/>
        </p:nvSpPr>
        <p:spPr>
          <a:xfrm>
            <a:off x="755576" y="0"/>
            <a:ext cx="7992888" cy="1886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ru-RU" sz="1200" b="1" kern="1400" dirty="0" smtClean="0">
                <a:solidFill>
                  <a:schemeClr val="tx1">
                    <a:lumMod val="95000"/>
                    <a:lumOff val="5000"/>
                  </a:schemeClr>
                </a:solidFill>
                <a:latin typeface="Times New Roman" pitchFamily="18" charset="0"/>
                <a:cs typeface="Times New Roman" pitchFamily="18" charset="0"/>
              </a:rPr>
              <a:t>Достигнутые целевые индикаторы муниципальных программ  2018-2019 </a:t>
            </a:r>
            <a:r>
              <a:rPr lang="ru-RU" sz="1200" b="1" kern="1400" dirty="0" err="1" smtClean="0">
                <a:solidFill>
                  <a:schemeClr val="tx1">
                    <a:lumMod val="95000"/>
                    <a:lumOff val="5000"/>
                  </a:schemeClr>
                </a:solidFill>
                <a:latin typeface="Times New Roman" pitchFamily="18" charset="0"/>
                <a:cs typeface="Times New Roman" pitchFamily="18" charset="0"/>
              </a:rPr>
              <a:t>г.г</a:t>
            </a:r>
            <a:r>
              <a:rPr lang="ru-RU" sz="1200" b="1" kern="1400" dirty="0" smtClean="0">
                <a:solidFill>
                  <a:schemeClr val="tx1">
                    <a:lumMod val="95000"/>
                    <a:lumOff val="5000"/>
                  </a:schemeClr>
                </a:solidFill>
                <a:latin typeface="Times New Roman" pitchFamily="18" charset="0"/>
                <a:cs typeface="Times New Roman" pitchFamily="18" charset="0"/>
              </a:rPr>
              <a:t>. </a:t>
            </a:r>
            <a:endParaRPr lang="ru-RU" sz="1200" b="1" kern="1400" dirty="0">
              <a:solidFill>
                <a:schemeClr val="tx1">
                  <a:lumMod val="95000"/>
                  <a:lumOff val="5000"/>
                </a:schemeClr>
              </a:solidFill>
              <a:latin typeface="Times New Roman" pitchFamily="18" charset="0"/>
              <a:cs typeface="Times New Roman"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665924128"/>
              </p:ext>
            </p:extLst>
          </p:nvPr>
        </p:nvGraphicFramePr>
        <p:xfrm>
          <a:off x="-1" y="332656"/>
          <a:ext cx="9144001" cy="438150"/>
        </p:xfrm>
        <a:graphic>
          <a:graphicData uri="http://schemas.openxmlformats.org/drawingml/2006/table">
            <a:tbl>
              <a:tblPr firstRow="1" firstCol="1" bandRow="1">
                <a:tableStyleId>{35758FB7-9AC5-4552-8A53-C91805E547FA}</a:tableStyleId>
              </a:tblPr>
              <a:tblGrid>
                <a:gridCol w="7294024"/>
                <a:gridCol w="438351"/>
                <a:gridCol w="705813"/>
                <a:gridCol w="705813"/>
              </a:tblGrid>
              <a:tr h="271390">
                <a:tc rowSpan="2">
                  <a:txBody>
                    <a:bodyPr/>
                    <a:lstStyle/>
                    <a:p>
                      <a:pPr algn="ctr">
                        <a:lnSpc>
                          <a:spcPct val="115000"/>
                        </a:lnSpc>
                        <a:spcAft>
                          <a:spcPts val="0"/>
                        </a:spcAft>
                      </a:pPr>
                      <a:r>
                        <a:rPr lang="ru-RU" sz="800" b="0" dirty="0">
                          <a:solidFill>
                            <a:schemeClr val="tx1"/>
                          </a:solidFill>
                          <a:effectLst/>
                          <a:latin typeface="Times New Roman" panose="02020603050405020304" pitchFamily="18" charset="0"/>
                          <a:cs typeface="Times New Roman" panose="02020603050405020304" pitchFamily="18" charset="0"/>
                        </a:rPr>
                        <a:t>Наименование целевого индикатора программы</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rowSpan="2">
                  <a:txBody>
                    <a:bodyPr/>
                    <a:lstStyle/>
                    <a:p>
                      <a:pPr algn="ctr">
                        <a:lnSpc>
                          <a:spcPct val="115000"/>
                        </a:lnSpc>
                        <a:spcAft>
                          <a:spcPts val="0"/>
                        </a:spcAft>
                      </a:pPr>
                      <a:r>
                        <a:rPr lang="ru-RU" sz="800" b="0" dirty="0">
                          <a:solidFill>
                            <a:schemeClr val="tx1"/>
                          </a:solidFill>
                          <a:effectLst/>
                          <a:latin typeface="Times New Roman" panose="02020603050405020304" pitchFamily="18" charset="0"/>
                          <a:cs typeface="Times New Roman" panose="02020603050405020304" pitchFamily="18" charset="0"/>
                        </a:rPr>
                        <a:t>Ед.</a:t>
                      </a:r>
                      <a:br>
                        <a:rPr lang="ru-RU" sz="800" b="0" dirty="0">
                          <a:solidFill>
                            <a:schemeClr val="tx1"/>
                          </a:solidFill>
                          <a:effectLst/>
                          <a:latin typeface="Times New Roman" panose="02020603050405020304" pitchFamily="18" charset="0"/>
                          <a:cs typeface="Times New Roman" panose="02020603050405020304" pitchFamily="18" charset="0"/>
                        </a:rPr>
                      </a:br>
                      <a:r>
                        <a:rPr lang="ru-RU" sz="800" b="0" dirty="0">
                          <a:solidFill>
                            <a:schemeClr val="tx1"/>
                          </a:solidFill>
                          <a:effectLst/>
                          <a:latin typeface="Times New Roman" panose="02020603050405020304" pitchFamily="18" charset="0"/>
                          <a:cs typeface="Times New Roman" panose="02020603050405020304" pitchFamily="18" charset="0"/>
                        </a:rPr>
                        <a:t>изм.</a:t>
                      </a:r>
                      <a:endParaRPr lang="ru-RU" sz="800" b="0"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gridSpan="2">
                  <a:txBody>
                    <a:bodyPr/>
                    <a:lstStyle/>
                    <a:p>
                      <a:pPr algn="ctr">
                        <a:lnSpc>
                          <a:spcPct val="115000"/>
                        </a:lnSpc>
                        <a:spcAft>
                          <a:spcPts val="0"/>
                        </a:spcAft>
                      </a:pPr>
                      <a:r>
                        <a:rPr lang="ru-RU" sz="800" b="0">
                          <a:solidFill>
                            <a:schemeClr val="tx1"/>
                          </a:solidFill>
                          <a:effectLst/>
                          <a:latin typeface="Times New Roman" panose="02020603050405020304" pitchFamily="18" charset="0"/>
                          <a:cs typeface="Times New Roman" panose="02020603050405020304" pitchFamily="18" charset="0"/>
                        </a:rPr>
                        <a:t>Значения целевого индикатора программы</a:t>
                      </a:r>
                      <a:endParaRPr lang="ru-RU" sz="800" b="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hMerge="1">
                  <a:txBody>
                    <a:bodyPr/>
                    <a:lstStyle/>
                    <a:p>
                      <a:endParaRPr lang="ru-RU"/>
                    </a:p>
                  </a:txBody>
                  <a:tcPr/>
                </a:tc>
              </a:tr>
              <a:tr h="152657">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2018</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c>
                  <a:txBody>
                    <a:bodyPr/>
                    <a:lstStyle/>
                    <a:p>
                      <a:pPr algn="ctr">
                        <a:lnSpc>
                          <a:spcPct val="115000"/>
                        </a:lnSpc>
                        <a:spcAft>
                          <a:spcPts val="0"/>
                        </a:spcAft>
                      </a:pPr>
                      <a:r>
                        <a:rPr lang="ru-RU" sz="900" b="1" dirty="0">
                          <a:solidFill>
                            <a:schemeClr val="tx1"/>
                          </a:solidFill>
                          <a:effectLst/>
                          <a:latin typeface="Times New Roman" panose="02020603050405020304" pitchFamily="18" charset="0"/>
                          <a:cs typeface="Times New Roman" panose="02020603050405020304" pitchFamily="18" charset="0"/>
                        </a:rPr>
                        <a:t>2019</a:t>
                      </a:r>
                      <a:endParaRPr lang="ru-RU" sz="900" b="1" dirty="0">
                        <a:solidFill>
                          <a:schemeClr val="tx1"/>
                        </a:solidFill>
                        <a:effectLst/>
                        <a:latin typeface="Times New Roman" panose="02020603050405020304" pitchFamily="18" charset="0"/>
                        <a:ea typeface="Calibri"/>
                        <a:cs typeface="Times New Roman" panose="02020603050405020304" pitchFamily="18" charset="0"/>
                      </a:endParaRPr>
                    </a:p>
                  </a:txBody>
                  <a:tcPr marL="12239" marR="12239" marT="0" marB="0" anchor="ctr">
                    <a:solidFill>
                      <a:schemeClr val="bg1"/>
                    </a:solidFill>
                  </a:tcPr>
                </a:tc>
              </a:tr>
            </a:tbl>
          </a:graphicData>
        </a:graphic>
      </p:graphicFrame>
    </p:spTree>
    <p:extLst>
      <p:ext uri="{BB962C8B-B14F-4D97-AF65-F5344CB8AC3E}">
        <p14:creationId xmlns:p14="http://schemas.microsoft.com/office/powerpoint/2010/main" val="4103099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khoda.gov.ua/image/catalog%2FAlena%20fevral%2F----4%2F4177c7aaeb06f2bb62ba4b59250c98ad.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0439" t="7171" r="8717" b="6544"/>
          <a:stretch/>
        </p:blipFill>
        <p:spPr bwMode="auto">
          <a:xfrm>
            <a:off x="5952242" y="3294579"/>
            <a:ext cx="3000738" cy="24020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Диаграмма 5"/>
          <p:cNvGraphicFramePr>
            <a:graphicFrameLocks/>
          </p:cNvGraphicFramePr>
          <p:nvPr>
            <p:extLst>
              <p:ext uri="{D42A27DB-BD31-4B8C-83A1-F6EECF244321}">
                <p14:modId xmlns:p14="http://schemas.microsoft.com/office/powerpoint/2010/main" val="1473873069"/>
              </p:ext>
            </p:extLst>
          </p:nvPr>
        </p:nvGraphicFramePr>
        <p:xfrm>
          <a:off x="0" y="760181"/>
          <a:ext cx="7668344" cy="6088761"/>
        </p:xfrm>
        <a:graphic>
          <a:graphicData uri="http://schemas.openxmlformats.org/drawingml/2006/chart">
            <c:chart xmlns:c="http://schemas.openxmlformats.org/drawingml/2006/chart" xmlns:r="http://schemas.openxmlformats.org/officeDocument/2006/relationships" r:id="rId5"/>
          </a:graphicData>
        </a:graphic>
      </p:graphicFrame>
      <p:sp>
        <p:nvSpPr>
          <p:cNvPr id="2" name="Заголовок 1"/>
          <p:cNvSpPr>
            <a:spLocks noGrp="1"/>
          </p:cNvSpPr>
          <p:nvPr>
            <p:ph type="title"/>
          </p:nvPr>
        </p:nvSpPr>
        <p:spPr>
          <a:xfrm>
            <a:off x="827583" y="116632"/>
            <a:ext cx="8041027" cy="576064"/>
          </a:xfrm>
        </p:spPr>
        <p:txBody>
          <a:bodyPr>
            <a:noAutofit/>
          </a:bodyPr>
          <a:lstStyle/>
          <a:p>
            <a:pPr algn="ctr"/>
            <a:r>
              <a:rPr lang="ru-RU" sz="1800" dirty="0">
                <a:solidFill>
                  <a:schemeClr val="accent3">
                    <a:lumMod val="50000"/>
                  </a:schemeClr>
                </a:solidFill>
              </a:rPr>
              <a:t>Результаты оценки эффективности муниципальных программ города-курорта Пятигорска  за </a:t>
            </a:r>
            <a:r>
              <a:rPr lang="ru-RU" sz="1800" dirty="0" smtClean="0">
                <a:solidFill>
                  <a:schemeClr val="accent3">
                    <a:lumMod val="50000"/>
                  </a:schemeClr>
                </a:solidFill>
              </a:rPr>
              <a:t>2019 </a:t>
            </a:r>
            <a:r>
              <a:rPr lang="ru-RU" sz="1800" dirty="0">
                <a:solidFill>
                  <a:schemeClr val="accent3">
                    <a:lumMod val="50000"/>
                  </a:schemeClr>
                </a:solidFill>
              </a:rPr>
              <a:t>год</a:t>
            </a:r>
          </a:p>
        </p:txBody>
      </p:sp>
      <p:sp>
        <p:nvSpPr>
          <p:cNvPr id="22" name="TextBox 21"/>
          <p:cNvSpPr txBox="1"/>
          <p:nvPr/>
        </p:nvSpPr>
        <p:spPr>
          <a:xfrm>
            <a:off x="3838021" y="6294112"/>
            <a:ext cx="1296144" cy="261610"/>
          </a:xfrm>
          <a:prstGeom prst="rect">
            <a:avLst/>
          </a:prstGeom>
          <a:noFill/>
        </p:spPr>
        <p:txBody>
          <a:bodyPr wrap="square" rtlCol="0">
            <a:spAutoFit/>
          </a:bodyPr>
          <a:lstStyle/>
          <a:p>
            <a:r>
              <a:rPr lang="ru-RU" sz="1100" b="1" dirty="0" smtClean="0"/>
              <a:t>плановая</a:t>
            </a:r>
            <a:endParaRPr lang="ru-RU" sz="1100" b="1" dirty="0"/>
          </a:p>
        </p:txBody>
      </p:sp>
      <p:sp>
        <p:nvSpPr>
          <p:cNvPr id="23" name="TextBox 22"/>
          <p:cNvSpPr txBox="1"/>
          <p:nvPr/>
        </p:nvSpPr>
        <p:spPr>
          <a:xfrm>
            <a:off x="3850754" y="5502449"/>
            <a:ext cx="1296144" cy="261610"/>
          </a:xfrm>
          <a:prstGeom prst="rect">
            <a:avLst/>
          </a:prstGeom>
          <a:noFill/>
        </p:spPr>
        <p:txBody>
          <a:bodyPr wrap="square" rtlCol="0">
            <a:spAutoFit/>
          </a:bodyPr>
          <a:lstStyle/>
          <a:p>
            <a:r>
              <a:rPr lang="ru-RU" sz="1100" b="1" dirty="0" smtClean="0"/>
              <a:t>плановая</a:t>
            </a:r>
            <a:endParaRPr lang="ru-RU" sz="1100" b="1" dirty="0"/>
          </a:p>
        </p:txBody>
      </p:sp>
      <p:sp>
        <p:nvSpPr>
          <p:cNvPr id="24" name="TextBox 23"/>
          <p:cNvSpPr txBox="1"/>
          <p:nvPr/>
        </p:nvSpPr>
        <p:spPr>
          <a:xfrm>
            <a:off x="3791352" y="5903527"/>
            <a:ext cx="1296144" cy="261610"/>
          </a:xfrm>
          <a:prstGeom prst="rect">
            <a:avLst/>
          </a:prstGeom>
          <a:noFill/>
        </p:spPr>
        <p:txBody>
          <a:bodyPr wrap="square" rtlCol="0">
            <a:spAutoFit/>
          </a:bodyPr>
          <a:lstStyle/>
          <a:p>
            <a:r>
              <a:rPr lang="ru-RU" sz="1100" b="1" dirty="0" smtClean="0"/>
              <a:t>плановая</a:t>
            </a:r>
            <a:endParaRPr lang="ru-RU" sz="1100" b="1" dirty="0"/>
          </a:p>
        </p:txBody>
      </p:sp>
      <p:sp>
        <p:nvSpPr>
          <p:cNvPr id="25" name="TextBox 24"/>
          <p:cNvSpPr txBox="1"/>
          <p:nvPr/>
        </p:nvSpPr>
        <p:spPr>
          <a:xfrm>
            <a:off x="3956164" y="4707131"/>
            <a:ext cx="1430198" cy="430887"/>
          </a:xfrm>
          <a:prstGeom prst="rect">
            <a:avLst/>
          </a:prstGeom>
          <a:noFill/>
        </p:spPr>
        <p:txBody>
          <a:bodyPr wrap="square" rtlCol="0">
            <a:spAutoFit/>
          </a:bodyPr>
          <a:lstStyle/>
          <a:p>
            <a:r>
              <a:rPr lang="ru-RU" sz="1100" b="1" dirty="0"/>
              <a:t>выше плановой</a:t>
            </a:r>
          </a:p>
          <a:p>
            <a:endParaRPr lang="ru-RU" sz="1100" b="1" dirty="0"/>
          </a:p>
        </p:txBody>
      </p:sp>
      <p:sp>
        <p:nvSpPr>
          <p:cNvPr id="26" name="TextBox 25"/>
          <p:cNvSpPr txBox="1"/>
          <p:nvPr/>
        </p:nvSpPr>
        <p:spPr>
          <a:xfrm>
            <a:off x="3901131" y="5101897"/>
            <a:ext cx="1296144" cy="261610"/>
          </a:xfrm>
          <a:prstGeom prst="rect">
            <a:avLst/>
          </a:prstGeom>
          <a:noFill/>
        </p:spPr>
        <p:txBody>
          <a:bodyPr wrap="square" rtlCol="0">
            <a:spAutoFit/>
          </a:bodyPr>
          <a:lstStyle/>
          <a:p>
            <a:r>
              <a:rPr lang="ru-RU" sz="1100" b="1" dirty="0" smtClean="0"/>
              <a:t>плановая</a:t>
            </a:r>
            <a:endParaRPr lang="ru-RU" sz="1100" b="1" dirty="0"/>
          </a:p>
        </p:txBody>
      </p:sp>
      <p:sp>
        <p:nvSpPr>
          <p:cNvPr id="31" name="TextBox 30"/>
          <p:cNvSpPr txBox="1"/>
          <p:nvPr/>
        </p:nvSpPr>
        <p:spPr>
          <a:xfrm>
            <a:off x="3850754" y="4273639"/>
            <a:ext cx="1455787" cy="261610"/>
          </a:xfrm>
          <a:prstGeom prst="rect">
            <a:avLst/>
          </a:prstGeom>
          <a:noFill/>
        </p:spPr>
        <p:txBody>
          <a:bodyPr wrap="square" rtlCol="0">
            <a:spAutoFit/>
          </a:bodyPr>
          <a:lstStyle/>
          <a:p>
            <a:r>
              <a:rPr lang="ru-RU" sz="1100" b="1" dirty="0"/>
              <a:t>выше </a:t>
            </a:r>
            <a:r>
              <a:rPr lang="ru-RU" sz="1100" b="1" dirty="0" smtClean="0"/>
              <a:t>плановой</a:t>
            </a:r>
            <a:endParaRPr lang="ru-RU" sz="1100" b="1" dirty="0"/>
          </a:p>
        </p:txBody>
      </p:sp>
      <p:sp>
        <p:nvSpPr>
          <p:cNvPr id="32" name="TextBox 31"/>
          <p:cNvSpPr txBox="1"/>
          <p:nvPr/>
        </p:nvSpPr>
        <p:spPr>
          <a:xfrm>
            <a:off x="4139952" y="2679450"/>
            <a:ext cx="1455787" cy="261610"/>
          </a:xfrm>
          <a:prstGeom prst="rect">
            <a:avLst/>
          </a:prstGeom>
          <a:noFill/>
        </p:spPr>
        <p:txBody>
          <a:bodyPr wrap="square" rtlCol="0">
            <a:spAutoFit/>
          </a:bodyPr>
          <a:lstStyle/>
          <a:p>
            <a:r>
              <a:rPr lang="ru-RU" sz="1100" b="1" dirty="0" smtClean="0"/>
              <a:t>выше плановой</a:t>
            </a:r>
            <a:endParaRPr lang="ru-RU" sz="1100" b="1" dirty="0"/>
          </a:p>
        </p:txBody>
      </p:sp>
      <p:sp>
        <p:nvSpPr>
          <p:cNvPr id="33" name="TextBox 32"/>
          <p:cNvSpPr txBox="1"/>
          <p:nvPr/>
        </p:nvSpPr>
        <p:spPr>
          <a:xfrm>
            <a:off x="3930575" y="3867947"/>
            <a:ext cx="1455787" cy="261610"/>
          </a:xfrm>
          <a:prstGeom prst="rect">
            <a:avLst/>
          </a:prstGeom>
          <a:noFill/>
        </p:spPr>
        <p:txBody>
          <a:bodyPr wrap="square" rtlCol="0">
            <a:spAutoFit/>
          </a:bodyPr>
          <a:lstStyle/>
          <a:p>
            <a:r>
              <a:rPr lang="ru-RU" sz="1100" b="1" dirty="0"/>
              <a:t>выше плановой</a:t>
            </a:r>
          </a:p>
        </p:txBody>
      </p:sp>
      <p:sp>
        <p:nvSpPr>
          <p:cNvPr id="34" name="TextBox 33"/>
          <p:cNvSpPr txBox="1"/>
          <p:nvPr/>
        </p:nvSpPr>
        <p:spPr>
          <a:xfrm>
            <a:off x="3916114" y="3480404"/>
            <a:ext cx="1455787" cy="261610"/>
          </a:xfrm>
          <a:prstGeom prst="rect">
            <a:avLst/>
          </a:prstGeom>
          <a:noFill/>
        </p:spPr>
        <p:txBody>
          <a:bodyPr wrap="square" rtlCol="0">
            <a:spAutoFit/>
          </a:bodyPr>
          <a:lstStyle/>
          <a:p>
            <a:r>
              <a:rPr lang="ru-RU" sz="1100" b="1" dirty="0" smtClean="0"/>
              <a:t>выше плановой</a:t>
            </a:r>
            <a:endParaRPr lang="ru-RU" sz="1100" b="1" dirty="0"/>
          </a:p>
        </p:txBody>
      </p:sp>
      <p:sp>
        <p:nvSpPr>
          <p:cNvPr id="35" name="TextBox 34"/>
          <p:cNvSpPr txBox="1"/>
          <p:nvPr/>
        </p:nvSpPr>
        <p:spPr>
          <a:xfrm>
            <a:off x="4013393" y="3082504"/>
            <a:ext cx="1455787" cy="261610"/>
          </a:xfrm>
          <a:prstGeom prst="rect">
            <a:avLst/>
          </a:prstGeom>
          <a:noFill/>
        </p:spPr>
        <p:txBody>
          <a:bodyPr wrap="square" rtlCol="0">
            <a:spAutoFit/>
          </a:bodyPr>
          <a:lstStyle/>
          <a:p>
            <a:r>
              <a:rPr lang="ru-RU" sz="1100" b="1" dirty="0" smtClean="0"/>
              <a:t>выше плановой</a:t>
            </a:r>
            <a:endParaRPr lang="ru-RU" sz="1100" b="1" dirty="0"/>
          </a:p>
        </p:txBody>
      </p:sp>
      <p:sp>
        <p:nvSpPr>
          <p:cNvPr id="36" name="TextBox 35"/>
          <p:cNvSpPr txBox="1"/>
          <p:nvPr/>
        </p:nvSpPr>
        <p:spPr>
          <a:xfrm>
            <a:off x="4306213" y="2268604"/>
            <a:ext cx="1455787" cy="261610"/>
          </a:xfrm>
          <a:prstGeom prst="rect">
            <a:avLst/>
          </a:prstGeom>
          <a:noFill/>
        </p:spPr>
        <p:txBody>
          <a:bodyPr wrap="square" rtlCol="0">
            <a:spAutoFit/>
          </a:bodyPr>
          <a:lstStyle/>
          <a:p>
            <a:r>
              <a:rPr lang="ru-RU" sz="1100" b="1" dirty="0" smtClean="0"/>
              <a:t>выше плановой</a:t>
            </a:r>
            <a:endParaRPr lang="ru-RU" sz="1100" b="1" dirty="0"/>
          </a:p>
        </p:txBody>
      </p:sp>
      <p:sp>
        <p:nvSpPr>
          <p:cNvPr id="37" name="TextBox 36"/>
          <p:cNvSpPr txBox="1"/>
          <p:nvPr/>
        </p:nvSpPr>
        <p:spPr>
          <a:xfrm>
            <a:off x="4428888" y="1881559"/>
            <a:ext cx="1455787" cy="261610"/>
          </a:xfrm>
          <a:prstGeom prst="rect">
            <a:avLst/>
          </a:prstGeom>
          <a:noFill/>
        </p:spPr>
        <p:txBody>
          <a:bodyPr wrap="square" rtlCol="0">
            <a:spAutoFit/>
          </a:bodyPr>
          <a:lstStyle/>
          <a:p>
            <a:r>
              <a:rPr lang="ru-RU" sz="1100" b="1" dirty="0" smtClean="0"/>
              <a:t>выше плановой</a:t>
            </a:r>
            <a:endParaRPr lang="ru-RU" sz="1100" b="1" dirty="0"/>
          </a:p>
        </p:txBody>
      </p:sp>
      <p:sp>
        <p:nvSpPr>
          <p:cNvPr id="38" name="TextBox 37"/>
          <p:cNvSpPr txBox="1"/>
          <p:nvPr/>
        </p:nvSpPr>
        <p:spPr>
          <a:xfrm>
            <a:off x="4524415" y="1469991"/>
            <a:ext cx="1455787" cy="261610"/>
          </a:xfrm>
          <a:prstGeom prst="rect">
            <a:avLst/>
          </a:prstGeom>
          <a:noFill/>
        </p:spPr>
        <p:txBody>
          <a:bodyPr wrap="square" rtlCol="0">
            <a:spAutoFit/>
          </a:bodyPr>
          <a:lstStyle/>
          <a:p>
            <a:r>
              <a:rPr lang="ru-RU" sz="1100" b="1" dirty="0" smtClean="0"/>
              <a:t>выше плановой</a:t>
            </a:r>
            <a:endParaRPr lang="ru-RU" sz="1100" b="1" dirty="0"/>
          </a:p>
        </p:txBody>
      </p:sp>
      <p:sp>
        <p:nvSpPr>
          <p:cNvPr id="39" name="TextBox 38"/>
          <p:cNvSpPr txBox="1"/>
          <p:nvPr/>
        </p:nvSpPr>
        <p:spPr>
          <a:xfrm>
            <a:off x="4575662" y="1080966"/>
            <a:ext cx="1455787" cy="261610"/>
          </a:xfrm>
          <a:prstGeom prst="rect">
            <a:avLst/>
          </a:prstGeom>
          <a:noFill/>
        </p:spPr>
        <p:txBody>
          <a:bodyPr wrap="square" rtlCol="0">
            <a:spAutoFit/>
          </a:bodyPr>
          <a:lstStyle/>
          <a:p>
            <a:r>
              <a:rPr lang="ru-RU" sz="1100" b="1" dirty="0" smtClean="0"/>
              <a:t>выше плановой</a:t>
            </a:r>
            <a:endParaRPr lang="ru-RU" sz="1100" b="1" dirty="0"/>
          </a:p>
        </p:txBody>
      </p:sp>
      <p:pic>
        <p:nvPicPr>
          <p:cNvPr id="41" name="Picture 2" descr="C:\Users\superuser\Desktop\герб пятигорска.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8277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7.pngwing.com/pngs/870/651/png-transparent-business-competence-organization-management-shop-floor-ball-career-people-who-white-human-resource-management-people.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33000"/>
                    </a14:imgEffect>
                    <a14:imgEffect>
                      <a14:brightnessContrast bright="20000"/>
                    </a14:imgEffect>
                  </a14:imgLayer>
                </a14:imgProps>
              </a:ext>
              <a:ext uri="{28A0092B-C50C-407E-A947-70E740481C1C}">
                <a14:useLocalDpi xmlns:a14="http://schemas.microsoft.com/office/drawing/2010/main" val="0"/>
              </a:ext>
            </a:extLst>
          </a:blip>
          <a:srcRect t="19150" b="18403"/>
          <a:stretch/>
        </p:blipFill>
        <p:spPr bwMode="auto">
          <a:xfrm>
            <a:off x="452880" y="4581128"/>
            <a:ext cx="3551513" cy="22177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superuser\Desktop\герб пятигорска.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000100" y="214291"/>
            <a:ext cx="7858180" cy="646331"/>
          </a:xfrm>
          <a:prstGeom prst="rect">
            <a:avLst/>
          </a:prstGeom>
        </p:spPr>
        <p:txBody>
          <a:bodyPr wrap="square">
            <a:spAutoFit/>
          </a:bodyPr>
          <a:lstStyle/>
          <a:p>
            <a:pPr marL="182880" algn="ctr">
              <a:spcBef>
                <a:spcPct val="0"/>
              </a:spcBef>
            </a:pPr>
            <a:r>
              <a:rPr lang="ru-RU" cap="all" spc="-60" dirty="0" smtClean="0">
                <a:solidFill>
                  <a:schemeClr val="accent3">
                    <a:lumMod val="50000"/>
                  </a:schemeClr>
                </a:solidFill>
                <a:latin typeface="+mj-lt"/>
                <a:ea typeface="+mj-ea"/>
                <a:cs typeface="+mj-cs"/>
              </a:rPr>
              <a:t>Непрограммные  расходы  за 2019 год в сравнении с 2018 годом</a:t>
            </a:r>
          </a:p>
        </p:txBody>
      </p:sp>
      <p:sp>
        <p:nvSpPr>
          <p:cNvPr id="6" name="Прямоугольник 5"/>
          <p:cNvSpPr/>
          <p:nvPr/>
        </p:nvSpPr>
        <p:spPr>
          <a:xfrm>
            <a:off x="4629699" y="1196752"/>
            <a:ext cx="4000528" cy="4616648"/>
          </a:xfrm>
          <a:prstGeom prst="rect">
            <a:avLst/>
          </a:prstGeom>
        </p:spPr>
        <p:txBody>
          <a:bodyPr wrap="square">
            <a:spAutoFit/>
          </a:bodyPr>
          <a:lstStyle/>
          <a:p>
            <a:pPr algn="just"/>
            <a:r>
              <a:rPr lang="ru-RU" sz="1400" dirty="0" smtClean="0"/>
              <a:t>В 2019 году непрограммные расходы направлены:</a:t>
            </a:r>
          </a:p>
          <a:p>
            <a:pPr algn="just"/>
            <a:endParaRPr lang="ru-RU" sz="1400" dirty="0"/>
          </a:p>
          <a:p>
            <a:pPr algn="just"/>
            <a:r>
              <a:rPr lang="ru-RU" sz="1400" dirty="0" smtClean="0"/>
              <a:t>- На расходы в рамках обеспечения деятельности Думы города Пятигорска направлено 22 045,80 тыс.руб.</a:t>
            </a:r>
          </a:p>
          <a:p>
            <a:pPr algn="just"/>
            <a:endParaRPr lang="ru-RU" sz="1400" dirty="0" smtClean="0"/>
          </a:p>
          <a:p>
            <a:pPr algn="just"/>
            <a:r>
              <a:rPr lang="ru-RU" sz="1400" dirty="0" smtClean="0"/>
              <a:t>- На расходы в рамках обеспечения деятельности администрации города Пятигорска направлено 7 502,50 тыс.руб</a:t>
            </a:r>
            <a:r>
              <a:rPr lang="ru-RU" sz="1400" dirty="0"/>
              <a:t>. </a:t>
            </a:r>
            <a:endParaRPr lang="ru-RU" sz="1400" dirty="0" smtClean="0"/>
          </a:p>
          <a:p>
            <a:pPr algn="just"/>
            <a:endParaRPr lang="ru-RU" sz="1400" dirty="0"/>
          </a:p>
          <a:p>
            <a:pPr algn="just"/>
            <a:r>
              <a:rPr lang="ru-RU" sz="1400" dirty="0" smtClean="0"/>
              <a:t>- На </a:t>
            </a:r>
            <a:r>
              <a:rPr lang="ru-RU" sz="1400" dirty="0"/>
              <a:t>расходы в рамках обеспечения деятельности органов местного самоуправления города-курорта Пятигорска направлено </a:t>
            </a:r>
            <a:r>
              <a:rPr lang="ru-RU" sz="1400" dirty="0" smtClean="0"/>
              <a:t>2 879,15 </a:t>
            </a:r>
            <a:r>
              <a:rPr lang="ru-RU" sz="1400" dirty="0"/>
              <a:t>тыс.руб</a:t>
            </a:r>
            <a:r>
              <a:rPr lang="ru-RU" sz="1400" dirty="0" smtClean="0"/>
              <a:t>.</a:t>
            </a:r>
            <a:r>
              <a:rPr lang="ru-RU" sz="1400" dirty="0"/>
              <a:t> </a:t>
            </a:r>
            <a:endParaRPr lang="ru-RU" sz="1400" dirty="0" smtClean="0"/>
          </a:p>
          <a:p>
            <a:pPr algn="just"/>
            <a:endParaRPr lang="ru-RU" sz="1400" dirty="0" smtClean="0"/>
          </a:p>
          <a:p>
            <a:pPr algn="just"/>
            <a:r>
              <a:rPr lang="ru-RU" sz="1400" dirty="0" smtClean="0"/>
              <a:t>- На </a:t>
            </a:r>
            <a:r>
              <a:rPr lang="ru-RU" sz="1400" dirty="0"/>
              <a:t>расходы в рамках обеспечения расходов по предупреждению и ликвидации последствий  чрезвычайных ситуаций и стихийных бедствий природного и техногенного характера </a:t>
            </a:r>
            <a:r>
              <a:rPr lang="ru-RU" sz="1400" dirty="0" smtClean="0"/>
              <a:t>130,00 тыс.руб</a:t>
            </a:r>
            <a:r>
              <a:rPr lang="ru-RU" sz="1400" dirty="0"/>
              <a:t>. </a:t>
            </a:r>
          </a:p>
        </p:txBody>
      </p:sp>
      <p:sp>
        <p:nvSpPr>
          <p:cNvPr id="11" name="Прямоугольник 10"/>
          <p:cNvSpPr/>
          <p:nvPr/>
        </p:nvSpPr>
        <p:spPr>
          <a:xfrm>
            <a:off x="642910" y="2643182"/>
            <a:ext cx="8143932" cy="646331"/>
          </a:xfrm>
          <a:prstGeom prst="rect">
            <a:avLst/>
          </a:prstGeom>
        </p:spPr>
        <p:txBody>
          <a:bodyPr wrap="square">
            <a:spAutoFit/>
          </a:bodyPr>
          <a:lstStyle/>
          <a:p>
            <a:pPr algn="just"/>
            <a:r>
              <a:rPr lang="ru-RU" dirty="0" smtClean="0"/>
              <a:t>	</a:t>
            </a:r>
          </a:p>
          <a:p>
            <a:pPr algn="just"/>
            <a:endParaRPr lang="ru-RU" dirty="0"/>
          </a:p>
        </p:txBody>
      </p:sp>
      <p:sp>
        <p:nvSpPr>
          <p:cNvPr id="13" name="Прямоугольник 12"/>
          <p:cNvSpPr/>
          <p:nvPr/>
        </p:nvSpPr>
        <p:spPr>
          <a:xfrm>
            <a:off x="642910" y="3429000"/>
            <a:ext cx="7929618" cy="646331"/>
          </a:xfrm>
          <a:prstGeom prst="rect">
            <a:avLst/>
          </a:prstGeom>
        </p:spPr>
        <p:txBody>
          <a:bodyPr wrap="square">
            <a:spAutoFit/>
          </a:bodyPr>
          <a:lstStyle/>
          <a:p>
            <a:pPr algn="just"/>
            <a:r>
              <a:rPr lang="ru-RU" dirty="0" smtClean="0"/>
              <a:t>	</a:t>
            </a:r>
          </a:p>
          <a:p>
            <a:pPr algn="just"/>
            <a:r>
              <a:rPr lang="ru-RU" dirty="0" smtClean="0"/>
              <a:t>	</a:t>
            </a:r>
            <a:endParaRPr lang="ru-RU" dirty="0"/>
          </a:p>
        </p:txBody>
      </p:sp>
      <p:graphicFrame>
        <p:nvGraphicFramePr>
          <p:cNvPr id="8" name="Диаграмма 7"/>
          <p:cNvGraphicFramePr/>
          <p:nvPr>
            <p:extLst>
              <p:ext uri="{D42A27DB-BD31-4B8C-83A1-F6EECF244321}">
                <p14:modId xmlns:p14="http://schemas.microsoft.com/office/powerpoint/2010/main" val="3728847617"/>
              </p:ext>
            </p:extLst>
          </p:nvPr>
        </p:nvGraphicFramePr>
        <p:xfrm>
          <a:off x="35496" y="1102126"/>
          <a:ext cx="6020172" cy="3728441"/>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2374767199"/>
              </p:ext>
            </p:extLst>
          </p:nvPr>
        </p:nvGraphicFramePr>
        <p:xfrm>
          <a:off x="179512" y="1796029"/>
          <a:ext cx="8805345" cy="4873331"/>
        </p:xfrm>
        <a:graphic>
          <a:graphicData uri="http://schemas.openxmlformats.org/drawingml/2006/table">
            <a:tbl>
              <a:tblPr>
                <a:effectLst>
                  <a:outerShdw blurRad="63500" dist="50800" dir="5400000" sx="98000" sy="98000" rotWithShape="0">
                    <a:schemeClr val="bg1">
                      <a:alpha val="20000"/>
                    </a:schemeClr>
                  </a:outerShdw>
                </a:effectLst>
                <a:tableStyleId>{284E427A-3D55-4303-BF80-6455036E1DE7}</a:tableStyleId>
              </a:tblPr>
              <a:tblGrid>
                <a:gridCol w="6538622"/>
                <a:gridCol w="1394907"/>
                <a:gridCol w="871816"/>
              </a:tblGrid>
              <a:tr h="730286">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ru-RU" sz="1400" b="1" dirty="0" smtClean="0"/>
                    </a:p>
                    <a:p>
                      <a:pPr marL="0" marR="0" indent="0" algn="ctr" defTabSz="914400" rtl="0" eaLnBrk="1" fontAlgn="b" latinLnBrk="0" hangingPunct="1">
                        <a:lnSpc>
                          <a:spcPct val="100000"/>
                        </a:lnSpc>
                        <a:spcBef>
                          <a:spcPts val="0"/>
                        </a:spcBef>
                        <a:spcAft>
                          <a:spcPts val="0"/>
                        </a:spcAft>
                        <a:buClrTx/>
                        <a:buSzTx/>
                        <a:buFontTx/>
                        <a:buNone/>
                        <a:tabLst/>
                        <a:defRPr/>
                      </a:pPr>
                      <a:r>
                        <a:rPr lang="ru-RU" sz="1400" b="1" dirty="0" smtClean="0"/>
                        <a:t>Наименование льготы</a:t>
                      </a:r>
                    </a:p>
                    <a:p>
                      <a:pPr marL="0" algn="ctr" defTabSz="914400" rtl="0" eaLnBrk="1" fontAlgn="b" latinLnBrk="0" hangingPunct="1"/>
                      <a:endParaRPr lang="ru-RU" sz="1200" u="none" strike="noStrike" kern="1200" dirty="0" smtClean="0">
                        <a:solidFill>
                          <a:schemeClr val="tx1"/>
                        </a:solidFill>
                        <a:latin typeface="+mn-lt"/>
                        <a:ea typeface="+mn-ea"/>
                        <a:cs typeface="+mn-cs"/>
                      </a:endParaRP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Цели</a:t>
                      </a:r>
                      <a:endParaRPr lang="ru-RU" sz="1200" u="none" strike="noStrike" kern="1200" dirty="0">
                        <a:solidFill>
                          <a:schemeClr val="tx1"/>
                        </a:solidFill>
                        <a:latin typeface="+mn-lt"/>
                        <a:ea typeface="+mn-ea"/>
                        <a:cs typeface="+mn-cs"/>
                      </a:endParaRP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Факт за 2019г.</a:t>
                      </a:r>
                      <a:endParaRPr lang="ru-RU" sz="1200" u="none" strike="noStrike" kern="1200" dirty="0">
                        <a:solidFill>
                          <a:schemeClr val="tx1"/>
                        </a:solidFill>
                        <a:latin typeface="+mn-lt"/>
                        <a:ea typeface="+mn-ea"/>
                        <a:cs typeface="+mn-cs"/>
                      </a:endParaRP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r h="94647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000" b="1" dirty="0" smtClean="0"/>
                        <a:t>Уменьшение налоговой базы (в отношении одного земельного участка по выбору налогоплательщика) на величину кадастровой стоимости 600 кв. м. площади земельного участка, находящегося в собственности, постоянном (бессрочном) пользовании или пожизненном наследуемом владении налогоплательщиков </a:t>
                      </a:r>
                      <a:r>
                        <a:rPr lang="ru-RU" sz="1000" b="1" u="none" dirty="0" smtClean="0"/>
                        <a:t>– членов малоимущих семей, а также одиноко проживающих малоимущих граждан.</a:t>
                      </a: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000" b="1" u="none" strike="noStrike" kern="1200" dirty="0" smtClean="0">
                          <a:solidFill>
                            <a:schemeClr val="tx1"/>
                          </a:solidFill>
                          <a:latin typeface="+mn-lt"/>
                          <a:ea typeface="+mn-ea"/>
                          <a:cs typeface="+mn-cs"/>
                        </a:rPr>
                        <a:t>Социальная</a:t>
                      </a:r>
                      <a:endParaRPr lang="ru-RU" sz="1000" b="1" u="none" strike="noStrike" kern="1200" dirty="0">
                        <a:solidFill>
                          <a:schemeClr val="tx1"/>
                        </a:solidFill>
                        <a:latin typeface="+mn-lt"/>
                        <a:ea typeface="+mn-ea"/>
                        <a:cs typeface="+mn-cs"/>
                      </a:endParaRP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27</a:t>
                      </a:r>
                      <a:endParaRPr lang="ru-RU" sz="1200" u="none" strike="noStrike" kern="1200" dirty="0">
                        <a:solidFill>
                          <a:schemeClr val="tx1"/>
                        </a:solidFill>
                        <a:latin typeface="+mn-lt"/>
                        <a:ea typeface="+mn-ea"/>
                        <a:cs typeface="+mn-cs"/>
                      </a:endParaRP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r h="91628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ru-RU" sz="1000" b="1" dirty="0" smtClean="0">
                          <a:solidFill>
                            <a:prstClr val="black"/>
                          </a:solidFill>
                        </a:rPr>
                        <a:t>Уменьшение налоговой базы (в отношении одного земельного участка по выбору налогоплательщика) на величину кадастровой стоимости 600 кв. м. площади земельного участка, находящегося в собственности, постоянном (бессрочном) пользовании или пожизненном наследуемом владении налогоплательщиков – </a:t>
                      </a:r>
                      <a:r>
                        <a:rPr lang="ru-RU" sz="1000" b="1" u="none" dirty="0" smtClean="0">
                          <a:solidFill>
                            <a:prstClr val="black"/>
                          </a:solidFill>
                        </a:rPr>
                        <a:t>инвалидов</a:t>
                      </a:r>
                      <a:r>
                        <a:rPr lang="en-US" sz="1000" b="1" u="none" dirty="0" smtClean="0">
                          <a:solidFill>
                            <a:prstClr val="black"/>
                          </a:solidFill>
                        </a:rPr>
                        <a:t> III </a:t>
                      </a:r>
                      <a:r>
                        <a:rPr lang="ru-RU" sz="1000" b="1" u="none" dirty="0" smtClean="0">
                          <a:solidFill>
                            <a:prstClr val="black"/>
                          </a:solidFill>
                        </a:rPr>
                        <a:t>группы инвалидности.</a:t>
                      </a: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000" b="1" u="none" strike="noStrike" kern="1200" dirty="0" smtClean="0">
                          <a:solidFill>
                            <a:schemeClr val="tx1"/>
                          </a:solidFill>
                          <a:latin typeface="+mn-lt"/>
                          <a:ea typeface="+mn-ea"/>
                          <a:cs typeface="+mn-cs"/>
                        </a:rPr>
                        <a:t>Социальная</a:t>
                      </a:r>
                      <a:endParaRPr lang="ru-RU" sz="1000" b="1" u="none" strike="noStrike" kern="1200" dirty="0">
                        <a:solidFill>
                          <a:schemeClr val="tx1"/>
                        </a:solidFill>
                        <a:latin typeface="+mn-lt"/>
                        <a:ea typeface="+mn-ea"/>
                        <a:cs typeface="+mn-cs"/>
                      </a:endParaRP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74</a:t>
                      </a:r>
                      <a:endParaRPr lang="ru-RU" sz="1200" u="none" strike="noStrike" kern="1200" dirty="0">
                        <a:solidFill>
                          <a:schemeClr val="tx1"/>
                        </a:solidFill>
                        <a:latin typeface="+mn-lt"/>
                        <a:ea typeface="+mn-ea"/>
                        <a:cs typeface="+mn-cs"/>
                      </a:endParaRP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r h="73028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000" b="1" dirty="0" smtClean="0"/>
                        <a:t>Освобождение от уплаты налога органов местного самоуправления города-курорта Пятигорска.</a:t>
                      </a: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000" b="1" u="none" strike="noStrike" kern="1200" dirty="0" smtClean="0">
                          <a:solidFill>
                            <a:schemeClr val="tx1"/>
                          </a:solidFill>
                          <a:latin typeface="+mn-lt"/>
                          <a:ea typeface="+mn-ea"/>
                          <a:cs typeface="+mn-cs"/>
                        </a:rPr>
                        <a:t>Для исключения встречных финансовых потоков</a:t>
                      </a:r>
                      <a:endParaRPr lang="ru-RU" sz="1000" b="1" u="none" strike="noStrike" kern="1200" dirty="0">
                        <a:solidFill>
                          <a:schemeClr val="tx1"/>
                        </a:solidFill>
                        <a:latin typeface="+mn-lt"/>
                        <a:ea typeface="+mn-ea"/>
                        <a:cs typeface="+mn-cs"/>
                      </a:endParaRP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377</a:t>
                      </a:r>
                      <a:endParaRPr lang="ru-RU" sz="1200" u="none" strike="noStrike" kern="1200" dirty="0">
                        <a:solidFill>
                          <a:schemeClr val="tx1"/>
                        </a:solidFill>
                        <a:latin typeface="+mn-lt"/>
                        <a:ea typeface="+mn-ea"/>
                        <a:cs typeface="+mn-cs"/>
                      </a:endParaRP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r h="45791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000" b="1" dirty="0" smtClean="0"/>
                        <a:t>Освобождение от уплаты налога организации – в отношении земельных участков, занятых автомобильными дорогами общего пользования местного значения.</a:t>
                      </a: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000" b="1" u="none" strike="noStrike" kern="1200" dirty="0" smtClean="0">
                          <a:solidFill>
                            <a:schemeClr val="tx1"/>
                          </a:solidFill>
                          <a:latin typeface="+mn-lt"/>
                          <a:ea typeface="+mn-ea"/>
                          <a:cs typeface="+mn-cs"/>
                        </a:rPr>
                        <a:t>Социальная</a:t>
                      </a:r>
                      <a:endParaRPr lang="ru-RU" sz="1000" b="1" u="none" strike="noStrike" kern="1200" dirty="0">
                        <a:solidFill>
                          <a:schemeClr val="tx1"/>
                        </a:solidFill>
                        <a:latin typeface="+mn-lt"/>
                        <a:ea typeface="+mn-ea"/>
                        <a:cs typeface="+mn-cs"/>
                      </a:endParaRP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0</a:t>
                      </a:r>
                      <a:endParaRPr lang="ru-RU" sz="1200" u="none" strike="noStrike" kern="1200" dirty="0">
                        <a:solidFill>
                          <a:schemeClr val="tx1"/>
                        </a:solidFill>
                        <a:latin typeface="+mn-lt"/>
                        <a:ea typeface="+mn-ea"/>
                        <a:cs typeface="+mn-cs"/>
                      </a:endParaRP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r h="109207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000" b="1" dirty="0" smtClean="0"/>
                        <a:t>Освобождение от уплаты налога юридических и физических лиц, осуществляющих предпринимательскую деятельность без образования юридического лица, осуществляющих льготное бытовое обслуживание отдельных категорий граждан на основании муниципального правового акта администрации города Пятигорска, устанавливающего порядок льготного обслуживания отдельных категорий граждан на территории г. Пятигорска.</a:t>
                      </a: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000" b="1" u="none" strike="noStrike" kern="1200" dirty="0" smtClean="0">
                          <a:solidFill>
                            <a:schemeClr val="tx1"/>
                          </a:solidFill>
                          <a:latin typeface="+mn-lt"/>
                          <a:ea typeface="+mn-ea"/>
                          <a:cs typeface="+mn-cs"/>
                        </a:rPr>
                        <a:t>Социальная</a:t>
                      </a:r>
                      <a:endParaRPr lang="ru-RU" sz="1000" b="1" u="none" strike="noStrike" kern="1200" dirty="0">
                        <a:solidFill>
                          <a:schemeClr val="tx1"/>
                        </a:solidFill>
                        <a:latin typeface="+mn-lt"/>
                        <a:ea typeface="+mn-ea"/>
                        <a:cs typeface="+mn-cs"/>
                      </a:endParaRP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94</a:t>
                      </a:r>
                      <a:endParaRPr lang="ru-RU" sz="1200" u="none" strike="noStrike" kern="1200" dirty="0">
                        <a:solidFill>
                          <a:schemeClr val="tx1"/>
                        </a:solidFill>
                        <a:latin typeface="+mn-lt"/>
                        <a:ea typeface="+mn-ea"/>
                        <a:cs typeface="+mn-cs"/>
                      </a:endParaRPr>
                    </a:p>
                  </a:txBody>
                  <a:tcPr marL="5644" marR="5644" marT="5644"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bl>
          </a:graphicData>
        </a:graphic>
      </p:graphicFrame>
      <p:sp>
        <p:nvSpPr>
          <p:cNvPr id="2" name="Прямоугольник 1"/>
          <p:cNvSpPr/>
          <p:nvPr/>
        </p:nvSpPr>
        <p:spPr>
          <a:xfrm>
            <a:off x="1691679" y="350894"/>
            <a:ext cx="6921813" cy="1292662"/>
          </a:xfrm>
          <a:prstGeom prst="rect">
            <a:avLst/>
          </a:prstGeom>
        </p:spPr>
        <p:txBody>
          <a:bodyPr wrap="square">
            <a:spAutoFit/>
          </a:bodyPr>
          <a:lstStyle/>
          <a:p>
            <a:pPr lvl="0" algn="ctr"/>
            <a:r>
              <a:rPr lang="ru-RU" b="1" dirty="0">
                <a:latin typeface="Arial" panose="020B0604020202020204" pitchFamily="34" charset="0"/>
                <a:cs typeface="Arial" panose="020B0604020202020204" pitchFamily="34" charset="0"/>
              </a:rPr>
              <a:t>Сведения об оценке объема предоставляемых налоговых льгот, установленных решениями Думы города Пятигорска </a:t>
            </a:r>
          </a:p>
          <a:p>
            <a:pPr lvl="0" algn="ctr"/>
            <a:endParaRPr lang="ru-RU" sz="2400" b="1" dirty="0">
              <a:latin typeface="Arial" panose="020B0604020202020204" pitchFamily="34" charset="0"/>
              <a:cs typeface="Arial" panose="020B0604020202020204" pitchFamily="34" charset="0"/>
            </a:endParaRPr>
          </a:p>
        </p:txBody>
      </p:sp>
      <p:sp>
        <p:nvSpPr>
          <p:cNvPr id="4" name="Прямоугольник 3"/>
          <p:cNvSpPr/>
          <p:nvPr/>
        </p:nvSpPr>
        <p:spPr>
          <a:xfrm>
            <a:off x="7596336" y="1457475"/>
            <a:ext cx="1388522" cy="338554"/>
          </a:xfrm>
          <a:prstGeom prst="rect">
            <a:avLst/>
          </a:prstGeom>
        </p:spPr>
        <p:txBody>
          <a:bodyPr wrap="none">
            <a:spAutoFit/>
          </a:bodyPr>
          <a:lstStyle/>
          <a:p>
            <a:r>
              <a:rPr lang="ru-RU" sz="1400" b="1" dirty="0"/>
              <a:t>(тыс. рублей</a:t>
            </a:r>
            <a:r>
              <a:rPr lang="ru-RU" sz="1600" dirty="0"/>
              <a:t>)</a:t>
            </a:r>
          </a:p>
        </p:txBody>
      </p:sp>
      <p:pic>
        <p:nvPicPr>
          <p:cNvPr id="6"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6268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6945" y="-32939"/>
            <a:ext cx="9144000" cy="691232"/>
          </a:xfrm>
        </p:spPr>
        <p:txBody>
          <a:bodyPr>
            <a:noAutofit/>
          </a:bodyPr>
          <a:lstStyle/>
          <a:p>
            <a:pPr marL="446088" indent="-446088" algn="ctr">
              <a:lnSpc>
                <a:spcPct val="80000"/>
              </a:lnSpc>
              <a:defRPr/>
            </a:pPr>
            <a:r>
              <a:rPr lang="ru-RU" sz="1800" b="1" dirty="0">
                <a:solidFill>
                  <a:schemeClr val="accent3">
                    <a:lumMod val="50000"/>
                  </a:schemeClr>
                </a:solidFill>
              </a:rPr>
              <a:t>Уровень долговой нагрузки </a:t>
            </a:r>
            <a:r>
              <a:rPr lang="ru-RU" sz="1800" b="1" dirty="0" smtClean="0">
                <a:solidFill>
                  <a:schemeClr val="accent3">
                    <a:lumMod val="50000"/>
                  </a:schemeClr>
                </a:solidFill>
              </a:rPr>
              <a:t>бюджета </a:t>
            </a:r>
            <a:r>
              <a:rPr lang="ru-RU" sz="1800" b="1" dirty="0">
                <a:solidFill>
                  <a:schemeClr val="accent3">
                    <a:lumMod val="50000"/>
                  </a:schemeClr>
                </a:solidFill>
              </a:rPr>
              <a:t>города-курорта </a:t>
            </a:r>
            <a:r>
              <a:rPr lang="ru-RU" sz="1800" b="1" dirty="0" smtClean="0">
                <a:solidFill>
                  <a:schemeClr val="accent3">
                    <a:lumMod val="50000"/>
                  </a:schemeClr>
                </a:solidFill>
              </a:rPr>
              <a:t>Пятигорска </a:t>
            </a:r>
            <a:r>
              <a:rPr lang="ru-RU" sz="1800" dirty="0" smtClean="0">
                <a:solidFill>
                  <a:schemeClr val="accent3">
                    <a:lumMod val="50000"/>
                  </a:schemeClr>
                </a:solidFill>
              </a:rPr>
              <a:t>в 2019 году в сравнении с 2018 годом </a:t>
            </a:r>
            <a:r>
              <a:rPr lang="ru-RU" sz="1800" dirty="0" smtClean="0">
                <a:solidFill>
                  <a:schemeClr val="accent3">
                    <a:lumMod val="50000"/>
                  </a:schemeClr>
                </a:solidFill>
                <a:effectLst/>
                <a:latin typeface="Times New Roman" pitchFamily="18" charset="0"/>
                <a:cs typeface="Times New Roman" pitchFamily="18" charset="0"/>
              </a:rPr>
              <a:t>                                                              </a:t>
            </a:r>
            <a:endParaRPr lang="ru-RU" sz="1800" dirty="0">
              <a:solidFill>
                <a:schemeClr val="accent3">
                  <a:lumMod val="50000"/>
                </a:schemeClr>
              </a:solidFill>
            </a:endParaRPr>
          </a:p>
        </p:txBody>
      </p:sp>
      <p:graphicFrame>
        <p:nvGraphicFramePr>
          <p:cNvPr id="4" name="Содержимое 3"/>
          <p:cNvGraphicFramePr>
            <a:graphicFrameLocks noGrp="1"/>
          </p:cNvGraphicFramePr>
          <p:nvPr>
            <p:ph sz="quarter" idx="4294967295"/>
            <p:extLst>
              <p:ext uri="{D42A27DB-BD31-4B8C-83A1-F6EECF244321}">
                <p14:modId xmlns:p14="http://schemas.microsoft.com/office/powerpoint/2010/main" val="1508535014"/>
              </p:ext>
            </p:extLst>
          </p:nvPr>
        </p:nvGraphicFramePr>
        <p:xfrm>
          <a:off x="-324544" y="1119823"/>
          <a:ext cx="6057382" cy="4222816"/>
        </p:xfrm>
        <a:graphic>
          <a:graphicData uri="http://schemas.openxmlformats.org/drawingml/2006/chart">
            <c:chart xmlns:c="http://schemas.openxmlformats.org/drawingml/2006/chart" xmlns:r="http://schemas.openxmlformats.org/officeDocument/2006/relationships" r:id="rId2"/>
          </a:graphicData>
        </a:graphic>
      </p:graphicFrame>
      <p:sp>
        <p:nvSpPr>
          <p:cNvPr id="6" name="Выгнутая вверх стрелка 5"/>
          <p:cNvSpPr/>
          <p:nvPr/>
        </p:nvSpPr>
        <p:spPr>
          <a:xfrm rot="21289046">
            <a:off x="1815665" y="1693402"/>
            <a:ext cx="1423856" cy="905318"/>
          </a:xfrm>
          <a:prstGeom prst="curvedDownArrow">
            <a:avLst>
              <a:gd name="adj1" fmla="val 25000"/>
              <a:gd name="adj2" fmla="val 50000"/>
              <a:gd name="adj3" fmla="val 42045"/>
            </a:avLst>
          </a:prstGeom>
          <a:ln>
            <a:solidFill>
              <a:schemeClr val="tx1">
                <a:lumMod val="65000"/>
                <a:lumOff val="35000"/>
              </a:schemeClr>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ru-RU"/>
          </a:p>
        </p:txBody>
      </p:sp>
      <p:sp>
        <p:nvSpPr>
          <p:cNvPr id="8" name="TextBox 7"/>
          <p:cNvSpPr txBox="1"/>
          <p:nvPr/>
        </p:nvSpPr>
        <p:spPr>
          <a:xfrm rot="3799225">
            <a:off x="2569811" y="1902400"/>
            <a:ext cx="648072" cy="307777"/>
          </a:xfrm>
          <a:prstGeom prst="rect">
            <a:avLst/>
          </a:prstGeom>
          <a:noFill/>
        </p:spPr>
        <p:txBody>
          <a:bodyPr wrap="square" rtlCol="0">
            <a:spAutoFit/>
          </a:bodyPr>
          <a:lstStyle/>
          <a:p>
            <a:r>
              <a:rPr lang="ru-RU" sz="1400" b="1" dirty="0" smtClean="0">
                <a:latin typeface="+mn-lt"/>
              </a:rPr>
              <a:t>-22,5</a:t>
            </a:r>
            <a:endParaRPr lang="ru-RU" sz="1400" b="1" dirty="0">
              <a:latin typeface="+mn-lt"/>
            </a:endParaRPr>
          </a:p>
        </p:txBody>
      </p:sp>
      <p:graphicFrame>
        <p:nvGraphicFramePr>
          <p:cNvPr id="10" name="Диаграмма 9"/>
          <p:cNvGraphicFramePr/>
          <p:nvPr>
            <p:extLst>
              <p:ext uri="{D42A27DB-BD31-4B8C-83A1-F6EECF244321}">
                <p14:modId xmlns:p14="http://schemas.microsoft.com/office/powerpoint/2010/main" val="2839123510"/>
              </p:ext>
            </p:extLst>
          </p:nvPr>
        </p:nvGraphicFramePr>
        <p:xfrm>
          <a:off x="4496530" y="2796282"/>
          <a:ext cx="5256584" cy="3484298"/>
        </p:xfrm>
        <a:graphic>
          <a:graphicData uri="http://schemas.openxmlformats.org/drawingml/2006/chart">
            <c:chart xmlns:c="http://schemas.openxmlformats.org/drawingml/2006/chart" xmlns:r="http://schemas.openxmlformats.org/officeDocument/2006/relationships" r:id="rId3"/>
          </a:graphicData>
        </a:graphic>
      </p:graphicFrame>
      <p:sp>
        <p:nvSpPr>
          <p:cNvPr id="11" name="Прямоугольник 10"/>
          <p:cNvSpPr/>
          <p:nvPr/>
        </p:nvSpPr>
        <p:spPr>
          <a:xfrm>
            <a:off x="5199813" y="4576429"/>
            <a:ext cx="492443" cy="276999"/>
          </a:xfrm>
          <a:prstGeom prst="rect">
            <a:avLst/>
          </a:prstGeom>
        </p:spPr>
        <p:txBody>
          <a:bodyPr wrap="none">
            <a:spAutoFit/>
          </a:bodyPr>
          <a:lstStyle/>
          <a:p>
            <a:r>
              <a:rPr lang="ru-RU" sz="1200" b="1" dirty="0" smtClean="0">
                <a:latin typeface="+mj-lt"/>
                <a:ea typeface="+mj-ea"/>
                <a:cs typeface="Times New Roman" pitchFamily="18" charset="0"/>
              </a:rPr>
              <a:t>870</a:t>
            </a:r>
            <a:endParaRPr lang="ru-RU" sz="1100" b="1" dirty="0">
              <a:latin typeface="+mj-lt"/>
              <a:ea typeface="+mj-ea"/>
              <a:cs typeface="Times New Roman" pitchFamily="18" charset="0"/>
            </a:endParaRPr>
          </a:p>
        </p:txBody>
      </p:sp>
      <p:sp>
        <p:nvSpPr>
          <p:cNvPr id="12" name="Прямоугольник 11"/>
          <p:cNvSpPr/>
          <p:nvPr/>
        </p:nvSpPr>
        <p:spPr>
          <a:xfrm>
            <a:off x="6576939" y="4791590"/>
            <a:ext cx="492443" cy="276999"/>
          </a:xfrm>
          <a:prstGeom prst="rect">
            <a:avLst/>
          </a:prstGeom>
        </p:spPr>
        <p:txBody>
          <a:bodyPr wrap="none">
            <a:spAutoFit/>
          </a:bodyPr>
          <a:lstStyle/>
          <a:p>
            <a:r>
              <a:rPr lang="ru-RU" sz="1200" b="1" dirty="0" smtClean="0">
                <a:latin typeface="+mj-lt"/>
                <a:ea typeface="+mj-ea"/>
                <a:cs typeface="Times New Roman" pitchFamily="18" charset="0"/>
              </a:rPr>
              <a:t>995</a:t>
            </a:r>
            <a:endParaRPr lang="ru-RU" sz="1200" b="1" dirty="0">
              <a:latin typeface="+mj-lt"/>
              <a:ea typeface="+mj-ea"/>
              <a:cs typeface="Times New Roman" pitchFamily="18" charset="0"/>
            </a:endParaRPr>
          </a:p>
        </p:txBody>
      </p:sp>
      <p:sp>
        <p:nvSpPr>
          <p:cNvPr id="13" name="Заголовок 1"/>
          <p:cNvSpPr txBox="1">
            <a:spLocks/>
          </p:cNvSpPr>
          <p:nvPr/>
        </p:nvSpPr>
        <p:spPr>
          <a:xfrm>
            <a:off x="4878945" y="3212976"/>
            <a:ext cx="3888432" cy="303515"/>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ru-RU" sz="1600" b="1" u="sng" cap="none" dirty="0">
                <a:solidFill>
                  <a:schemeClr val="tx2">
                    <a:lumMod val="50000"/>
                  </a:schemeClr>
                </a:solidFill>
                <a:latin typeface="+mn-lt"/>
                <a:ea typeface="+mn-ea"/>
                <a:cs typeface="+mn-cs"/>
              </a:rPr>
              <a:t>О</a:t>
            </a:r>
            <a:r>
              <a:rPr lang="ru-RU" sz="1600" b="1" u="sng" cap="none" dirty="0" smtClean="0">
                <a:solidFill>
                  <a:schemeClr val="tx2">
                    <a:lumMod val="50000"/>
                  </a:schemeClr>
                </a:solidFill>
                <a:latin typeface="+mn-lt"/>
                <a:ea typeface="+mn-ea"/>
                <a:cs typeface="+mn-cs"/>
              </a:rPr>
              <a:t>бъем</a:t>
            </a:r>
            <a:r>
              <a:rPr lang="ru-RU" sz="1000" b="1" u="sng" cap="none" dirty="0" smtClean="0">
                <a:solidFill>
                  <a:schemeClr val="tx1"/>
                </a:solidFill>
                <a:cs typeface="Times New Roman" pitchFamily="18" charset="0"/>
              </a:rPr>
              <a:t> </a:t>
            </a:r>
            <a:r>
              <a:rPr lang="ru-RU" sz="1600" b="1" u="sng" cap="none" dirty="0" smtClean="0">
                <a:solidFill>
                  <a:schemeClr val="tx2">
                    <a:lumMod val="50000"/>
                  </a:schemeClr>
                </a:solidFill>
                <a:latin typeface="+mn-lt"/>
                <a:ea typeface="+mn-ea"/>
                <a:cs typeface="+mn-cs"/>
              </a:rPr>
              <a:t>муниципального долга</a:t>
            </a:r>
            <a:endParaRPr lang="ru-RU" sz="1600" b="1" u="sng" cap="none" dirty="0">
              <a:solidFill>
                <a:schemeClr val="tx2">
                  <a:lumMod val="50000"/>
                </a:schemeClr>
              </a:solidFill>
              <a:latin typeface="+mn-lt"/>
              <a:ea typeface="+mn-ea"/>
              <a:cs typeface="+mn-cs"/>
            </a:endParaRPr>
          </a:p>
        </p:txBody>
      </p:sp>
      <p:sp>
        <p:nvSpPr>
          <p:cNvPr id="3" name="TextBox 2"/>
          <p:cNvSpPr txBox="1"/>
          <p:nvPr/>
        </p:nvSpPr>
        <p:spPr>
          <a:xfrm>
            <a:off x="413276" y="1084716"/>
            <a:ext cx="3744416" cy="584775"/>
          </a:xfrm>
          <a:prstGeom prst="rect">
            <a:avLst/>
          </a:prstGeom>
          <a:noFill/>
        </p:spPr>
        <p:txBody>
          <a:bodyPr wrap="square" rtlCol="0">
            <a:spAutoFit/>
          </a:bodyPr>
          <a:lstStyle/>
          <a:p>
            <a:pPr algn="ctr"/>
            <a:r>
              <a:rPr lang="ru-RU" sz="1600" b="1" u="sng" dirty="0" smtClean="0">
                <a:solidFill>
                  <a:schemeClr val="tx2">
                    <a:lumMod val="50000"/>
                  </a:schemeClr>
                </a:solidFill>
              </a:rPr>
              <a:t>Кредиты кредитных организаций в 2019 году</a:t>
            </a:r>
            <a:endParaRPr lang="ru-RU" sz="1600" b="1" u="sng" dirty="0">
              <a:solidFill>
                <a:schemeClr val="tx2">
                  <a:lumMod val="50000"/>
                </a:schemeClr>
              </a:solidFill>
            </a:endParaRPr>
          </a:p>
        </p:txBody>
      </p:sp>
      <p:sp>
        <p:nvSpPr>
          <p:cNvPr id="17" name="Выгнутая вверх стрелка 16"/>
          <p:cNvSpPr/>
          <p:nvPr/>
        </p:nvSpPr>
        <p:spPr>
          <a:xfrm rot="19791541">
            <a:off x="5571457" y="3497302"/>
            <a:ext cx="1226284" cy="829759"/>
          </a:xfrm>
          <a:prstGeom prst="curvedDownArrow">
            <a:avLst>
              <a:gd name="adj1" fmla="val 27139"/>
              <a:gd name="adj2" fmla="val 66278"/>
              <a:gd name="adj3" fmla="val 46660"/>
            </a:avLst>
          </a:prstGeom>
          <a:ln>
            <a:solidFill>
              <a:schemeClr val="tx1">
                <a:lumMod val="65000"/>
                <a:lumOff val="35000"/>
              </a:schemeClr>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ru-RU"/>
          </a:p>
        </p:txBody>
      </p:sp>
      <p:sp>
        <p:nvSpPr>
          <p:cNvPr id="18" name="Прямоугольник 17"/>
          <p:cNvSpPr/>
          <p:nvPr/>
        </p:nvSpPr>
        <p:spPr>
          <a:xfrm rot="2869884">
            <a:off x="6206149" y="3653462"/>
            <a:ext cx="492443" cy="276999"/>
          </a:xfrm>
          <a:prstGeom prst="rect">
            <a:avLst/>
          </a:prstGeom>
        </p:spPr>
        <p:txBody>
          <a:bodyPr wrap="none">
            <a:spAutoFit/>
          </a:bodyPr>
          <a:lstStyle/>
          <a:p>
            <a:r>
              <a:rPr lang="ru-RU" sz="1200" b="1" dirty="0" smtClean="0">
                <a:latin typeface="+mj-lt"/>
                <a:ea typeface="+mj-ea"/>
                <a:cs typeface="Times New Roman" pitchFamily="18" charset="0"/>
              </a:rPr>
              <a:t>125</a:t>
            </a:r>
            <a:endParaRPr lang="ru-RU" sz="1200" b="1" dirty="0">
              <a:latin typeface="+mj-lt"/>
              <a:ea typeface="+mj-ea"/>
              <a:cs typeface="Times New Roman" pitchFamily="18" charset="0"/>
            </a:endParaRPr>
          </a:p>
        </p:txBody>
      </p:sp>
      <p:pic>
        <p:nvPicPr>
          <p:cNvPr id="5126" name="Picture 6" descr="http://xn--b1agjauefhq7d.xn--p1ai/wp-content/uploads/2018/07/9-768x76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26519" t="3058" r="28280" b="11356"/>
          <a:stretch/>
        </p:blipFill>
        <p:spPr bwMode="auto">
          <a:xfrm>
            <a:off x="3833698" y="3965394"/>
            <a:ext cx="766053" cy="14505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superuser\Desktop\герб пятигорска.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Диаграмма 23"/>
          <p:cNvGraphicFramePr/>
          <p:nvPr>
            <p:extLst>
              <p:ext uri="{D42A27DB-BD31-4B8C-83A1-F6EECF244321}">
                <p14:modId xmlns:p14="http://schemas.microsoft.com/office/powerpoint/2010/main" val="25981708"/>
              </p:ext>
            </p:extLst>
          </p:nvPr>
        </p:nvGraphicFramePr>
        <p:xfrm>
          <a:off x="252585" y="3959250"/>
          <a:ext cx="3556475" cy="2782118"/>
        </p:xfrm>
        <a:graphic>
          <a:graphicData uri="http://schemas.openxmlformats.org/drawingml/2006/chart">
            <c:chart xmlns:c="http://schemas.openxmlformats.org/drawingml/2006/chart" xmlns:r="http://schemas.openxmlformats.org/officeDocument/2006/relationships" r:id="rId7"/>
          </a:graphicData>
        </a:graphic>
      </p:graphicFrame>
      <p:sp>
        <p:nvSpPr>
          <p:cNvPr id="26" name="TextBox 25"/>
          <p:cNvSpPr txBox="1"/>
          <p:nvPr/>
        </p:nvSpPr>
        <p:spPr>
          <a:xfrm>
            <a:off x="480332" y="6013728"/>
            <a:ext cx="3083555" cy="415498"/>
          </a:xfrm>
          <a:prstGeom prst="rect">
            <a:avLst/>
          </a:prstGeom>
          <a:noFill/>
        </p:spPr>
        <p:txBody>
          <a:bodyPr wrap="square" rtlCol="0">
            <a:spAutoFit/>
          </a:bodyPr>
          <a:lstStyle/>
          <a:p>
            <a:pPr algn="ctr"/>
            <a:r>
              <a:rPr lang="ru-RU" sz="1050" b="1" dirty="0">
                <a:solidFill>
                  <a:schemeClr val="tx2">
                    <a:lumMod val="75000"/>
                  </a:schemeClr>
                </a:solidFill>
                <a:latin typeface="Arial Cyr" panose="020B0604020202020204" pitchFamily="34" charset="0"/>
                <a:cs typeface="Arial Cyr" panose="020B0604020202020204" pitchFamily="34" charset="0"/>
              </a:rPr>
              <a:t>Отношение объема муниципального долга к собственным доходам  бюджета  (%)</a:t>
            </a:r>
          </a:p>
        </p:txBody>
      </p:sp>
      <p:sp>
        <p:nvSpPr>
          <p:cNvPr id="15" name="Прямоугольник 14"/>
          <p:cNvSpPr/>
          <p:nvPr/>
        </p:nvSpPr>
        <p:spPr>
          <a:xfrm>
            <a:off x="5467743" y="735579"/>
            <a:ext cx="3314159" cy="2031325"/>
          </a:xfrm>
          <a:prstGeom prst="rect">
            <a:avLst/>
          </a:prstGeom>
          <a:ln>
            <a:solidFill>
              <a:schemeClr val="accent3">
                <a:lumMod val="50000"/>
              </a:schemeClr>
            </a:solidFill>
          </a:ln>
        </p:spPr>
        <p:txBody>
          <a:bodyPr wrap="square">
            <a:spAutoFit/>
          </a:bodyPr>
          <a:lstStyle/>
          <a:p>
            <a:pPr algn="ctr"/>
            <a:r>
              <a:rPr lang="ru-RU" sz="1400" dirty="0"/>
              <a:t>Увеличение муниципального долга по состоянию на 01.01.2020 года по сравнению с муниципальным долгом по состоянию на 01.01.2019 года сложилось  за счет привлечения в 2019 году кредитов от кредитных организаций на цели финансирование дефицита бюджета и погашения долговых обязательств.</a:t>
            </a:r>
          </a:p>
        </p:txBody>
      </p:sp>
    </p:spTree>
    <p:extLst>
      <p:ext uri="{BB962C8B-B14F-4D97-AF65-F5344CB8AC3E}">
        <p14:creationId xmlns:p14="http://schemas.microsoft.com/office/powerpoint/2010/main" val="39300432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gorlovka-tv.ru/wp-content/auploads/773343/penya_neuplatu_kommunalnyh.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20767" t="-3887" r="27074" b="3887"/>
          <a:stretch/>
        </p:blipFill>
        <p:spPr bwMode="auto">
          <a:xfrm>
            <a:off x="107112" y="3687003"/>
            <a:ext cx="2073302" cy="2808312"/>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2"/>
          <p:cNvSpPr txBox="1">
            <a:spLocks/>
          </p:cNvSpPr>
          <p:nvPr/>
        </p:nvSpPr>
        <p:spPr bwMode="auto">
          <a:xfrm>
            <a:off x="1041777" y="-75012"/>
            <a:ext cx="793630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446088" indent="-446088" eaLnBrk="1" hangingPunct="1">
              <a:lnSpc>
                <a:spcPct val="80000"/>
              </a:lnSpc>
              <a:defRPr/>
            </a:pPr>
            <a:r>
              <a:rPr lang="ru-RU" sz="2400" b="1" dirty="0">
                <a:solidFill>
                  <a:schemeClr val="accent3">
                    <a:lumMod val="50000"/>
                  </a:schemeClr>
                </a:solidFill>
              </a:rPr>
              <a:t>Расходы на обслуживание муниципального долга </a:t>
            </a:r>
            <a:r>
              <a:rPr lang="ru-RU" sz="2400" b="1" dirty="0" smtClean="0">
                <a:solidFill>
                  <a:schemeClr val="accent3">
                    <a:lumMod val="50000"/>
                  </a:schemeClr>
                </a:solidFill>
              </a:rPr>
              <a:t>города-курорта </a:t>
            </a:r>
            <a:r>
              <a:rPr lang="ru-RU" sz="2400" b="1" dirty="0">
                <a:solidFill>
                  <a:schemeClr val="accent3">
                    <a:lumMod val="50000"/>
                  </a:schemeClr>
                </a:solidFill>
              </a:rPr>
              <a:t>Пятигорска</a:t>
            </a:r>
          </a:p>
        </p:txBody>
      </p:sp>
      <p:graphicFrame>
        <p:nvGraphicFramePr>
          <p:cNvPr id="14" name="Диаграмма 13"/>
          <p:cNvGraphicFramePr/>
          <p:nvPr>
            <p:extLst>
              <p:ext uri="{D42A27DB-BD31-4B8C-83A1-F6EECF244321}">
                <p14:modId xmlns:p14="http://schemas.microsoft.com/office/powerpoint/2010/main" val="1245665839"/>
              </p:ext>
            </p:extLst>
          </p:nvPr>
        </p:nvGraphicFramePr>
        <p:xfrm>
          <a:off x="-114300" y="7715144"/>
          <a:ext cx="9039225" cy="1695450"/>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p:cNvSpPr txBox="1"/>
          <p:nvPr/>
        </p:nvSpPr>
        <p:spPr>
          <a:xfrm>
            <a:off x="51140" y="2564903"/>
            <a:ext cx="2773993" cy="830997"/>
          </a:xfrm>
          <a:prstGeom prst="rect">
            <a:avLst/>
          </a:prstGeom>
          <a:noFill/>
        </p:spPr>
        <p:txBody>
          <a:bodyPr wrap="square" rtlCol="0">
            <a:spAutoFit/>
          </a:bodyPr>
          <a:lstStyle/>
          <a:p>
            <a:pPr algn="ctr"/>
            <a:r>
              <a:rPr lang="ru-RU" sz="1200" b="1" dirty="0" smtClean="0">
                <a:latin typeface="Arial Cyr" panose="020B0604020202020204" pitchFamily="34" charset="0"/>
                <a:cs typeface="Arial Cyr" panose="020B0604020202020204" pitchFamily="34" charset="0"/>
              </a:rPr>
              <a:t>Доля расходов на обслуживание муниципального долга в общем объеме расходов (без субвенций), (%)</a:t>
            </a:r>
            <a:endParaRPr lang="ru-RU" sz="1200" b="1" dirty="0">
              <a:latin typeface="Arial Cyr" panose="020B0604020202020204" pitchFamily="34" charset="0"/>
              <a:cs typeface="Arial Cyr" panose="020B0604020202020204" pitchFamily="34" charset="0"/>
            </a:endParaRPr>
          </a:p>
        </p:txBody>
      </p:sp>
      <p:sp>
        <p:nvSpPr>
          <p:cNvPr id="24" name="TextBox 23"/>
          <p:cNvSpPr txBox="1"/>
          <p:nvPr/>
        </p:nvSpPr>
        <p:spPr>
          <a:xfrm>
            <a:off x="309242" y="1484784"/>
            <a:ext cx="2257787" cy="646331"/>
          </a:xfrm>
          <a:prstGeom prst="rect">
            <a:avLst/>
          </a:prstGeom>
          <a:noFill/>
        </p:spPr>
        <p:txBody>
          <a:bodyPr wrap="square" rtlCol="0">
            <a:spAutoFit/>
          </a:bodyPr>
          <a:lstStyle/>
          <a:p>
            <a:pPr algn="ctr"/>
            <a:r>
              <a:rPr lang="ru-RU" sz="1200" b="1" dirty="0" smtClean="0">
                <a:latin typeface="Arial Cyr" panose="020B0604020202020204" pitchFamily="34" charset="0"/>
                <a:cs typeface="Arial Cyr" panose="020B0604020202020204" pitchFamily="34" charset="0"/>
              </a:rPr>
              <a:t>Расходы на обслуживание муниципального долга (млн. руб.) </a:t>
            </a:r>
            <a:endParaRPr lang="ru-RU" sz="1200" b="1" dirty="0">
              <a:latin typeface="Arial Cyr" panose="020B0604020202020204" pitchFamily="34" charset="0"/>
              <a:cs typeface="Arial Cyr" panose="020B0604020202020204" pitchFamily="34" charset="0"/>
            </a:endParaRPr>
          </a:p>
        </p:txBody>
      </p:sp>
      <p:graphicFrame>
        <p:nvGraphicFramePr>
          <p:cNvPr id="17" name="Объект 3"/>
          <p:cNvGraphicFramePr>
            <a:graphicFrameLocks noGrp="1"/>
          </p:cNvGraphicFramePr>
          <p:nvPr>
            <p:ph idx="1"/>
            <p:extLst>
              <p:ext uri="{D42A27DB-BD31-4B8C-83A1-F6EECF244321}">
                <p14:modId xmlns:p14="http://schemas.microsoft.com/office/powerpoint/2010/main" val="2144592772"/>
              </p:ext>
            </p:extLst>
          </p:nvPr>
        </p:nvGraphicFramePr>
        <p:xfrm>
          <a:off x="2532124" y="620688"/>
          <a:ext cx="6041850" cy="216024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Объект 3"/>
          <p:cNvGraphicFramePr>
            <a:graphicFrameLocks/>
          </p:cNvGraphicFramePr>
          <p:nvPr>
            <p:extLst>
              <p:ext uri="{D42A27DB-BD31-4B8C-83A1-F6EECF244321}">
                <p14:modId xmlns:p14="http://schemas.microsoft.com/office/powerpoint/2010/main" val="177913620"/>
              </p:ext>
            </p:extLst>
          </p:nvPr>
        </p:nvGraphicFramePr>
        <p:xfrm>
          <a:off x="2304051" y="2015545"/>
          <a:ext cx="6445955" cy="1929714"/>
        </p:xfrm>
        <a:graphic>
          <a:graphicData uri="http://schemas.openxmlformats.org/drawingml/2006/chart">
            <c:chart xmlns:c="http://schemas.openxmlformats.org/drawingml/2006/chart" xmlns:r="http://schemas.openxmlformats.org/officeDocument/2006/relationships" r:id="rId6"/>
          </a:graphicData>
        </a:graphic>
      </p:graphicFrame>
      <p:pic>
        <p:nvPicPr>
          <p:cNvPr id="9" name="Picture 2" descr="C:\Users\superuser\Desktop\герб пятигорска.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195736" y="3717032"/>
            <a:ext cx="6484971" cy="2677656"/>
          </a:xfrm>
          <a:prstGeom prst="rect">
            <a:avLst/>
          </a:prstGeom>
        </p:spPr>
        <p:txBody>
          <a:bodyPr wrap="square">
            <a:spAutoFit/>
          </a:bodyPr>
          <a:lstStyle/>
          <a:p>
            <a:pPr algn="ctr"/>
            <a:r>
              <a:rPr lang="ru-RU" sz="1200" dirty="0" smtClean="0"/>
              <a:t>В </a:t>
            </a:r>
            <a:r>
              <a:rPr lang="ru-RU" sz="1200" dirty="0"/>
              <a:t>результате мер  по эффективному управлению муниципальными финансами. Достигнута экономия средств бюджета города-курорта Пятигорска </a:t>
            </a:r>
            <a:r>
              <a:rPr lang="ru-RU" sz="1200" dirty="0" smtClean="0"/>
              <a:t> в 2019 году в </a:t>
            </a:r>
            <a:r>
              <a:rPr lang="ru-RU" sz="1200" dirty="0"/>
              <a:t>общей сумме </a:t>
            </a:r>
            <a:r>
              <a:rPr lang="ru-RU" sz="1200" dirty="0" smtClean="0"/>
              <a:t>43,40 тыс.руб</a:t>
            </a:r>
            <a:r>
              <a:rPr lang="ru-RU" sz="1200" dirty="0"/>
              <a:t>., в том числе:</a:t>
            </a:r>
          </a:p>
          <a:p>
            <a:pPr algn="ctr"/>
            <a:r>
              <a:rPr lang="ru-RU" sz="1200" dirty="0"/>
              <a:t>- за счет управления остатками средств на едином счете по учету средств бюджета города - в сумме </a:t>
            </a:r>
            <a:r>
              <a:rPr lang="ru-RU" sz="1200" dirty="0" smtClean="0"/>
              <a:t>8,36 тыс.руб</a:t>
            </a:r>
            <a:r>
              <a:rPr lang="ru-RU" sz="1200" dirty="0"/>
              <a:t>.;</a:t>
            </a:r>
          </a:p>
          <a:p>
            <a:pPr algn="ctr"/>
            <a:r>
              <a:rPr lang="ru-RU" sz="1200" dirty="0"/>
              <a:t>- за счет привлечения в бюджет бюджетного кредита из средств </a:t>
            </a:r>
            <a:r>
              <a:rPr lang="ru-RU" sz="1200" dirty="0" smtClean="0"/>
              <a:t>федерального </a:t>
            </a:r>
            <a:r>
              <a:rPr lang="ru-RU" sz="1200" dirty="0"/>
              <a:t>бюджета - в сумме </a:t>
            </a:r>
            <a:r>
              <a:rPr lang="ru-RU" sz="1200" dirty="0" smtClean="0"/>
              <a:t>8,15 тыс.руб</a:t>
            </a:r>
            <a:r>
              <a:rPr lang="ru-RU" sz="1200" dirty="0"/>
              <a:t>.;</a:t>
            </a:r>
          </a:p>
          <a:p>
            <a:pPr algn="ctr"/>
            <a:r>
              <a:rPr lang="ru-RU" sz="1200" dirty="0"/>
              <a:t>- привлечение в бюджет бюджетного кредита из средств краевого бюджета обеспечило экономию средств – в сумме </a:t>
            </a:r>
            <a:r>
              <a:rPr lang="ru-RU" sz="1200" dirty="0" smtClean="0"/>
              <a:t>10,87 тыс.руб</a:t>
            </a:r>
            <a:r>
              <a:rPr lang="ru-RU" sz="1200" dirty="0"/>
              <a:t>.;</a:t>
            </a:r>
          </a:p>
          <a:p>
            <a:pPr algn="ctr"/>
            <a:r>
              <a:rPr lang="ru-RU" sz="1200" dirty="0"/>
              <a:t>- за счёт </a:t>
            </a:r>
            <a:r>
              <a:rPr lang="ru-RU" sz="1200" dirty="0" err="1"/>
              <a:t>перекредитования</a:t>
            </a:r>
            <a:r>
              <a:rPr lang="ru-RU" sz="1200" dirty="0"/>
              <a:t> ранее заключённых контрактов на меньшую процентную ставку по кредитам – в сумме </a:t>
            </a:r>
            <a:r>
              <a:rPr lang="ru-RU" sz="1200" dirty="0" smtClean="0"/>
              <a:t>5,64 тыс.руб</a:t>
            </a:r>
            <a:r>
              <a:rPr lang="ru-RU" sz="1200" dirty="0"/>
              <a:t>.;</a:t>
            </a:r>
          </a:p>
          <a:p>
            <a:pPr algn="ctr"/>
            <a:r>
              <a:rPr lang="ru-RU" sz="1200" dirty="0"/>
              <a:t>- за счет снижения объема привлечения кредитных ресурсов по сравнению с плановыми назначениями, утвержденными в первоначальном бюджете города-курорта Пятигорска – в сумме </a:t>
            </a:r>
            <a:r>
              <a:rPr lang="ru-RU" sz="1200" dirty="0" smtClean="0"/>
              <a:t>10,38 тыс.руб</a:t>
            </a:r>
            <a:r>
              <a:rPr lang="ru-RU" sz="1200" dirty="0"/>
              <a:t>. </a:t>
            </a:r>
          </a:p>
        </p:txBody>
      </p:sp>
    </p:spTree>
    <p:extLst>
      <p:ext uri="{BB962C8B-B14F-4D97-AF65-F5344CB8AC3E}">
        <p14:creationId xmlns:p14="http://schemas.microsoft.com/office/powerpoint/2010/main" val="21294273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7716" y="323505"/>
            <a:ext cx="8507288" cy="504056"/>
          </a:xfrm>
        </p:spPr>
        <p:txBody>
          <a:bodyPr>
            <a:noAutofit/>
          </a:bodyPr>
          <a:lstStyle/>
          <a:p>
            <a:pPr marL="0" indent="0" algn="ctr">
              <a:buNone/>
            </a:pPr>
            <a:r>
              <a:rPr lang="ru-RU" sz="2000" dirty="0" smtClean="0">
                <a:ln w="1905"/>
                <a:solidFill>
                  <a:schemeClr val="accent3">
                    <a:lumMod val="50000"/>
                  </a:schemeClr>
                </a:solidFill>
                <a:effectLst>
                  <a:innerShdw blurRad="69850" dist="43180" dir="5400000">
                    <a:srgbClr val="000000">
                      <a:alpha val="65000"/>
                    </a:srgbClr>
                  </a:innerShdw>
                </a:effectLst>
              </a:rPr>
              <a:t>Участие в конкурсе по проектам </a:t>
            </a:r>
            <a:br>
              <a:rPr lang="ru-RU" sz="2000" dirty="0" smtClean="0">
                <a:ln w="1905"/>
                <a:solidFill>
                  <a:schemeClr val="accent3">
                    <a:lumMod val="50000"/>
                  </a:schemeClr>
                </a:solidFill>
                <a:effectLst>
                  <a:innerShdw blurRad="69850" dist="43180" dir="5400000">
                    <a:srgbClr val="000000">
                      <a:alpha val="65000"/>
                    </a:srgbClr>
                  </a:innerShdw>
                </a:effectLst>
              </a:rPr>
            </a:br>
            <a:r>
              <a:rPr lang="ru-RU" sz="2000" dirty="0" smtClean="0">
                <a:ln w="1905"/>
                <a:solidFill>
                  <a:schemeClr val="accent3">
                    <a:lumMod val="50000"/>
                  </a:schemeClr>
                </a:solidFill>
                <a:effectLst>
                  <a:innerShdw blurRad="69850" dist="43180" dir="5400000">
                    <a:srgbClr val="000000">
                      <a:alpha val="65000"/>
                    </a:srgbClr>
                  </a:innerShdw>
                </a:effectLst>
              </a:rPr>
              <a:t>«</a:t>
            </a:r>
            <a:r>
              <a:rPr lang="ru-RU" sz="2000" dirty="0">
                <a:ln w="1905"/>
                <a:solidFill>
                  <a:schemeClr val="accent3">
                    <a:lumMod val="50000"/>
                  </a:schemeClr>
                </a:solidFill>
                <a:effectLst>
                  <a:innerShdw blurRad="69850" dist="43180" dir="5400000">
                    <a:srgbClr val="000000">
                      <a:alpha val="65000"/>
                    </a:srgbClr>
                  </a:innerShdw>
                </a:effectLst>
              </a:rPr>
              <a:t>Бюджет для граждан</a:t>
            </a:r>
            <a:r>
              <a:rPr lang="ru-RU" sz="2000" dirty="0" smtClean="0">
                <a:ln w="1905"/>
                <a:solidFill>
                  <a:schemeClr val="accent3">
                    <a:lumMod val="50000"/>
                  </a:schemeClr>
                </a:solidFill>
                <a:effectLst>
                  <a:innerShdw blurRad="69850" dist="43180" dir="5400000">
                    <a:srgbClr val="000000">
                      <a:alpha val="65000"/>
                    </a:srgbClr>
                  </a:innerShdw>
                </a:effectLst>
              </a:rPr>
              <a:t>»</a:t>
            </a:r>
            <a:endParaRPr lang="ru-RU" sz="2000" dirty="0">
              <a:solidFill>
                <a:schemeClr val="accent3">
                  <a:lumMod val="50000"/>
                </a:schemeClr>
              </a:solidFill>
              <a:latin typeface="Calibri" panose="020F0502020204030204" pitchFamily="34" charset="0"/>
              <a:ea typeface="+mn-ea"/>
              <a:cs typeface="Calibri" panose="020F0502020204030204" pitchFamily="34" charset="0"/>
            </a:endParaRPr>
          </a:p>
        </p:txBody>
      </p:sp>
      <p:pic>
        <p:nvPicPr>
          <p:cNvPr id="9"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pyatigorsk.org/files/global/Otkrihtihyj%20byudzhet/Reyjting/Reyjting%20kachestva%20upravleniya%20mun%20finansami/3.jpg"/>
          <p:cNvPicPr>
            <a:picLocks noChangeAspect="1" noChangeArrowheads="1"/>
          </p:cNvPicPr>
          <p:nvPr/>
        </p:nvPicPr>
        <p:blipFill rotWithShape="1">
          <a:blip r:embed="rId3">
            <a:extLst>
              <a:ext uri="{28A0092B-C50C-407E-A947-70E740481C1C}">
                <a14:useLocalDpi xmlns:a14="http://schemas.microsoft.com/office/drawing/2010/main" val="0"/>
              </a:ext>
            </a:extLst>
          </a:blip>
          <a:srcRect t="40240" b="1"/>
          <a:stretch/>
        </p:blipFill>
        <p:spPr bwMode="auto">
          <a:xfrm>
            <a:off x="1996159" y="3214344"/>
            <a:ext cx="6917825"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pyatigorsk.org/files/global/Otkrihtihyj%20byudzhet/Reyjting/Reyjting%20kachestva%20upravleniya%20mun%20finansami/3.jpg"/>
          <p:cNvPicPr>
            <a:picLocks noChangeAspect="1" noChangeArrowheads="1"/>
          </p:cNvPicPr>
          <p:nvPr/>
        </p:nvPicPr>
        <p:blipFill rotWithShape="1">
          <a:blip r:embed="rId3">
            <a:extLst>
              <a:ext uri="{28A0092B-C50C-407E-A947-70E740481C1C}">
                <a14:useLocalDpi xmlns:a14="http://schemas.microsoft.com/office/drawing/2010/main" val="0"/>
              </a:ext>
            </a:extLst>
          </a:blip>
          <a:srcRect t="20399" r="22109" b="57451"/>
          <a:stretch/>
        </p:blipFill>
        <p:spPr bwMode="auto">
          <a:xfrm>
            <a:off x="2051720" y="908720"/>
            <a:ext cx="6819419" cy="145248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st2.depositphotos.com/1552219/8339/i/950/depositphotos_83391916-stock-photo-winner.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9870" l="0" r="100000"/>
                    </a14:imgEffect>
                    <a14:imgEffect>
                      <a14:saturation sat="33000"/>
                    </a14:imgEffect>
                  </a14:imgLayer>
                </a14:imgProps>
              </a:ext>
              <a:ext uri="{28A0092B-C50C-407E-A947-70E740481C1C}">
                <a14:useLocalDpi xmlns:a14="http://schemas.microsoft.com/office/drawing/2010/main" val="0"/>
              </a:ext>
            </a:extLst>
          </a:blip>
          <a:srcRect l="10695" r="18019" b="4363"/>
          <a:stretch/>
        </p:blipFill>
        <p:spPr bwMode="auto">
          <a:xfrm rot="21257998">
            <a:off x="214108" y="2094718"/>
            <a:ext cx="2244486" cy="225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5093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type="title"/>
          </p:nvPr>
        </p:nvSpPr>
        <p:spPr>
          <a:xfrm>
            <a:off x="1475656" y="188640"/>
            <a:ext cx="7482802" cy="825725"/>
          </a:xfrm>
        </p:spPr>
        <p:txBody>
          <a:bodyPr/>
          <a:lstStyle/>
          <a:p>
            <a:pPr marL="0" indent="0" algn="ctr">
              <a:buNone/>
            </a:pPr>
            <a:r>
              <a:rPr lang="ru-RU" sz="1600" dirty="0" smtClean="0">
                <a:solidFill>
                  <a:schemeClr val="accent3">
                    <a:lumMod val="50000"/>
                  </a:schemeClr>
                </a:solidFill>
                <a:effectLst/>
                <a:latin typeface="+mn-lt"/>
                <a:ea typeface="+mn-ea"/>
                <a:cs typeface="+mn-cs"/>
              </a:rPr>
              <a:t>Результаты оценки качества управления бюджетным процессом и стратегического планирования  в муниципальных районах и городских округах Ставропольского края за 2018 год (%) </a:t>
            </a:r>
            <a:endParaRPr lang="ru-RU" sz="1600" dirty="0">
              <a:solidFill>
                <a:schemeClr val="accent3">
                  <a:lumMod val="50000"/>
                </a:schemeClr>
              </a:solidFill>
              <a:effectLst/>
              <a:latin typeface="+mn-lt"/>
              <a:ea typeface="+mn-ea"/>
              <a:cs typeface="+mn-cs"/>
            </a:endParaRPr>
          </a:p>
        </p:txBody>
      </p:sp>
      <p:pic>
        <p:nvPicPr>
          <p:cNvPr id="11266" name="Picture 2" descr="http://pyatigorsk.org/files/global/Otkrihtihyj%20byudzhet/Reyjting/Reyjting%20kachestva%20upravleniya%20mun%20finansami/2.jpg"/>
          <p:cNvPicPr>
            <a:picLocks noChangeAspect="1" noChangeArrowheads="1"/>
          </p:cNvPicPr>
          <p:nvPr/>
        </p:nvPicPr>
        <p:blipFill rotWithShape="1">
          <a:blip r:embed="rId2">
            <a:extLst>
              <a:ext uri="{28A0092B-C50C-407E-A947-70E740481C1C}">
                <a14:useLocalDpi xmlns:a14="http://schemas.microsoft.com/office/drawing/2010/main" val="0"/>
              </a:ext>
            </a:extLst>
          </a:blip>
          <a:srcRect t="19600"/>
          <a:stretch/>
        </p:blipFill>
        <p:spPr bwMode="auto">
          <a:xfrm>
            <a:off x="32775" y="1244657"/>
            <a:ext cx="8857897" cy="53107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492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785" y="0"/>
            <a:ext cx="8435280" cy="620688"/>
          </a:xfrm>
        </p:spPr>
        <p:txBody>
          <a:bodyPr>
            <a:normAutofit/>
          </a:bodyPr>
          <a:lstStyle/>
          <a:p>
            <a:pPr algn="ctr"/>
            <a:r>
              <a:rPr lang="ru-RU" sz="2800" dirty="0">
                <a:solidFill>
                  <a:schemeClr val="accent3">
                    <a:lumMod val="50000"/>
                  </a:schemeClr>
                </a:solidFill>
              </a:rPr>
              <a:t> </a:t>
            </a:r>
            <a:r>
              <a:rPr lang="ru-RU" sz="2400" b="1" dirty="0">
                <a:solidFill>
                  <a:schemeClr val="accent3">
                    <a:lumMod val="50000"/>
                  </a:schemeClr>
                </a:solidFill>
              </a:rPr>
              <a:t>Основы </a:t>
            </a:r>
            <a:r>
              <a:rPr lang="ru-RU" sz="2400" b="1" dirty="0" smtClean="0">
                <a:solidFill>
                  <a:schemeClr val="accent3">
                    <a:lumMod val="50000"/>
                  </a:schemeClr>
                </a:solidFill>
              </a:rPr>
              <a:t>исполнения бюджета города</a:t>
            </a:r>
            <a:endParaRPr lang="ru-RU" sz="2400" dirty="0">
              <a:solidFill>
                <a:schemeClr val="accent3">
                  <a:lumMod val="50000"/>
                </a:schemeClr>
              </a:solidFill>
            </a:endParaRPr>
          </a:p>
        </p:txBody>
      </p:sp>
      <p:pic>
        <p:nvPicPr>
          <p:cNvPr id="1048" name="Picture 24" descr="https://thumbs.dreamstime.com/z/documenti-modo-approfondito-d-esame-con-magnifyer-12707143.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615" b="90692" l="10000" r="90000"/>
                    </a14:imgEffect>
                  </a14:imgLayer>
                </a14:imgProps>
              </a:ext>
              <a:ext uri="{28A0092B-C50C-407E-A947-70E740481C1C}">
                <a14:useLocalDpi xmlns:a14="http://schemas.microsoft.com/office/drawing/2010/main" val="0"/>
              </a:ext>
            </a:extLst>
          </a:blip>
          <a:srcRect/>
          <a:stretch>
            <a:fillRect/>
          </a:stretch>
        </p:blipFill>
        <p:spPr bwMode="auto">
          <a:xfrm>
            <a:off x="-53160" y="2871763"/>
            <a:ext cx="1331432" cy="1373700"/>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1173643" y="692696"/>
            <a:ext cx="7776864" cy="6048672"/>
          </a:xfrm>
          <a:prstGeom prst="rect">
            <a:avLst/>
          </a:prstGeom>
          <a:gradFill>
            <a:gsLst>
              <a:gs pos="55865">
                <a:srgbClr val="D8DAE7"/>
              </a:gs>
              <a:gs pos="51000">
                <a:schemeClr val="accent3">
                  <a:lumMod val="20000"/>
                  <a:lumOff val="80000"/>
                </a:schemeClr>
              </a:gs>
              <a:gs pos="100000">
                <a:schemeClr val="accent4">
                  <a:tint val="25000"/>
                  <a:satMod val="300000"/>
                </a:schemeClr>
              </a:gs>
            </a:gsLst>
          </a:gradFill>
          <a:ln/>
        </p:spPr>
        <p:style>
          <a:lnRef idx="1">
            <a:schemeClr val="accent4"/>
          </a:lnRef>
          <a:fillRef idx="2">
            <a:schemeClr val="accent4"/>
          </a:fillRef>
          <a:effectRef idx="1">
            <a:schemeClr val="accent4"/>
          </a:effectRef>
          <a:fontRef idx="minor">
            <a:schemeClr val="dk1"/>
          </a:fontRef>
        </p:style>
        <p:txBody>
          <a:bodyPr rtlCol="0" anchor="ctr"/>
          <a:lstStyle/>
          <a:p>
            <a:r>
              <a:rPr lang="ru-RU" sz="1600" u="sng" dirty="0" smtClean="0">
                <a:solidFill>
                  <a:schemeClr val="tx1"/>
                </a:solidFill>
              </a:rPr>
              <a:t>Б</a:t>
            </a:r>
            <a:r>
              <a:rPr lang="x-none" sz="1600" u="sng" smtClean="0">
                <a:solidFill>
                  <a:schemeClr val="tx1"/>
                </a:solidFill>
              </a:rPr>
              <a:t>юджет </a:t>
            </a:r>
            <a:r>
              <a:rPr lang="x-none" sz="1600" u="sng">
                <a:solidFill>
                  <a:schemeClr val="tx1"/>
                </a:solidFill>
              </a:rPr>
              <a:t>города-курорта Пятигорска </a:t>
            </a:r>
            <a:r>
              <a:rPr lang="ru-RU" sz="1600" u="sng" dirty="0" smtClean="0">
                <a:solidFill>
                  <a:schemeClr val="tx1"/>
                </a:solidFill>
              </a:rPr>
              <a:t>в 2019 году исполнялся </a:t>
            </a:r>
            <a:r>
              <a:rPr lang="x-none" sz="1600" u="sng" smtClean="0">
                <a:solidFill>
                  <a:schemeClr val="tx1"/>
                </a:solidFill>
              </a:rPr>
              <a:t>в </a:t>
            </a:r>
            <a:r>
              <a:rPr lang="x-none" sz="1600" u="sng">
                <a:solidFill>
                  <a:schemeClr val="tx1"/>
                </a:solidFill>
              </a:rPr>
              <a:t>соответствии с требованиями: </a:t>
            </a:r>
            <a:endParaRPr lang="ru-RU" sz="1600" u="sng" dirty="0">
              <a:solidFill>
                <a:schemeClr val="tx1"/>
              </a:solidFill>
            </a:endParaRPr>
          </a:p>
          <a:p>
            <a:r>
              <a:rPr lang="ru-RU" sz="1600" dirty="0" smtClean="0">
                <a:solidFill>
                  <a:schemeClr val="tx1"/>
                </a:solidFill>
              </a:rPr>
              <a:t>- </a:t>
            </a:r>
            <a:r>
              <a:rPr lang="x-none" sz="1600" smtClean="0">
                <a:solidFill>
                  <a:schemeClr val="tx1"/>
                </a:solidFill>
              </a:rPr>
              <a:t>Бюджетного </a:t>
            </a:r>
            <a:r>
              <a:rPr lang="x-none" sz="1600">
                <a:solidFill>
                  <a:schemeClr val="tx1"/>
                </a:solidFill>
              </a:rPr>
              <a:t>кодекса Российской Федерации; </a:t>
            </a:r>
            <a:endParaRPr lang="ru-RU" sz="1600" dirty="0">
              <a:solidFill>
                <a:schemeClr val="tx1"/>
              </a:solidFill>
            </a:endParaRPr>
          </a:p>
          <a:p>
            <a:r>
              <a:rPr lang="ru-RU" sz="1600" dirty="0">
                <a:solidFill>
                  <a:schemeClr val="tx1"/>
                </a:solidFill>
              </a:rPr>
              <a:t>- </a:t>
            </a:r>
            <a:r>
              <a:rPr lang="x-none" sz="1600">
                <a:solidFill>
                  <a:schemeClr val="tx1"/>
                </a:solidFill>
              </a:rPr>
              <a:t>Налогового кодекса Российской Федерации; </a:t>
            </a:r>
            <a:endParaRPr lang="ru-RU" sz="1600" dirty="0">
              <a:solidFill>
                <a:schemeClr val="tx1"/>
              </a:solidFill>
            </a:endParaRPr>
          </a:p>
          <a:p>
            <a:r>
              <a:rPr lang="ru-RU" sz="1600" dirty="0" smtClean="0">
                <a:solidFill>
                  <a:schemeClr val="tx1"/>
                </a:solidFill>
              </a:rPr>
              <a:t>- </a:t>
            </a:r>
            <a:r>
              <a:rPr lang="ru-RU" sz="1600" dirty="0">
                <a:solidFill>
                  <a:schemeClr val="tx1"/>
                </a:solidFill>
              </a:rPr>
              <a:t>решения Думы города Пятигорска от 19 февраля 2015 года № 1-51 РД «Об утверждении Положения о бюджетном процессе в городе-курорте Пятигорске»;</a:t>
            </a:r>
          </a:p>
          <a:p>
            <a:r>
              <a:rPr lang="ru-RU" sz="1600" dirty="0" smtClean="0">
                <a:solidFill>
                  <a:schemeClr val="tx1"/>
                </a:solidFill>
              </a:rPr>
              <a:t>- Стратегии </a:t>
            </a:r>
            <a:r>
              <a:rPr lang="ru-RU" sz="1600" dirty="0">
                <a:solidFill>
                  <a:schemeClr val="tx1"/>
                </a:solidFill>
              </a:rPr>
              <a:t>развития города-курорта Пятигорска до 2020 года и на период до 2025 года, утвержденной решением Думы города Пятигорска от 24 сентября 2009 года № 84-46 ГД;</a:t>
            </a:r>
          </a:p>
          <a:p>
            <a:r>
              <a:rPr lang="ru-RU" sz="1600" dirty="0" smtClean="0">
                <a:solidFill>
                  <a:schemeClr val="tx1"/>
                </a:solidFill>
              </a:rPr>
              <a:t>- Бюджетного </a:t>
            </a:r>
            <a:r>
              <a:rPr lang="ru-RU" sz="1600" dirty="0">
                <a:solidFill>
                  <a:schemeClr val="tx1"/>
                </a:solidFill>
              </a:rPr>
              <a:t>прогноза города-курорта Пятигорска на период до 2022 года, утвержденного постановлением администрации города Пятигорска  от 16.02.2017 № 603;</a:t>
            </a:r>
          </a:p>
          <a:p>
            <a:r>
              <a:rPr lang="ru-RU" sz="1600" dirty="0" smtClean="0">
                <a:solidFill>
                  <a:schemeClr val="tx1"/>
                </a:solidFill>
              </a:rPr>
              <a:t>- </a:t>
            </a:r>
            <a:r>
              <a:rPr lang="ru-RU" sz="1600" dirty="0">
                <a:solidFill>
                  <a:schemeClr val="tx1"/>
                </a:solidFill>
              </a:rPr>
              <a:t>муниципальных программ города-курорта </a:t>
            </a:r>
            <a:r>
              <a:rPr lang="ru-RU" sz="1600" dirty="0" smtClean="0">
                <a:solidFill>
                  <a:schemeClr val="tx1"/>
                </a:solidFill>
              </a:rPr>
              <a:t>Пятигорска;</a:t>
            </a:r>
            <a:endParaRPr lang="ru-RU" sz="1600" dirty="0">
              <a:solidFill>
                <a:schemeClr val="tx1"/>
              </a:solidFill>
            </a:endParaRPr>
          </a:p>
          <a:p>
            <a:r>
              <a:rPr lang="ru-RU" sz="1600" dirty="0">
                <a:solidFill>
                  <a:schemeClr val="tx1"/>
                </a:solidFill>
              </a:rPr>
              <a:t>- основных направлений бюджетной и налоговой политики города-курорта Пятигорска на 2019 год и на плановый период 2020 и 2021 годов, утвержденных постановлением администрации города Пятигорска от 17.09.2018 № 3594;</a:t>
            </a:r>
          </a:p>
          <a:p>
            <a:r>
              <a:rPr lang="ru-RU" sz="1600" dirty="0">
                <a:solidFill>
                  <a:schemeClr val="tx1"/>
                </a:solidFill>
              </a:rPr>
              <a:t>основных направлений долговой политики города-курорта Пятигорска на 2019 год и на плановый период 2020 и 2021 годов, утвержденных постановлением администрации города Пятигорска от 17.09.2018 № 3593</a:t>
            </a:r>
          </a:p>
          <a:p>
            <a:pPr algn="ctr"/>
            <a:endParaRPr lang="ru-RU" sz="1600" dirty="0">
              <a:solidFill>
                <a:schemeClr val="tx1"/>
              </a:solidFill>
            </a:endParaRPr>
          </a:p>
        </p:txBody>
      </p:sp>
      <p:pic>
        <p:nvPicPr>
          <p:cNvPr id="40" name="Рисунок 39" descr="https://thumbs.dreamstime.com/z/d-%D1%8E-%D0%B8-%D1%87%D0%B5-%D0%BE%D0%B2%D0%B5%D0%BA-%D0%BF%D0%B5%D1%80%D1%81%D0%BE%D0%BD%D0%B0-%D0%B8-%D0%BA%D0%BE%D0%BD%D1%82%D1%80%D0%BE-%D1%8C%D0%BD%D1%8B%D0%B9-%D1%81%D0%BF%D0%B8%D1%81%D0%BE%D0%BE%D0%BA-30047141.jpg"/>
          <p:cNvPicPr/>
          <p:nvPr/>
        </p:nvPicPr>
        <p:blipFill rotWithShape="1">
          <a:blip r:embed="rId4" cstate="print">
            <a:extLst>
              <a:ext uri="{BEBA8EAE-BF5A-486C-A8C5-ECC9F3942E4B}">
                <a14:imgProps xmlns:a14="http://schemas.microsoft.com/office/drawing/2010/main">
                  <a14:imgLayer r:embed="rId5">
                    <a14:imgEffect>
                      <a14:backgroundRemoval t="0" b="99753" l="0" r="100000"/>
                    </a14:imgEffect>
                  </a14:imgLayer>
                </a14:imgProps>
              </a:ext>
              <a:ext uri="{28A0092B-C50C-407E-A947-70E740481C1C}">
                <a14:useLocalDpi xmlns:a14="http://schemas.microsoft.com/office/drawing/2010/main" val="0"/>
              </a:ext>
            </a:extLst>
          </a:blip>
          <a:srcRect l="10043" b="11195"/>
          <a:stretch/>
        </p:blipFill>
        <p:spPr bwMode="auto">
          <a:xfrm>
            <a:off x="63612" y="4869160"/>
            <a:ext cx="1097887" cy="1216708"/>
          </a:xfrm>
          <a:prstGeom prst="rect">
            <a:avLst/>
          </a:prstGeom>
          <a:noFill/>
          <a:ln>
            <a:noFill/>
          </a:ln>
        </p:spPr>
      </p:pic>
      <p:pic>
        <p:nvPicPr>
          <p:cNvPr id="23" name="Picture 10" descr="https://st2.depositphotos.com/3159197/7456/i/950/depositphotos_74567387-stock-photo-3d-white-people-with-a.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219" l="1367" r="98438"/>
                    </a14:imgEffect>
                  </a14:imgLayer>
                </a14:imgProps>
              </a:ext>
              <a:ext uri="{28A0092B-C50C-407E-A947-70E740481C1C}">
                <a14:useLocalDpi xmlns:a14="http://schemas.microsoft.com/office/drawing/2010/main" val="0"/>
              </a:ext>
            </a:extLst>
          </a:blip>
          <a:srcRect/>
          <a:stretch>
            <a:fillRect/>
          </a:stretch>
        </p:blipFill>
        <p:spPr bwMode="auto">
          <a:xfrm>
            <a:off x="75224" y="1196752"/>
            <a:ext cx="1126157" cy="11261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superuser\Desktop\герб пятигорска.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5543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1" y="302359"/>
            <a:ext cx="8149253" cy="6263253"/>
          </a:xfrm>
          <a:prstGeom prst="rect">
            <a:avLst/>
          </a:prstGeom>
          <a:noFill/>
        </p:spPr>
        <p:txBody>
          <a:bodyPr wrap="square">
            <a:spAutoFit/>
          </a:bodyPr>
          <a:lstStyle/>
          <a:p>
            <a:r>
              <a:rPr lang="ru-RU" sz="1000" dirty="0" smtClean="0">
                <a:solidFill>
                  <a:srgbClr val="FF0000"/>
                </a:solidFill>
              </a:rPr>
              <a:t></a:t>
            </a:r>
            <a:r>
              <a:rPr lang="ru-RU" sz="1000" dirty="0" smtClean="0"/>
              <a:t> </a:t>
            </a:r>
            <a:r>
              <a:rPr lang="ru-RU" sz="1000" b="1" dirty="0"/>
              <a:t>Бюджет </a:t>
            </a:r>
            <a:r>
              <a:rPr lang="ru-RU" sz="1000" dirty="0"/>
              <a:t>- форма образования и расходования денежных средств, предназначенных для финансового обеспечения задач и функций государства и местного самоуправления. </a:t>
            </a:r>
            <a:endParaRPr lang="ru-RU" sz="1000" dirty="0" smtClean="0"/>
          </a:p>
          <a:p>
            <a:r>
              <a:rPr lang="ru-RU" sz="1100" dirty="0" smtClean="0">
                <a:solidFill>
                  <a:srgbClr val="FF0000"/>
                </a:solidFill>
              </a:rPr>
              <a:t></a:t>
            </a:r>
            <a:r>
              <a:rPr lang="ru-RU" sz="1000" dirty="0" smtClean="0"/>
              <a:t> </a:t>
            </a:r>
            <a:r>
              <a:rPr lang="ru-RU" sz="1000" b="1" dirty="0"/>
              <a:t>Бюджетный процесс </a:t>
            </a:r>
            <a:r>
              <a:rPr lang="ru-RU" sz="1000" dirty="0"/>
              <a:t>- деятельность по подготовке проектов бюджетов, утверждению и исполнению бюджетов, контролю исполнения, осуществлению бюджетного учета, составлению, внешней проверке, рассмотрению и утверждению бюджетной отчетности. </a:t>
            </a:r>
            <a:endParaRPr lang="ru-RU" sz="1000" dirty="0" smtClean="0"/>
          </a:p>
          <a:p>
            <a:r>
              <a:rPr lang="ru-RU" sz="1000" dirty="0" smtClean="0">
                <a:solidFill>
                  <a:srgbClr val="FF0000"/>
                </a:solidFill>
              </a:rPr>
              <a:t></a:t>
            </a:r>
            <a:r>
              <a:rPr lang="ru-RU" sz="1000" dirty="0" smtClean="0"/>
              <a:t> </a:t>
            </a:r>
            <a:r>
              <a:rPr lang="ru-RU" sz="1000" b="1" dirty="0"/>
              <a:t>Бюджетные инвестиции </a:t>
            </a:r>
            <a:r>
              <a:rPr lang="ru-RU" sz="1000" dirty="0"/>
              <a:t>- бюджетные средства, направляемые на создание или увеличение за счет средств бюджета стоимости государственного (муниципального) имущества. </a:t>
            </a:r>
            <a:endParaRPr lang="ru-RU" sz="1000" dirty="0" smtClean="0"/>
          </a:p>
          <a:p>
            <a:r>
              <a:rPr lang="ru-RU" sz="1000" dirty="0" smtClean="0">
                <a:solidFill>
                  <a:srgbClr val="FF0000"/>
                </a:solidFill>
              </a:rPr>
              <a:t> </a:t>
            </a:r>
            <a:r>
              <a:rPr lang="ru-RU" sz="1000" b="1" dirty="0"/>
              <a:t>Бюджетный кредит </a:t>
            </a:r>
            <a:r>
              <a:rPr lang="ru-RU" sz="1000" dirty="0"/>
              <a:t>- денежные средства, предоставляемые бюджетом другому бюджету бюджетной системы Российской Федерации, юридическому лицу (за исключением государственных (муниципальных) учреждений), иностранному государству, иностранному юридическому лицу на возвратной и возмездной основах. </a:t>
            </a:r>
            <a:endParaRPr lang="ru-RU" sz="1000" dirty="0" smtClean="0"/>
          </a:p>
          <a:p>
            <a:r>
              <a:rPr lang="ru-RU" sz="1000" dirty="0" smtClean="0">
                <a:solidFill>
                  <a:srgbClr val="FF0000"/>
                </a:solidFill>
              </a:rPr>
              <a:t></a:t>
            </a:r>
            <a:r>
              <a:rPr lang="ru-RU" sz="1000" dirty="0" smtClean="0"/>
              <a:t> </a:t>
            </a:r>
            <a:r>
              <a:rPr lang="ru-RU" sz="1000" b="1" dirty="0"/>
              <a:t>Государственная программа </a:t>
            </a:r>
            <a:r>
              <a:rPr lang="ru-RU" sz="1000" dirty="0"/>
              <a:t>– система мероприятий и инструментов государственной политики, обеспечивающих в рамках реализации ключевых государственных функций достижение приоритетов и целей государственной политики в сфере социально-экономического развития и безопасности. </a:t>
            </a:r>
            <a:endParaRPr lang="ru-RU" sz="1000" dirty="0" smtClean="0"/>
          </a:p>
          <a:p>
            <a:r>
              <a:rPr lang="ru-RU" sz="1000" dirty="0" smtClean="0">
                <a:solidFill>
                  <a:srgbClr val="FF0000"/>
                </a:solidFill>
              </a:rPr>
              <a:t></a:t>
            </a:r>
            <a:r>
              <a:rPr lang="ru-RU" sz="1000" dirty="0" smtClean="0"/>
              <a:t> </a:t>
            </a:r>
            <a:r>
              <a:rPr lang="ru-RU" sz="1000" b="1" dirty="0"/>
              <a:t>Государственный или муниципальный долг </a:t>
            </a:r>
            <a:r>
              <a:rPr lang="ru-RU" sz="1000" dirty="0"/>
              <a:t>- обязательства, возникающие из государственных или муниципальных заимствований, гарантий по обязательствам третьих лиц, другие обязательства в соответствии с видами долговых обязательств, установленными Бюджетным кодексом, принятые на себя Российской Федерацией, субъектом Российской Федерации или муниципальным образованием</a:t>
            </a:r>
            <a:r>
              <a:rPr lang="ru-RU" sz="1000" dirty="0" smtClean="0"/>
              <a:t>.</a:t>
            </a:r>
          </a:p>
          <a:p>
            <a:r>
              <a:rPr lang="ru-RU" sz="1000" dirty="0" smtClean="0">
                <a:solidFill>
                  <a:srgbClr val="FF0000"/>
                </a:solidFill>
              </a:rPr>
              <a:t></a:t>
            </a:r>
            <a:r>
              <a:rPr lang="ru-RU" sz="1000" dirty="0" smtClean="0"/>
              <a:t> </a:t>
            </a:r>
            <a:r>
              <a:rPr lang="ru-RU" sz="1000" b="1" dirty="0"/>
              <a:t>Дотации</a:t>
            </a:r>
            <a:r>
              <a:rPr lang="ru-RU" sz="1000" dirty="0"/>
              <a:t> - межбюджетные трансферты, предоставляемые на безвозмездной и безвозвратной основе без установления направлений и (или) условий их использования. </a:t>
            </a:r>
            <a:endParaRPr lang="ru-RU" sz="1000" dirty="0" smtClean="0"/>
          </a:p>
          <a:p>
            <a:r>
              <a:rPr lang="ru-RU" sz="1000" dirty="0" smtClean="0">
                <a:solidFill>
                  <a:srgbClr val="FF0000"/>
                </a:solidFill>
              </a:rPr>
              <a:t></a:t>
            </a:r>
            <a:r>
              <a:rPr lang="ru-RU" sz="1000" dirty="0" smtClean="0"/>
              <a:t> </a:t>
            </a:r>
            <a:r>
              <a:rPr lang="ru-RU" sz="1000" b="1" dirty="0"/>
              <a:t>Доходы бюджета </a:t>
            </a:r>
            <a:r>
              <a:rPr lang="ru-RU" sz="1000" dirty="0"/>
              <a:t>- поступающие в бюджет денежные средства, за исключением средств, являющихся в соответствии с настоящим Кодексом источниками финансирования дефицита бюджета. </a:t>
            </a:r>
            <a:endParaRPr lang="ru-RU" sz="1000" dirty="0" smtClean="0"/>
          </a:p>
          <a:p>
            <a:r>
              <a:rPr lang="ru-RU" sz="1000" dirty="0" smtClean="0">
                <a:solidFill>
                  <a:srgbClr val="FF0000"/>
                </a:solidFill>
              </a:rPr>
              <a:t> </a:t>
            </a:r>
            <a:r>
              <a:rPr lang="ru-RU" sz="1000" b="1" dirty="0"/>
              <a:t>Межбюджетные отношения </a:t>
            </a:r>
            <a:r>
              <a:rPr lang="ru-RU" sz="1000" dirty="0"/>
              <a:t>- взаимоотношения между публично-правовыми образованиями по вопросам регулирования бюджетных правоотношений, организации и осуществления бюджетного процесса</a:t>
            </a:r>
            <a:r>
              <a:rPr lang="ru-RU" sz="1000" dirty="0" smtClean="0"/>
              <a:t>.</a:t>
            </a:r>
          </a:p>
          <a:p>
            <a:r>
              <a:rPr lang="ru-RU" sz="1000" dirty="0" smtClean="0">
                <a:solidFill>
                  <a:srgbClr val="FF0000"/>
                </a:solidFill>
              </a:rPr>
              <a:t></a:t>
            </a:r>
            <a:r>
              <a:rPr lang="ru-RU" sz="1000" dirty="0" smtClean="0"/>
              <a:t> </a:t>
            </a:r>
            <a:r>
              <a:rPr lang="ru-RU" sz="1000" b="1" dirty="0"/>
              <a:t>Межбюджетные трансферты</a:t>
            </a:r>
            <a:r>
              <a:rPr lang="ru-RU" sz="1000" dirty="0"/>
              <a:t> - средства, предоставляемые одним бюджетом бюджетной системы Российской Федерации другому бюджету бюджетной системы Российской Федерации. </a:t>
            </a:r>
            <a:endParaRPr lang="ru-RU" sz="1000" dirty="0" smtClean="0"/>
          </a:p>
          <a:p>
            <a:r>
              <a:rPr lang="ru-RU" sz="1000" dirty="0" smtClean="0">
                <a:solidFill>
                  <a:srgbClr val="FF0000"/>
                </a:solidFill>
              </a:rPr>
              <a:t></a:t>
            </a:r>
            <a:r>
              <a:rPr lang="ru-RU" sz="1000" dirty="0" smtClean="0"/>
              <a:t> </a:t>
            </a:r>
            <a:r>
              <a:rPr lang="ru-RU" sz="1000" b="1" dirty="0"/>
              <a:t>Налоговые доходы </a:t>
            </a:r>
            <a:r>
              <a:rPr lang="ru-RU" sz="1000" dirty="0"/>
              <a:t>– поступления от уплаты налогов и сборов, установленных Налоговым кодексом Российской </a:t>
            </a:r>
            <a:r>
              <a:rPr lang="ru-RU" sz="1000" dirty="0" smtClean="0"/>
              <a:t>Федерации.</a:t>
            </a:r>
          </a:p>
          <a:p>
            <a:r>
              <a:rPr lang="ru-RU" sz="1000" dirty="0" smtClean="0">
                <a:solidFill>
                  <a:srgbClr val="FF0000"/>
                </a:solidFill>
              </a:rPr>
              <a:t> </a:t>
            </a:r>
            <a:r>
              <a:rPr lang="ru-RU" sz="1000" b="1" dirty="0"/>
              <a:t>Неналоговые доходы </a:t>
            </a:r>
            <a:r>
              <a:rPr lang="ru-RU" sz="1000" dirty="0"/>
              <a:t>– все доходы, поступающие в соответствующий бюджет, не отнесенные к налоговым доходам и безвозмездным поступлениям. </a:t>
            </a:r>
            <a:endParaRPr lang="ru-RU" sz="1000" dirty="0" smtClean="0"/>
          </a:p>
          <a:p>
            <a:r>
              <a:rPr lang="ru-RU" sz="1000" dirty="0" smtClean="0">
                <a:solidFill>
                  <a:srgbClr val="FF0000"/>
                </a:solidFill>
              </a:rPr>
              <a:t></a:t>
            </a:r>
            <a:r>
              <a:rPr lang="ru-RU" sz="1000" dirty="0" smtClean="0"/>
              <a:t> </a:t>
            </a:r>
            <a:r>
              <a:rPr lang="ru-RU" sz="1000" b="1" dirty="0"/>
              <a:t>Расходы бюджета </a:t>
            </a:r>
            <a:r>
              <a:rPr lang="ru-RU" sz="1000" dirty="0"/>
              <a:t>- выплачиваемые из бюджета денежные средства, за исключением средств, являющихся в соответствии с Бюджетным кодексом источниками финансирования дефицита бюджета. </a:t>
            </a:r>
            <a:endParaRPr lang="ru-RU" sz="1000" dirty="0" smtClean="0"/>
          </a:p>
          <a:p>
            <a:r>
              <a:rPr lang="ru-RU" sz="1000" dirty="0" smtClean="0">
                <a:solidFill>
                  <a:srgbClr val="FF0000"/>
                </a:solidFill>
              </a:rPr>
              <a:t></a:t>
            </a:r>
            <a:r>
              <a:rPr lang="ru-RU" sz="1000" dirty="0" smtClean="0"/>
              <a:t> </a:t>
            </a:r>
            <a:r>
              <a:rPr lang="ru-RU" sz="1000" b="1" dirty="0"/>
              <a:t>Сбалансированность бюджета </a:t>
            </a:r>
            <a:r>
              <a:rPr lang="ru-RU" sz="1000" dirty="0"/>
              <a:t>– один из основополагающих принципов формирования и исполнения бюджета, состоящий в количественном соответствии (равновесии) бюджетных расходов доходам. В случае нарушения баланса возникает дефицит или профицит бюджета. </a:t>
            </a:r>
            <a:endParaRPr lang="ru-RU" sz="1000" dirty="0" smtClean="0"/>
          </a:p>
          <a:p>
            <a:r>
              <a:rPr lang="ru-RU" sz="1000" dirty="0" smtClean="0">
                <a:solidFill>
                  <a:srgbClr val="FF0000"/>
                </a:solidFill>
              </a:rPr>
              <a:t></a:t>
            </a:r>
            <a:r>
              <a:rPr lang="ru-RU" sz="1000" dirty="0" smtClean="0"/>
              <a:t> </a:t>
            </a:r>
            <a:r>
              <a:rPr lang="ru-RU" sz="1000" b="1" dirty="0"/>
              <a:t>Субвенции</a:t>
            </a:r>
            <a:r>
              <a:rPr lang="ru-RU" sz="1000" dirty="0"/>
              <a:t> – межбюджетные трансферты, предоставляемые в целях обеспечения исполнения отдельных государственных полномочий, переданных органам местного самоуправления</a:t>
            </a:r>
            <a:r>
              <a:rPr lang="ru-RU" sz="1000" dirty="0" smtClean="0"/>
              <a:t>.</a:t>
            </a:r>
          </a:p>
          <a:p>
            <a:r>
              <a:rPr lang="ru-RU" sz="1000" dirty="0" smtClean="0">
                <a:solidFill>
                  <a:srgbClr val="FF0000"/>
                </a:solidFill>
              </a:rPr>
              <a:t></a:t>
            </a:r>
            <a:r>
              <a:rPr lang="ru-RU" sz="1000" dirty="0" smtClean="0"/>
              <a:t> </a:t>
            </a:r>
            <a:r>
              <a:rPr lang="ru-RU" sz="1000" b="1" dirty="0"/>
              <a:t>Субсидии</a:t>
            </a:r>
            <a:r>
              <a:rPr lang="ru-RU" sz="1000" dirty="0"/>
              <a:t> – межбюджетные трансферты, предоставляемые в целях </a:t>
            </a:r>
            <a:r>
              <a:rPr lang="ru-RU" sz="1000" dirty="0" err="1"/>
              <a:t>софинансирования</a:t>
            </a:r>
            <a:r>
              <a:rPr lang="ru-RU" sz="1000" dirty="0"/>
              <a:t> расходов на решение вопросов местного значения. </a:t>
            </a:r>
            <a:endParaRPr lang="ru-RU" sz="1000" dirty="0" smtClean="0"/>
          </a:p>
          <a:p>
            <a:r>
              <a:rPr lang="ru-RU" sz="1000" dirty="0" smtClean="0">
                <a:solidFill>
                  <a:srgbClr val="FF0000"/>
                </a:solidFill>
              </a:rPr>
              <a:t></a:t>
            </a:r>
            <a:r>
              <a:rPr lang="ru-RU" sz="1000" dirty="0" smtClean="0"/>
              <a:t> </a:t>
            </a:r>
            <a:r>
              <a:rPr lang="ru-RU" sz="1000" b="1" dirty="0"/>
              <a:t>Устойчивость бюджета </a:t>
            </a:r>
            <a:r>
              <a:rPr lang="ru-RU" sz="1000" dirty="0"/>
              <a:t>- состояние бюджета, при котором обеспечивается нормальное функционирование субъекта публичной власти, реализация всех закрепленных за ним полномочий на основе полного и своевременного финансирования предусмотренных по бюджету расходов, включая погашение и обслуживание внутреннего и внешнего долга.</a:t>
            </a:r>
          </a:p>
        </p:txBody>
      </p:sp>
      <p:sp>
        <p:nvSpPr>
          <p:cNvPr id="5" name="Прямоугольник 4"/>
          <p:cNvSpPr/>
          <p:nvPr/>
        </p:nvSpPr>
        <p:spPr>
          <a:xfrm>
            <a:off x="1403648" y="-118556"/>
            <a:ext cx="7474316" cy="523220"/>
          </a:xfrm>
          <a:prstGeom prst="rect">
            <a:avLst/>
          </a:prstGeom>
        </p:spPr>
        <p:txBody>
          <a:bodyPr wrap="square">
            <a:spAutoFit/>
          </a:bodyPr>
          <a:lstStyle/>
          <a:p>
            <a:pPr algn="ctr"/>
            <a:r>
              <a:rPr lang="ru-RU" sz="2800" b="1" dirty="0">
                <a:latin typeface="Calibri" panose="020F0502020204030204" pitchFamily="34" charset="0"/>
                <a:cs typeface="Calibri" panose="020F0502020204030204" pitchFamily="34" charset="0"/>
              </a:rPr>
              <a:t>Глоссарий</a:t>
            </a:r>
            <a:endParaRPr lang="ru-RU" sz="2400" b="1" dirty="0">
              <a:latin typeface="Calibri" panose="020F0502020204030204" pitchFamily="34" charset="0"/>
              <a:cs typeface="Calibri" panose="020F0502020204030204" pitchFamily="34" charset="0"/>
            </a:endParaRPr>
          </a:p>
        </p:txBody>
      </p:sp>
      <p:pic>
        <p:nvPicPr>
          <p:cNvPr id="7"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623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1503" y="274638"/>
            <a:ext cx="7362496" cy="1282154"/>
          </a:xfrm>
        </p:spPr>
        <p:txBody>
          <a:bodyPr/>
          <a:lstStyle/>
          <a:p>
            <a:pPr marL="0" indent="0" algn="ctr">
              <a:buNone/>
            </a:pPr>
            <a:r>
              <a:rPr lang="ru-RU" sz="2400" dirty="0" smtClean="0">
                <a:solidFill>
                  <a:schemeClr val="tx1"/>
                </a:solidFill>
                <a:effectLst/>
                <a:latin typeface="+mn-lt"/>
              </a:rPr>
              <a:t>Контактная информация</a:t>
            </a:r>
            <a:r>
              <a:rPr lang="ru-RU" sz="2400" b="1" dirty="0" smtClean="0">
                <a:solidFill>
                  <a:schemeClr val="tx2">
                    <a:lumMod val="50000"/>
                  </a:schemeClr>
                </a:solidFill>
                <a:effectLst/>
                <a:latin typeface="+mn-lt"/>
                <a:cs typeface="Times New Roman" pitchFamily="18" charset="0"/>
              </a:rPr>
              <a:t> МУ «Финансовое управление администрации </a:t>
            </a:r>
            <a:r>
              <a:rPr lang="ru-RU" sz="2400" b="1" dirty="0" err="1" smtClean="0">
                <a:solidFill>
                  <a:schemeClr val="tx2">
                    <a:lumMod val="50000"/>
                  </a:schemeClr>
                </a:solidFill>
                <a:effectLst/>
                <a:latin typeface="+mn-lt"/>
                <a:cs typeface="Times New Roman" pitchFamily="18" charset="0"/>
              </a:rPr>
              <a:t>г.Пятигорска</a:t>
            </a:r>
            <a:r>
              <a:rPr lang="ru-RU" sz="2400" b="1" dirty="0" smtClean="0">
                <a:solidFill>
                  <a:schemeClr val="tx2">
                    <a:lumMod val="50000"/>
                  </a:schemeClr>
                </a:solidFill>
                <a:effectLst/>
                <a:latin typeface="+mn-lt"/>
                <a:cs typeface="Times New Roman" pitchFamily="18" charset="0"/>
              </a:rPr>
              <a:t>»</a:t>
            </a:r>
            <a:r>
              <a:rPr lang="ru-RU" sz="2400" b="1" dirty="0" smtClean="0">
                <a:solidFill>
                  <a:schemeClr val="tx2">
                    <a:lumMod val="50000"/>
                  </a:schemeClr>
                </a:solidFill>
                <a:effectLst/>
                <a:latin typeface="Times New Roman" pitchFamily="18" charset="0"/>
                <a:cs typeface="Times New Roman" pitchFamily="18" charset="0"/>
              </a:rPr>
              <a:t>                                                                                               </a:t>
            </a:r>
            <a:endParaRPr lang="ru-RU" sz="2400" dirty="0">
              <a:solidFill>
                <a:schemeClr val="tx2">
                  <a:lumMod val="50000"/>
                </a:schemeClr>
              </a:solidFill>
              <a:effectLst/>
            </a:endParaRPr>
          </a:p>
        </p:txBody>
      </p:sp>
      <p:sp>
        <p:nvSpPr>
          <p:cNvPr id="3" name="Прямоугольник 2"/>
          <p:cNvSpPr/>
          <p:nvPr/>
        </p:nvSpPr>
        <p:spPr>
          <a:xfrm>
            <a:off x="314325" y="2397621"/>
            <a:ext cx="8143875" cy="2308324"/>
          </a:xfrm>
          <a:prstGeom prst="rect">
            <a:avLst/>
          </a:prstGeom>
        </p:spPr>
        <p:txBody>
          <a:bodyPr wrap="square">
            <a:spAutoFit/>
          </a:bodyPr>
          <a:lstStyle/>
          <a:p>
            <a:pPr fontAlgn="base">
              <a:spcBef>
                <a:spcPct val="0"/>
              </a:spcBef>
              <a:spcAft>
                <a:spcPct val="0"/>
              </a:spcAft>
            </a:pPr>
            <a:r>
              <a:rPr lang="ru-RU" dirty="0" smtClean="0">
                <a:solidFill>
                  <a:prstClr val="black"/>
                </a:solidFill>
                <a:latin typeface="Constantia" pitchFamily="18" charset="0"/>
                <a:cs typeface="Arial" charset="0"/>
              </a:rPr>
              <a:t>	МУ </a:t>
            </a:r>
            <a:r>
              <a:rPr lang="ru-RU" dirty="0">
                <a:solidFill>
                  <a:prstClr val="black"/>
                </a:solidFill>
                <a:latin typeface="Constantia" pitchFamily="18" charset="0"/>
                <a:cs typeface="Arial" charset="0"/>
              </a:rPr>
              <a:t>«Финансовое управление администрации города Пятигорска» </a:t>
            </a:r>
            <a:r>
              <a:rPr lang="ru-RU" dirty="0" smtClean="0">
                <a:solidFill>
                  <a:prstClr val="black"/>
                </a:solidFill>
                <a:latin typeface="Constantia" pitchFamily="18" charset="0"/>
                <a:cs typeface="Arial" charset="0"/>
              </a:rPr>
              <a:t>электронный адрес: fupytg@minfin.stavkray.ru </a:t>
            </a:r>
          </a:p>
          <a:p>
            <a:pPr fontAlgn="base">
              <a:spcBef>
                <a:spcPct val="0"/>
              </a:spcBef>
              <a:spcAft>
                <a:spcPct val="0"/>
              </a:spcAft>
            </a:pPr>
            <a:r>
              <a:rPr lang="ru-RU" dirty="0" smtClean="0">
                <a:solidFill>
                  <a:prstClr val="black"/>
                </a:solidFill>
                <a:latin typeface="Constantia" pitchFamily="18" charset="0"/>
                <a:cs typeface="Arial" charset="0"/>
              </a:rPr>
              <a:t>	Начальник</a:t>
            </a:r>
            <a:r>
              <a:rPr lang="ru-RU" dirty="0">
                <a:solidFill>
                  <a:prstClr val="black"/>
                </a:solidFill>
                <a:latin typeface="Constantia" pitchFamily="18" charset="0"/>
                <a:cs typeface="Arial" charset="0"/>
              </a:rPr>
              <a:t>: Сагайдак Лариса Дмитриевна, 33-83-37, </a:t>
            </a:r>
            <a:r>
              <a:rPr lang="ru-RU" dirty="0" smtClean="0">
                <a:solidFill>
                  <a:prstClr val="black"/>
                </a:solidFill>
                <a:latin typeface="Constantia" pitchFamily="18" charset="0"/>
                <a:cs typeface="Arial" charset="0"/>
              </a:rPr>
              <a:t>33-56-92</a:t>
            </a:r>
          </a:p>
          <a:p>
            <a:pPr fontAlgn="base">
              <a:spcBef>
                <a:spcPct val="0"/>
              </a:spcBef>
              <a:spcAft>
                <a:spcPct val="0"/>
              </a:spcAft>
            </a:pPr>
            <a:r>
              <a:rPr lang="ru-RU" dirty="0" smtClean="0">
                <a:solidFill>
                  <a:prstClr val="black"/>
                </a:solidFill>
                <a:latin typeface="Constantia" pitchFamily="18" charset="0"/>
                <a:cs typeface="Arial" charset="0"/>
              </a:rPr>
              <a:t>	Приемная</a:t>
            </a:r>
            <a:r>
              <a:rPr lang="ru-RU" dirty="0">
                <a:solidFill>
                  <a:prstClr val="black"/>
                </a:solidFill>
                <a:latin typeface="Constantia" pitchFamily="18" charset="0"/>
                <a:cs typeface="Arial" charset="0"/>
              </a:rPr>
              <a:t>: </a:t>
            </a:r>
            <a:r>
              <a:rPr lang="ru-RU" dirty="0" smtClean="0">
                <a:latin typeface="Constantia" pitchFamily="18" charset="0"/>
                <a:cs typeface="Arial" charset="0"/>
              </a:rPr>
              <a:t>Асланянц Джульетта Сергеевна, </a:t>
            </a:r>
            <a:r>
              <a:rPr lang="ru-RU" dirty="0" smtClean="0">
                <a:solidFill>
                  <a:prstClr val="black"/>
                </a:solidFill>
                <a:latin typeface="Constantia" pitchFamily="18" charset="0"/>
                <a:cs typeface="Arial" charset="0"/>
              </a:rPr>
              <a:t>33-56-92</a:t>
            </a:r>
          </a:p>
          <a:p>
            <a:pPr fontAlgn="base">
              <a:spcBef>
                <a:spcPct val="0"/>
              </a:spcBef>
              <a:spcAft>
                <a:spcPct val="0"/>
              </a:spcAft>
            </a:pPr>
            <a:r>
              <a:rPr lang="ru-RU" dirty="0" smtClean="0">
                <a:solidFill>
                  <a:prstClr val="black"/>
                </a:solidFill>
                <a:latin typeface="Constantia" pitchFamily="18" charset="0"/>
                <a:cs typeface="Arial" charset="0"/>
              </a:rPr>
              <a:t>Зам</a:t>
            </a:r>
            <a:r>
              <a:rPr lang="ru-RU" dirty="0">
                <a:solidFill>
                  <a:prstClr val="black"/>
                </a:solidFill>
                <a:latin typeface="Constantia" pitchFamily="18" charset="0"/>
                <a:cs typeface="Arial" charset="0"/>
              </a:rPr>
              <a:t>. начальника: Топалова Оксана Владимировна, </a:t>
            </a:r>
            <a:r>
              <a:rPr lang="ru-RU" dirty="0" smtClean="0">
                <a:solidFill>
                  <a:prstClr val="black"/>
                </a:solidFill>
                <a:latin typeface="Constantia" pitchFamily="18" charset="0"/>
                <a:cs typeface="Arial" charset="0"/>
              </a:rPr>
              <a:t>33-51-52</a:t>
            </a:r>
          </a:p>
          <a:p>
            <a:pPr fontAlgn="base">
              <a:spcBef>
                <a:spcPct val="0"/>
              </a:spcBef>
              <a:spcAft>
                <a:spcPct val="0"/>
              </a:spcAft>
            </a:pPr>
            <a:r>
              <a:rPr lang="ru-RU" dirty="0" smtClean="0">
                <a:solidFill>
                  <a:prstClr val="black"/>
                </a:solidFill>
                <a:latin typeface="Constantia" pitchFamily="18" charset="0"/>
                <a:cs typeface="Arial" charset="0"/>
              </a:rPr>
              <a:t>Зам</a:t>
            </a:r>
            <a:r>
              <a:rPr lang="ru-RU" dirty="0">
                <a:solidFill>
                  <a:prstClr val="black"/>
                </a:solidFill>
                <a:latin typeface="Constantia" pitchFamily="18" charset="0"/>
                <a:cs typeface="Arial" charset="0"/>
              </a:rPr>
              <a:t>. начальника: Новикова Алла Николаевна, </a:t>
            </a:r>
            <a:r>
              <a:rPr lang="ru-RU" dirty="0" smtClean="0">
                <a:solidFill>
                  <a:prstClr val="black"/>
                </a:solidFill>
                <a:latin typeface="Constantia" pitchFamily="18" charset="0"/>
                <a:cs typeface="Arial" charset="0"/>
              </a:rPr>
              <a:t>97-31-54</a:t>
            </a:r>
          </a:p>
          <a:p>
            <a:pPr fontAlgn="base">
              <a:spcBef>
                <a:spcPct val="0"/>
              </a:spcBef>
              <a:spcAft>
                <a:spcPct val="0"/>
              </a:spcAft>
            </a:pPr>
            <a:r>
              <a:rPr lang="ru-RU" dirty="0" smtClean="0">
                <a:solidFill>
                  <a:prstClr val="black"/>
                </a:solidFill>
                <a:latin typeface="Constantia" pitchFamily="18" charset="0"/>
                <a:cs typeface="Arial" charset="0"/>
              </a:rPr>
              <a:t>Зам</a:t>
            </a:r>
            <a:r>
              <a:rPr lang="ru-RU" dirty="0">
                <a:solidFill>
                  <a:prstClr val="black"/>
                </a:solidFill>
                <a:latin typeface="Constantia" pitchFamily="18" charset="0"/>
                <a:cs typeface="Arial" charset="0"/>
              </a:rPr>
              <a:t>. начальника: Ершова Надежда Владимировна, </a:t>
            </a:r>
            <a:r>
              <a:rPr lang="ru-RU" dirty="0" smtClean="0">
                <a:solidFill>
                  <a:prstClr val="black"/>
                </a:solidFill>
                <a:latin typeface="Constantia" pitchFamily="18" charset="0"/>
                <a:cs typeface="Arial" charset="0"/>
              </a:rPr>
              <a:t>39-18-04</a:t>
            </a:r>
            <a:br>
              <a:rPr lang="ru-RU" dirty="0" smtClean="0">
                <a:solidFill>
                  <a:prstClr val="black"/>
                </a:solidFill>
                <a:latin typeface="Constantia" pitchFamily="18" charset="0"/>
                <a:cs typeface="Arial" charset="0"/>
              </a:rPr>
            </a:br>
            <a:endParaRPr lang="ru-RU" dirty="0">
              <a:solidFill>
                <a:prstClr val="black"/>
              </a:solidFill>
              <a:latin typeface="Constantia" pitchFamily="18" charset="0"/>
              <a:cs typeface="Arial" charset="0"/>
            </a:endParaRPr>
          </a:p>
        </p:txBody>
      </p:sp>
      <p:pic>
        <p:nvPicPr>
          <p:cNvPr id="4" name="Picture 2" descr="https://img2.freepng.ru/20180614/gac/kisspng-business-email-shasta-meadows-elementary-school-5b221dda564504.459849551528962522353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343650" y="4800601"/>
            <a:ext cx="2613023" cy="1885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0278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895351" y="6459"/>
            <a:ext cx="8248649" cy="781752"/>
          </a:xfrm>
          <a:prstGeom prst="rect">
            <a:avLst/>
          </a:prstGeom>
        </p:spPr>
        <p:txBody>
          <a:bodyPr wrap="square">
            <a:spAutoFit/>
          </a:bodyPr>
          <a:lstStyle/>
          <a:p>
            <a:pPr marL="446088" indent="-446088" algn="ctr">
              <a:lnSpc>
                <a:spcPct val="80000"/>
              </a:lnSpc>
              <a:buClr>
                <a:schemeClr val="accent6">
                  <a:lumMod val="75000"/>
                </a:schemeClr>
              </a:buClr>
              <a:buSzPct val="128000"/>
              <a:defRPr/>
            </a:pPr>
            <a:r>
              <a:rPr lang="ru-RU" altLang="ru-RU" sz="2800" b="1" kern="0" dirty="0">
                <a:solidFill>
                  <a:schemeClr val="accent3">
                    <a:lumMod val="50000"/>
                  </a:schemeClr>
                </a:solidFill>
                <a:latin typeface="Arial"/>
                <a:ea typeface="+mj-ea"/>
                <a:cs typeface="+mj-cs"/>
              </a:rPr>
              <a:t>Итоги реализации бюджетной, налоговой и долговой политики в </a:t>
            </a:r>
            <a:r>
              <a:rPr lang="ru-RU" altLang="ru-RU" sz="2800" b="1" kern="0" dirty="0" smtClean="0">
                <a:solidFill>
                  <a:schemeClr val="accent3">
                    <a:lumMod val="50000"/>
                  </a:schemeClr>
                </a:solidFill>
                <a:latin typeface="Arial"/>
                <a:ea typeface="+mj-ea"/>
                <a:cs typeface="+mj-cs"/>
              </a:rPr>
              <a:t>2019 </a:t>
            </a:r>
            <a:r>
              <a:rPr lang="ru-RU" altLang="ru-RU" sz="2800" b="1" kern="0" dirty="0">
                <a:solidFill>
                  <a:schemeClr val="accent3">
                    <a:lumMod val="50000"/>
                  </a:schemeClr>
                </a:solidFill>
                <a:latin typeface="Arial"/>
                <a:ea typeface="+mj-ea"/>
                <a:cs typeface="+mj-cs"/>
              </a:rPr>
              <a:t>году</a:t>
            </a:r>
          </a:p>
        </p:txBody>
      </p:sp>
      <p:sp>
        <p:nvSpPr>
          <p:cNvPr id="5" name="Прямоугольник 4"/>
          <p:cNvSpPr/>
          <p:nvPr/>
        </p:nvSpPr>
        <p:spPr>
          <a:xfrm>
            <a:off x="7880864" y="749856"/>
            <a:ext cx="1173719" cy="369332"/>
          </a:xfrm>
          <a:prstGeom prst="rect">
            <a:avLst/>
          </a:prstGeom>
        </p:spPr>
        <p:txBody>
          <a:bodyPr wrap="none">
            <a:spAutoFit/>
          </a:bodyPr>
          <a:lstStyle/>
          <a:p>
            <a:pPr fontAlgn="auto">
              <a:spcBef>
                <a:spcPts val="0"/>
              </a:spcBef>
              <a:spcAft>
                <a:spcPts val="0"/>
              </a:spcAft>
              <a:defRPr/>
            </a:pPr>
            <a:r>
              <a:rPr lang="ru-RU"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млн. руб.</a:t>
            </a:r>
          </a:p>
        </p:txBody>
      </p:sp>
      <p:graphicFrame>
        <p:nvGraphicFramePr>
          <p:cNvPr id="8" name="Схема 7"/>
          <p:cNvGraphicFramePr/>
          <p:nvPr>
            <p:extLst>
              <p:ext uri="{D42A27DB-BD31-4B8C-83A1-F6EECF244321}">
                <p14:modId xmlns:p14="http://schemas.microsoft.com/office/powerpoint/2010/main" val="3078513938"/>
              </p:ext>
            </p:extLst>
          </p:nvPr>
        </p:nvGraphicFramePr>
        <p:xfrm>
          <a:off x="85725" y="1214438"/>
          <a:ext cx="8968858" cy="5643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C:\Users\superuser\Desktop\герб пятигорска.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9875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538015013"/>
              </p:ext>
            </p:extLst>
          </p:nvPr>
        </p:nvGraphicFramePr>
        <p:xfrm>
          <a:off x="107504" y="1417449"/>
          <a:ext cx="8928992" cy="5193615"/>
        </p:xfrm>
        <a:graphic>
          <a:graphicData uri="http://schemas.openxmlformats.org/drawingml/2006/table">
            <a:tbl>
              <a:tblPr>
                <a:tableStyleId>{5DA37D80-6434-44D0-A028-1B22A696006F}</a:tableStyleId>
              </a:tblPr>
              <a:tblGrid>
                <a:gridCol w="2016224"/>
                <a:gridCol w="1440160"/>
                <a:gridCol w="576064"/>
                <a:gridCol w="576064"/>
                <a:gridCol w="576064"/>
                <a:gridCol w="645928"/>
                <a:gridCol w="556139"/>
                <a:gridCol w="530962"/>
                <a:gridCol w="530962"/>
                <a:gridCol w="493475"/>
                <a:gridCol w="493475"/>
                <a:gridCol w="493475"/>
              </a:tblGrid>
              <a:tr h="109286">
                <a:tc rowSpan="3">
                  <a:txBody>
                    <a:bodyPr/>
                    <a:lstStyle/>
                    <a:p>
                      <a:pPr algn="ctr" fontAlgn="ctr"/>
                      <a:r>
                        <a:rPr lang="ru-RU" sz="900" b="1" i="0" u="none" strike="noStrike" dirty="0">
                          <a:solidFill>
                            <a:srgbClr val="000000"/>
                          </a:solidFill>
                          <a:effectLst/>
                          <a:latin typeface="Times New Roman"/>
                        </a:rPr>
                        <a:t>Показатели</a:t>
                      </a:r>
                    </a:p>
                  </a:txBody>
                  <a:tcPr marL="0" marR="0" marT="0" marB="0" anchor="ctr"/>
                </a:tc>
                <a:tc rowSpan="3">
                  <a:txBody>
                    <a:bodyPr/>
                    <a:lstStyle/>
                    <a:p>
                      <a:pPr algn="ctr" fontAlgn="ctr"/>
                      <a:r>
                        <a:rPr lang="ru-RU" sz="900" b="1" i="0" u="none" strike="noStrike">
                          <a:solidFill>
                            <a:srgbClr val="000000"/>
                          </a:solidFill>
                          <a:effectLst/>
                          <a:latin typeface="Times New Roman"/>
                        </a:rPr>
                        <a:t>Единица измерения</a:t>
                      </a:r>
                    </a:p>
                  </a:txBody>
                  <a:tcPr marL="0" marR="0" marT="0" marB="0" anchor="ctr"/>
                </a:tc>
                <a:tc>
                  <a:txBody>
                    <a:bodyPr/>
                    <a:lstStyle/>
                    <a:p>
                      <a:pPr algn="ctr" fontAlgn="ctr"/>
                      <a:r>
                        <a:rPr lang="ru-RU" sz="900" b="1" i="0" u="none" strike="noStrike">
                          <a:solidFill>
                            <a:srgbClr val="000000"/>
                          </a:solidFill>
                          <a:effectLst/>
                          <a:latin typeface="Times New Roman"/>
                        </a:rPr>
                        <a:t>оценка</a:t>
                      </a:r>
                    </a:p>
                  </a:txBody>
                  <a:tcPr marL="0" marR="0" marT="0" marB="0" anchor="ctr"/>
                </a:tc>
                <a:tc gridSpan="9">
                  <a:txBody>
                    <a:bodyPr/>
                    <a:lstStyle/>
                    <a:p>
                      <a:pPr algn="ctr" fontAlgn="ctr"/>
                      <a:r>
                        <a:rPr lang="ru-RU" sz="900" b="1" i="0" u="none" strike="noStrike">
                          <a:solidFill>
                            <a:srgbClr val="000000"/>
                          </a:solidFill>
                          <a:effectLst/>
                          <a:latin typeface="Times New Roman"/>
                        </a:rPr>
                        <a:t>прогноз</a:t>
                      </a:r>
                    </a:p>
                  </a:txBody>
                  <a:tcPr marL="0" marR="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32415">
                <a:tc vMerge="1">
                  <a:txBody>
                    <a:bodyPr/>
                    <a:lstStyle/>
                    <a:p>
                      <a:endParaRPr lang="ru-RU"/>
                    </a:p>
                  </a:txBody>
                  <a:tcPr/>
                </a:tc>
                <a:tc vMerge="1">
                  <a:txBody>
                    <a:bodyPr/>
                    <a:lstStyle/>
                    <a:p>
                      <a:endParaRPr lang="ru-RU"/>
                    </a:p>
                  </a:txBody>
                  <a:tcPr/>
                </a:tc>
                <a:tc rowSpan="2">
                  <a:txBody>
                    <a:bodyPr/>
                    <a:lstStyle/>
                    <a:p>
                      <a:pPr algn="ctr" fontAlgn="ctr"/>
                      <a:r>
                        <a:rPr lang="ru-RU" sz="900" b="1" i="0" u="none" strike="noStrike" dirty="0">
                          <a:solidFill>
                            <a:srgbClr val="000000"/>
                          </a:solidFill>
                          <a:effectLst/>
                          <a:latin typeface="Times New Roman"/>
                        </a:rPr>
                        <a:t>2019</a:t>
                      </a:r>
                    </a:p>
                  </a:txBody>
                  <a:tcPr marL="0" marR="0" marT="0" marB="0" anchor="ctr"/>
                </a:tc>
                <a:tc gridSpan="3">
                  <a:txBody>
                    <a:bodyPr/>
                    <a:lstStyle/>
                    <a:p>
                      <a:pPr algn="ctr" fontAlgn="ctr"/>
                      <a:r>
                        <a:rPr lang="ru-RU" sz="900" b="1" i="0" u="none" strike="noStrike">
                          <a:solidFill>
                            <a:srgbClr val="000000"/>
                          </a:solidFill>
                          <a:effectLst/>
                          <a:latin typeface="Times New Roman"/>
                        </a:rPr>
                        <a:t>2020</a:t>
                      </a:r>
                    </a:p>
                  </a:txBody>
                  <a:tcPr marL="0" marR="0" marT="0" marB="0" anchor="ctr"/>
                </a:tc>
                <a:tc hMerge="1">
                  <a:txBody>
                    <a:bodyPr/>
                    <a:lstStyle/>
                    <a:p>
                      <a:endParaRPr lang="ru-RU"/>
                    </a:p>
                  </a:txBody>
                  <a:tcPr/>
                </a:tc>
                <a:tc hMerge="1">
                  <a:txBody>
                    <a:bodyPr/>
                    <a:lstStyle/>
                    <a:p>
                      <a:endParaRPr lang="ru-RU"/>
                    </a:p>
                  </a:txBody>
                  <a:tcPr/>
                </a:tc>
                <a:tc gridSpan="3">
                  <a:txBody>
                    <a:bodyPr/>
                    <a:lstStyle/>
                    <a:p>
                      <a:pPr algn="ctr" fontAlgn="ctr"/>
                      <a:r>
                        <a:rPr lang="ru-RU" sz="900" b="1" i="0" u="none" strike="noStrike">
                          <a:solidFill>
                            <a:srgbClr val="000000"/>
                          </a:solidFill>
                          <a:effectLst/>
                          <a:latin typeface="Times New Roman"/>
                        </a:rPr>
                        <a:t>2021</a:t>
                      </a:r>
                    </a:p>
                  </a:txBody>
                  <a:tcPr marL="0" marR="0" marT="0" marB="0" anchor="ctr"/>
                </a:tc>
                <a:tc hMerge="1">
                  <a:txBody>
                    <a:bodyPr/>
                    <a:lstStyle/>
                    <a:p>
                      <a:endParaRPr lang="ru-RU"/>
                    </a:p>
                  </a:txBody>
                  <a:tcPr/>
                </a:tc>
                <a:tc hMerge="1">
                  <a:txBody>
                    <a:bodyPr/>
                    <a:lstStyle/>
                    <a:p>
                      <a:endParaRPr lang="ru-RU"/>
                    </a:p>
                  </a:txBody>
                  <a:tcPr/>
                </a:tc>
                <a:tc gridSpan="3">
                  <a:txBody>
                    <a:bodyPr/>
                    <a:lstStyle/>
                    <a:p>
                      <a:pPr algn="ctr" fontAlgn="ctr"/>
                      <a:r>
                        <a:rPr lang="ru-RU" sz="900" b="1" i="0" u="none" strike="noStrike">
                          <a:solidFill>
                            <a:srgbClr val="000000"/>
                          </a:solidFill>
                          <a:effectLst/>
                          <a:latin typeface="Times New Roman"/>
                        </a:rPr>
                        <a:t>2022</a:t>
                      </a:r>
                    </a:p>
                  </a:txBody>
                  <a:tcPr marL="0" marR="0" marT="0" marB="0" anchor="ctr"/>
                </a:tc>
                <a:tc hMerge="1">
                  <a:txBody>
                    <a:bodyPr/>
                    <a:lstStyle/>
                    <a:p>
                      <a:endParaRPr lang="ru-RU"/>
                    </a:p>
                  </a:txBody>
                  <a:tcPr/>
                </a:tc>
                <a:tc hMerge="1">
                  <a:txBody>
                    <a:bodyPr/>
                    <a:lstStyle/>
                    <a:p>
                      <a:endParaRPr lang="ru-RU"/>
                    </a:p>
                  </a:txBody>
                  <a:tcPr/>
                </a:tc>
              </a:tr>
              <a:tr h="43489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900" b="1" i="0" u="none" strike="noStrike">
                          <a:solidFill>
                            <a:srgbClr val="000000"/>
                          </a:solidFill>
                          <a:effectLst/>
                          <a:latin typeface="Times New Roman"/>
                        </a:rPr>
                        <a:t>консервативный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базовый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целевой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консервативный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базовый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целевой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консервативный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базовый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целевой вариант</a:t>
                      </a:r>
                    </a:p>
                  </a:txBody>
                  <a:tcPr marL="0" marR="0" marT="0" marB="0" vert="vert270" anchor="ctr"/>
                </a:tc>
              </a:tr>
              <a:tr h="67893">
                <a:tc>
                  <a:txBody>
                    <a:bodyPr/>
                    <a:lstStyle/>
                    <a:p>
                      <a:pPr algn="l" fontAlgn="ctr"/>
                      <a:r>
                        <a:rPr lang="ru-RU" sz="900" b="0" i="0" u="none" strike="noStrike">
                          <a:solidFill>
                            <a:srgbClr val="000000"/>
                          </a:solidFill>
                          <a:effectLst/>
                          <a:latin typeface="Times New Roman"/>
                        </a:rPr>
                        <a:t>Численность населения (среднегодовая)</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r>
              <a:tr h="151579">
                <a:tc>
                  <a:txBody>
                    <a:bodyPr/>
                    <a:lstStyle/>
                    <a:p>
                      <a:pPr algn="l" fontAlgn="ctr"/>
                      <a:r>
                        <a:rPr lang="ru-RU" sz="900" b="0" i="0" u="none" strike="noStrike">
                          <a:solidFill>
                            <a:srgbClr val="000000"/>
                          </a:solidFill>
                          <a:effectLst/>
                          <a:latin typeface="Times New Roman"/>
                        </a:rPr>
                        <a:t>Все население (среднегодовая)</a:t>
                      </a:r>
                    </a:p>
                  </a:txBody>
                  <a:tcPr marL="0" marR="0" marT="0" marB="0" anchor="ctr"/>
                </a:tc>
                <a:tc>
                  <a:txBody>
                    <a:bodyPr/>
                    <a:lstStyle/>
                    <a:p>
                      <a:pPr algn="ctr" fontAlgn="ctr"/>
                      <a:r>
                        <a:rPr lang="ru-RU" sz="900" b="0" i="0" u="none" strike="noStrike">
                          <a:effectLst/>
                          <a:latin typeface="Times New Roman"/>
                        </a:rPr>
                        <a:t>тыс.чел.</a:t>
                      </a:r>
                    </a:p>
                  </a:txBody>
                  <a:tcPr marL="0" marR="0" marT="0" marB="0" anchor="ctr"/>
                </a:tc>
                <a:tc>
                  <a:txBody>
                    <a:bodyPr/>
                    <a:lstStyle/>
                    <a:p>
                      <a:pPr algn="ctr" fontAlgn="ctr"/>
                      <a:r>
                        <a:rPr lang="ru-RU" sz="900" b="0" i="0" u="none" strike="noStrike">
                          <a:solidFill>
                            <a:srgbClr val="000000"/>
                          </a:solidFill>
                          <a:effectLst/>
                          <a:latin typeface="Times New Roman"/>
                        </a:rPr>
                        <a:t>214,00</a:t>
                      </a:r>
                    </a:p>
                  </a:txBody>
                  <a:tcPr marL="0" marR="0" marT="0" marB="0" anchor="ctr"/>
                </a:tc>
                <a:tc>
                  <a:txBody>
                    <a:bodyPr/>
                    <a:lstStyle/>
                    <a:p>
                      <a:pPr algn="ctr" fontAlgn="ctr"/>
                      <a:r>
                        <a:rPr lang="ru-RU" sz="900" b="0" i="0" u="none" strike="noStrike">
                          <a:solidFill>
                            <a:srgbClr val="000000"/>
                          </a:solidFill>
                          <a:effectLst/>
                          <a:latin typeface="Times New Roman"/>
                        </a:rPr>
                        <a:t>213,85</a:t>
                      </a:r>
                    </a:p>
                  </a:txBody>
                  <a:tcPr marL="0" marR="0" marT="0" marB="0" anchor="ctr"/>
                </a:tc>
                <a:tc>
                  <a:txBody>
                    <a:bodyPr/>
                    <a:lstStyle/>
                    <a:p>
                      <a:pPr algn="ctr" fontAlgn="ctr"/>
                      <a:r>
                        <a:rPr lang="ru-RU" sz="900" b="0" i="0" u="none" strike="noStrike">
                          <a:solidFill>
                            <a:srgbClr val="000000"/>
                          </a:solidFill>
                          <a:effectLst/>
                          <a:latin typeface="Times New Roman"/>
                        </a:rPr>
                        <a:t>214,13</a:t>
                      </a:r>
                    </a:p>
                  </a:txBody>
                  <a:tcPr marL="0" marR="0" marT="0" marB="0" anchor="ctr"/>
                </a:tc>
                <a:tc>
                  <a:txBody>
                    <a:bodyPr/>
                    <a:lstStyle/>
                    <a:p>
                      <a:pPr algn="ctr" fontAlgn="ctr"/>
                      <a:r>
                        <a:rPr lang="ru-RU" sz="900" b="0" i="0" u="none" strike="noStrike">
                          <a:solidFill>
                            <a:srgbClr val="000000"/>
                          </a:solidFill>
                          <a:effectLst/>
                          <a:latin typeface="Times New Roman"/>
                        </a:rPr>
                        <a:t>214,23</a:t>
                      </a:r>
                    </a:p>
                  </a:txBody>
                  <a:tcPr marL="0" marR="0" marT="0" marB="0" anchor="ctr"/>
                </a:tc>
                <a:tc>
                  <a:txBody>
                    <a:bodyPr/>
                    <a:lstStyle/>
                    <a:p>
                      <a:pPr algn="ctr" fontAlgn="ctr"/>
                      <a:r>
                        <a:rPr lang="ru-RU" sz="900" b="0" i="0" u="none" strike="noStrike">
                          <a:solidFill>
                            <a:srgbClr val="000000"/>
                          </a:solidFill>
                          <a:effectLst/>
                          <a:latin typeface="Times New Roman"/>
                        </a:rPr>
                        <a:t>213,90</a:t>
                      </a:r>
                    </a:p>
                  </a:txBody>
                  <a:tcPr marL="0" marR="0" marT="0" marB="0" anchor="ctr"/>
                </a:tc>
                <a:tc>
                  <a:txBody>
                    <a:bodyPr/>
                    <a:lstStyle/>
                    <a:p>
                      <a:pPr algn="ctr" fontAlgn="ctr"/>
                      <a:r>
                        <a:rPr lang="ru-RU" sz="900" b="0" i="0" u="none" strike="noStrike">
                          <a:solidFill>
                            <a:srgbClr val="000000"/>
                          </a:solidFill>
                          <a:effectLst/>
                          <a:latin typeface="Times New Roman"/>
                        </a:rPr>
                        <a:t>214,26</a:t>
                      </a:r>
                    </a:p>
                  </a:txBody>
                  <a:tcPr marL="0" marR="0" marT="0" marB="0" anchor="ctr"/>
                </a:tc>
                <a:tc>
                  <a:txBody>
                    <a:bodyPr/>
                    <a:lstStyle/>
                    <a:p>
                      <a:pPr algn="ctr" fontAlgn="ctr"/>
                      <a:r>
                        <a:rPr lang="ru-RU" sz="900" b="0" i="0" u="none" strike="noStrike">
                          <a:solidFill>
                            <a:srgbClr val="000000"/>
                          </a:solidFill>
                          <a:effectLst/>
                          <a:latin typeface="Times New Roman"/>
                        </a:rPr>
                        <a:t>214,40</a:t>
                      </a:r>
                    </a:p>
                  </a:txBody>
                  <a:tcPr marL="0" marR="0" marT="0" marB="0" anchor="ctr"/>
                </a:tc>
                <a:tc>
                  <a:txBody>
                    <a:bodyPr/>
                    <a:lstStyle/>
                    <a:p>
                      <a:pPr algn="ctr" fontAlgn="ctr"/>
                      <a:r>
                        <a:rPr lang="ru-RU" sz="900" b="0" i="0" u="none" strike="noStrike">
                          <a:solidFill>
                            <a:srgbClr val="000000"/>
                          </a:solidFill>
                          <a:effectLst/>
                          <a:latin typeface="Times New Roman"/>
                        </a:rPr>
                        <a:t>213,98</a:t>
                      </a:r>
                    </a:p>
                  </a:txBody>
                  <a:tcPr marL="0" marR="0" marT="0" marB="0" anchor="ctr"/>
                </a:tc>
                <a:tc>
                  <a:txBody>
                    <a:bodyPr/>
                    <a:lstStyle/>
                    <a:p>
                      <a:pPr algn="ctr" fontAlgn="ctr"/>
                      <a:r>
                        <a:rPr lang="ru-RU" sz="900" b="0" i="0" u="none" strike="noStrike">
                          <a:solidFill>
                            <a:srgbClr val="000000"/>
                          </a:solidFill>
                          <a:effectLst/>
                          <a:latin typeface="Times New Roman"/>
                        </a:rPr>
                        <a:t>214,28</a:t>
                      </a:r>
                    </a:p>
                  </a:txBody>
                  <a:tcPr marL="0" marR="0" marT="0" marB="0" anchor="ctr"/>
                </a:tc>
                <a:tc>
                  <a:txBody>
                    <a:bodyPr/>
                    <a:lstStyle/>
                    <a:p>
                      <a:pPr algn="ctr" fontAlgn="ctr"/>
                      <a:r>
                        <a:rPr lang="ru-RU" sz="900" b="0" i="0" u="none" strike="noStrike">
                          <a:solidFill>
                            <a:srgbClr val="000000"/>
                          </a:solidFill>
                          <a:effectLst/>
                          <a:latin typeface="Times New Roman"/>
                        </a:rPr>
                        <a:t>214,80</a:t>
                      </a:r>
                    </a:p>
                  </a:txBody>
                  <a:tcPr marL="0" marR="0" marT="0" marB="0" anchor="ctr"/>
                </a:tc>
              </a:tr>
              <a:tr h="126256">
                <a:tc>
                  <a:txBody>
                    <a:bodyPr/>
                    <a:lstStyle/>
                    <a:p>
                      <a:pPr algn="l" fontAlgn="ctr"/>
                      <a:r>
                        <a:rPr lang="ru-RU" sz="900" b="0" i="0" u="none" strike="noStrike">
                          <a:effectLst/>
                          <a:latin typeface="Times New Roman"/>
                        </a:rPr>
                        <a:t>Общий коэффициент рождаемости</a:t>
                      </a:r>
                    </a:p>
                  </a:txBody>
                  <a:tcPr marL="0" marR="0" marT="0" marB="0" anchor="ctr"/>
                </a:tc>
                <a:tc>
                  <a:txBody>
                    <a:bodyPr/>
                    <a:lstStyle/>
                    <a:p>
                      <a:pPr algn="ctr" fontAlgn="ctr"/>
                      <a:r>
                        <a:rPr lang="ru-RU" sz="900" b="0" i="0" u="none" strike="noStrike">
                          <a:effectLst/>
                          <a:latin typeface="Times New Roman"/>
                        </a:rPr>
                        <a:t>число родившихся на 1000 человек населения</a:t>
                      </a:r>
                    </a:p>
                  </a:txBody>
                  <a:tcPr marL="0" marR="0" marT="0" marB="0" anchor="ctr"/>
                </a:tc>
                <a:tc>
                  <a:txBody>
                    <a:bodyPr/>
                    <a:lstStyle/>
                    <a:p>
                      <a:pPr algn="ctr" fontAlgn="ctr"/>
                      <a:r>
                        <a:rPr lang="ru-RU" sz="900" b="0" i="0" u="none" strike="noStrike">
                          <a:effectLst/>
                          <a:latin typeface="Times New Roman"/>
                        </a:rPr>
                        <a:t>9,7</a:t>
                      </a:r>
                    </a:p>
                  </a:txBody>
                  <a:tcPr marL="0" marR="0" marT="0" marB="0" anchor="ctr"/>
                </a:tc>
                <a:tc>
                  <a:txBody>
                    <a:bodyPr/>
                    <a:lstStyle/>
                    <a:p>
                      <a:pPr algn="ctr" fontAlgn="ctr"/>
                      <a:r>
                        <a:rPr lang="ru-RU" sz="900" b="0" i="0" u="none" strike="noStrike">
                          <a:effectLst/>
                          <a:latin typeface="Times New Roman"/>
                        </a:rPr>
                        <a:t>9,5</a:t>
                      </a:r>
                    </a:p>
                  </a:txBody>
                  <a:tcPr marL="0" marR="0" marT="0" marB="0" anchor="ctr"/>
                </a:tc>
                <a:tc>
                  <a:txBody>
                    <a:bodyPr/>
                    <a:lstStyle/>
                    <a:p>
                      <a:pPr algn="ctr" fontAlgn="ctr"/>
                      <a:r>
                        <a:rPr lang="ru-RU" sz="900" b="0" i="0" u="none" strike="noStrike">
                          <a:effectLst/>
                          <a:latin typeface="Times New Roman"/>
                        </a:rPr>
                        <a:t>9,8</a:t>
                      </a:r>
                    </a:p>
                  </a:txBody>
                  <a:tcPr marL="0" marR="0" marT="0" marB="0" anchor="ctr"/>
                </a:tc>
                <a:tc>
                  <a:txBody>
                    <a:bodyPr/>
                    <a:lstStyle/>
                    <a:p>
                      <a:pPr algn="ctr" fontAlgn="ctr"/>
                      <a:r>
                        <a:rPr lang="ru-RU" sz="900" b="0" i="0" u="none" strike="noStrike">
                          <a:effectLst/>
                          <a:latin typeface="Times New Roman"/>
                        </a:rPr>
                        <a:t>10,0</a:t>
                      </a:r>
                    </a:p>
                  </a:txBody>
                  <a:tcPr marL="0" marR="0" marT="0" marB="0" anchor="ctr"/>
                </a:tc>
                <a:tc>
                  <a:txBody>
                    <a:bodyPr/>
                    <a:lstStyle/>
                    <a:p>
                      <a:pPr algn="ctr" fontAlgn="ctr"/>
                      <a:r>
                        <a:rPr lang="ru-RU" sz="900" b="0" i="0" u="none" strike="noStrike">
                          <a:effectLst/>
                          <a:latin typeface="Times New Roman"/>
                        </a:rPr>
                        <a:t>9,6</a:t>
                      </a:r>
                    </a:p>
                  </a:txBody>
                  <a:tcPr marL="0" marR="0" marT="0" marB="0" anchor="ctr"/>
                </a:tc>
                <a:tc>
                  <a:txBody>
                    <a:bodyPr/>
                    <a:lstStyle/>
                    <a:p>
                      <a:pPr algn="ctr" fontAlgn="ctr"/>
                      <a:r>
                        <a:rPr lang="ru-RU" sz="900" b="0" i="0" u="none" strike="noStrike">
                          <a:effectLst/>
                          <a:latin typeface="Times New Roman"/>
                        </a:rPr>
                        <a:t>9,8</a:t>
                      </a:r>
                    </a:p>
                  </a:txBody>
                  <a:tcPr marL="0" marR="0" marT="0" marB="0" anchor="ctr"/>
                </a:tc>
                <a:tc>
                  <a:txBody>
                    <a:bodyPr/>
                    <a:lstStyle/>
                    <a:p>
                      <a:pPr algn="ctr" fontAlgn="ctr"/>
                      <a:r>
                        <a:rPr lang="ru-RU" sz="900" b="0" i="0" u="none" strike="noStrike">
                          <a:effectLst/>
                          <a:latin typeface="Times New Roman"/>
                        </a:rPr>
                        <a:t>10,0</a:t>
                      </a:r>
                    </a:p>
                  </a:txBody>
                  <a:tcPr marL="0" marR="0" marT="0" marB="0" anchor="ctr"/>
                </a:tc>
                <a:tc>
                  <a:txBody>
                    <a:bodyPr/>
                    <a:lstStyle/>
                    <a:p>
                      <a:pPr algn="ctr" fontAlgn="ctr"/>
                      <a:r>
                        <a:rPr lang="ru-RU" sz="900" b="0" i="0" u="none" strike="noStrike">
                          <a:effectLst/>
                          <a:latin typeface="Times New Roman"/>
                        </a:rPr>
                        <a:t>9,8</a:t>
                      </a:r>
                    </a:p>
                  </a:txBody>
                  <a:tcPr marL="0" marR="0" marT="0" marB="0" anchor="ctr"/>
                </a:tc>
                <a:tc>
                  <a:txBody>
                    <a:bodyPr/>
                    <a:lstStyle/>
                    <a:p>
                      <a:pPr algn="ctr" fontAlgn="ctr"/>
                      <a:r>
                        <a:rPr lang="ru-RU" sz="900" b="0" i="0" u="none" strike="noStrike">
                          <a:effectLst/>
                          <a:latin typeface="Times New Roman"/>
                        </a:rPr>
                        <a:t>10,0</a:t>
                      </a:r>
                    </a:p>
                  </a:txBody>
                  <a:tcPr marL="0" marR="0" marT="0" marB="0" anchor="ctr"/>
                </a:tc>
                <a:tc>
                  <a:txBody>
                    <a:bodyPr/>
                    <a:lstStyle/>
                    <a:p>
                      <a:pPr algn="ctr" fontAlgn="ctr"/>
                      <a:r>
                        <a:rPr lang="ru-RU" sz="900" b="0" i="0" u="none" strike="noStrike">
                          <a:effectLst/>
                          <a:latin typeface="Times New Roman"/>
                        </a:rPr>
                        <a:t>10,2</a:t>
                      </a:r>
                    </a:p>
                  </a:txBody>
                  <a:tcPr marL="0" marR="0" marT="0" marB="0" anchor="ctr"/>
                </a:tc>
              </a:tr>
              <a:tr h="144965">
                <a:tc>
                  <a:txBody>
                    <a:bodyPr/>
                    <a:lstStyle/>
                    <a:p>
                      <a:pPr algn="l" fontAlgn="ctr"/>
                      <a:r>
                        <a:rPr lang="ru-RU" sz="900" b="0" i="0" u="none" strike="noStrike">
                          <a:effectLst/>
                          <a:latin typeface="Times New Roman"/>
                        </a:rPr>
                        <a:t>Общий коэффициент смертности</a:t>
                      </a:r>
                    </a:p>
                  </a:txBody>
                  <a:tcPr marL="0" marR="0" marT="0" marB="0" anchor="ctr"/>
                </a:tc>
                <a:tc>
                  <a:txBody>
                    <a:bodyPr/>
                    <a:lstStyle/>
                    <a:p>
                      <a:pPr algn="ctr" fontAlgn="ctr"/>
                      <a:r>
                        <a:rPr lang="ru-RU" sz="900" b="0" i="0" u="none" strike="noStrike">
                          <a:effectLst/>
                          <a:latin typeface="Times New Roman"/>
                        </a:rPr>
                        <a:t>число умерших на 1000 человек населения</a:t>
                      </a:r>
                    </a:p>
                  </a:txBody>
                  <a:tcPr marL="0" marR="0" marT="0" marB="0" anchor="ctr"/>
                </a:tc>
                <a:tc>
                  <a:txBody>
                    <a:bodyPr/>
                    <a:lstStyle/>
                    <a:p>
                      <a:pPr algn="ctr" fontAlgn="ctr"/>
                      <a:r>
                        <a:rPr lang="ru-RU" sz="900" b="0" i="0" u="none" strike="noStrike">
                          <a:effectLst/>
                          <a:latin typeface="Times New Roman"/>
                        </a:rPr>
                        <a:t>9,9</a:t>
                      </a:r>
                    </a:p>
                  </a:txBody>
                  <a:tcPr marL="0" marR="0" marT="0" marB="0" anchor="ctr"/>
                </a:tc>
                <a:tc>
                  <a:txBody>
                    <a:bodyPr/>
                    <a:lstStyle/>
                    <a:p>
                      <a:pPr algn="ctr" fontAlgn="ctr"/>
                      <a:r>
                        <a:rPr lang="ru-RU" sz="900" b="0" i="0" u="none" strike="noStrike">
                          <a:effectLst/>
                          <a:latin typeface="Times New Roman"/>
                        </a:rPr>
                        <a:t>10,0</a:t>
                      </a:r>
                    </a:p>
                  </a:txBody>
                  <a:tcPr marL="0" marR="0" marT="0" marB="0" anchor="ctr"/>
                </a:tc>
                <a:tc>
                  <a:txBody>
                    <a:bodyPr/>
                    <a:lstStyle/>
                    <a:p>
                      <a:pPr algn="ctr" fontAlgn="ctr"/>
                      <a:r>
                        <a:rPr lang="ru-RU" sz="900" b="0" i="0" u="none" strike="noStrike">
                          <a:effectLst/>
                          <a:latin typeface="Times New Roman"/>
                        </a:rPr>
                        <a:t>9,9</a:t>
                      </a:r>
                    </a:p>
                  </a:txBody>
                  <a:tcPr marL="0" marR="0" marT="0" marB="0" anchor="ctr"/>
                </a:tc>
                <a:tc>
                  <a:txBody>
                    <a:bodyPr/>
                    <a:lstStyle/>
                    <a:p>
                      <a:pPr algn="ctr" fontAlgn="ctr"/>
                      <a:r>
                        <a:rPr lang="ru-RU" sz="900" b="0" i="0" u="none" strike="noStrike">
                          <a:effectLst/>
                          <a:latin typeface="Times New Roman"/>
                        </a:rPr>
                        <a:t>9,9</a:t>
                      </a:r>
                    </a:p>
                  </a:txBody>
                  <a:tcPr marL="0" marR="0" marT="0" marB="0" anchor="ctr"/>
                </a:tc>
                <a:tc>
                  <a:txBody>
                    <a:bodyPr/>
                    <a:lstStyle/>
                    <a:p>
                      <a:pPr algn="ctr" fontAlgn="ctr"/>
                      <a:r>
                        <a:rPr lang="ru-RU" sz="900" b="0" i="0" u="none" strike="noStrike">
                          <a:effectLst/>
                          <a:latin typeface="Times New Roman"/>
                        </a:rPr>
                        <a:t>10,0</a:t>
                      </a:r>
                    </a:p>
                  </a:txBody>
                  <a:tcPr marL="0" marR="0" marT="0" marB="0" anchor="ctr"/>
                </a:tc>
                <a:tc>
                  <a:txBody>
                    <a:bodyPr/>
                    <a:lstStyle/>
                    <a:p>
                      <a:pPr algn="ctr" fontAlgn="ctr"/>
                      <a:r>
                        <a:rPr lang="ru-RU" sz="900" b="0" i="0" u="none" strike="noStrike">
                          <a:effectLst/>
                          <a:latin typeface="Times New Roman"/>
                        </a:rPr>
                        <a:t>9,9</a:t>
                      </a:r>
                    </a:p>
                  </a:txBody>
                  <a:tcPr marL="0" marR="0" marT="0" marB="0" anchor="ctr"/>
                </a:tc>
                <a:tc>
                  <a:txBody>
                    <a:bodyPr/>
                    <a:lstStyle/>
                    <a:p>
                      <a:pPr algn="ctr" fontAlgn="ctr"/>
                      <a:r>
                        <a:rPr lang="ru-RU" sz="900" b="0" i="0" u="none" strike="noStrike">
                          <a:effectLst/>
                          <a:latin typeface="Times New Roman"/>
                        </a:rPr>
                        <a:t>9,8</a:t>
                      </a:r>
                    </a:p>
                  </a:txBody>
                  <a:tcPr marL="0" marR="0" marT="0" marB="0" anchor="ctr"/>
                </a:tc>
                <a:tc>
                  <a:txBody>
                    <a:bodyPr/>
                    <a:lstStyle/>
                    <a:p>
                      <a:pPr algn="ctr" fontAlgn="ctr"/>
                      <a:r>
                        <a:rPr lang="ru-RU" sz="900" b="0" i="0" u="none" strike="noStrike">
                          <a:effectLst/>
                          <a:latin typeface="Times New Roman"/>
                        </a:rPr>
                        <a:t>10,0</a:t>
                      </a:r>
                    </a:p>
                  </a:txBody>
                  <a:tcPr marL="0" marR="0" marT="0" marB="0" anchor="ctr"/>
                </a:tc>
                <a:tc>
                  <a:txBody>
                    <a:bodyPr/>
                    <a:lstStyle/>
                    <a:p>
                      <a:pPr algn="ctr" fontAlgn="ctr"/>
                      <a:r>
                        <a:rPr lang="ru-RU" sz="900" b="0" i="0" u="none" strike="noStrike">
                          <a:effectLst/>
                          <a:latin typeface="Times New Roman"/>
                        </a:rPr>
                        <a:t>9,8</a:t>
                      </a:r>
                    </a:p>
                  </a:txBody>
                  <a:tcPr marL="0" marR="0" marT="0" marB="0" anchor="ctr"/>
                </a:tc>
                <a:tc>
                  <a:txBody>
                    <a:bodyPr/>
                    <a:lstStyle/>
                    <a:p>
                      <a:pPr algn="ctr" fontAlgn="ctr"/>
                      <a:r>
                        <a:rPr lang="ru-RU" sz="900" b="0" i="0" u="none" strike="noStrike">
                          <a:effectLst/>
                          <a:latin typeface="Times New Roman"/>
                        </a:rPr>
                        <a:t>9,7</a:t>
                      </a:r>
                    </a:p>
                  </a:txBody>
                  <a:tcPr marL="0" marR="0" marT="0" marB="0" anchor="ctr"/>
                </a:tc>
              </a:tr>
              <a:tr h="252513">
                <a:tc>
                  <a:txBody>
                    <a:bodyPr/>
                    <a:lstStyle/>
                    <a:p>
                      <a:pPr algn="l" fontAlgn="ctr"/>
                      <a:r>
                        <a:rPr lang="ru-RU" sz="900" b="0" i="0" u="none" strike="noStrike">
                          <a:solidFill>
                            <a:srgbClr val="000000"/>
                          </a:solidFill>
                          <a:effectLst/>
                          <a:latin typeface="Times New Roman"/>
                        </a:rPr>
                        <a:t>Индекс производства по виду деятельности "Строительство"</a:t>
                      </a:r>
                    </a:p>
                  </a:txBody>
                  <a:tcPr marL="0" marR="0" marT="0" marB="0" anchor="ctr"/>
                </a:tc>
                <a:tc>
                  <a:txBody>
                    <a:bodyPr/>
                    <a:lstStyle/>
                    <a:p>
                      <a:pPr algn="ctr" fontAlgn="ctr"/>
                      <a:r>
                        <a:rPr lang="ru-RU" sz="900" b="0" i="0" u="none" strike="noStrike">
                          <a:solidFill>
                            <a:srgbClr val="000000"/>
                          </a:solidFill>
                          <a:effectLst/>
                          <a:latin typeface="Times New Roman"/>
                        </a:rPr>
                        <a:t>% к предыдущему году в сопоставимых ценах</a:t>
                      </a:r>
                    </a:p>
                  </a:txBody>
                  <a:tcPr marL="0" marR="0" marT="0" marB="0" anchor="ctr"/>
                </a:tc>
                <a:tc>
                  <a:txBody>
                    <a:bodyPr/>
                    <a:lstStyle/>
                    <a:p>
                      <a:pPr algn="ctr" fontAlgn="ctr"/>
                      <a:r>
                        <a:rPr lang="ru-RU" sz="900" b="0" i="0" u="none" strike="noStrike">
                          <a:effectLst/>
                          <a:latin typeface="Times New Roman"/>
                        </a:rPr>
                        <a:t>100,1</a:t>
                      </a:r>
                    </a:p>
                  </a:txBody>
                  <a:tcPr marL="0" marR="0" marT="0" marB="0" anchor="ctr"/>
                </a:tc>
                <a:tc>
                  <a:txBody>
                    <a:bodyPr/>
                    <a:lstStyle/>
                    <a:p>
                      <a:pPr algn="ctr" fontAlgn="ctr"/>
                      <a:r>
                        <a:rPr lang="ru-RU" sz="900" b="0" i="0" u="none" strike="noStrike">
                          <a:effectLst/>
                          <a:latin typeface="Times New Roman"/>
                        </a:rPr>
                        <a:t>100</a:t>
                      </a:r>
                    </a:p>
                  </a:txBody>
                  <a:tcPr marL="0" marR="0" marT="0" marB="0" anchor="ctr"/>
                </a:tc>
                <a:tc>
                  <a:txBody>
                    <a:bodyPr/>
                    <a:lstStyle/>
                    <a:p>
                      <a:pPr algn="ctr" fontAlgn="ctr"/>
                      <a:r>
                        <a:rPr lang="ru-RU" sz="900" b="0" i="0" u="none" strike="noStrike">
                          <a:effectLst/>
                          <a:latin typeface="Times New Roman"/>
                        </a:rPr>
                        <a:t>100,5</a:t>
                      </a:r>
                    </a:p>
                  </a:txBody>
                  <a:tcPr marL="0" marR="0" marT="0" marB="0" anchor="ctr"/>
                </a:tc>
                <a:tc>
                  <a:txBody>
                    <a:bodyPr/>
                    <a:lstStyle/>
                    <a:p>
                      <a:pPr algn="ctr" fontAlgn="ctr"/>
                      <a:r>
                        <a:rPr lang="ru-RU" sz="900" b="0" i="0" u="none" strike="noStrike">
                          <a:effectLst/>
                          <a:latin typeface="Times New Roman"/>
                        </a:rPr>
                        <a:t>101</a:t>
                      </a:r>
                    </a:p>
                  </a:txBody>
                  <a:tcPr marL="0" marR="0" marT="0" marB="0" anchor="ctr"/>
                </a:tc>
                <a:tc>
                  <a:txBody>
                    <a:bodyPr/>
                    <a:lstStyle/>
                    <a:p>
                      <a:pPr algn="ctr" fontAlgn="ctr"/>
                      <a:r>
                        <a:rPr lang="ru-RU" sz="900" b="0" i="0" u="none" strike="noStrike">
                          <a:effectLst/>
                          <a:latin typeface="Times New Roman"/>
                        </a:rPr>
                        <a:t>100,3</a:t>
                      </a:r>
                    </a:p>
                  </a:txBody>
                  <a:tcPr marL="0" marR="0" marT="0" marB="0" anchor="ctr"/>
                </a:tc>
                <a:tc>
                  <a:txBody>
                    <a:bodyPr/>
                    <a:lstStyle/>
                    <a:p>
                      <a:pPr algn="ctr" fontAlgn="ctr"/>
                      <a:r>
                        <a:rPr lang="ru-RU" sz="900" b="0" i="0" u="none" strike="noStrike">
                          <a:effectLst/>
                          <a:latin typeface="Times New Roman"/>
                        </a:rPr>
                        <a:t>101</a:t>
                      </a:r>
                    </a:p>
                  </a:txBody>
                  <a:tcPr marL="0" marR="0" marT="0" marB="0" anchor="ctr"/>
                </a:tc>
                <a:tc>
                  <a:txBody>
                    <a:bodyPr/>
                    <a:lstStyle/>
                    <a:p>
                      <a:pPr algn="ctr" fontAlgn="ctr"/>
                      <a:r>
                        <a:rPr lang="ru-RU" sz="900" b="0" i="0" u="none" strike="noStrike">
                          <a:effectLst/>
                          <a:latin typeface="Times New Roman"/>
                        </a:rPr>
                        <a:t>101,5</a:t>
                      </a:r>
                    </a:p>
                  </a:txBody>
                  <a:tcPr marL="0" marR="0" marT="0" marB="0" anchor="ctr"/>
                </a:tc>
                <a:tc>
                  <a:txBody>
                    <a:bodyPr/>
                    <a:lstStyle/>
                    <a:p>
                      <a:pPr algn="ctr" fontAlgn="ctr"/>
                      <a:r>
                        <a:rPr lang="ru-RU" sz="900" b="0" i="0" u="none" strike="noStrike">
                          <a:effectLst/>
                          <a:latin typeface="Times New Roman"/>
                        </a:rPr>
                        <a:t>101</a:t>
                      </a:r>
                    </a:p>
                  </a:txBody>
                  <a:tcPr marL="0" marR="0" marT="0" marB="0" anchor="ctr"/>
                </a:tc>
                <a:tc>
                  <a:txBody>
                    <a:bodyPr/>
                    <a:lstStyle/>
                    <a:p>
                      <a:pPr algn="ctr" fontAlgn="ctr"/>
                      <a:r>
                        <a:rPr lang="ru-RU" sz="900" b="0" i="0" u="none" strike="noStrike">
                          <a:effectLst/>
                          <a:latin typeface="Times New Roman"/>
                        </a:rPr>
                        <a:t>101,5</a:t>
                      </a:r>
                    </a:p>
                  </a:txBody>
                  <a:tcPr marL="0" marR="0" marT="0" marB="0" anchor="ctr"/>
                </a:tc>
                <a:tc>
                  <a:txBody>
                    <a:bodyPr/>
                    <a:lstStyle/>
                    <a:p>
                      <a:pPr algn="ctr" fontAlgn="ctr"/>
                      <a:r>
                        <a:rPr lang="ru-RU" sz="900" b="0" i="0" u="none" strike="noStrike">
                          <a:effectLst/>
                          <a:latin typeface="Times New Roman"/>
                        </a:rPr>
                        <a:t>102</a:t>
                      </a:r>
                    </a:p>
                  </a:txBody>
                  <a:tcPr marL="0" marR="0" marT="0" marB="0" anchor="ctr"/>
                </a:tc>
              </a:tr>
              <a:tr h="252513">
                <a:tc>
                  <a:txBody>
                    <a:bodyPr/>
                    <a:lstStyle/>
                    <a:p>
                      <a:pPr algn="l" fontAlgn="ctr"/>
                      <a:r>
                        <a:rPr lang="ru-RU" sz="900" b="0" i="0" u="none" strike="noStrike">
                          <a:solidFill>
                            <a:srgbClr val="000000"/>
                          </a:solidFill>
                          <a:effectLst/>
                          <a:latin typeface="Times New Roman"/>
                        </a:rPr>
                        <a:t>Ввод в действие жилых домов</a:t>
                      </a:r>
                    </a:p>
                  </a:txBody>
                  <a:tcPr marL="0" marR="0" marT="0" marB="0" anchor="ctr"/>
                </a:tc>
                <a:tc>
                  <a:txBody>
                    <a:bodyPr/>
                    <a:lstStyle/>
                    <a:p>
                      <a:pPr algn="ctr" fontAlgn="ctr"/>
                      <a:r>
                        <a:rPr lang="ru-RU" sz="900" b="0" i="0" u="none" strike="noStrike">
                          <a:solidFill>
                            <a:srgbClr val="000000"/>
                          </a:solidFill>
                          <a:effectLst/>
                          <a:latin typeface="Times New Roman"/>
                        </a:rPr>
                        <a:t>тыс. кв. м. в общей площади</a:t>
                      </a:r>
                    </a:p>
                  </a:txBody>
                  <a:tcPr marL="0" marR="0" marT="0" marB="0" anchor="ctr"/>
                </a:tc>
                <a:tc>
                  <a:txBody>
                    <a:bodyPr/>
                    <a:lstStyle/>
                    <a:p>
                      <a:pPr algn="ctr" fontAlgn="ctr"/>
                      <a:r>
                        <a:rPr lang="ru-RU" sz="900" b="0" i="0" u="none" strike="noStrike">
                          <a:effectLst/>
                          <a:latin typeface="Times New Roman"/>
                        </a:rPr>
                        <a:t>68,0</a:t>
                      </a:r>
                    </a:p>
                  </a:txBody>
                  <a:tcPr marL="0" marR="0" marT="0" marB="0" anchor="ctr"/>
                </a:tc>
                <a:tc>
                  <a:txBody>
                    <a:bodyPr/>
                    <a:lstStyle/>
                    <a:p>
                      <a:pPr algn="ctr" fontAlgn="ctr"/>
                      <a:r>
                        <a:rPr lang="ru-RU" sz="900" b="0" i="0" u="none" strike="noStrike">
                          <a:effectLst/>
                          <a:latin typeface="Times New Roman"/>
                        </a:rPr>
                        <a:t>68,0</a:t>
                      </a:r>
                    </a:p>
                  </a:txBody>
                  <a:tcPr marL="0" marR="0" marT="0" marB="0" anchor="ctr"/>
                </a:tc>
                <a:tc>
                  <a:txBody>
                    <a:bodyPr/>
                    <a:lstStyle/>
                    <a:p>
                      <a:pPr algn="ctr" fontAlgn="ctr"/>
                      <a:r>
                        <a:rPr lang="ru-RU" sz="900" b="0" i="0" u="none" strike="noStrike">
                          <a:effectLst/>
                          <a:latin typeface="Times New Roman"/>
                        </a:rPr>
                        <a:t>68,5</a:t>
                      </a:r>
                    </a:p>
                  </a:txBody>
                  <a:tcPr marL="0" marR="0" marT="0" marB="0" anchor="ctr"/>
                </a:tc>
                <a:tc>
                  <a:txBody>
                    <a:bodyPr/>
                    <a:lstStyle/>
                    <a:p>
                      <a:pPr algn="ctr" fontAlgn="ctr"/>
                      <a:r>
                        <a:rPr lang="ru-RU" sz="900" b="0" i="0" u="none" strike="noStrike">
                          <a:effectLst/>
                          <a:latin typeface="Times New Roman"/>
                        </a:rPr>
                        <a:t>69,0</a:t>
                      </a:r>
                    </a:p>
                  </a:txBody>
                  <a:tcPr marL="0" marR="0" marT="0" marB="0" anchor="ctr"/>
                </a:tc>
                <a:tc>
                  <a:txBody>
                    <a:bodyPr/>
                    <a:lstStyle/>
                    <a:p>
                      <a:pPr algn="ctr" fontAlgn="ctr"/>
                      <a:r>
                        <a:rPr lang="ru-RU" sz="900" b="0" i="0" u="none" strike="noStrike">
                          <a:effectLst/>
                          <a:latin typeface="Times New Roman"/>
                        </a:rPr>
                        <a:t>68,7</a:t>
                      </a:r>
                    </a:p>
                  </a:txBody>
                  <a:tcPr marL="0" marR="0" marT="0" marB="0" anchor="ctr"/>
                </a:tc>
                <a:tc>
                  <a:txBody>
                    <a:bodyPr/>
                    <a:lstStyle/>
                    <a:p>
                      <a:pPr algn="ctr" fontAlgn="ctr"/>
                      <a:r>
                        <a:rPr lang="ru-RU" sz="900" b="0" i="0" u="none" strike="noStrike">
                          <a:effectLst/>
                          <a:latin typeface="Times New Roman"/>
                        </a:rPr>
                        <a:t>69,1</a:t>
                      </a:r>
                    </a:p>
                  </a:txBody>
                  <a:tcPr marL="0" marR="0" marT="0" marB="0" anchor="ctr"/>
                </a:tc>
                <a:tc>
                  <a:txBody>
                    <a:bodyPr/>
                    <a:lstStyle/>
                    <a:p>
                      <a:pPr algn="ctr" fontAlgn="ctr"/>
                      <a:r>
                        <a:rPr lang="ru-RU" sz="900" b="0" i="0" u="none" strike="noStrike">
                          <a:effectLst/>
                          <a:latin typeface="Times New Roman"/>
                        </a:rPr>
                        <a:t>69,9</a:t>
                      </a:r>
                    </a:p>
                  </a:txBody>
                  <a:tcPr marL="0" marR="0" marT="0" marB="0" anchor="ctr"/>
                </a:tc>
                <a:tc>
                  <a:txBody>
                    <a:bodyPr/>
                    <a:lstStyle/>
                    <a:p>
                      <a:pPr algn="ctr" fontAlgn="ctr"/>
                      <a:r>
                        <a:rPr lang="ru-RU" sz="900" b="0" i="0" u="none" strike="noStrike">
                          <a:effectLst/>
                          <a:latin typeface="Times New Roman"/>
                        </a:rPr>
                        <a:t>69,1</a:t>
                      </a:r>
                    </a:p>
                  </a:txBody>
                  <a:tcPr marL="0" marR="0" marT="0" marB="0" anchor="ctr"/>
                </a:tc>
                <a:tc>
                  <a:txBody>
                    <a:bodyPr/>
                    <a:lstStyle/>
                    <a:p>
                      <a:pPr algn="ctr" fontAlgn="ctr"/>
                      <a:r>
                        <a:rPr lang="ru-RU" sz="900" b="0" i="0" u="none" strike="noStrike">
                          <a:effectLst/>
                          <a:latin typeface="Times New Roman"/>
                        </a:rPr>
                        <a:t>70,1</a:t>
                      </a:r>
                    </a:p>
                  </a:txBody>
                  <a:tcPr marL="0" marR="0" marT="0" marB="0" anchor="ctr"/>
                </a:tc>
                <a:tc>
                  <a:txBody>
                    <a:bodyPr/>
                    <a:lstStyle/>
                    <a:p>
                      <a:pPr algn="ctr" fontAlgn="ctr"/>
                      <a:r>
                        <a:rPr lang="ru-RU" sz="900" b="0" i="0" u="none" strike="noStrike">
                          <a:effectLst/>
                          <a:latin typeface="Times New Roman"/>
                        </a:rPr>
                        <a:t>70,8</a:t>
                      </a:r>
                    </a:p>
                  </a:txBody>
                  <a:tcPr marL="0" marR="0" marT="0" marB="0" anchor="ctr"/>
                </a:tc>
              </a:tr>
              <a:tr h="252513">
                <a:tc>
                  <a:txBody>
                    <a:bodyPr/>
                    <a:lstStyle/>
                    <a:p>
                      <a:pPr algn="l" fontAlgn="ctr"/>
                      <a:r>
                        <a:rPr lang="ru-RU" sz="900" b="0" i="0" u="none" strike="noStrike">
                          <a:solidFill>
                            <a:srgbClr val="000000"/>
                          </a:solidFill>
                          <a:effectLst/>
                          <a:latin typeface="Times New Roman"/>
                        </a:rPr>
                        <a:t>Оборот розничной торговли</a:t>
                      </a:r>
                    </a:p>
                  </a:txBody>
                  <a:tcPr marL="0" marR="0" marT="0" marB="0" anchor="ctr"/>
                </a:tc>
                <a:tc>
                  <a:txBody>
                    <a:bodyPr/>
                    <a:lstStyle/>
                    <a:p>
                      <a:pPr algn="ctr" fontAlgn="ctr"/>
                      <a:r>
                        <a:rPr lang="ru-RU" sz="900" b="0" i="0" u="none" strike="noStrike">
                          <a:solidFill>
                            <a:srgbClr val="000000"/>
                          </a:solidFill>
                          <a:effectLst/>
                          <a:latin typeface="Times New Roman"/>
                        </a:rPr>
                        <a:t>в ценах соответствующих лет; </a:t>
                      </a:r>
                      <a:br>
                        <a:rPr lang="ru-RU" sz="900" b="0" i="0" u="none" strike="noStrike">
                          <a:solidFill>
                            <a:srgbClr val="000000"/>
                          </a:solidFill>
                          <a:effectLst/>
                          <a:latin typeface="Times New Roman"/>
                        </a:rPr>
                      </a:br>
                      <a:r>
                        <a:rPr lang="ru-RU" sz="900" b="0" i="0" u="none" strike="noStrike">
                          <a:solidFill>
                            <a:srgbClr val="000000"/>
                          </a:solidFill>
                          <a:effectLst/>
                          <a:latin typeface="Times New Roman"/>
                        </a:rPr>
                        <a:t>млн. руб.</a:t>
                      </a:r>
                    </a:p>
                  </a:txBody>
                  <a:tcPr marL="0" marR="0" marT="0" marB="0" anchor="ctr"/>
                </a:tc>
                <a:tc>
                  <a:txBody>
                    <a:bodyPr/>
                    <a:lstStyle/>
                    <a:p>
                      <a:pPr algn="ctr" fontAlgn="ctr"/>
                      <a:r>
                        <a:rPr lang="ru-RU" sz="900" b="0" i="0" u="none" strike="noStrike">
                          <a:solidFill>
                            <a:srgbClr val="000000"/>
                          </a:solidFill>
                          <a:effectLst/>
                          <a:latin typeface="Times New Roman"/>
                        </a:rPr>
                        <a:t>111 282,2</a:t>
                      </a:r>
                    </a:p>
                  </a:txBody>
                  <a:tcPr marL="0" marR="0" marT="0" marB="0" anchor="ctr"/>
                </a:tc>
                <a:tc>
                  <a:txBody>
                    <a:bodyPr/>
                    <a:lstStyle/>
                    <a:p>
                      <a:pPr algn="ctr" fontAlgn="ctr"/>
                      <a:r>
                        <a:rPr lang="ru-RU" sz="900" b="0" i="0" u="none" strike="noStrike">
                          <a:solidFill>
                            <a:srgbClr val="000000"/>
                          </a:solidFill>
                          <a:effectLst/>
                          <a:latin typeface="Times New Roman"/>
                        </a:rPr>
                        <a:t>118 976,8</a:t>
                      </a:r>
                    </a:p>
                  </a:txBody>
                  <a:tcPr marL="0" marR="0" marT="0" marB="0" anchor="ctr"/>
                </a:tc>
                <a:tc>
                  <a:txBody>
                    <a:bodyPr/>
                    <a:lstStyle/>
                    <a:p>
                      <a:pPr algn="ctr" fontAlgn="ctr"/>
                      <a:r>
                        <a:rPr lang="ru-RU" sz="900" b="0" i="0" u="none" strike="noStrike">
                          <a:solidFill>
                            <a:srgbClr val="000000"/>
                          </a:solidFill>
                          <a:effectLst/>
                          <a:latin typeface="Times New Roman"/>
                        </a:rPr>
                        <a:t>119 301,3</a:t>
                      </a:r>
                    </a:p>
                  </a:txBody>
                  <a:tcPr marL="0" marR="0" marT="0" marB="0" anchor="ctr"/>
                </a:tc>
                <a:tc>
                  <a:txBody>
                    <a:bodyPr/>
                    <a:lstStyle/>
                    <a:p>
                      <a:pPr algn="ctr" fontAlgn="ctr"/>
                      <a:r>
                        <a:rPr lang="ru-RU" sz="900" b="0" i="0" u="none" strike="noStrike">
                          <a:solidFill>
                            <a:srgbClr val="000000"/>
                          </a:solidFill>
                          <a:effectLst/>
                          <a:latin typeface="Times New Roman"/>
                        </a:rPr>
                        <a:t>119 778,3</a:t>
                      </a:r>
                    </a:p>
                  </a:txBody>
                  <a:tcPr marL="0" marR="0" marT="0" marB="0" anchor="ctr"/>
                </a:tc>
                <a:tc>
                  <a:txBody>
                    <a:bodyPr/>
                    <a:lstStyle/>
                    <a:p>
                      <a:pPr algn="ctr" fontAlgn="ctr"/>
                      <a:r>
                        <a:rPr lang="ru-RU" sz="900" b="0" i="0" u="none" strike="noStrike">
                          <a:solidFill>
                            <a:srgbClr val="000000"/>
                          </a:solidFill>
                          <a:effectLst/>
                          <a:latin typeface="Times New Roman"/>
                        </a:rPr>
                        <a:t>127 820,4</a:t>
                      </a:r>
                    </a:p>
                  </a:txBody>
                  <a:tcPr marL="0" marR="0" marT="0" marB="0" anchor="ctr"/>
                </a:tc>
                <a:tc>
                  <a:txBody>
                    <a:bodyPr/>
                    <a:lstStyle/>
                    <a:p>
                      <a:pPr algn="ctr" fontAlgn="ctr"/>
                      <a:r>
                        <a:rPr lang="ru-RU" sz="900" b="0" i="0" u="none" strike="noStrike">
                          <a:solidFill>
                            <a:srgbClr val="000000"/>
                          </a:solidFill>
                          <a:effectLst/>
                          <a:latin typeface="Times New Roman"/>
                        </a:rPr>
                        <a:t>128 446,8</a:t>
                      </a:r>
                    </a:p>
                  </a:txBody>
                  <a:tcPr marL="0" marR="0" marT="0" marB="0" anchor="ctr"/>
                </a:tc>
                <a:tc>
                  <a:txBody>
                    <a:bodyPr/>
                    <a:lstStyle/>
                    <a:p>
                      <a:pPr algn="ctr" fontAlgn="ctr"/>
                      <a:r>
                        <a:rPr lang="ru-RU" sz="900" b="0" i="0" u="none" strike="noStrike">
                          <a:solidFill>
                            <a:srgbClr val="000000"/>
                          </a:solidFill>
                          <a:effectLst/>
                          <a:latin typeface="Times New Roman"/>
                        </a:rPr>
                        <a:t>130 297,3</a:t>
                      </a:r>
                    </a:p>
                  </a:txBody>
                  <a:tcPr marL="0" marR="0" marT="0" marB="0" anchor="ctr"/>
                </a:tc>
                <a:tc>
                  <a:txBody>
                    <a:bodyPr/>
                    <a:lstStyle/>
                    <a:p>
                      <a:pPr algn="ctr" fontAlgn="ctr"/>
                      <a:r>
                        <a:rPr lang="ru-RU" sz="900" b="0" i="0" u="none" strike="noStrike">
                          <a:solidFill>
                            <a:srgbClr val="000000"/>
                          </a:solidFill>
                          <a:effectLst/>
                          <a:latin typeface="Times New Roman"/>
                        </a:rPr>
                        <a:t>137 848,0</a:t>
                      </a:r>
                    </a:p>
                  </a:txBody>
                  <a:tcPr marL="0" marR="0" marT="0" marB="0" anchor="ctr"/>
                </a:tc>
                <a:tc>
                  <a:txBody>
                    <a:bodyPr/>
                    <a:lstStyle/>
                    <a:p>
                      <a:pPr algn="ctr" fontAlgn="ctr"/>
                      <a:r>
                        <a:rPr lang="ru-RU" sz="900" b="0" i="0" u="none" strike="noStrike">
                          <a:solidFill>
                            <a:srgbClr val="000000"/>
                          </a:solidFill>
                          <a:effectLst/>
                          <a:latin typeface="Times New Roman"/>
                        </a:rPr>
                        <a:t>139 998,6</a:t>
                      </a:r>
                    </a:p>
                  </a:txBody>
                  <a:tcPr marL="0" marR="0" marT="0" marB="0" anchor="ctr"/>
                </a:tc>
                <a:tc>
                  <a:txBody>
                    <a:bodyPr/>
                    <a:lstStyle/>
                    <a:p>
                      <a:pPr algn="ctr" fontAlgn="ctr"/>
                      <a:r>
                        <a:rPr lang="ru-RU" sz="900" b="0" i="0" u="none" strike="noStrike">
                          <a:solidFill>
                            <a:srgbClr val="000000"/>
                          </a:solidFill>
                          <a:effectLst/>
                          <a:latin typeface="Times New Roman"/>
                        </a:rPr>
                        <a:t>142 831,2</a:t>
                      </a:r>
                    </a:p>
                  </a:txBody>
                  <a:tcPr marL="0" marR="0" marT="0" marB="0" anchor="ctr"/>
                </a:tc>
              </a:tr>
              <a:tr h="151579">
                <a:tc>
                  <a:txBody>
                    <a:bodyPr/>
                    <a:lstStyle/>
                    <a:p>
                      <a:pPr algn="l" fontAlgn="ctr"/>
                      <a:r>
                        <a:rPr lang="ru-RU" sz="900" b="0" i="0" u="none" strike="noStrike">
                          <a:solidFill>
                            <a:srgbClr val="000000"/>
                          </a:solidFill>
                          <a:effectLst/>
                          <a:latin typeface="Times New Roman"/>
                        </a:rPr>
                        <a:t>Оборот общественного питания</a:t>
                      </a:r>
                    </a:p>
                  </a:txBody>
                  <a:tcPr marL="0" marR="0" marT="0" marB="0" anchor="ctr"/>
                </a:tc>
                <a:tc>
                  <a:txBody>
                    <a:bodyPr/>
                    <a:lstStyle/>
                    <a:p>
                      <a:pPr algn="ctr" fontAlgn="ctr"/>
                      <a:r>
                        <a:rPr lang="ru-RU" sz="900" b="0" i="0" u="none" strike="noStrike">
                          <a:solidFill>
                            <a:srgbClr val="000000"/>
                          </a:solidFill>
                          <a:effectLst/>
                          <a:latin typeface="Times New Roman"/>
                        </a:rPr>
                        <a:t>млн. руб. </a:t>
                      </a:r>
                    </a:p>
                  </a:txBody>
                  <a:tcPr marL="0" marR="0" marT="0" marB="0" anchor="ctr"/>
                </a:tc>
                <a:tc>
                  <a:txBody>
                    <a:bodyPr/>
                    <a:lstStyle/>
                    <a:p>
                      <a:pPr algn="ctr" fontAlgn="ctr"/>
                      <a:r>
                        <a:rPr lang="ru-RU" sz="900" b="0" i="0" u="none" strike="noStrike">
                          <a:solidFill>
                            <a:srgbClr val="000000"/>
                          </a:solidFill>
                          <a:effectLst/>
                          <a:latin typeface="Times New Roman"/>
                        </a:rPr>
                        <a:t>3 970,1</a:t>
                      </a:r>
                    </a:p>
                  </a:txBody>
                  <a:tcPr marL="0" marR="0" marT="0" marB="0" anchor="ctr"/>
                </a:tc>
                <a:tc>
                  <a:txBody>
                    <a:bodyPr/>
                    <a:lstStyle/>
                    <a:p>
                      <a:pPr algn="ctr" fontAlgn="ctr"/>
                      <a:r>
                        <a:rPr lang="ru-RU" sz="900" b="0" i="0" u="none" strike="noStrike">
                          <a:solidFill>
                            <a:srgbClr val="000000"/>
                          </a:solidFill>
                          <a:effectLst/>
                          <a:latin typeface="Times New Roman"/>
                        </a:rPr>
                        <a:t>4 224,1</a:t>
                      </a:r>
                    </a:p>
                  </a:txBody>
                  <a:tcPr marL="0" marR="0" marT="0" marB="0" anchor="ctr"/>
                </a:tc>
                <a:tc>
                  <a:txBody>
                    <a:bodyPr/>
                    <a:lstStyle/>
                    <a:p>
                      <a:pPr algn="ctr" fontAlgn="ctr"/>
                      <a:r>
                        <a:rPr lang="ru-RU" sz="900" b="0" i="0" u="none" strike="noStrike">
                          <a:solidFill>
                            <a:srgbClr val="000000"/>
                          </a:solidFill>
                          <a:effectLst/>
                          <a:latin typeface="Times New Roman"/>
                        </a:rPr>
                        <a:t>4 261,0</a:t>
                      </a:r>
                    </a:p>
                  </a:txBody>
                  <a:tcPr marL="0" marR="0" marT="0" marB="0" anchor="ctr"/>
                </a:tc>
                <a:tc>
                  <a:txBody>
                    <a:bodyPr/>
                    <a:lstStyle/>
                    <a:p>
                      <a:pPr algn="ctr" fontAlgn="ctr"/>
                      <a:r>
                        <a:rPr lang="ru-RU" sz="900" b="0" i="0" u="none" strike="noStrike">
                          <a:solidFill>
                            <a:srgbClr val="000000"/>
                          </a:solidFill>
                          <a:effectLst/>
                          <a:latin typeface="Times New Roman"/>
                        </a:rPr>
                        <a:t>4 277,5</a:t>
                      </a:r>
                    </a:p>
                  </a:txBody>
                  <a:tcPr marL="0" marR="0" marT="0" marB="0" anchor="ctr"/>
                </a:tc>
                <a:tc>
                  <a:txBody>
                    <a:bodyPr/>
                    <a:lstStyle/>
                    <a:p>
                      <a:pPr algn="ctr" fontAlgn="ctr"/>
                      <a:r>
                        <a:rPr lang="ru-RU" sz="900" b="0" i="0" u="none" strike="noStrike">
                          <a:solidFill>
                            <a:srgbClr val="000000"/>
                          </a:solidFill>
                          <a:effectLst/>
                          <a:latin typeface="Times New Roman"/>
                        </a:rPr>
                        <a:t>4 498,8</a:t>
                      </a:r>
                    </a:p>
                  </a:txBody>
                  <a:tcPr marL="0" marR="0" marT="0" marB="0" anchor="ctr"/>
                </a:tc>
                <a:tc>
                  <a:txBody>
                    <a:bodyPr/>
                    <a:lstStyle/>
                    <a:p>
                      <a:pPr algn="ctr" fontAlgn="ctr"/>
                      <a:r>
                        <a:rPr lang="ru-RU" sz="900" b="0" i="0" u="none" strike="noStrike">
                          <a:solidFill>
                            <a:srgbClr val="000000"/>
                          </a:solidFill>
                          <a:effectLst/>
                          <a:latin typeface="Times New Roman"/>
                        </a:rPr>
                        <a:t>4 599,7</a:t>
                      </a:r>
                    </a:p>
                  </a:txBody>
                  <a:tcPr marL="0" marR="0" marT="0" marB="0" anchor="ctr"/>
                </a:tc>
                <a:tc>
                  <a:txBody>
                    <a:bodyPr/>
                    <a:lstStyle/>
                    <a:p>
                      <a:pPr algn="ctr" fontAlgn="ctr"/>
                      <a:r>
                        <a:rPr lang="ru-RU" sz="900" b="0" i="0" u="none" strike="noStrike">
                          <a:solidFill>
                            <a:srgbClr val="000000"/>
                          </a:solidFill>
                          <a:effectLst/>
                          <a:latin typeface="Times New Roman"/>
                        </a:rPr>
                        <a:t>4 644,1</a:t>
                      </a:r>
                    </a:p>
                  </a:txBody>
                  <a:tcPr marL="0" marR="0" marT="0" marB="0" anchor="ctr"/>
                </a:tc>
                <a:tc>
                  <a:txBody>
                    <a:bodyPr/>
                    <a:lstStyle/>
                    <a:p>
                      <a:pPr algn="ctr" fontAlgn="ctr"/>
                      <a:r>
                        <a:rPr lang="ru-RU" sz="900" b="0" i="0" u="none" strike="noStrike">
                          <a:solidFill>
                            <a:srgbClr val="000000"/>
                          </a:solidFill>
                          <a:effectLst/>
                          <a:latin typeface="Times New Roman"/>
                        </a:rPr>
                        <a:t>4 796,0</a:t>
                      </a:r>
                    </a:p>
                  </a:txBody>
                  <a:tcPr marL="0" marR="0" marT="0" marB="0" anchor="ctr"/>
                </a:tc>
                <a:tc>
                  <a:txBody>
                    <a:bodyPr/>
                    <a:lstStyle/>
                    <a:p>
                      <a:pPr algn="ctr" fontAlgn="ctr"/>
                      <a:r>
                        <a:rPr lang="ru-RU" sz="900" b="0" i="0" u="none" strike="noStrike">
                          <a:solidFill>
                            <a:srgbClr val="000000"/>
                          </a:solidFill>
                          <a:effectLst/>
                          <a:latin typeface="Times New Roman"/>
                        </a:rPr>
                        <a:t>4 998,7</a:t>
                      </a:r>
                    </a:p>
                  </a:txBody>
                  <a:tcPr marL="0" marR="0" marT="0" marB="0" anchor="ctr"/>
                </a:tc>
                <a:tc>
                  <a:txBody>
                    <a:bodyPr/>
                    <a:lstStyle/>
                    <a:p>
                      <a:pPr algn="ctr" fontAlgn="ctr"/>
                      <a:r>
                        <a:rPr lang="ru-RU" sz="900" b="0" i="0" u="none" strike="noStrike">
                          <a:solidFill>
                            <a:srgbClr val="000000"/>
                          </a:solidFill>
                          <a:effectLst/>
                          <a:latin typeface="Times New Roman"/>
                        </a:rPr>
                        <a:t>5 075,9</a:t>
                      </a:r>
                    </a:p>
                  </a:txBody>
                  <a:tcPr marL="0" marR="0" marT="0" marB="0" anchor="ctr"/>
                </a:tc>
              </a:tr>
              <a:tr h="252513">
                <a:tc>
                  <a:txBody>
                    <a:bodyPr/>
                    <a:lstStyle/>
                    <a:p>
                      <a:pPr algn="l" fontAlgn="ctr"/>
                      <a:r>
                        <a:rPr lang="ru-RU" sz="900" b="0" i="0" u="none" strike="noStrike">
                          <a:solidFill>
                            <a:srgbClr val="000000"/>
                          </a:solidFill>
                          <a:effectLst/>
                          <a:latin typeface="Times New Roman"/>
                        </a:rPr>
                        <a:t>Объем платных услуг населению</a:t>
                      </a:r>
                    </a:p>
                  </a:txBody>
                  <a:tcPr marL="0" marR="0" marT="0" marB="0" anchor="ctr"/>
                </a:tc>
                <a:tc>
                  <a:txBody>
                    <a:bodyPr/>
                    <a:lstStyle/>
                    <a:p>
                      <a:pPr algn="ctr" fontAlgn="ctr"/>
                      <a:r>
                        <a:rPr lang="ru-RU" sz="900" b="0" i="0" u="none" strike="noStrike">
                          <a:solidFill>
                            <a:srgbClr val="000000"/>
                          </a:solidFill>
                          <a:effectLst/>
                          <a:latin typeface="Times New Roman"/>
                        </a:rPr>
                        <a:t>млн. руб.</a:t>
                      </a:r>
                    </a:p>
                  </a:txBody>
                  <a:tcPr marL="0" marR="0" marT="0" marB="0" anchor="ctr"/>
                </a:tc>
                <a:tc>
                  <a:txBody>
                    <a:bodyPr/>
                    <a:lstStyle/>
                    <a:p>
                      <a:pPr algn="ctr" fontAlgn="ctr"/>
                      <a:r>
                        <a:rPr lang="ru-RU" sz="900" b="0" i="0" u="none" strike="noStrike">
                          <a:solidFill>
                            <a:srgbClr val="000000"/>
                          </a:solidFill>
                          <a:effectLst/>
                          <a:latin typeface="Times New Roman"/>
                        </a:rPr>
                        <a:t>18 658,8</a:t>
                      </a:r>
                    </a:p>
                  </a:txBody>
                  <a:tcPr marL="0" marR="0" marT="0" marB="0" anchor="ctr"/>
                </a:tc>
                <a:tc>
                  <a:txBody>
                    <a:bodyPr/>
                    <a:lstStyle/>
                    <a:p>
                      <a:pPr algn="ctr" fontAlgn="ctr"/>
                      <a:r>
                        <a:rPr lang="ru-RU" sz="900" b="0" i="0" u="none" strike="noStrike">
                          <a:solidFill>
                            <a:srgbClr val="000000"/>
                          </a:solidFill>
                          <a:effectLst/>
                          <a:latin typeface="Times New Roman"/>
                        </a:rPr>
                        <a:t>19 407,8</a:t>
                      </a:r>
                    </a:p>
                  </a:txBody>
                  <a:tcPr marL="0" marR="0" marT="0" marB="0" anchor="ctr"/>
                </a:tc>
                <a:tc>
                  <a:txBody>
                    <a:bodyPr/>
                    <a:lstStyle/>
                    <a:p>
                      <a:pPr algn="ctr" fontAlgn="ctr"/>
                      <a:r>
                        <a:rPr lang="ru-RU" sz="900" b="0" i="0" u="none" strike="noStrike">
                          <a:solidFill>
                            <a:srgbClr val="000000"/>
                          </a:solidFill>
                          <a:effectLst/>
                          <a:latin typeface="Times New Roman"/>
                        </a:rPr>
                        <a:t>19 640,2</a:t>
                      </a:r>
                    </a:p>
                  </a:txBody>
                  <a:tcPr marL="0" marR="0" marT="0" marB="0" anchor="ctr"/>
                </a:tc>
                <a:tc>
                  <a:txBody>
                    <a:bodyPr/>
                    <a:lstStyle/>
                    <a:p>
                      <a:pPr algn="ctr" fontAlgn="ctr"/>
                      <a:r>
                        <a:rPr lang="ru-RU" sz="900" b="0" i="0" u="none" strike="noStrike">
                          <a:solidFill>
                            <a:srgbClr val="000000"/>
                          </a:solidFill>
                          <a:effectLst/>
                          <a:latin typeface="Times New Roman"/>
                        </a:rPr>
                        <a:t>19 755,5</a:t>
                      </a:r>
                    </a:p>
                  </a:txBody>
                  <a:tcPr marL="0" marR="0" marT="0" marB="0" anchor="ctr"/>
                </a:tc>
                <a:tc>
                  <a:txBody>
                    <a:bodyPr/>
                    <a:lstStyle/>
                    <a:p>
                      <a:pPr algn="ctr" fontAlgn="ctr"/>
                      <a:r>
                        <a:rPr lang="ru-RU" sz="900" b="0" i="0" u="none" strike="noStrike">
                          <a:solidFill>
                            <a:srgbClr val="000000"/>
                          </a:solidFill>
                          <a:effectLst/>
                          <a:latin typeface="Times New Roman"/>
                        </a:rPr>
                        <a:t>20 525,2</a:t>
                      </a:r>
                    </a:p>
                  </a:txBody>
                  <a:tcPr marL="0" marR="0" marT="0" marB="0" anchor="ctr"/>
                </a:tc>
                <a:tc>
                  <a:txBody>
                    <a:bodyPr/>
                    <a:lstStyle/>
                    <a:p>
                      <a:pPr algn="ctr" fontAlgn="ctr"/>
                      <a:r>
                        <a:rPr lang="ru-RU" sz="900" b="0" i="0" u="none" strike="noStrike">
                          <a:solidFill>
                            <a:srgbClr val="000000"/>
                          </a:solidFill>
                          <a:effectLst/>
                          <a:latin typeface="Times New Roman"/>
                        </a:rPr>
                        <a:t>20 935,7</a:t>
                      </a:r>
                    </a:p>
                  </a:txBody>
                  <a:tcPr marL="0" marR="0" marT="0" marB="0" anchor="ctr"/>
                </a:tc>
                <a:tc>
                  <a:txBody>
                    <a:bodyPr/>
                    <a:lstStyle/>
                    <a:p>
                      <a:pPr algn="ctr" fontAlgn="ctr"/>
                      <a:r>
                        <a:rPr lang="ru-RU" sz="900" b="0" i="0" u="none" strike="noStrike">
                          <a:solidFill>
                            <a:srgbClr val="000000"/>
                          </a:solidFill>
                          <a:effectLst/>
                          <a:latin typeface="Times New Roman"/>
                        </a:rPr>
                        <a:t>21 202,5</a:t>
                      </a:r>
                    </a:p>
                  </a:txBody>
                  <a:tcPr marL="0" marR="0" marT="0" marB="0" anchor="ctr"/>
                </a:tc>
                <a:tc>
                  <a:txBody>
                    <a:bodyPr/>
                    <a:lstStyle/>
                    <a:p>
                      <a:pPr algn="ctr" fontAlgn="ctr"/>
                      <a:r>
                        <a:rPr lang="ru-RU" sz="900" b="0" i="0" u="none" strike="noStrike">
                          <a:solidFill>
                            <a:srgbClr val="000000"/>
                          </a:solidFill>
                          <a:effectLst/>
                          <a:latin typeface="Times New Roman"/>
                        </a:rPr>
                        <a:t>21 730,4</a:t>
                      </a:r>
                    </a:p>
                  </a:txBody>
                  <a:tcPr marL="0" marR="0" marT="0" marB="0" anchor="ctr"/>
                </a:tc>
                <a:tc>
                  <a:txBody>
                    <a:bodyPr/>
                    <a:lstStyle/>
                    <a:p>
                      <a:pPr algn="ctr" fontAlgn="ctr"/>
                      <a:r>
                        <a:rPr lang="ru-RU" sz="900" b="0" i="0" u="none" strike="noStrike">
                          <a:solidFill>
                            <a:srgbClr val="000000"/>
                          </a:solidFill>
                          <a:effectLst/>
                          <a:latin typeface="Times New Roman"/>
                        </a:rPr>
                        <a:t>22 383,1</a:t>
                      </a:r>
                    </a:p>
                  </a:txBody>
                  <a:tcPr marL="0" marR="0" marT="0" marB="0" anchor="ctr"/>
                </a:tc>
                <a:tc>
                  <a:txBody>
                    <a:bodyPr/>
                    <a:lstStyle/>
                    <a:p>
                      <a:pPr algn="ctr" fontAlgn="ctr"/>
                      <a:r>
                        <a:rPr lang="ru-RU" sz="900" b="0" i="0" u="none" strike="noStrike">
                          <a:solidFill>
                            <a:srgbClr val="000000"/>
                          </a:solidFill>
                          <a:effectLst/>
                          <a:latin typeface="Times New Roman"/>
                        </a:rPr>
                        <a:t>22 800,5</a:t>
                      </a:r>
                    </a:p>
                  </a:txBody>
                  <a:tcPr marL="0" marR="0" marT="0" marB="0" anchor="ctr"/>
                </a:tc>
              </a:tr>
              <a:tr h="136698">
                <a:tc>
                  <a:txBody>
                    <a:bodyPr/>
                    <a:lstStyle/>
                    <a:p>
                      <a:pPr algn="l" fontAlgn="ctr"/>
                      <a:r>
                        <a:rPr lang="ru-RU" sz="900" b="0" i="0" u="none" strike="noStrike">
                          <a:effectLst/>
                          <a:latin typeface="Times New Roman"/>
                        </a:rPr>
                        <a:t>Количество малых и средних предприятий, включая микропредприятия (на конец года)</a:t>
                      </a:r>
                    </a:p>
                  </a:txBody>
                  <a:tcPr marL="0" marR="0" marT="0" marB="0" anchor="ctr"/>
                </a:tc>
                <a:tc>
                  <a:txBody>
                    <a:bodyPr/>
                    <a:lstStyle/>
                    <a:p>
                      <a:pPr algn="ctr" fontAlgn="ctr"/>
                      <a:r>
                        <a:rPr lang="ru-RU" sz="900" b="0" i="0" u="none" strike="noStrike">
                          <a:effectLst/>
                          <a:latin typeface="Times New Roman"/>
                        </a:rPr>
                        <a:t>единиц</a:t>
                      </a:r>
                    </a:p>
                  </a:txBody>
                  <a:tcPr marL="0" marR="0" marT="0" marB="0" anchor="ctr"/>
                </a:tc>
                <a:tc>
                  <a:txBody>
                    <a:bodyPr/>
                    <a:lstStyle/>
                    <a:p>
                      <a:pPr algn="ctr" fontAlgn="ctr"/>
                      <a:r>
                        <a:rPr lang="ru-RU" sz="900" b="0" i="0" u="none" strike="noStrike">
                          <a:effectLst/>
                          <a:latin typeface="Times New Roman"/>
                        </a:rPr>
                        <a:t>2889</a:t>
                      </a:r>
                    </a:p>
                  </a:txBody>
                  <a:tcPr marL="0" marR="0" marT="0" marB="0" anchor="ctr"/>
                </a:tc>
                <a:tc>
                  <a:txBody>
                    <a:bodyPr/>
                    <a:lstStyle/>
                    <a:p>
                      <a:pPr algn="ctr" fontAlgn="ctr"/>
                      <a:r>
                        <a:rPr lang="ru-RU" sz="900" b="0" i="0" u="none" strike="noStrike">
                          <a:effectLst/>
                          <a:latin typeface="Times New Roman"/>
                        </a:rPr>
                        <a:t>2876</a:t>
                      </a:r>
                    </a:p>
                  </a:txBody>
                  <a:tcPr marL="0" marR="0" marT="0" marB="0" anchor="ctr"/>
                </a:tc>
                <a:tc>
                  <a:txBody>
                    <a:bodyPr/>
                    <a:lstStyle/>
                    <a:p>
                      <a:pPr algn="ctr" fontAlgn="ctr"/>
                      <a:r>
                        <a:rPr lang="ru-RU" sz="900" b="0" i="0" u="none" strike="noStrike">
                          <a:effectLst/>
                          <a:latin typeface="Times New Roman"/>
                        </a:rPr>
                        <a:t>2894</a:t>
                      </a:r>
                    </a:p>
                  </a:txBody>
                  <a:tcPr marL="0" marR="0" marT="0" marB="0" anchor="ctr"/>
                </a:tc>
                <a:tc>
                  <a:txBody>
                    <a:bodyPr/>
                    <a:lstStyle/>
                    <a:p>
                      <a:pPr algn="ctr" fontAlgn="ctr"/>
                      <a:r>
                        <a:rPr lang="ru-RU" sz="900" b="0" i="0" u="none" strike="noStrike">
                          <a:effectLst/>
                          <a:latin typeface="Times New Roman"/>
                        </a:rPr>
                        <a:t>2937</a:t>
                      </a:r>
                    </a:p>
                  </a:txBody>
                  <a:tcPr marL="0" marR="0" marT="0" marB="0" anchor="ctr"/>
                </a:tc>
                <a:tc>
                  <a:txBody>
                    <a:bodyPr/>
                    <a:lstStyle/>
                    <a:p>
                      <a:pPr algn="ctr" fontAlgn="ctr"/>
                      <a:r>
                        <a:rPr lang="ru-RU" sz="900" b="0" i="0" u="none" strike="noStrike">
                          <a:effectLst/>
                          <a:latin typeface="Times New Roman"/>
                        </a:rPr>
                        <a:t>2864</a:t>
                      </a:r>
                    </a:p>
                  </a:txBody>
                  <a:tcPr marL="0" marR="0" marT="0" marB="0" anchor="ctr"/>
                </a:tc>
                <a:tc>
                  <a:txBody>
                    <a:bodyPr/>
                    <a:lstStyle/>
                    <a:p>
                      <a:pPr algn="ctr" fontAlgn="ctr"/>
                      <a:r>
                        <a:rPr lang="ru-RU" sz="900" b="0" i="0" u="none" strike="noStrike">
                          <a:effectLst/>
                          <a:latin typeface="Times New Roman"/>
                        </a:rPr>
                        <a:t>2901</a:t>
                      </a:r>
                    </a:p>
                  </a:txBody>
                  <a:tcPr marL="0" marR="0" marT="0" marB="0" anchor="ctr"/>
                </a:tc>
                <a:tc>
                  <a:txBody>
                    <a:bodyPr/>
                    <a:lstStyle/>
                    <a:p>
                      <a:pPr algn="ctr" fontAlgn="ctr"/>
                      <a:r>
                        <a:rPr lang="ru-RU" sz="900" b="0" i="0" u="none" strike="noStrike">
                          <a:effectLst/>
                          <a:latin typeface="Times New Roman"/>
                        </a:rPr>
                        <a:t>2974</a:t>
                      </a:r>
                    </a:p>
                  </a:txBody>
                  <a:tcPr marL="0" marR="0" marT="0" marB="0" anchor="ctr"/>
                </a:tc>
                <a:tc>
                  <a:txBody>
                    <a:bodyPr/>
                    <a:lstStyle/>
                    <a:p>
                      <a:pPr algn="ctr" fontAlgn="ctr"/>
                      <a:r>
                        <a:rPr lang="ru-RU" sz="900" b="0" i="0" u="none" strike="noStrike">
                          <a:effectLst/>
                          <a:latin typeface="Times New Roman"/>
                        </a:rPr>
                        <a:t>2857</a:t>
                      </a:r>
                    </a:p>
                  </a:txBody>
                  <a:tcPr marL="0" marR="0" marT="0" marB="0" anchor="ctr"/>
                </a:tc>
                <a:tc>
                  <a:txBody>
                    <a:bodyPr/>
                    <a:lstStyle/>
                    <a:p>
                      <a:pPr algn="ctr" fontAlgn="ctr"/>
                      <a:r>
                        <a:rPr lang="ru-RU" sz="900" b="0" i="0" u="none" strike="noStrike">
                          <a:effectLst/>
                          <a:latin typeface="Times New Roman"/>
                        </a:rPr>
                        <a:t>2913</a:t>
                      </a:r>
                    </a:p>
                  </a:txBody>
                  <a:tcPr marL="0" marR="0" marT="0" marB="0" anchor="ctr"/>
                </a:tc>
                <a:tc>
                  <a:txBody>
                    <a:bodyPr/>
                    <a:lstStyle/>
                    <a:p>
                      <a:pPr algn="ctr" fontAlgn="ctr"/>
                      <a:r>
                        <a:rPr lang="ru-RU" sz="900" b="0" i="0" u="none" strike="noStrike">
                          <a:effectLst/>
                          <a:latin typeface="Times New Roman"/>
                        </a:rPr>
                        <a:t>3015</a:t>
                      </a:r>
                    </a:p>
                  </a:txBody>
                  <a:tcPr marL="0" marR="0" marT="0" marB="0" anchor="ctr"/>
                </a:tc>
              </a:tr>
              <a:tr h="190163">
                <a:tc>
                  <a:txBody>
                    <a:bodyPr/>
                    <a:lstStyle/>
                    <a:p>
                      <a:pPr algn="l" fontAlgn="ctr"/>
                      <a:r>
                        <a:rPr lang="ru-RU" sz="900" b="0" i="0" u="none" strike="noStrike">
                          <a:effectLst/>
                          <a:latin typeface="Times New Roman"/>
                        </a:rPr>
                        <a:t>Номинальная начисленная среднемесячная заработная плата работников организаций*</a:t>
                      </a:r>
                    </a:p>
                  </a:txBody>
                  <a:tcPr marL="0" marR="0" marT="0" marB="0" anchor="ctr"/>
                </a:tc>
                <a:tc>
                  <a:txBody>
                    <a:bodyPr/>
                    <a:lstStyle/>
                    <a:p>
                      <a:pPr algn="ctr" fontAlgn="ctr"/>
                      <a:r>
                        <a:rPr lang="ru-RU" sz="900" b="0" i="0" u="none" strike="noStrike">
                          <a:effectLst/>
                          <a:latin typeface="Times New Roman"/>
                        </a:rPr>
                        <a:t>руб/мес</a:t>
                      </a:r>
                    </a:p>
                  </a:txBody>
                  <a:tcPr marL="0" marR="0" marT="0" marB="0" anchor="ctr"/>
                </a:tc>
                <a:tc>
                  <a:txBody>
                    <a:bodyPr/>
                    <a:lstStyle/>
                    <a:p>
                      <a:pPr algn="ctr" fontAlgn="ctr"/>
                      <a:r>
                        <a:rPr lang="ru-RU" sz="900" b="0" i="0" u="none" strike="noStrike">
                          <a:effectLst/>
                          <a:latin typeface="Times New Roman"/>
                        </a:rPr>
                        <a:t>36347,5</a:t>
                      </a:r>
                    </a:p>
                  </a:txBody>
                  <a:tcPr marL="0" marR="0" marT="0" marB="0" anchor="ctr"/>
                </a:tc>
                <a:tc>
                  <a:txBody>
                    <a:bodyPr/>
                    <a:lstStyle/>
                    <a:p>
                      <a:pPr algn="ctr" fontAlgn="ctr"/>
                      <a:r>
                        <a:rPr lang="ru-RU" sz="900" b="0" i="0" u="none" strike="noStrike">
                          <a:effectLst/>
                          <a:latin typeface="Times New Roman"/>
                        </a:rPr>
                        <a:t>38020,3</a:t>
                      </a:r>
                    </a:p>
                  </a:txBody>
                  <a:tcPr marL="0" marR="0" marT="0" marB="0" anchor="ctr"/>
                </a:tc>
                <a:tc>
                  <a:txBody>
                    <a:bodyPr/>
                    <a:lstStyle/>
                    <a:p>
                      <a:pPr algn="ctr" fontAlgn="ctr"/>
                      <a:r>
                        <a:rPr lang="ru-RU" sz="900" b="0" i="0" u="none" strike="noStrike">
                          <a:effectLst/>
                          <a:latin typeface="Times New Roman"/>
                        </a:rPr>
                        <a:t>38346,6</a:t>
                      </a:r>
                    </a:p>
                  </a:txBody>
                  <a:tcPr marL="0" marR="0" marT="0" marB="0" anchor="ctr"/>
                </a:tc>
                <a:tc>
                  <a:txBody>
                    <a:bodyPr/>
                    <a:lstStyle/>
                    <a:p>
                      <a:pPr algn="ctr" fontAlgn="ctr"/>
                      <a:r>
                        <a:rPr lang="ru-RU" sz="900" b="0" i="0" u="none" strike="noStrike">
                          <a:effectLst/>
                          <a:latin typeface="Times New Roman"/>
                        </a:rPr>
                        <a:t>38528,4</a:t>
                      </a:r>
                    </a:p>
                  </a:txBody>
                  <a:tcPr marL="0" marR="0" marT="0" marB="0" anchor="ctr"/>
                </a:tc>
                <a:tc>
                  <a:txBody>
                    <a:bodyPr/>
                    <a:lstStyle/>
                    <a:p>
                      <a:pPr algn="ctr" fontAlgn="ctr"/>
                      <a:r>
                        <a:rPr lang="ru-RU" sz="900" b="0" i="0" u="none" strike="noStrike">
                          <a:effectLst/>
                          <a:latin typeface="Times New Roman"/>
                        </a:rPr>
                        <a:t>39997,3</a:t>
                      </a:r>
                    </a:p>
                  </a:txBody>
                  <a:tcPr marL="0" marR="0" marT="0" marB="0" anchor="ctr"/>
                </a:tc>
                <a:tc>
                  <a:txBody>
                    <a:bodyPr/>
                    <a:lstStyle/>
                    <a:p>
                      <a:pPr algn="ctr" fontAlgn="ctr"/>
                      <a:r>
                        <a:rPr lang="ru-RU" sz="900" b="0" i="0" u="none" strike="noStrike">
                          <a:effectLst/>
                          <a:latin typeface="Times New Roman"/>
                        </a:rPr>
                        <a:t>40685,7</a:t>
                      </a:r>
                    </a:p>
                  </a:txBody>
                  <a:tcPr marL="0" marR="0" marT="0" marB="0" anchor="ctr"/>
                </a:tc>
                <a:tc>
                  <a:txBody>
                    <a:bodyPr/>
                    <a:lstStyle/>
                    <a:p>
                      <a:pPr algn="ctr" fontAlgn="ctr"/>
                      <a:r>
                        <a:rPr lang="ru-RU" sz="900" b="0" i="0" u="none" strike="noStrike">
                          <a:effectLst/>
                          <a:latin typeface="Times New Roman"/>
                        </a:rPr>
                        <a:t>40955,6</a:t>
                      </a:r>
                    </a:p>
                  </a:txBody>
                  <a:tcPr marL="0" marR="0" marT="0" marB="0" anchor="ctr"/>
                </a:tc>
                <a:tc>
                  <a:txBody>
                    <a:bodyPr/>
                    <a:lstStyle/>
                    <a:p>
                      <a:pPr algn="ctr" fontAlgn="ctr"/>
                      <a:r>
                        <a:rPr lang="ru-RU" sz="900" b="0" i="0" u="none" strike="noStrike">
                          <a:effectLst/>
                          <a:latin typeface="Times New Roman"/>
                        </a:rPr>
                        <a:t>42317,8,</a:t>
                      </a:r>
                    </a:p>
                  </a:txBody>
                  <a:tcPr marL="0" marR="0" marT="0" marB="0" anchor="ctr"/>
                </a:tc>
                <a:tc>
                  <a:txBody>
                    <a:bodyPr/>
                    <a:lstStyle/>
                    <a:p>
                      <a:pPr algn="ctr" fontAlgn="ctr"/>
                      <a:r>
                        <a:rPr lang="ru-RU" sz="900" b="0" i="0" u="none" strike="noStrike">
                          <a:effectLst/>
                          <a:latin typeface="Times New Roman"/>
                        </a:rPr>
                        <a:t>43289,5</a:t>
                      </a:r>
                    </a:p>
                  </a:txBody>
                  <a:tcPr marL="0" marR="0" marT="0" marB="0" anchor="ctr"/>
                </a:tc>
                <a:tc>
                  <a:txBody>
                    <a:bodyPr/>
                    <a:lstStyle/>
                    <a:p>
                      <a:pPr algn="ctr" fontAlgn="ctr"/>
                      <a:r>
                        <a:rPr lang="ru-RU" sz="900" b="0" i="0" u="none" strike="noStrike">
                          <a:effectLst/>
                          <a:latin typeface="Times New Roman"/>
                        </a:rPr>
                        <a:t>43617,8</a:t>
                      </a:r>
                    </a:p>
                  </a:txBody>
                  <a:tcPr marL="0" marR="0" marT="0" marB="0" anchor="ctr"/>
                </a:tc>
              </a:tr>
              <a:tr h="312638">
                <a:tc>
                  <a:txBody>
                    <a:bodyPr/>
                    <a:lstStyle/>
                    <a:p>
                      <a:pPr algn="l" fontAlgn="ctr"/>
                      <a:r>
                        <a:rPr lang="ru-RU" sz="900" b="0" i="0" u="none" strike="noStrike">
                          <a:effectLst/>
                          <a:latin typeface="Times New Roman"/>
                        </a:rPr>
                        <a:t>Уровень зарегистрированной безработицы (на конец года)</a:t>
                      </a:r>
                    </a:p>
                  </a:txBody>
                  <a:tcPr marL="0" marR="0" marT="0" marB="0" anchor="ctr"/>
                </a:tc>
                <a:tc>
                  <a:txBody>
                    <a:bodyPr/>
                    <a:lstStyle/>
                    <a:p>
                      <a:pPr algn="ctr" fontAlgn="ctr"/>
                      <a:r>
                        <a:rPr lang="ru-RU" sz="900" b="0" i="0" u="none" strike="noStrike">
                          <a:effectLst/>
                          <a:latin typeface="Times New Roman"/>
                        </a:rPr>
                        <a:t>%</a:t>
                      </a:r>
                    </a:p>
                  </a:txBody>
                  <a:tcPr marL="0" marR="0" marT="0" marB="0" anchor="ctr"/>
                </a:tc>
                <a:tc>
                  <a:txBody>
                    <a:bodyPr/>
                    <a:lstStyle/>
                    <a:p>
                      <a:pPr algn="ctr" fontAlgn="ctr"/>
                      <a:r>
                        <a:rPr lang="ru-RU" sz="900" b="0" i="0" u="none" strike="noStrike">
                          <a:effectLst/>
                          <a:latin typeface="Times New Roman"/>
                        </a:rPr>
                        <a:t>0,2</a:t>
                      </a:r>
                    </a:p>
                  </a:txBody>
                  <a:tcPr marL="0" marR="0" marT="0" marB="0" anchor="ctr"/>
                </a:tc>
                <a:tc>
                  <a:txBody>
                    <a:bodyPr/>
                    <a:lstStyle/>
                    <a:p>
                      <a:pPr algn="ctr" fontAlgn="ctr"/>
                      <a:r>
                        <a:rPr lang="ru-RU" sz="900" b="0" i="0" u="none" strike="noStrike">
                          <a:effectLst/>
                          <a:latin typeface="Times New Roman"/>
                        </a:rPr>
                        <a:t>0,2</a:t>
                      </a:r>
                    </a:p>
                  </a:txBody>
                  <a:tcPr marL="0" marR="0" marT="0" marB="0" anchor="ctr"/>
                </a:tc>
                <a:tc>
                  <a:txBody>
                    <a:bodyPr/>
                    <a:lstStyle/>
                    <a:p>
                      <a:pPr algn="ctr" fontAlgn="ctr"/>
                      <a:r>
                        <a:rPr lang="ru-RU" sz="900" b="0" i="0" u="none" strike="noStrike">
                          <a:effectLst/>
                          <a:latin typeface="Times New Roman"/>
                        </a:rPr>
                        <a:t>0,2</a:t>
                      </a:r>
                    </a:p>
                  </a:txBody>
                  <a:tcPr marL="0" marR="0" marT="0" marB="0" anchor="ctr"/>
                </a:tc>
                <a:tc>
                  <a:txBody>
                    <a:bodyPr/>
                    <a:lstStyle/>
                    <a:p>
                      <a:pPr algn="ctr" fontAlgn="ctr"/>
                      <a:r>
                        <a:rPr lang="ru-RU" sz="900" b="0" i="0" u="none" strike="noStrike">
                          <a:effectLst/>
                          <a:latin typeface="Times New Roman"/>
                        </a:rPr>
                        <a:t>0,2</a:t>
                      </a:r>
                    </a:p>
                  </a:txBody>
                  <a:tcPr marL="0" marR="0" marT="0" marB="0" anchor="ctr"/>
                </a:tc>
                <a:tc>
                  <a:txBody>
                    <a:bodyPr/>
                    <a:lstStyle/>
                    <a:p>
                      <a:pPr algn="ctr" fontAlgn="ctr"/>
                      <a:r>
                        <a:rPr lang="ru-RU" sz="900" b="0" i="0" u="none" strike="noStrike">
                          <a:effectLst/>
                          <a:latin typeface="Times New Roman"/>
                        </a:rPr>
                        <a:t>0,2</a:t>
                      </a:r>
                    </a:p>
                  </a:txBody>
                  <a:tcPr marL="0" marR="0" marT="0" marB="0" anchor="ctr"/>
                </a:tc>
                <a:tc>
                  <a:txBody>
                    <a:bodyPr/>
                    <a:lstStyle/>
                    <a:p>
                      <a:pPr algn="ctr" fontAlgn="ctr"/>
                      <a:r>
                        <a:rPr lang="ru-RU" sz="900" b="0" i="0" u="none" strike="noStrike">
                          <a:effectLst/>
                          <a:latin typeface="Times New Roman"/>
                        </a:rPr>
                        <a:t>0,2</a:t>
                      </a:r>
                    </a:p>
                  </a:txBody>
                  <a:tcPr marL="0" marR="0" marT="0" marB="0" anchor="ctr"/>
                </a:tc>
                <a:tc>
                  <a:txBody>
                    <a:bodyPr/>
                    <a:lstStyle/>
                    <a:p>
                      <a:pPr algn="ctr" fontAlgn="ctr"/>
                      <a:r>
                        <a:rPr lang="ru-RU" sz="900" b="0" i="0" u="none" strike="noStrike">
                          <a:effectLst/>
                          <a:latin typeface="Times New Roman"/>
                        </a:rPr>
                        <a:t>0,2</a:t>
                      </a:r>
                    </a:p>
                  </a:txBody>
                  <a:tcPr marL="0" marR="0" marT="0" marB="0" anchor="ctr"/>
                </a:tc>
                <a:tc>
                  <a:txBody>
                    <a:bodyPr/>
                    <a:lstStyle/>
                    <a:p>
                      <a:pPr algn="ctr" fontAlgn="ctr"/>
                      <a:r>
                        <a:rPr lang="ru-RU" sz="900" b="0" i="0" u="none" strike="noStrike">
                          <a:effectLst/>
                          <a:latin typeface="Times New Roman"/>
                        </a:rPr>
                        <a:t>0,2</a:t>
                      </a:r>
                    </a:p>
                  </a:txBody>
                  <a:tcPr marL="0" marR="0" marT="0" marB="0" anchor="ctr"/>
                </a:tc>
                <a:tc>
                  <a:txBody>
                    <a:bodyPr/>
                    <a:lstStyle/>
                    <a:p>
                      <a:pPr algn="ctr" fontAlgn="ctr"/>
                      <a:r>
                        <a:rPr lang="ru-RU" sz="900" b="0" i="0" u="none" strike="noStrike">
                          <a:effectLst/>
                          <a:latin typeface="Times New Roman"/>
                        </a:rPr>
                        <a:t>0,2</a:t>
                      </a:r>
                    </a:p>
                  </a:txBody>
                  <a:tcPr marL="0" marR="0" marT="0" marB="0" anchor="ctr"/>
                </a:tc>
                <a:tc>
                  <a:txBody>
                    <a:bodyPr/>
                    <a:lstStyle/>
                    <a:p>
                      <a:pPr algn="ctr" fontAlgn="ctr"/>
                      <a:r>
                        <a:rPr lang="ru-RU" sz="900" b="0" i="0" u="none" strike="noStrike">
                          <a:effectLst/>
                          <a:latin typeface="Times New Roman"/>
                        </a:rPr>
                        <a:t>0,2</a:t>
                      </a:r>
                    </a:p>
                  </a:txBody>
                  <a:tcPr marL="0" marR="0" marT="0" marB="0" anchor="ctr"/>
                </a:tc>
              </a:tr>
              <a:tr h="378769">
                <a:tc>
                  <a:txBody>
                    <a:bodyPr/>
                    <a:lstStyle/>
                    <a:p>
                      <a:pPr algn="l" fontAlgn="ctr"/>
                      <a:r>
                        <a:rPr lang="ru-RU" sz="900" b="0" i="0" u="none" strike="noStrike">
                          <a:effectLst/>
                          <a:latin typeface="Times New Roman"/>
                        </a:rPr>
                        <a:t>Фонд заработной платы работников организаций</a:t>
                      </a:r>
                    </a:p>
                  </a:txBody>
                  <a:tcPr marL="0" marR="0" marT="0" marB="0" anchor="ctr"/>
                </a:tc>
                <a:tc>
                  <a:txBody>
                    <a:bodyPr/>
                    <a:lstStyle/>
                    <a:p>
                      <a:pPr algn="ctr" fontAlgn="ctr"/>
                      <a:r>
                        <a:rPr lang="ru-RU" sz="900" b="0" i="0" u="none" strike="noStrike">
                          <a:effectLst/>
                          <a:latin typeface="Times New Roman"/>
                        </a:rPr>
                        <a:t>млн.руб. </a:t>
                      </a:r>
                    </a:p>
                  </a:txBody>
                  <a:tcPr marL="0" marR="0" marT="0" marB="0" anchor="ctr"/>
                </a:tc>
                <a:tc>
                  <a:txBody>
                    <a:bodyPr/>
                    <a:lstStyle/>
                    <a:p>
                      <a:pPr algn="ctr" fontAlgn="ctr"/>
                      <a:r>
                        <a:rPr lang="ru-RU" sz="900" b="0" i="0" u="none" strike="noStrike">
                          <a:effectLst/>
                          <a:latin typeface="Times New Roman"/>
                        </a:rPr>
                        <a:t>16160,2</a:t>
                      </a:r>
                    </a:p>
                  </a:txBody>
                  <a:tcPr marL="0" marR="0" marT="0" marB="0" anchor="ctr"/>
                </a:tc>
                <a:tc>
                  <a:txBody>
                    <a:bodyPr/>
                    <a:lstStyle/>
                    <a:p>
                      <a:pPr algn="ctr" fontAlgn="ctr"/>
                      <a:r>
                        <a:rPr lang="ru-RU" sz="900" b="0" i="0" u="none" strike="noStrike">
                          <a:effectLst/>
                          <a:latin typeface="Times New Roman"/>
                        </a:rPr>
                        <a:t>16835,5</a:t>
                      </a:r>
                    </a:p>
                  </a:txBody>
                  <a:tcPr marL="0" marR="0" marT="0" marB="0" anchor="ctr"/>
                </a:tc>
                <a:tc>
                  <a:txBody>
                    <a:bodyPr/>
                    <a:lstStyle/>
                    <a:p>
                      <a:pPr algn="ctr" fontAlgn="ctr"/>
                      <a:r>
                        <a:rPr lang="ru-RU" sz="900" b="0" i="0" u="none" strike="noStrike">
                          <a:effectLst/>
                          <a:latin typeface="Times New Roman"/>
                        </a:rPr>
                        <a:t>17035,1</a:t>
                      </a:r>
                    </a:p>
                  </a:txBody>
                  <a:tcPr marL="0" marR="0" marT="0" marB="0" anchor="ctr"/>
                </a:tc>
                <a:tc>
                  <a:txBody>
                    <a:bodyPr/>
                    <a:lstStyle/>
                    <a:p>
                      <a:pPr algn="ctr" fontAlgn="ctr"/>
                      <a:r>
                        <a:rPr lang="ru-RU" sz="900" b="0" i="0" u="none" strike="noStrike">
                          <a:effectLst/>
                          <a:latin typeface="Times New Roman"/>
                        </a:rPr>
                        <a:t>17175,8</a:t>
                      </a:r>
                    </a:p>
                  </a:txBody>
                  <a:tcPr marL="0" marR="0" marT="0" marB="0" anchor="ctr"/>
                </a:tc>
                <a:tc>
                  <a:txBody>
                    <a:bodyPr/>
                    <a:lstStyle/>
                    <a:p>
                      <a:pPr algn="ctr" fontAlgn="ctr"/>
                      <a:r>
                        <a:rPr lang="ru-RU" sz="900" b="0" i="0" u="none" strike="noStrike">
                          <a:effectLst/>
                          <a:latin typeface="Times New Roman"/>
                        </a:rPr>
                        <a:t>17734,8</a:t>
                      </a:r>
                    </a:p>
                  </a:txBody>
                  <a:tcPr marL="0" marR="0" marT="0" marB="0" anchor="ctr"/>
                </a:tc>
                <a:tc>
                  <a:txBody>
                    <a:bodyPr/>
                    <a:lstStyle/>
                    <a:p>
                      <a:pPr algn="ctr" fontAlgn="ctr"/>
                      <a:r>
                        <a:rPr lang="ru-RU" sz="900" b="0" i="0" u="none" strike="noStrike">
                          <a:effectLst/>
                          <a:latin typeface="Times New Roman"/>
                        </a:rPr>
                        <a:t>18088,9</a:t>
                      </a:r>
                    </a:p>
                  </a:txBody>
                  <a:tcPr marL="0" marR="0" marT="0" marB="0" anchor="ctr"/>
                </a:tc>
                <a:tc>
                  <a:txBody>
                    <a:bodyPr/>
                    <a:lstStyle/>
                    <a:p>
                      <a:pPr algn="ctr" fontAlgn="ctr"/>
                      <a:r>
                        <a:rPr lang="ru-RU" sz="900" b="0" i="0" u="none" strike="noStrike">
                          <a:effectLst/>
                          <a:latin typeface="Times New Roman"/>
                        </a:rPr>
                        <a:t>18186,0</a:t>
                      </a:r>
                    </a:p>
                  </a:txBody>
                  <a:tcPr marL="0" marR="0" marT="0" marB="0" anchor="ctr"/>
                </a:tc>
                <a:tc>
                  <a:txBody>
                    <a:bodyPr/>
                    <a:lstStyle/>
                    <a:p>
                      <a:pPr algn="ctr" fontAlgn="ctr"/>
                      <a:r>
                        <a:rPr lang="ru-RU" sz="900" b="0" i="0" u="none" strike="noStrike">
                          <a:effectLst/>
                          <a:latin typeface="Times New Roman"/>
                        </a:rPr>
                        <a:t>18773,8</a:t>
                      </a:r>
                    </a:p>
                  </a:txBody>
                  <a:tcPr marL="0" marR="0" marT="0" marB="0" anchor="ctr"/>
                </a:tc>
                <a:tc>
                  <a:txBody>
                    <a:bodyPr/>
                    <a:lstStyle/>
                    <a:p>
                      <a:pPr algn="ctr" fontAlgn="ctr"/>
                      <a:r>
                        <a:rPr lang="ru-RU" sz="900" b="0" i="0" u="none" strike="noStrike">
                          <a:effectLst/>
                          <a:latin typeface="Times New Roman"/>
                        </a:rPr>
                        <a:t>19272,4</a:t>
                      </a:r>
                    </a:p>
                  </a:txBody>
                  <a:tcPr marL="0" marR="0" marT="0" marB="0" anchor="ctr"/>
                </a:tc>
                <a:tc>
                  <a:txBody>
                    <a:bodyPr/>
                    <a:lstStyle/>
                    <a:p>
                      <a:pPr algn="ctr" fontAlgn="ctr"/>
                      <a:r>
                        <a:rPr lang="ru-RU" sz="900" b="0" i="0" u="none" strike="noStrike">
                          <a:effectLst/>
                          <a:latin typeface="Times New Roman"/>
                        </a:rPr>
                        <a:t>19528,0</a:t>
                      </a:r>
                    </a:p>
                  </a:txBody>
                  <a:tcPr marL="0" marR="0" marT="0" marB="0" anchor="ctr"/>
                </a:tc>
              </a:tr>
              <a:tr h="252513">
                <a:tc>
                  <a:txBody>
                    <a:bodyPr/>
                    <a:lstStyle/>
                    <a:p>
                      <a:pPr algn="l" fontAlgn="ctr"/>
                      <a:r>
                        <a:rPr lang="ru-RU" sz="900" b="0" i="0" u="none" strike="noStrike">
                          <a:solidFill>
                            <a:srgbClr val="000000"/>
                          </a:solidFill>
                          <a:effectLst/>
                          <a:latin typeface="Times New Roman"/>
                        </a:rPr>
                        <a:t>Среднесписочная численность работников организаций (без внешних совместителей)</a:t>
                      </a:r>
                    </a:p>
                  </a:txBody>
                  <a:tcPr marL="0" marR="0" marT="0" marB="0" anchor="ctr"/>
                </a:tc>
                <a:tc>
                  <a:txBody>
                    <a:bodyPr/>
                    <a:lstStyle/>
                    <a:p>
                      <a:pPr algn="ctr" fontAlgn="ctr"/>
                      <a:r>
                        <a:rPr lang="ru-RU" sz="900" b="0" i="0" u="none" strike="noStrike">
                          <a:solidFill>
                            <a:srgbClr val="000000"/>
                          </a:solidFill>
                          <a:effectLst/>
                          <a:latin typeface="Times New Roman"/>
                        </a:rPr>
                        <a:t>тыс. чел.</a:t>
                      </a:r>
                    </a:p>
                  </a:txBody>
                  <a:tcPr marL="0" marR="0" marT="0" marB="0" anchor="ctr"/>
                </a:tc>
                <a:tc>
                  <a:txBody>
                    <a:bodyPr/>
                    <a:lstStyle/>
                    <a:p>
                      <a:pPr algn="ctr" fontAlgn="ctr"/>
                      <a:r>
                        <a:rPr lang="ru-RU" sz="900" b="0" i="0" u="none" strike="noStrike">
                          <a:effectLst/>
                          <a:latin typeface="Times New Roman"/>
                        </a:rPr>
                        <a:t>37,05</a:t>
                      </a:r>
                    </a:p>
                  </a:txBody>
                  <a:tcPr marL="0" marR="0" marT="0" marB="0" anchor="ctr"/>
                </a:tc>
                <a:tc>
                  <a:txBody>
                    <a:bodyPr/>
                    <a:lstStyle/>
                    <a:p>
                      <a:pPr algn="ctr" fontAlgn="ctr"/>
                      <a:r>
                        <a:rPr lang="ru-RU" sz="900" b="0" i="0" u="none" strike="noStrike">
                          <a:effectLst/>
                          <a:latin typeface="Times New Roman"/>
                        </a:rPr>
                        <a:t>36,9</a:t>
                      </a:r>
                    </a:p>
                  </a:txBody>
                  <a:tcPr marL="0" marR="0" marT="0" marB="0" anchor="ctr"/>
                </a:tc>
                <a:tc>
                  <a:txBody>
                    <a:bodyPr/>
                    <a:lstStyle/>
                    <a:p>
                      <a:pPr algn="ctr" fontAlgn="ctr"/>
                      <a:r>
                        <a:rPr lang="ru-RU" sz="900" b="0" i="0" u="none" strike="noStrike">
                          <a:effectLst/>
                          <a:latin typeface="Times New Roman"/>
                        </a:rPr>
                        <a:t>37,02</a:t>
                      </a:r>
                    </a:p>
                  </a:txBody>
                  <a:tcPr marL="0" marR="0" marT="0" marB="0" anchor="ctr"/>
                </a:tc>
                <a:tc>
                  <a:txBody>
                    <a:bodyPr/>
                    <a:lstStyle/>
                    <a:p>
                      <a:pPr algn="ctr" fontAlgn="ctr"/>
                      <a:r>
                        <a:rPr lang="ru-RU" sz="900" b="0" i="0" u="none" strike="noStrike">
                          <a:effectLst/>
                          <a:latin typeface="Times New Roman"/>
                        </a:rPr>
                        <a:t>37,15</a:t>
                      </a:r>
                    </a:p>
                  </a:txBody>
                  <a:tcPr marL="0" marR="0" marT="0" marB="0" anchor="ctr"/>
                </a:tc>
                <a:tc>
                  <a:txBody>
                    <a:bodyPr/>
                    <a:lstStyle/>
                    <a:p>
                      <a:pPr algn="ctr" fontAlgn="ctr"/>
                      <a:r>
                        <a:rPr lang="ru-RU" sz="900" b="0" i="0" u="none" strike="noStrike">
                          <a:effectLst/>
                          <a:latin typeface="Times New Roman"/>
                        </a:rPr>
                        <a:t>36,95</a:t>
                      </a:r>
                    </a:p>
                  </a:txBody>
                  <a:tcPr marL="0" marR="0" marT="0" marB="0" anchor="ctr"/>
                </a:tc>
                <a:tc>
                  <a:txBody>
                    <a:bodyPr/>
                    <a:lstStyle/>
                    <a:p>
                      <a:pPr algn="ctr" fontAlgn="ctr"/>
                      <a:r>
                        <a:rPr lang="ru-RU" sz="900" b="0" i="0" u="none" strike="noStrike">
                          <a:effectLst/>
                          <a:latin typeface="Times New Roman"/>
                        </a:rPr>
                        <a:t>37,05</a:t>
                      </a:r>
                    </a:p>
                  </a:txBody>
                  <a:tcPr marL="0" marR="0" marT="0" marB="0" anchor="ctr"/>
                </a:tc>
                <a:tc>
                  <a:txBody>
                    <a:bodyPr/>
                    <a:lstStyle/>
                    <a:p>
                      <a:pPr algn="ctr" fontAlgn="ctr"/>
                      <a:r>
                        <a:rPr lang="ru-RU" sz="900" b="0" i="0" u="none" strike="noStrike">
                          <a:effectLst/>
                          <a:latin typeface="Times New Roman"/>
                        </a:rPr>
                        <a:t>37,25</a:t>
                      </a:r>
                    </a:p>
                  </a:txBody>
                  <a:tcPr marL="0" marR="0" marT="0" marB="0" anchor="ctr"/>
                </a:tc>
                <a:tc>
                  <a:txBody>
                    <a:bodyPr/>
                    <a:lstStyle/>
                    <a:p>
                      <a:pPr algn="ctr" fontAlgn="ctr"/>
                      <a:r>
                        <a:rPr lang="ru-RU" sz="900" b="0" i="0" u="none" strike="noStrike">
                          <a:effectLst/>
                          <a:latin typeface="Times New Roman"/>
                        </a:rPr>
                        <a:t>36,97</a:t>
                      </a:r>
                    </a:p>
                  </a:txBody>
                  <a:tcPr marL="0" marR="0" marT="0" marB="0" anchor="ctr"/>
                </a:tc>
                <a:tc>
                  <a:txBody>
                    <a:bodyPr/>
                    <a:lstStyle/>
                    <a:p>
                      <a:pPr algn="ctr" fontAlgn="ctr"/>
                      <a:r>
                        <a:rPr lang="ru-RU" sz="900" b="0" i="0" u="none" strike="noStrike">
                          <a:effectLst/>
                          <a:latin typeface="Times New Roman"/>
                        </a:rPr>
                        <a:t>37,1</a:t>
                      </a:r>
                    </a:p>
                  </a:txBody>
                  <a:tcPr marL="0" marR="0" marT="0" marB="0" anchor="ctr"/>
                </a:tc>
                <a:tc>
                  <a:txBody>
                    <a:bodyPr/>
                    <a:lstStyle/>
                    <a:p>
                      <a:pPr algn="ctr" fontAlgn="ctr"/>
                      <a:r>
                        <a:rPr lang="ru-RU" sz="900" b="0" i="0" u="none" strike="noStrike">
                          <a:effectLst/>
                          <a:latin typeface="Times New Roman"/>
                        </a:rPr>
                        <a:t>37,31</a:t>
                      </a:r>
                    </a:p>
                  </a:txBody>
                  <a:tcPr marL="0" marR="0" marT="0" marB="0" anchor="ctr"/>
                </a:tc>
              </a:tr>
              <a:tr h="378769">
                <a:tc>
                  <a:txBody>
                    <a:bodyPr/>
                    <a:lstStyle/>
                    <a:p>
                      <a:pPr algn="l" fontAlgn="ctr"/>
                      <a:r>
                        <a:rPr lang="ru-RU" sz="900" b="0" i="0" u="none" strike="noStrike">
                          <a:solidFill>
                            <a:srgbClr val="000000"/>
                          </a:solidFill>
                          <a:effectLst/>
                          <a:latin typeface="Times New Roman"/>
                        </a:rPr>
                        <a:t>Количество российских посетителей из других регионов (резидентов)</a:t>
                      </a:r>
                    </a:p>
                  </a:txBody>
                  <a:tcPr marL="0" marR="0" marT="0" marB="0" anchor="ctr"/>
                </a:tc>
                <a:tc>
                  <a:txBody>
                    <a:bodyPr/>
                    <a:lstStyle/>
                    <a:p>
                      <a:pPr algn="ctr" fontAlgn="ctr"/>
                      <a:r>
                        <a:rPr lang="ru-RU" sz="900" b="0" i="0" u="none" strike="noStrike">
                          <a:solidFill>
                            <a:srgbClr val="000000"/>
                          </a:solidFill>
                          <a:effectLst/>
                          <a:latin typeface="Times New Roman"/>
                        </a:rPr>
                        <a:t>тыс. чел.</a:t>
                      </a:r>
                    </a:p>
                  </a:txBody>
                  <a:tcPr marL="0" marR="0" marT="0" marB="0" anchor="ctr"/>
                </a:tc>
                <a:tc>
                  <a:txBody>
                    <a:bodyPr/>
                    <a:lstStyle/>
                    <a:p>
                      <a:pPr algn="ctr" fontAlgn="ctr"/>
                      <a:r>
                        <a:rPr lang="ru-RU" sz="900" b="0" i="0" u="none" strike="noStrike">
                          <a:effectLst/>
                          <a:latin typeface="Times New Roman"/>
                        </a:rPr>
                        <a:t>182,08</a:t>
                      </a:r>
                    </a:p>
                  </a:txBody>
                  <a:tcPr marL="0" marR="0" marT="0" marB="0" anchor="ctr"/>
                </a:tc>
                <a:tc>
                  <a:txBody>
                    <a:bodyPr/>
                    <a:lstStyle/>
                    <a:p>
                      <a:pPr algn="ctr" fontAlgn="ctr"/>
                      <a:r>
                        <a:rPr lang="ru-RU" sz="900" b="0" i="0" u="none" strike="noStrike">
                          <a:effectLst/>
                          <a:latin typeface="Times New Roman"/>
                        </a:rPr>
                        <a:t>182,06</a:t>
                      </a:r>
                    </a:p>
                  </a:txBody>
                  <a:tcPr marL="0" marR="0" marT="0" marB="0" anchor="ctr"/>
                </a:tc>
                <a:tc>
                  <a:txBody>
                    <a:bodyPr/>
                    <a:lstStyle/>
                    <a:p>
                      <a:pPr algn="ctr" fontAlgn="ctr"/>
                      <a:r>
                        <a:rPr lang="ru-RU" sz="900" b="0" i="0" u="none" strike="noStrike">
                          <a:effectLst/>
                          <a:latin typeface="Times New Roman"/>
                        </a:rPr>
                        <a:t>183,10</a:t>
                      </a:r>
                    </a:p>
                  </a:txBody>
                  <a:tcPr marL="0" marR="0" marT="0" marB="0" anchor="ctr"/>
                </a:tc>
                <a:tc>
                  <a:txBody>
                    <a:bodyPr/>
                    <a:lstStyle/>
                    <a:p>
                      <a:pPr algn="ctr" fontAlgn="ctr"/>
                      <a:r>
                        <a:rPr lang="ru-RU" sz="900" b="0" i="0" u="none" strike="noStrike">
                          <a:effectLst/>
                          <a:latin typeface="Times New Roman"/>
                        </a:rPr>
                        <a:t>187,60</a:t>
                      </a:r>
                    </a:p>
                  </a:txBody>
                  <a:tcPr marL="0" marR="0" marT="0" marB="0" anchor="ctr"/>
                </a:tc>
                <a:tc>
                  <a:txBody>
                    <a:bodyPr/>
                    <a:lstStyle/>
                    <a:p>
                      <a:pPr algn="ctr" fontAlgn="ctr"/>
                      <a:r>
                        <a:rPr lang="ru-RU" sz="900" b="0" i="0" u="none" strike="noStrike">
                          <a:effectLst/>
                          <a:latin typeface="Times New Roman"/>
                        </a:rPr>
                        <a:t>183,80</a:t>
                      </a:r>
                    </a:p>
                  </a:txBody>
                  <a:tcPr marL="0" marR="0" marT="0" marB="0" anchor="ctr"/>
                </a:tc>
                <a:tc>
                  <a:txBody>
                    <a:bodyPr/>
                    <a:lstStyle/>
                    <a:p>
                      <a:pPr algn="ctr" fontAlgn="ctr"/>
                      <a:r>
                        <a:rPr lang="ru-RU" sz="900" b="0" i="0" u="none" strike="noStrike">
                          <a:effectLst/>
                          <a:latin typeface="Times New Roman"/>
                        </a:rPr>
                        <a:t>186,70</a:t>
                      </a:r>
                    </a:p>
                  </a:txBody>
                  <a:tcPr marL="0" marR="0" marT="0" marB="0" anchor="ctr"/>
                </a:tc>
                <a:tc>
                  <a:txBody>
                    <a:bodyPr/>
                    <a:lstStyle/>
                    <a:p>
                      <a:pPr algn="ctr" fontAlgn="ctr"/>
                      <a:r>
                        <a:rPr lang="ru-RU" sz="900" b="0" i="0" u="none" strike="noStrike">
                          <a:effectLst/>
                          <a:latin typeface="Times New Roman"/>
                        </a:rPr>
                        <a:t>190,70</a:t>
                      </a:r>
                    </a:p>
                  </a:txBody>
                  <a:tcPr marL="0" marR="0" marT="0" marB="0" anchor="ctr"/>
                </a:tc>
                <a:tc>
                  <a:txBody>
                    <a:bodyPr/>
                    <a:lstStyle/>
                    <a:p>
                      <a:pPr algn="ctr" fontAlgn="ctr"/>
                      <a:r>
                        <a:rPr lang="ru-RU" sz="900" b="0" i="0" u="none" strike="noStrike">
                          <a:effectLst/>
                          <a:latin typeface="Times New Roman"/>
                        </a:rPr>
                        <a:t>185,30</a:t>
                      </a:r>
                    </a:p>
                  </a:txBody>
                  <a:tcPr marL="0" marR="0" marT="0" marB="0" anchor="ctr"/>
                </a:tc>
                <a:tc>
                  <a:txBody>
                    <a:bodyPr/>
                    <a:lstStyle/>
                    <a:p>
                      <a:pPr algn="ctr" fontAlgn="ctr"/>
                      <a:r>
                        <a:rPr lang="ru-RU" sz="900" b="0" i="0" u="none" strike="noStrike">
                          <a:effectLst/>
                          <a:latin typeface="Times New Roman"/>
                        </a:rPr>
                        <a:t>189,89</a:t>
                      </a:r>
                    </a:p>
                  </a:txBody>
                  <a:tcPr marL="0" marR="0" marT="0" marB="0" anchor="ctr"/>
                </a:tc>
                <a:tc>
                  <a:txBody>
                    <a:bodyPr/>
                    <a:lstStyle/>
                    <a:p>
                      <a:pPr algn="ctr" fontAlgn="ctr"/>
                      <a:r>
                        <a:rPr lang="ru-RU" sz="900" b="0" i="0" u="none" strike="noStrike" dirty="0">
                          <a:effectLst/>
                          <a:latin typeface="Times New Roman"/>
                        </a:rPr>
                        <a:t>194,90</a:t>
                      </a:r>
                    </a:p>
                  </a:txBody>
                  <a:tcPr marL="0" marR="0" marT="0" marB="0" anchor="ctr"/>
                </a:tc>
              </a:tr>
            </a:tbl>
          </a:graphicData>
        </a:graphic>
      </p:graphicFrame>
      <p:sp>
        <p:nvSpPr>
          <p:cNvPr id="3" name="Прямоугольник 2"/>
          <p:cNvSpPr/>
          <p:nvPr/>
        </p:nvSpPr>
        <p:spPr>
          <a:xfrm>
            <a:off x="1259631" y="239104"/>
            <a:ext cx="5441845" cy="923330"/>
          </a:xfrm>
          <a:prstGeom prst="rect">
            <a:avLst/>
          </a:prstGeom>
        </p:spPr>
        <p:txBody>
          <a:bodyPr wrap="square">
            <a:spAutoFit/>
          </a:bodyPr>
          <a:lstStyle/>
          <a:p>
            <a:pPr algn="ctr"/>
            <a:r>
              <a:rPr lang="ru-RU" b="1" dirty="0"/>
              <a:t>Прогноз социально-экономического развития города-курорта </a:t>
            </a:r>
            <a:r>
              <a:rPr lang="ru-RU" b="1" dirty="0" smtClean="0"/>
              <a:t>Пятигорска за 2019 </a:t>
            </a:r>
            <a:r>
              <a:rPr lang="ru-RU" b="1" dirty="0"/>
              <a:t>год </a:t>
            </a:r>
            <a:endParaRPr lang="ru-RU" b="1" dirty="0" smtClean="0"/>
          </a:p>
          <a:p>
            <a:pPr algn="ctr"/>
            <a:r>
              <a:rPr lang="ru-RU" b="1" dirty="0" smtClean="0"/>
              <a:t>и </a:t>
            </a:r>
            <a:r>
              <a:rPr lang="ru-RU" b="1" dirty="0"/>
              <a:t>на </a:t>
            </a:r>
            <a:r>
              <a:rPr lang="ru-RU" b="1" dirty="0" smtClean="0"/>
              <a:t>плановый период 2020-2022 гг.</a:t>
            </a:r>
            <a:endParaRPr lang="ru-RU" b="1" dirty="0"/>
          </a:p>
        </p:txBody>
      </p:sp>
      <p:pic>
        <p:nvPicPr>
          <p:cNvPr id="4" name="Picture 2" descr="C:\Users\superuser\Desktop\СЛАЙДЫ!!!!!!!\Новая папка\Картинки для бюджета\kissclipart-economy-png-clipart-climate-change-economy-clip-ar-b3661520985c006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69" y="44624"/>
            <a:ext cx="2407027" cy="15567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4135"/>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696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2558473074"/>
              </p:ext>
            </p:extLst>
          </p:nvPr>
        </p:nvGraphicFramePr>
        <p:xfrm>
          <a:off x="0" y="1016950"/>
          <a:ext cx="8766560" cy="5904656"/>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2" descr="https://ds127.centerstart.ru/sites/ds127.centerstart.ru/files/archive/1.jpg"/>
          <p:cNvPicPr>
            <a:picLocks noChangeAspect="1" noChangeArrowheads="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ackgroundRemoval t="1270" b="89844" l="4601" r="97429"/>
                    </a14:imgEffect>
                  </a14:imgLayer>
                </a14:imgProps>
              </a:ext>
              <a:ext uri="{28A0092B-C50C-407E-A947-70E740481C1C}">
                <a14:useLocalDpi xmlns:a14="http://schemas.microsoft.com/office/drawing/2010/main" val="0"/>
              </a:ext>
            </a:extLst>
          </a:blip>
          <a:srcRect/>
          <a:stretch>
            <a:fillRect/>
          </a:stretch>
        </p:blipFill>
        <p:spPr bwMode="auto">
          <a:xfrm rot="7942240">
            <a:off x="3184062" y="4137648"/>
            <a:ext cx="1780093" cy="570015"/>
          </a:xfrm>
          <a:prstGeom prst="rect">
            <a:avLst/>
          </a:prstGeom>
          <a:noFill/>
          <a:scene3d>
            <a:camera prst="orthographicFront">
              <a:rot lat="1200000" lon="20999996" rev="10500000"/>
            </a:camera>
            <a:lightRig rig="threePt" dir="t"/>
          </a:scene3d>
          <a:extLst>
            <a:ext uri="{909E8E84-426E-40DD-AFC4-6F175D3DCCD1}">
              <a14:hiddenFill xmlns:a14="http://schemas.microsoft.com/office/drawing/2010/main">
                <a:solidFill>
                  <a:srgbClr val="FFFFFF"/>
                </a:solidFill>
              </a14:hiddenFill>
            </a:ext>
          </a:extLst>
        </p:spPr>
      </p:pic>
      <p:sp>
        <p:nvSpPr>
          <p:cNvPr id="5" name="Заголовок 2"/>
          <p:cNvSpPr txBox="1">
            <a:spLocks/>
          </p:cNvSpPr>
          <p:nvPr/>
        </p:nvSpPr>
        <p:spPr>
          <a:xfrm>
            <a:off x="800285" y="1336961"/>
            <a:ext cx="7961313" cy="432048"/>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defRPr/>
            </a:pPr>
            <a:r>
              <a:rPr lang="ru-RU" sz="2000" b="1" kern="0" spc="0" dirty="0" smtClean="0">
                <a:ln>
                  <a:noFill/>
                </a:ln>
                <a:solidFill>
                  <a:prstClr val="black"/>
                </a:solidFill>
                <a:effectLst/>
                <a:latin typeface="Arial"/>
              </a:rPr>
              <a:t>     </a:t>
            </a:r>
            <a:endParaRPr lang="ru-RU" altLang="ru-RU" sz="2000" b="1" kern="0" spc="0" dirty="0">
              <a:ln>
                <a:noFill/>
              </a:ln>
              <a:solidFill>
                <a:prstClr val="black"/>
              </a:solidFill>
              <a:effectLst/>
              <a:latin typeface="Arial"/>
            </a:endParaRPr>
          </a:p>
        </p:txBody>
      </p:sp>
      <p:sp>
        <p:nvSpPr>
          <p:cNvPr id="69" name="Прямоугольник 68"/>
          <p:cNvSpPr/>
          <p:nvPr/>
        </p:nvSpPr>
        <p:spPr>
          <a:xfrm>
            <a:off x="1021482" y="-2621"/>
            <a:ext cx="8088772" cy="646331"/>
          </a:xfrm>
          <a:prstGeom prst="rect">
            <a:avLst/>
          </a:prstGeom>
          <a:noFill/>
        </p:spPr>
        <p:txBody>
          <a:bodyPr wrap="square" lIns="91440" tIns="45720" rIns="91440" bIns="45720">
            <a:spAutoFit/>
          </a:bodyPr>
          <a:lstStyle/>
          <a:p>
            <a:pPr algn="ctr"/>
            <a:r>
              <a:rPr lang="ru-RU" cap="all" spc="-60" dirty="0">
                <a:solidFill>
                  <a:schemeClr val="accent3">
                    <a:lumMod val="50000"/>
                  </a:schemeClr>
                </a:solidFill>
                <a:latin typeface="+mj-lt"/>
                <a:ea typeface="+mj-ea"/>
                <a:cs typeface="+mj-cs"/>
              </a:rPr>
              <a:t>Основные характеристики исполнения бюджета города-курорта </a:t>
            </a:r>
            <a:r>
              <a:rPr lang="ru-RU" cap="all" spc="-60" dirty="0" smtClean="0">
                <a:solidFill>
                  <a:schemeClr val="accent3">
                    <a:lumMod val="50000"/>
                  </a:schemeClr>
                </a:solidFill>
                <a:latin typeface="+mj-lt"/>
                <a:ea typeface="+mj-ea"/>
                <a:cs typeface="+mj-cs"/>
              </a:rPr>
              <a:t>Пятигорска </a:t>
            </a:r>
            <a:r>
              <a:rPr lang="ru-RU" cap="all" spc="-60" dirty="0">
                <a:solidFill>
                  <a:schemeClr val="accent3">
                    <a:lumMod val="50000"/>
                  </a:schemeClr>
                </a:solidFill>
                <a:latin typeface="+mj-lt"/>
                <a:ea typeface="+mj-ea"/>
                <a:cs typeface="+mj-cs"/>
              </a:rPr>
              <a:t>за </a:t>
            </a:r>
            <a:r>
              <a:rPr lang="ru-RU" cap="all" spc="-60" dirty="0" smtClean="0">
                <a:solidFill>
                  <a:schemeClr val="accent3">
                    <a:lumMod val="50000"/>
                  </a:schemeClr>
                </a:solidFill>
                <a:latin typeface="+mj-lt"/>
                <a:ea typeface="+mj-ea"/>
                <a:cs typeface="+mj-cs"/>
              </a:rPr>
              <a:t>2019 </a:t>
            </a:r>
            <a:r>
              <a:rPr lang="ru-RU" cap="all" spc="-60" dirty="0">
                <a:solidFill>
                  <a:schemeClr val="accent3">
                    <a:lumMod val="50000"/>
                  </a:schemeClr>
                </a:solidFill>
                <a:latin typeface="+mj-lt"/>
                <a:ea typeface="+mj-ea"/>
                <a:cs typeface="+mj-cs"/>
              </a:rPr>
              <a:t>год </a:t>
            </a:r>
          </a:p>
        </p:txBody>
      </p:sp>
      <p:pic>
        <p:nvPicPr>
          <p:cNvPr id="12" name="Picture 2" descr="https://ds127.centerstart.ru/sites/ds127.centerstart.ru/files/archive/1.jpg"/>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backgroundRemoval t="1270" b="89844" l="4601" r="97429"/>
                    </a14:imgEffect>
                  </a14:imgLayer>
                </a14:imgProps>
              </a:ext>
              <a:ext uri="{28A0092B-C50C-407E-A947-70E740481C1C}">
                <a14:useLocalDpi xmlns:a14="http://schemas.microsoft.com/office/drawing/2010/main" val="0"/>
              </a:ext>
            </a:extLst>
          </a:blip>
          <a:srcRect/>
          <a:stretch>
            <a:fillRect/>
          </a:stretch>
        </p:blipFill>
        <p:spPr bwMode="auto">
          <a:xfrm rot="7921708">
            <a:off x="5742054" y="4087857"/>
            <a:ext cx="1446845" cy="498135"/>
          </a:xfrm>
          <a:prstGeom prst="rect">
            <a:avLst/>
          </a:prstGeom>
          <a:noFill/>
          <a:scene3d>
            <a:camera prst="orthographicFront">
              <a:rot lat="0" lon="0" rev="9900000"/>
            </a:camera>
            <a:lightRig rig="threePt" dir="t"/>
          </a:scene3d>
          <a:extLst>
            <a:ext uri="{909E8E84-426E-40DD-AFC4-6F175D3DCCD1}">
              <a14:hiddenFill xmlns:a14="http://schemas.microsoft.com/office/drawing/2010/main">
                <a:solidFill>
                  <a:srgbClr val="FFFFFF"/>
                </a:solidFill>
              </a14:hiddenFill>
            </a:ext>
          </a:extLst>
        </p:spPr>
      </p:pic>
      <p:graphicFrame>
        <p:nvGraphicFramePr>
          <p:cNvPr id="4" name="Таблица 3"/>
          <p:cNvGraphicFramePr>
            <a:graphicFrameLocks noGrp="1"/>
          </p:cNvGraphicFramePr>
          <p:nvPr>
            <p:extLst>
              <p:ext uri="{D42A27DB-BD31-4B8C-83A1-F6EECF244321}">
                <p14:modId xmlns:p14="http://schemas.microsoft.com/office/powerpoint/2010/main" val="2373474238"/>
              </p:ext>
            </p:extLst>
          </p:nvPr>
        </p:nvGraphicFramePr>
        <p:xfrm>
          <a:off x="1547664" y="856711"/>
          <a:ext cx="6120679" cy="2021364"/>
        </p:xfrm>
        <a:graphic>
          <a:graphicData uri="http://schemas.openxmlformats.org/drawingml/2006/table">
            <a:tbl>
              <a:tblPr firstRow="1" firstCol="1" bandRow="1">
                <a:effectLst>
                  <a:innerShdw blurRad="63500" dist="50800" dir="13500000">
                    <a:prstClr val="black">
                      <a:alpha val="50000"/>
                    </a:prstClr>
                  </a:innerShdw>
                </a:effectLst>
                <a:tableStyleId>{F5AB1C69-6EDB-4FF4-983F-18BD219EF322}</a:tableStyleId>
              </a:tblPr>
              <a:tblGrid>
                <a:gridCol w="1964074">
                  <a:extLst>
                    <a:ext uri="{9D8B030D-6E8A-4147-A177-3AD203B41FA5}">
                      <a16:colId xmlns:a16="http://schemas.microsoft.com/office/drawing/2014/main" xmlns="" val="20000"/>
                    </a:ext>
                  </a:extLst>
                </a:gridCol>
                <a:gridCol w="1359785">
                  <a:extLst>
                    <a:ext uri="{9D8B030D-6E8A-4147-A177-3AD203B41FA5}">
                      <a16:colId xmlns:a16="http://schemas.microsoft.com/office/drawing/2014/main" xmlns="" val="20001"/>
                    </a:ext>
                  </a:extLst>
                </a:gridCol>
                <a:gridCol w="1337608">
                  <a:extLst>
                    <a:ext uri="{9D8B030D-6E8A-4147-A177-3AD203B41FA5}">
                      <a16:colId xmlns:a16="http://schemas.microsoft.com/office/drawing/2014/main" xmlns="" val="20002"/>
                    </a:ext>
                  </a:extLst>
                </a:gridCol>
                <a:gridCol w="1459212">
                  <a:extLst>
                    <a:ext uri="{9D8B030D-6E8A-4147-A177-3AD203B41FA5}">
                      <a16:colId xmlns:a16="http://schemas.microsoft.com/office/drawing/2014/main" xmlns="" val="20003"/>
                    </a:ext>
                  </a:extLst>
                </a:gridCol>
              </a:tblGrid>
              <a:tr h="388652">
                <a:tc>
                  <a:txBody>
                    <a:bodyPr/>
                    <a:lstStyle/>
                    <a:p>
                      <a:pPr marL="0" indent="-3175" algn="ctr" defTabSz="914400" rtl="0" eaLnBrk="1" latinLnBrk="0" hangingPunct="1">
                        <a:lnSpc>
                          <a:spcPct val="115000"/>
                        </a:lnSpc>
                        <a:spcAft>
                          <a:spcPts val="0"/>
                        </a:spcAft>
                      </a:pPr>
                      <a:r>
                        <a:rPr lang="ru-RU" sz="1200" kern="1200" dirty="0" smtClean="0">
                          <a:solidFill>
                            <a:schemeClr val="tx1"/>
                          </a:solidFill>
                          <a:effectLst/>
                        </a:rPr>
                        <a:t>Показатели</a:t>
                      </a:r>
                      <a:endParaRPr lang="ru-RU" sz="1200" b="1" kern="1200" dirty="0">
                        <a:solidFill>
                          <a:schemeClr val="tx1"/>
                        </a:solidFill>
                        <a:effectLst/>
                        <a:latin typeface="+mn-lt"/>
                        <a:ea typeface="+mn-ea"/>
                        <a:cs typeface="+mn-cs"/>
                      </a:endParaRPr>
                    </a:p>
                  </a:txBody>
                  <a:tcPr marL="68580" marR="68580" marT="0" marB="0" anchor="ctr">
                    <a:cell3D prstMaterial="dkEdge">
                      <a:bevel/>
                      <a:lightRig rig="flood" dir="t"/>
                    </a:cell3D>
                    <a:solidFill>
                      <a:schemeClr val="bg1">
                        <a:lumMod val="85000"/>
                      </a:schemeClr>
                    </a:solidFill>
                  </a:tcPr>
                </a:tc>
                <a:tc>
                  <a:txBody>
                    <a:bodyPr/>
                    <a:lstStyle/>
                    <a:p>
                      <a:pPr indent="-3175" algn="ctr">
                        <a:lnSpc>
                          <a:spcPct val="115000"/>
                        </a:lnSpc>
                        <a:spcAft>
                          <a:spcPts val="0"/>
                        </a:spcAft>
                      </a:pPr>
                      <a:r>
                        <a:rPr lang="ru-RU" sz="1100" dirty="0" smtClean="0">
                          <a:solidFill>
                            <a:schemeClr val="tx1"/>
                          </a:solidFill>
                          <a:effectLst/>
                        </a:rPr>
                        <a:t>План</a:t>
                      </a:r>
                      <a:endParaRPr lang="ru-RU" sz="1050" dirty="0">
                        <a:solidFill>
                          <a:schemeClr val="tx1"/>
                        </a:solidFill>
                        <a:effectLst/>
                        <a:latin typeface="Calibri"/>
                        <a:ea typeface="Calibri"/>
                        <a:cs typeface="Times New Roman"/>
                      </a:endParaRPr>
                    </a:p>
                  </a:txBody>
                  <a:tcPr marL="68580" marR="68580" marT="0" marB="0" anchor="ctr">
                    <a:cell3D prstMaterial="dkEdge">
                      <a:bevel/>
                      <a:lightRig rig="flood" dir="t"/>
                    </a:cell3D>
                    <a:solidFill>
                      <a:schemeClr val="bg1">
                        <a:lumMod val="85000"/>
                      </a:schemeClr>
                    </a:solidFill>
                  </a:tcPr>
                </a:tc>
                <a:tc>
                  <a:txBody>
                    <a:bodyPr/>
                    <a:lstStyle/>
                    <a:p>
                      <a:pPr indent="-3175" algn="ctr">
                        <a:lnSpc>
                          <a:spcPct val="115000"/>
                        </a:lnSpc>
                        <a:spcAft>
                          <a:spcPts val="0"/>
                        </a:spcAft>
                      </a:pPr>
                      <a:r>
                        <a:rPr lang="ru-RU" sz="1100" dirty="0" smtClean="0">
                          <a:solidFill>
                            <a:schemeClr val="tx1"/>
                          </a:solidFill>
                          <a:effectLst/>
                        </a:rPr>
                        <a:t>Касса</a:t>
                      </a:r>
                      <a:endParaRPr lang="ru-RU" sz="1050" dirty="0">
                        <a:solidFill>
                          <a:schemeClr val="tx1"/>
                        </a:solidFill>
                        <a:effectLst/>
                        <a:latin typeface="Calibri"/>
                        <a:ea typeface="Calibri"/>
                        <a:cs typeface="Times New Roman"/>
                      </a:endParaRPr>
                    </a:p>
                  </a:txBody>
                  <a:tcPr marL="68580" marR="68580" marT="0" marB="0" anchor="ctr">
                    <a:cell3D prstMaterial="dkEdge">
                      <a:bevel/>
                      <a:lightRig rig="flood" dir="t"/>
                    </a:cell3D>
                    <a:solidFill>
                      <a:schemeClr val="bg1">
                        <a:lumMod val="85000"/>
                      </a:schemeClr>
                    </a:solidFill>
                  </a:tcPr>
                </a:tc>
                <a:tc>
                  <a:txBody>
                    <a:bodyPr/>
                    <a:lstStyle/>
                    <a:p>
                      <a:pPr marL="0" indent="-3175" algn="ctr" defTabSz="914400" rtl="0" eaLnBrk="1" latinLnBrk="0" hangingPunct="1">
                        <a:lnSpc>
                          <a:spcPct val="115000"/>
                        </a:lnSpc>
                        <a:spcAft>
                          <a:spcPts val="0"/>
                        </a:spcAft>
                      </a:pPr>
                      <a:r>
                        <a:rPr lang="ru-RU" sz="900" kern="1200" dirty="0">
                          <a:solidFill>
                            <a:schemeClr val="tx1"/>
                          </a:solidFill>
                          <a:effectLst/>
                        </a:rPr>
                        <a:t>%</a:t>
                      </a:r>
                      <a:r>
                        <a:rPr lang="ru-RU" sz="800" kern="1200" dirty="0">
                          <a:solidFill>
                            <a:schemeClr val="tx1"/>
                          </a:solidFill>
                          <a:effectLst/>
                        </a:rPr>
                        <a:t> </a:t>
                      </a:r>
                    </a:p>
                    <a:p>
                      <a:pPr marL="0" indent="-3175" algn="ctr" defTabSz="914400" rtl="0" eaLnBrk="1" latinLnBrk="0" hangingPunct="1">
                        <a:lnSpc>
                          <a:spcPct val="115000"/>
                        </a:lnSpc>
                        <a:spcAft>
                          <a:spcPts val="0"/>
                        </a:spcAft>
                      </a:pPr>
                      <a:r>
                        <a:rPr lang="ru-RU" sz="800" kern="1200" dirty="0">
                          <a:solidFill>
                            <a:schemeClr val="tx1"/>
                          </a:solidFill>
                          <a:effectLst/>
                        </a:rPr>
                        <a:t>исполнения</a:t>
                      </a:r>
                      <a:endParaRPr lang="ru-RU" sz="800" b="1" kern="1200" dirty="0">
                        <a:solidFill>
                          <a:schemeClr val="tx1"/>
                        </a:solidFill>
                        <a:effectLst/>
                        <a:latin typeface="+mn-lt"/>
                        <a:ea typeface="+mn-ea"/>
                        <a:cs typeface="+mn-cs"/>
                      </a:endParaRPr>
                    </a:p>
                  </a:txBody>
                  <a:tcPr marL="68580" marR="68580" marT="0" marB="0" anchor="ctr">
                    <a:cell3D prstMaterial="dkEdge">
                      <a:bevel/>
                      <a:lightRig rig="flood" dir="t"/>
                    </a:cell3D>
                    <a:solidFill>
                      <a:schemeClr val="bg1">
                        <a:lumMod val="85000"/>
                      </a:schemeClr>
                    </a:solidFill>
                  </a:tcPr>
                </a:tc>
                <a:extLst>
                  <a:ext uri="{0D108BD9-81ED-4DB2-BD59-A6C34878D82A}">
                    <a16:rowId xmlns:a16="http://schemas.microsoft.com/office/drawing/2014/main" xmlns="" val="10000"/>
                  </a:ext>
                </a:extLst>
              </a:tr>
              <a:tr h="454923">
                <a:tc>
                  <a:txBody>
                    <a:bodyPr/>
                    <a:lstStyle/>
                    <a:p>
                      <a:pPr marL="0" indent="-3175" algn="ctr" defTabSz="914400" rtl="0" eaLnBrk="1" latinLnBrk="0" hangingPunct="1">
                        <a:lnSpc>
                          <a:spcPct val="115000"/>
                        </a:lnSpc>
                        <a:spcAft>
                          <a:spcPts val="0"/>
                        </a:spcAft>
                      </a:pPr>
                      <a:r>
                        <a:rPr lang="ru-RU" sz="2000" kern="1200" dirty="0">
                          <a:solidFill>
                            <a:schemeClr val="tx1"/>
                          </a:solidFill>
                          <a:effectLst/>
                        </a:rPr>
                        <a:t>Доходы</a:t>
                      </a:r>
                      <a:endParaRPr lang="ru-RU" sz="2000" b="1" kern="1200" dirty="0">
                        <a:solidFill>
                          <a:schemeClr val="tx1"/>
                        </a:solidFill>
                        <a:effectLst/>
                        <a:latin typeface="+mn-lt"/>
                        <a:ea typeface="+mn-ea"/>
                        <a:cs typeface="+mn-cs"/>
                      </a:endParaRPr>
                    </a:p>
                  </a:txBody>
                  <a:tcPr marL="68580" marR="68580" marT="0" marB="0" anchor="ctr">
                    <a:cell3D prstMaterial="dkEdge">
                      <a:bevel/>
                      <a:lightRig rig="flood" dir="t"/>
                    </a:cell3D>
                    <a:solidFill>
                      <a:schemeClr val="accent5">
                        <a:lumMod val="20000"/>
                        <a:lumOff val="80000"/>
                      </a:schemeClr>
                    </a:solidFill>
                  </a:tcPr>
                </a:tc>
                <a:tc>
                  <a:txBody>
                    <a:bodyPr/>
                    <a:lstStyle/>
                    <a:p>
                      <a:pPr indent="-3175" algn="ctr">
                        <a:lnSpc>
                          <a:spcPct val="115000"/>
                        </a:lnSpc>
                        <a:spcAft>
                          <a:spcPts val="0"/>
                        </a:spcAft>
                      </a:pPr>
                      <a:r>
                        <a:rPr lang="ru-RU" sz="2000" b="1" i="0" dirty="0" smtClean="0">
                          <a:solidFill>
                            <a:schemeClr val="tx1"/>
                          </a:solidFill>
                          <a:effectLst/>
                        </a:rPr>
                        <a:t>4 725,58</a:t>
                      </a:r>
                      <a:endParaRPr lang="ru-RU" sz="2000" b="1" i="0" dirty="0">
                        <a:solidFill>
                          <a:schemeClr val="tx1"/>
                        </a:solidFill>
                        <a:effectLst/>
                        <a:latin typeface="Calibri"/>
                        <a:ea typeface="Calibri"/>
                        <a:cs typeface="Times New Roman"/>
                      </a:endParaRPr>
                    </a:p>
                  </a:txBody>
                  <a:tcPr marL="68580" marR="68580" marT="0" marB="0" anchor="ctr">
                    <a:cell3D prstMaterial="dkEdge">
                      <a:bevel/>
                      <a:lightRig rig="flood" dir="t"/>
                    </a:cell3D>
                    <a:solidFill>
                      <a:schemeClr val="accent5">
                        <a:lumMod val="20000"/>
                        <a:lumOff val="80000"/>
                      </a:schemeClr>
                    </a:solidFill>
                  </a:tcPr>
                </a:tc>
                <a:tc>
                  <a:txBody>
                    <a:bodyPr/>
                    <a:lstStyle/>
                    <a:p>
                      <a:pPr indent="-3175" algn="ctr">
                        <a:lnSpc>
                          <a:spcPct val="115000"/>
                        </a:lnSpc>
                        <a:spcAft>
                          <a:spcPts val="0"/>
                        </a:spcAft>
                      </a:pPr>
                      <a:r>
                        <a:rPr lang="ru-RU" sz="2000" b="1" i="0" dirty="0" smtClean="0">
                          <a:solidFill>
                            <a:schemeClr val="tx1"/>
                          </a:solidFill>
                          <a:effectLst/>
                        </a:rPr>
                        <a:t>5 020,93</a:t>
                      </a:r>
                      <a:endParaRPr lang="ru-RU" sz="2000" b="1" i="0" dirty="0">
                        <a:solidFill>
                          <a:schemeClr val="tx1"/>
                        </a:solidFill>
                        <a:effectLst/>
                        <a:latin typeface="Calibri"/>
                        <a:ea typeface="Calibri"/>
                        <a:cs typeface="Times New Roman"/>
                      </a:endParaRPr>
                    </a:p>
                  </a:txBody>
                  <a:tcPr marL="68580" marR="68580" marT="0" marB="0" anchor="ctr">
                    <a:cell3D prstMaterial="dkEdge">
                      <a:bevel/>
                      <a:lightRig rig="flood" dir="t"/>
                    </a:cell3D>
                    <a:solidFill>
                      <a:schemeClr val="accent5">
                        <a:lumMod val="20000"/>
                        <a:lumOff val="80000"/>
                      </a:schemeClr>
                    </a:solidFill>
                  </a:tcPr>
                </a:tc>
                <a:tc>
                  <a:txBody>
                    <a:bodyPr/>
                    <a:lstStyle/>
                    <a:p>
                      <a:pPr marL="0" indent="-3175" algn="ctr" defTabSz="914400" rtl="0" eaLnBrk="1" latinLnBrk="0" hangingPunct="1">
                        <a:lnSpc>
                          <a:spcPct val="115000"/>
                        </a:lnSpc>
                        <a:spcAft>
                          <a:spcPts val="0"/>
                        </a:spcAft>
                      </a:pPr>
                      <a:r>
                        <a:rPr lang="ru-RU" sz="2000" b="1" i="0" kern="1200" dirty="0" smtClean="0">
                          <a:solidFill>
                            <a:schemeClr val="tx1"/>
                          </a:solidFill>
                          <a:effectLst/>
                        </a:rPr>
                        <a:t>106,</a:t>
                      </a:r>
                      <a:r>
                        <a:rPr lang="ru-RU" sz="2000" b="1" i="0" kern="1200" dirty="0" smtClean="0">
                          <a:solidFill>
                            <a:schemeClr val="tx1"/>
                          </a:solidFill>
                          <a:effectLst/>
                          <a:latin typeface="+mn-lt"/>
                          <a:ea typeface="+mn-ea"/>
                          <a:cs typeface="+mn-cs"/>
                        </a:rPr>
                        <a:t>25</a:t>
                      </a:r>
                      <a:endParaRPr lang="ru-RU" sz="2000" b="1" i="0" kern="1200" dirty="0" smtClean="0">
                        <a:solidFill>
                          <a:schemeClr val="tx1"/>
                        </a:solidFill>
                        <a:effectLst/>
                      </a:endParaRPr>
                    </a:p>
                  </a:txBody>
                  <a:tcPr marL="68580" marR="68580" marT="0" marB="0" anchor="ctr">
                    <a:cell3D prstMaterial="dkEdge">
                      <a:bevel/>
                      <a:lightRig rig="flood" dir="t"/>
                    </a:cell3D>
                    <a:solidFill>
                      <a:schemeClr val="accent5">
                        <a:lumMod val="20000"/>
                        <a:lumOff val="80000"/>
                      </a:schemeClr>
                    </a:solidFill>
                  </a:tcPr>
                </a:tc>
                <a:extLst>
                  <a:ext uri="{0D108BD9-81ED-4DB2-BD59-A6C34878D82A}">
                    <a16:rowId xmlns:a16="http://schemas.microsoft.com/office/drawing/2014/main" xmlns="" val="10001"/>
                  </a:ext>
                </a:extLst>
              </a:tr>
              <a:tr h="360040">
                <a:tc>
                  <a:txBody>
                    <a:bodyPr/>
                    <a:lstStyle/>
                    <a:p>
                      <a:pPr marL="0" indent="-3175" algn="ctr" defTabSz="914400" rtl="0" eaLnBrk="1" latinLnBrk="0" hangingPunct="1">
                        <a:lnSpc>
                          <a:spcPct val="115000"/>
                        </a:lnSpc>
                        <a:spcAft>
                          <a:spcPts val="0"/>
                        </a:spcAft>
                      </a:pPr>
                      <a:r>
                        <a:rPr lang="ru-RU" sz="2000" kern="1200" dirty="0">
                          <a:solidFill>
                            <a:schemeClr val="tx1"/>
                          </a:solidFill>
                          <a:effectLst/>
                        </a:rPr>
                        <a:t>Расходы</a:t>
                      </a:r>
                      <a:endParaRPr lang="ru-RU" sz="2000" b="1" kern="1200" dirty="0">
                        <a:solidFill>
                          <a:schemeClr val="tx1"/>
                        </a:solidFill>
                        <a:effectLst/>
                        <a:latin typeface="+mn-lt"/>
                        <a:ea typeface="+mn-ea"/>
                        <a:cs typeface="+mn-cs"/>
                      </a:endParaRPr>
                    </a:p>
                  </a:txBody>
                  <a:tcPr marL="68580" marR="68580" marT="0" marB="0" anchor="ctr">
                    <a:cell3D prstMaterial="dkEdge">
                      <a:bevel/>
                      <a:lightRig rig="flood" dir="t"/>
                    </a:cell3D>
                    <a:gradFill flip="none" rotWithShape="1">
                      <a:gsLst>
                        <a:gs pos="0">
                          <a:schemeClr val="accent3">
                            <a:lumMod val="20000"/>
                            <a:lumOff val="80000"/>
                            <a:shade val="30000"/>
                            <a:satMod val="115000"/>
                          </a:schemeClr>
                        </a:gs>
                        <a:gs pos="20000">
                          <a:schemeClr val="accent3">
                            <a:lumMod val="20000"/>
                            <a:lumOff val="80000"/>
                          </a:schemeClr>
                        </a:gs>
                        <a:gs pos="100000">
                          <a:schemeClr val="accent3">
                            <a:lumMod val="20000"/>
                            <a:lumOff val="80000"/>
                            <a:shade val="100000"/>
                            <a:satMod val="115000"/>
                          </a:schemeClr>
                        </a:gs>
                      </a:gsLst>
                      <a:lin ang="16200000" scaled="1"/>
                      <a:tileRect/>
                    </a:gradFill>
                  </a:tcPr>
                </a:tc>
                <a:tc>
                  <a:txBody>
                    <a:bodyPr/>
                    <a:lstStyle/>
                    <a:p>
                      <a:pPr indent="-3175" algn="ctr">
                        <a:lnSpc>
                          <a:spcPct val="115000"/>
                        </a:lnSpc>
                        <a:spcAft>
                          <a:spcPts val="0"/>
                        </a:spcAft>
                      </a:pPr>
                      <a:r>
                        <a:rPr lang="ru-RU" sz="2000" b="1" i="0" dirty="0" smtClean="0">
                          <a:solidFill>
                            <a:schemeClr val="tx1"/>
                          </a:solidFill>
                          <a:effectLst/>
                        </a:rPr>
                        <a:t>5</a:t>
                      </a:r>
                      <a:r>
                        <a:rPr lang="ru-RU" sz="2000" b="1" i="0" baseline="0" dirty="0" smtClean="0">
                          <a:solidFill>
                            <a:schemeClr val="tx1"/>
                          </a:solidFill>
                          <a:effectLst/>
                        </a:rPr>
                        <a:t> 071,08</a:t>
                      </a:r>
                      <a:endParaRPr lang="ru-RU" sz="2000" b="1" i="0" dirty="0">
                        <a:solidFill>
                          <a:schemeClr val="tx1"/>
                        </a:solidFill>
                        <a:effectLst/>
                        <a:latin typeface="Calibri"/>
                        <a:ea typeface="Calibri"/>
                        <a:cs typeface="Times New Roman"/>
                      </a:endParaRPr>
                    </a:p>
                  </a:txBody>
                  <a:tcPr marL="68580" marR="68580" marT="0" marB="0" anchor="ctr">
                    <a:cell3D prstMaterial="dkEdge">
                      <a:bevel/>
                      <a:lightRig rig="flood" dir="t"/>
                    </a:cell3D>
                    <a:gradFill flip="none" rotWithShape="1">
                      <a:gsLst>
                        <a:gs pos="0">
                          <a:schemeClr val="accent3">
                            <a:lumMod val="20000"/>
                            <a:lumOff val="80000"/>
                            <a:shade val="30000"/>
                            <a:satMod val="115000"/>
                          </a:schemeClr>
                        </a:gs>
                        <a:gs pos="20000">
                          <a:schemeClr val="accent3">
                            <a:lumMod val="20000"/>
                            <a:lumOff val="80000"/>
                          </a:schemeClr>
                        </a:gs>
                        <a:gs pos="100000">
                          <a:schemeClr val="accent3">
                            <a:lumMod val="20000"/>
                            <a:lumOff val="80000"/>
                            <a:shade val="100000"/>
                            <a:satMod val="115000"/>
                          </a:schemeClr>
                        </a:gs>
                      </a:gsLst>
                      <a:lin ang="16200000" scaled="1"/>
                      <a:tileRect/>
                    </a:gradFill>
                  </a:tcPr>
                </a:tc>
                <a:tc>
                  <a:txBody>
                    <a:bodyPr/>
                    <a:lstStyle/>
                    <a:p>
                      <a:pPr indent="-3175" algn="ctr">
                        <a:lnSpc>
                          <a:spcPct val="115000"/>
                        </a:lnSpc>
                        <a:spcAft>
                          <a:spcPts val="0"/>
                        </a:spcAft>
                      </a:pPr>
                      <a:r>
                        <a:rPr lang="ru-RU" sz="2000" b="1" i="0" dirty="0" smtClean="0">
                          <a:solidFill>
                            <a:schemeClr val="tx1"/>
                          </a:solidFill>
                          <a:effectLst/>
                        </a:rPr>
                        <a:t>4 719,08</a:t>
                      </a:r>
                      <a:endParaRPr lang="ru-RU" sz="2000" b="1" i="0" dirty="0">
                        <a:solidFill>
                          <a:schemeClr val="tx1"/>
                        </a:solidFill>
                        <a:effectLst/>
                        <a:latin typeface="Calibri"/>
                        <a:ea typeface="Calibri"/>
                        <a:cs typeface="Times New Roman"/>
                      </a:endParaRPr>
                    </a:p>
                  </a:txBody>
                  <a:tcPr marL="68580" marR="68580" marT="0" marB="0" anchor="ctr">
                    <a:cell3D prstMaterial="dkEdge">
                      <a:bevel/>
                      <a:lightRig rig="flood" dir="t"/>
                    </a:cell3D>
                    <a:gradFill flip="none" rotWithShape="1">
                      <a:gsLst>
                        <a:gs pos="0">
                          <a:schemeClr val="accent3">
                            <a:lumMod val="20000"/>
                            <a:lumOff val="80000"/>
                            <a:shade val="30000"/>
                            <a:satMod val="115000"/>
                          </a:schemeClr>
                        </a:gs>
                        <a:gs pos="20000">
                          <a:schemeClr val="accent3">
                            <a:lumMod val="20000"/>
                            <a:lumOff val="80000"/>
                          </a:schemeClr>
                        </a:gs>
                        <a:gs pos="100000">
                          <a:schemeClr val="accent3">
                            <a:lumMod val="20000"/>
                            <a:lumOff val="80000"/>
                            <a:shade val="100000"/>
                            <a:satMod val="115000"/>
                          </a:schemeClr>
                        </a:gs>
                      </a:gsLst>
                      <a:lin ang="16200000" scaled="1"/>
                      <a:tileRect/>
                    </a:gradFill>
                  </a:tcPr>
                </a:tc>
                <a:tc>
                  <a:txBody>
                    <a:bodyPr/>
                    <a:lstStyle/>
                    <a:p>
                      <a:pPr marL="0" indent="-3175" algn="ctr" defTabSz="914400" rtl="0" eaLnBrk="1" latinLnBrk="0" hangingPunct="1">
                        <a:lnSpc>
                          <a:spcPct val="115000"/>
                        </a:lnSpc>
                        <a:spcAft>
                          <a:spcPts val="0"/>
                        </a:spcAft>
                      </a:pPr>
                      <a:r>
                        <a:rPr lang="ru-RU" sz="2000" b="1" i="0" kern="1200" dirty="0" smtClean="0">
                          <a:solidFill>
                            <a:schemeClr val="tx1"/>
                          </a:solidFill>
                          <a:effectLst/>
                        </a:rPr>
                        <a:t>97,78</a:t>
                      </a:r>
                      <a:endParaRPr lang="ru-RU" sz="2000" b="1" i="0" kern="1200" dirty="0">
                        <a:solidFill>
                          <a:schemeClr val="tx1"/>
                        </a:solidFill>
                        <a:effectLst/>
                        <a:latin typeface="+mn-lt"/>
                        <a:ea typeface="+mn-ea"/>
                        <a:cs typeface="+mn-cs"/>
                      </a:endParaRPr>
                    </a:p>
                  </a:txBody>
                  <a:tcPr marL="68580" marR="68580" marT="0" marB="0" anchor="ctr">
                    <a:cell3D prstMaterial="dkEdge">
                      <a:bevel/>
                      <a:lightRig rig="flood" dir="t"/>
                    </a:cell3D>
                    <a:gradFill flip="none" rotWithShape="1">
                      <a:gsLst>
                        <a:gs pos="0">
                          <a:schemeClr val="accent3">
                            <a:lumMod val="20000"/>
                            <a:lumOff val="80000"/>
                            <a:shade val="30000"/>
                            <a:satMod val="115000"/>
                          </a:schemeClr>
                        </a:gs>
                        <a:gs pos="20000">
                          <a:schemeClr val="accent3">
                            <a:lumMod val="20000"/>
                            <a:lumOff val="80000"/>
                          </a:schemeClr>
                        </a:gs>
                        <a:gs pos="100000">
                          <a:schemeClr val="accent3">
                            <a:lumMod val="20000"/>
                            <a:lumOff val="80000"/>
                            <a:shade val="100000"/>
                            <a:satMod val="115000"/>
                          </a:schemeClr>
                        </a:gs>
                      </a:gsLst>
                      <a:lin ang="16200000" scaled="1"/>
                      <a:tileRect/>
                    </a:gradFill>
                  </a:tcPr>
                </a:tc>
                <a:extLst>
                  <a:ext uri="{0D108BD9-81ED-4DB2-BD59-A6C34878D82A}">
                    <a16:rowId xmlns:a16="http://schemas.microsoft.com/office/drawing/2014/main" xmlns="" val="10002"/>
                  </a:ext>
                </a:extLst>
              </a:tr>
              <a:tr h="817749">
                <a:tc>
                  <a:txBody>
                    <a:bodyPr/>
                    <a:lstStyle/>
                    <a:p>
                      <a:pPr marL="0" indent="-3175" algn="ctr" defTabSz="914400" rtl="0" eaLnBrk="1" latinLnBrk="0" hangingPunct="1">
                        <a:lnSpc>
                          <a:spcPct val="115000"/>
                        </a:lnSpc>
                        <a:spcAft>
                          <a:spcPts val="0"/>
                        </a:spcAft>
                      </a:pPr>
                      <a:r>
                        <a:rPr lang="ru-RU" sz="2000" kern="1200" dirty="0">
                          <a:solidFill>
                            <a:schemeClr val="tx1"/>
                          </a:solidFill>
                          <a:effectLst/>
                        </a:rPr>
                        <a:t>Дефицит</a:t>
                      </a:r>
                      <a:r>
                        <a:rPr lang="ru-RU" sz="2000" kern="1200" dirty="0" smtClean="0">
                          <a:solidFill>
                            <a:schemeClr val="tx1"/>
                          </a:solidFill>
                          <a:effectLst/>
                        </a:rPr>
                        <a:t>(-)</a:t>
                      </a:r>
                    </a:p>
                    <a:p>
                      <a:pPr marL="0" indent="-3175" algn="ctr" defTabSz="914400" rtl="0" eaLnBrk="1" latinLnBrk="0" hangingPunct="1">
                        <a:lnSpc>
                          <a:spcPct val="115000"/>
                        </a:lnSpc>
                        <a:spcAft>
                          <a:spcPts val="0"/>
                        </a:spcAft>
                      </a:pPr>
                      <a:r>
                        <a:rPr lang="ru-RU" sz="2000" b="1" kern="1200" dirty="0" smtClean="0">
                          <a:solidFill>
                            <a:schemeClr val="tx1"/>
                          </a:solidFill>
                          <a:effectLst/>
                          <a:latin typeface="+mn-lt"/>
                          <a:ea typeface="+mn-ea"/>
                          <a:cs typeface="+mn-cs"/>
                        </a:rPr>
                        <a:t>Профицит (+)</a:t>
                      </a:r>
                      <a:endParaRPr lang="ru-RU" sz="2000" b="1" kern="1200" dirty="0">
                        <a:solidFill>
                          <a:schemeClr val="tx1"/>
                        </a:solidFill>
                        <a:effectLst/>
                        <a:latin typeface="+mn-lt"/>
                        <a:ea typeface="+mn-ea"/>
                        <a:cs typeface="+mn-cs"/>
                      </a:endParaRPr>
                    </a:p>
                  </a:txBody>
                  <a:tcPr marL="68580" marR="68580" marT="0" marB="0" anchor="ctr">
                    <a:cell3D prstMaterial="dkEdge">
                      <a:bevel/>
                      <a:lightRig rig="flood" dir="t"/>
                    </a:cell3D>
                    <a:solidFill>
                      <a:schemeClr val="bg1"/>
                    </a:solidFill>
                  </a:tcPr>
                </a:tc>
                <a:tc>
                  <a:txBody>
                    <a:bodyPr/>
                    <a:lstStyle/>
                    <a:p>
                      <a:pPr indent="-3175" algn="ctr">
                        <a:lnSpc>
                          <a:spcPct val="115000"/>
                        </a:lnSpc>
                        <a:spcAft>
                          <a:spcPts val="0"/>
                        </a:spcAft>
                      </a:pPr>
                      <a:r>
                        <a:rPr lang="ru-RU" sz="2000" b="1" i="0" dirty="0" smtClean="0">
                          <a:solidFill>
                            <a:schemeClr val="tx1"/>
                          </a:solidFill>
                          <a:effectLst/>
                        </a:rPr>
                        <a:t>-299,35</a:t>
                      </a:r>
                      <a:endParaRPr lang="ru-RU" sz="2000" b="1" i="0" dirty="0">
                        <a:solidFill>
                          <a:schemeClr val="tx1"/>
                        </a:solidFill>
                        <a:effectLst/>
                        <a:latin typeface="Calibri"/>
                        <a:ea typeface="Calibri"/>
                        <a:cs typeface="Times New Roman"/>
                      </a:endParaRPr>
                    </a:p>
                  </a:txBody>
                  <a:tcPr marL="68580" marR="68580" marT="0" marB="0" anchor="ctr">
                    <a:cell3D prstMaterial="dkEdge">
                      <a:bevel/>
                      <a:lightRig rig="flood" dir="t"/>
                    </a:cell3D>
                    <a:solidFill>
                      <a:schemeClr val="bg1"/>
                    </a:solidFill>
                  </a:tcPr>
                </a:tc>
                <a:tc>
                  <a:txBody>
                    <a:bodyPr/>
                    <a:lstStyle/>
                    <a:p>
                      <a:pPr indent="-3175" algn="ctr">
                        <a:lnSpc>
                          <a:spcPct val="115000"/>
                        </a:lnSpc>
                        <a:spcAft>
                          <a:spcPts val="0"/>
                        </a:spcAft>
                      </a:pPr>
                      <a:r>
                        <a:rPr lang="ru-RU" sz="2000" b="1" i="0" dirty="0" smtClean="0">
                          <a:solidFill>
                            <a:schemeClr val="tx1"/>
                          </a:solidFill>
                          <a:effectLst/>
                        </a:rPr>
                        <a:t>+301,85</a:t>
                      </a:r>
                      <a:endParaRPr lang="ru-RU" sz="2000" b="1" i="0" dirty="0">
                        <a:solidFill>
                          <a:schemeClr val="tx1"/>
                        </a:solidFill>
                        <a:effectLst/>
                        <a:latin typeface="Calibri"/>
                        <a:ea typeface="Calibri"/>
                        <a:cs typeface="Times New Roman"/>
                      </a:endParaRPr>
                    </a:p>
                  </a:txBody>
                  <a:tcPr marL="68580" marR="68580" marT="0" marB="0" anchor="ctr">
                    <a:cell3D prstMaterial="dkEdge">
                      <a:bevel/>
                      <a:lightRig rig="flood" dir="t"/>
                    </a:cell3D>
                    <a:solidFill>
                      <a:schemeClr val="bg1"/>
                    </a:solidFill>
                  </a:tcPr>
                </a:tc>
                <a:tc>
                  <a:txBody>
                    <a:bodyPr/>
                    <a:lstStyle/>
                    <a:p>
                      <a:pPr marL="0" indent="-3175" algn="ctr" defTabSz="914400" rtl="0" eaLnBrk="1" latinLnBrk="0" hangingPunct="1">
                        <a:lnSpc>
                          <a:spcPct val="115000"/>
                        </a:lnSpc>
                        <a:spcAft>
                          <a:spcPts val="0"/>
                        </a:spcAft>
                      </a:pPr>
                      <a:endParaRPr lang="ru-RU" sz="2000" b="1" i="0" kern="1200" dirty="0">
                        <a:solidFill>
                          <a:schemeClr val="tx1"/>
                        </a:solidFill>
                        <a:effectLst/>
                        <a:latin typeface="+mn-lt"/>
                        <a:ea typeface="+mn-ea"/>
                        <a:cs typeface="+mn-cs"/>
                      </a:endParaRPr>
                    </a:p>
                  </a:txBody>
                  <a:tcPr marL="68580" marR="68580" marT="0" marB="0" anchor="ctr">
                    <a:cell3D prstMaterial="dkEdge">
                      <a:bevel/>
                      <a:lightRig rig="flood" dir="t"/>
                    </a:cell3D>
                    <a:solidFill>
                      <a:schemeClr val="bg1"/>
                    </a:solidFill>
                  </a:tcPr>
                </a:tc>
                <a:extLst>
                  <a:ext uri="{0D108BD9-81ED-4DB2-BD59-A6C34878D82A}">
                    <a16:rowId xmlns:a16="http://schemas.microsoft.com/office/drawing/2014/main" xmlns="" val="10003"/>
                  </a:ext>
                </a:extLst>
              </a:tr>
            </a:tbl>
          </a:graphicData>
        </a:graphic>
      </p:graphicFrame>
      <p:sp>
        <p:nvSpPr>
          <p:cNvPr id="6" name="TextBox 5"/>
          <p:cNvSpPr txBox="1"/>
          <p:nvPr/>
        </p:nvSpPr>
        <p:spPr>
          <a:xfrm>
            <a:off x="7596336" y="667728"/>
            <a:ext cx="1008112" cy="307777"/>
          </a:xfrm>
          <a:prstGeom prst="rect">
            <a:avLst/>
          </a:prstGeom>
          <a:noFill/>
        </p:spPr>
        <p:txBody>
          <a:bodyPr wrap="square" rtlCol="0">
            <a:spAutoFit/>
          </a:bodyPr>
          <a:lstStyle/>
          <a:p>
            <a:r>
              <a:rPr lang="ru-RU" sz="1400" b="1" dirty="0"/>
              <a:t>млн.руб.</a:t>
            </a:r>
          </a:p>
        </p:txBody>
      </p:sp>
      <p:pic>
        <p:nvPicPr>
          <p:cNvPr id="11" name="Picture 2" descr="C:\Users\superuser\Desktop\герб пятигорска.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621"/>
            <a:ext cx="899592" cy="10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6818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Wq_4o6wWDkKBtCH2IfY6Cg"/>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лавная">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4547</TotalTime>
  <Words>8490</Words>
  <Application>Microsoft Office PowerPoint</Application>
  <PresentationFormat>Экран (4:3)</PresentationFormat>
  <Paragraphs>1511</Paragraphs>
  <Slides>61</Slides>
  <Notes>5</Notes>
  <HiddenSlides>0</HiddenSlides>
  <MMClips>0</MMClips>
  <ScaleCrop>false</ScaleCrop>
  <HeadingPairs>
    <vt:vector size="4" baseType="variant">
      <vt:variant>
        <vt:lpstr>Тема</vt:lpstr>
      </vt:variant>
      <vt:variant>
        <vt:i4>1</vt:i4>
      </vt:variant>
      <vt:variant>
        <vt:lpstr>Заголовки слайдов</vt:lpstr>
      </vt:variant>
      <vt:variant>
        <vt:i4>61</vt:i4>
      </vt:variant>
    </vt:vector>
  </HeadingPairs>
  <TitlesOfParts>
    <vt:vector size="62" baseType="lpstr">
      <vt:lpstr>Главная</vt:lpstr>
      <vt:lpstr>БЮДЖЕТ  ДЛЯ ГРАЖДАН  </vt:lpstr>
      <vt:lpstr>Презентация PowerPoint</vt:lpstr>
      <vt:lpstr>Презентация PowerPoint</vt:lpstr>
      <vt:lpstr>Презентация PowerPoint</vt:lpstr>
      <vt:lpstr>Описание административно-территориального деления города Пятигорска </vt:lpstr>
      <vt:lpstr> Основы исполнения бюджета города</vt:lpstr>
      <vt:lpstr>Презентация PowerPoint</vt:lpstr>
      <vt:lpstr>Презентация PowerPoint</vt:lpstr>
      <vt:lpstr>Презентация PowerPoint</vt:lpstr>
      <vt:lpstr>Доходы бюджета города-курорта Пятигорска</vt:lpstr>
      <vt:lpstr>Объем и структура доходов бюджета города-курорта Пятигорска по результатам исполнения  за 2018-2019гг.(тыс.руб.)                                                                     </vt:lpstr>
      <vt:lpstr>Структура собственных (налоговых и неналоговых) доходов бюджета города-курорта Пятигорска по результатам исполнения за 2018 год (%)</vt:lpstr>
      <vt:lpstr>Структура собственных (налоговых и неналоговых) доходов бюджета города-курорта Пятигорска по первоначальному плану на 2019 год (%)</vt:lpstr>
      <vt:lpstr>Структура собственных (налоговых и неналоговых) доходов бюджета города-курорта Пятигорска по результатам исполнения за 2019 год (%)</vt:lpstr>
      <vt:lpstr>Объем собственных (налоговых и неналоговых) доходов бюджета города-курорта Пятигорска по результатам исполнения за 2018-2019 гг.(тыс.руб.) </vt:lpstr>
      <vt:lpstr>Динамика поступлений налоговых доходов по результатам исполнения бюджета города-курорта Пятигорска  за 2018-2019гг.(тыс.руб.) </vt:lpstr>
      <vt:lpstr>Динамика поступлений неналоговых доходов по результатам исполнения бюджета города-курорта Пятигорска за 2018-2019 гг.                                                          (в тыс. руб.)</vt:lpstr>
      <vt:lpstr>Презентация PowerPoint</vt:lpstr>
      <vt:lpstr>Динамика поступлений доходов бюджета города–курорта Пятигорска за 2018-2019 гг. (млн.руб.)  </vt:lpstr>
      <vt:lpstr>Презентация PowerPoint</vt:lpstr>
      <vt:lpstr>Основные сведения о Межбюджетных трансфертах</vt:lpstr>
      <vt:lpstr>Объем и структура межбюджетных трансфертов в динамике (факт в 2018 году, первоначальный план и факт в 2019 году) (тыс.руб.)</vt:lpstr>
      <vt:lpstr>Объем и структура поступления межбюджетных трансфертов в бюджет города – курорта Пятигорска по результатам исполнения за 2018-2019 гг. (тыс.руб.)</vt:lpstr>
      <vt:lpstr>Презентация PowerPoint</vt:lpstr>
      <vt:lpstr>Презентация PowerPoint</vt:lpstr>
      <vt:lpstr>Основные сведения о расходах по  разделам и подразделам классификации расходов бюджета города-курорта Пятигорска  за 2019 и 2020 гг.</vt:lpstr>
      <vt:lpstr>Презентация PowerPoint</vt:lpstr>
      <vt:lpstr>Информация о расходах бюджета с учетом интересов целевых групп  (социальная поддержка семей с детьми)    в 2019  году </vt:lpstr>
      <vt:lpstr>Информация о расходах бюджета с учетом интересов целевых групп  (защита детей-сирот)  в 2019 году</vt:lpstr>
      <vt:lpstr>Информация о расходах бюджета с учетом интересов целевых групп  (социальное обеспечение ветеранов, инвалидов, пожилых граждан)  в 2019 году</vt:lpstr>
      <vt:lpstr>Информация о расходах бюджета с учетом интересов целевых групп (предоставление мер социальной поддержки прочим категориям граждан)                                  в 2019 году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Благоустройство                                                                                                                                 </vt:lpstr>
      <vt:lpstr>Благоустройство                                                                                                                                 </vt:lpstr>
      <vt:lpstr>Благоустройство                                                                                                                                </vt:lpstr>
      <vt:lpstr>Презентация PowerPoint</vt:lpstr>
      <vt:lpstr>расходы  в разрезе муниципальных программ и непрограммных расходов города-курорта Пятигорска  за 2019 год</vt:lpstr>
      <vt:lpstr>Презентация PowerPoint</vt:lpstr>
      <vt:lpstr>Презентация PowerPoint</vt:lpstr>
      <vt:lpstr>Презентация PowerPoint</vt:lpstr>
      <vt:lpstr>Презентация PowerPoint</vt:lpstr>
      <vt:lpstr>Результаты оценки эффективности муниципальных программ города-курорта Пятигорска  за 2019 год</vt:lpstr>
      <vt:lpstr>Презентация PowerPoint</vt:lpstr>
      <vt:lpstr>Презентация PowerPoint</vt:lpstr>
      <vt:lpstr>Уровень долговой нагрузки бюджета города-курорта Пятигорска в 2019 году в сравнении с 2018 годом                                                               </vt:lpstr>
      <vt:lpstr>Презентация PowerPoint</vt:lpstr>
      <vt:lpstr>Участие в конкурсе по проектам  «Бюджет для граждан»</vt:lpstr>
      <vt:lpstr>Результаты оценки качества управления бюджетным процессом и стратегического планирования  в муниципальных районах и городских округах Ставропольского края за 2018 год (%) </vt:lpstr>
      <vt:lpstr>Презентация PowerPoint</vt:lpstr>
      <vt:lpstr>Контактная информация МУ «Финансовое управление администрации г.Пятигорска»                                                                                               </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Отчет  о деятельности  МУ «Финансовое управление администрации  Г. Пятигорска   за 2020 год</dc:title>
  <dc:creator>superuser</dc:creator>
  <cp:lastModifiedBy>superuser</cp:lastModifiedBy>
  <cp:revision>373</cp:revision>
  <cp:lastPrinted>2021-03-31T07:03:06Z</cp:lastPrinted>
  <dcterms:created xsi:type="dcterms:W3CDTF">2021-03-23T07:20:20Z</dcterms:created>
  <dcterms:modified xsi:type="dcterms:W3CDTF">2021-04-26T15:14:38Z</dcterms:modified>
</cp:coreProperties>
</file>