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62" r:id="rId2"/>
  </p:sldMasterIdLst>
  <p:notesMasterIdLst>
    <p:notesMasterId r:id="rId24"/>
  </p:notesMasterIdLst>
  <p:handoutMasterIdLst>
    <p:handoutMasterId r:id="rId25"/>
  </p:handoutMasterIdLst>
  <p:sldIdLst>
    <p:sldId id="347" r:id="rId3"/>
    <p:sldId id="428" r:id="rId4"/>
    <p:sldId id="430" r:id="rId5"/>
    <p:sldId id="444" r:id="rId6"/>
    <p:sldId id="446" r:id="rId7"/>
    <p:sldId id="447" r:id="rId8"/>
    <p:sldId id="448" r:id="rId9"/>
    <p:sldId id="449" r:id="rId10"/>
    <p:sldId id="383" r:id="rId11"/>
    <p:sldId id="433" r:id="rId12"/>
    <p:sldId id="432" r:id="rId13"/>
    <p:sldId id="434" r:id="rId14"/>
    <p:sldId id="413" r:id="rId15"/>
    <p:sldId id="443" r:id="rId16"/>
    <p:sldId id="440" r:id="rId17"/>
    <p:sldId id="441" r:id="rId18"/>
    <p:sldId id="425" r:id="rId19"/>
    <p:sldId id="379" r:id="rId20"/>
    <p:sldId id="378" r:id="rId21"/>
    <p:sldId id="380" r:id="rId22"/>
    <p:sldId id="374" r:id="rId23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CB42"/>
    <a:srgbClr val="FFCC00"/>
    <a:srgbClr val="FF3300"/>
    <a:srgbClr val="FF00FF"/>
    <a:srgbClr val="8D1DE1"/>
    <a:srgbClr val="5B4C3F"/>
    <a:srgbClr val="00FFFF"/>
    <a:srgbClr val="FFFF00"/>
    <a:srgbClr val="FF7C8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1575" autoAdjust="0"/>
  </p:normalViewPr>
  <p:slideViewPr>
    <p:cSldViewPr snapToGrid="0">
      <p:cViewPr>
        <p:scale>
          <a:sx n="100" d="100"/>
          <a:sy n="100" d="100"/>
        </p:scale>
        <p:origin x="-2028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5.4869684499314127E-2"/>
          <c:w val="0.96944444444444444"/>
          <c:h val="0.812144346154261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1038.99</c:v>
                </c:pt>
                <c:pt idx="1">
                  <c:v>1023.3</c:v>
                </c:pt>
                <c:pt idx="2">
                  <c:v>1075.1099999999999</c:v>
                </c:pt>
                <c:pt idx="3">
                  <c:v>1125.7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400.15</c:v>
                </c:pt>
                <c:pt idx="1">
                  <c:v>342.67</c:v>
                </c:pt>
                <c:pt idx="2">
                  <c:v>349.52</c:v>
                </c:pt>
                <c:pt idx="3">
                  <c:v>372.18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1723.98</c:v>
                </c:pt>
                <c:pt idx="1">
                  <c:v>1752</c:v>
                </c:pt>
                <c:pt idx="2">
                  <c:v>1466.44</c:v>
                </c:pt>
                <c:pt idx="3">
                  <c:v>1604.89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086656"/>
        <c:axId val="96100736"/>
      </c:barChart>
      <c:catAx>
        <c:axId val="9608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6100736"/>
        <c:crosses val="autoZero"/>
        <c:auto val="1"/>
        <c:lblAlgn val="ctr"/>
        <c:lblOffset val="100"/>
        <c:noMultiLvlLbl val="0"/>
      </c:catAx>
      <c:valAx>
        <c:axId val="96100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0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521279631542675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CC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2921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58752"/>
        <c:axId val="35260288"/>
      </c:barChart>
      <c:catAx>
        <c:axId val="3525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60288"/>
        <c:crosses val="autoZero"/>
        <c:auto val="1"/>
        <c:lblAlgn val="ctr"/>
        <c:lblOffset val="100"/>
        <c:noMultiLvlLbl val="0"/>
      </c:catAx>
      <c:valAx>
        <c:axId val="35260288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525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9347199497558199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385344"/>
        <c:axId val="35386880"/>
      </c:barChart>
      <c:catAx>
        <c:axId val="3538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86880"/>
        <c:crosses val="autoZero"/>
        <c:auto val="1"/>
        <c:lblAlgn val="ctr"/>
        <c:lblOffset val="100"/>
        <c:noMultiLvlLbl val="0"/>
      </c:catAx>
      <c:valAx>
        <c:axId val="35386880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538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9347199497558199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CC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703808"/>
        <c:axId val="35390208"/>
      </c:barChart>
      <c:catAx>
        <c:axId val="35703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390208"/>
        <c:crosses val="autoZero"/>
        <c:auto val="1"/>
        <c:lblAlgn val="ctr"/>
        <c:lblOffset val="100"/>
        <c:noMultiLvlLbl val="0"/>
      </c:catAx>
      <c:valAx>
        <c:axId val="35390208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570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681709895619065"/>
          <c:y val="0.17229260086465065"/>
          <c:w val="0.66303690167526141"/>
          <c:h val="0.7636573384184661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млн. 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7FD03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006A96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06EAEA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5B4C3F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cat>
            <c:strRef>
              <c:f>Лист1!$B$2:$B$14</c:f>
              <c:strCache>
                <c:ptCount val="13"/>
                <c:pt idx="0">
                  <c:v>Развитие образования</c:v>
                </c:pt>
                <c:pt idx="1">
                  <c:v>Социальная поддерэка граждан</c:v>
                </c:pt>
                <c:pt idx="2">
                  <c:v>Развитие ЖКХ, градостроительства, строительства и архитектуры</c:v>
                </c:pt>
                <c:pt idx="3">
                  <c:v>Молодежная политика</c:v>
                </c:pt>
                <c:pt idx="4">
                  <c:v>Модернизация экономики, развитие малого и среднего бизнеса, курорта и туризма, энергетики, промышленности и улучшение инвестиционного климата</c:v>
                </c:pt>
                <c:pt idx="5">
                  <c:v>Экология и охрана окружающей среды</c:v>
                </c:pt>
                <c:pt idx="6">
                  <c:v>Развитие физической культуры и спорта</c:v>
                </c:pt>
                <c:pt idx="7">
                  <c:v>Развитие транспортной системы и обеспечение безопасности дорожного движения</c:v>
                </c:pt>
                <c:pt idx="8">
                  <c:v>Безопастный пятигорск</c:v>
                </c:pt>
                <c:pt idx="9">
                  <c:v>Управление имуществом</c:v>
                </c:pt>
                <c:pt idx="10">
                  <c:v>Управление финансами</c:v>
                </c:pt>
                <c:pt idx="11">
                  <c:v>Сохранение и развитие культуры </c:v>
                </c:pt>
                <c:pt idx="12">
                  <c:v>Повышение открытости и эффективности деятельности администрации</c:v>
                </c:pt>
              </c:strCache>
            </c:strRef>
          </c:cat>
          <c:val>
            <c:numRef>
              <c:f>Лист1!$C$2:$C$14</c:f>
              <c:numCache>
                <c:formatCode>0</c:formatCode>
                <c:ptCount val="13"/>
                <c:pt idx="0">
                  <c:v>1489.4</c:v>
                </c:pt>
                <c:pt idx="1">
                  <c:v>847.2</c:v>
                </c:pt>
                <c:pt idx="2">
                  <c:v>172.5</c:v>
                </c:pt>
                <c:pt idx="3">
                  <c:v>9.1</c:v>
                </c:pt>
                <c:pt idx="4">
                  <c:v>9.6</c:v>
                </c:pt>
                <c:pt idx="5">
                  <c:v>210.7</c:v>
                </c:pt>
                <c:pt idx="6">
                  <c:v>15.1</c:v>
                </c:pt>
                <c:pt idx="7">
                  <c:v>132.5</c:v>
                </c:pt>
                <c:pt idx="8">
                  <c:v>31.7</c:v>
                </c:pt>
                <c:pt idx="9">
                  <c:v>36.1</c:v>
                </c:pt>
                <c:pt idx="10">
                  <c:v>77.5</c:v>
                </c:pt>
                <c:pt idx="11">
                  <c:v>78.5</c:v>
                </c:pt>
                <c:pt idx="12">
                  <c:v>168.5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1"/>
            <c:invertIfNegative val="0"/>
            <c:bubble3D val="0"/>
            <c:spPr>
              <a:solidFill>
                <a:srgbClr val="05CB42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2"/>
            <c:invertIfNegative val="0"/>
            <c:bubble3D val="0"/>
            <c:spPr>
              <a:solidFill>
                <a:srgbClr val="FF7C8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7"/>
            <c:invertIfNegative val="0"/>
            <c:bubble3D val="0"/>
            <c:spPr>
              <a:solidFill>
                <a:srgbClr val="00FFFF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8"/>
            <c:invertIfNegative val="0"/>
            <c:bubble3D val="0"/>
            <c:spPr>
              <a:solidFill>
                <a:srgbClr val="FFCC0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1"/>
            <c:invertIfNegative val="0"/>
            <c:bubble3D val="0"/>
            <c:spPr>
              <a:solidFill>
                <a:srgbClr val="FF00FF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2"/>
            <c:invertIfNegative val="0"/>
            <c:bubble3D val="0"/>
            <c:spPr>
              <a:solidFill>
                <a:srgbClr val="5B4C3F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cat>
            <c:strRef>
              <c:f>Лист1!$B$2:$B$14</c:f>
              <c:strCache>
                <c:ptCount val="13"/>
                <c:pt idx="0">
                  <c:v>Развитие образования</c:v>
                </c:pt>
                <c:pt idx="1">
                  <c:v>Социальная поддерэка граждан</c:v>
                </c:pt>
                <c:pt idx="2">
                  <c:v>Развитие ЖКХ, градостроительства, строительства и архитектуры</c:v>
                </c:pt>
                <c:pt idx="3">
                  <c:v>Молодежная политика</c:v>
                </c:pt>
                <c:pt idx="4">
                  <c:v>Модернизация экономики, развитие малого и среднего бизнеса, курорта и туризма, энергетики, промышленности и улучшение инвестиционного климата</c:v>
                </c:pt>
                <c:pt idx="5">
                  <c:v>Экология и охрана окружающей среды</c:v>
                </c:pt>
                <c:pt idx="6">
                  <c:v>Развитие физической культуры и спорта</c:v>
                </c:pt>
                <c:pt idx="7">
                  <c:v>Развитие транспортной системы и обеспечение безопасности дорожного движения</c:v>
                </c:pt>
                <c:pt idx="8">
                  <c:v>Безопастный пятигорск</c:v>
                </c:pt>
                <c:pt idx="9">
                  <c:v>Управление имуществом</c:v>
                </c:pt>
                <c:pt idx="10">
                  <c:v>Управление финансами</c:v>
                </c:pt>
                <c:pt idx="11">
                  <c:v>Сохранение и развитие культуры </c:v>
                </c:pt>
                <c:pt idx="12">
                  <c:v>Повышение открытости и эффективности деятельности администрации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1410</c:v>
                </c:pt>
                <c:pt idx="1">
                  <c:v>834.8</c:v>
                </c:pt>
                <c:pt idx="2">
                  <c:v>148.19999999999999</c:v>
                </c:pt>
                <c:pt idx="3">
                  <c:v>8.4</c:v>
                </c:pt>
                <c:pt idx="4">
                  <c:v>17.899999999999999</c:v>
                </c:pt>
                <c:pt idx="5">
                  <c:v>132.1</c:v>
                </c:pt>
                <c:pt idx="6">
                  <c:v>76.900000000000006</c:v>
                </c:pt>
                <c:pt idx="7">
                  <c:v>156.19999999999999</c:v>
                </c:pt>
                <c:pt idx="8">
                  <c:v>30.9</c:v>
                </c:pt>
                <c:pt idx="9">
                  <c:v>31.8</c:v>
                </c:pt>
                <c:pt idx="10">
                  <c:v>133.4</c:v>
                </c:pt>
                <c:pt idx="11">
                  <c:v>75.599999999999994</c:v>
                </c:pt>
                <c:pt idx="12">
                  <c:v>170.9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4513280"/>
        <c:axId val="34511488"/>
        <c:axId val="0"/>
      </c:bar3DChart>
      <c:valAx>
        <c:axId val="34511488"/>
        <c:scaling>
          <c:orientation val="minMax"/>
        </c:scaling>
        <c:delete val="1"/>
        <c:axPos val="b"/>
        <c:majorGridlines/>
        <c:numFmt formatCode="0" sourceLinked="1"/>
        <c:majorTickMark val="out"/>
        <c:minorTickMark val="none"/>
        <c:tickLblPos val="nextTo"/>
        <c:crossAx val="34513280"/>
        <c:crosses val="autoZero"/>
        <c:crossBetween val="between"/>
      </c:valAx>
      <c:catAx>
        <c:axId val="34513280"/>
        <c:scaling>
          <c:orientation val="minMax"/>
        </c:scaling>
        <c:delete val="1"/>
        <c:axPos val="l"/>
        <c:majorTickMark val="out"/>
        <c:minorTickMark val="none"/>
        <c:tickLblPos val="nextTo"/>
        <c:crossAx val="345114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Разметка,  знаки, ограждения</c:v>
                </c:pt>
              </c:strCache>
            </c:strRef>
          </c:tx>
          <c:spPr>
            <a:solidFill>
              <a:srgbClr val="05CB42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7.1</c:v>
                </c:pt>
                <c:pt idx="1">
                  <c:v>6.0460000000000003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Ремонт дорог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39.6</c:v>
                </c:pt>
                <c:pt idx="1">
                  <c:v>127.7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Ремонт тротуаров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27.1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Наказы избирателей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16.5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Ливневки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7.1</c:v>
                </c:pt>
                <c:pt idx="1">
                  <c:v>3.6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Диагностика обследование паспортизация уличнодорожной сети</c:v>
                </c:pt>
              </c:strCache>
            </c:strRef>
          </c:tx>
          <c:spPr>
            <a:solidFill>
              <a:srgbClr val="8D1DE1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10.3</c:v>
                </c:pt>
                <c:pt idx="1">
                  <c:v>0.1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Строительство и реконструкция дорог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9.5</c:v>
                </c:pt>
                <c:pt idx="1">
                  <c:v>1.4710000000000001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Ремонт дворов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5.0999999999999996</c:v>
                </c:pt>
                <c:pt idx="1">
                  <c:v>7.2089999999999996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723712"/>
        <c:axId val="36729600"/>
        <c:axId val="0"/>
      </c:bar3DChart>
      <c:catAx>
        <c:axId val="3672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729600"/>
        <c:crosses val="autoZero"/>
        <c:auto val="1"/>
        <c:lblAlgn val="ctr"/>
        <c:lblOffset val="100"/>
        <c:noMultiLvlLbl val="0"/>
      </c:catAx>
      <c:valAx>
        <c:axId val="3672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23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45645238453951"/>
          <c:y val="1.5155466031862297E-2"/>
          <c:w val="0.318019473811604"/>
          <c:h val="0.98484453396813776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06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1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социальные расходы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2421</c:v>
                </c:pt>
                <c:pt idx="1">
                  <c:v>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72217135648684E-4"/>
          <c:y val="6.8750002773600119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7"/>
          <c:dPt>
            <c:idx val="0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explosion val="12"/>
            <c:spPr>
              <a:solidFill>
                <a:srgbClr val="05CB4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2808</c:v>
                </c:pt>
                <c:pt idx="1">
                  <c:v>335.7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047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779917973626772E-2"/>
                  <c:y val="-4.7734533204243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281014573210893E-2"/>
                  <c:y val="-5.615827435793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568608743926476E-2"/>
                  <c:y val="-5.335036064003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568608743926535E-2"/>
                  <c:y val="-5.0542446922139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211309229700231E-2"/>
                  <c:y val="-4.7734533204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571.6</c:v>
                </c:pt>
                <c:pt idx="1">
                  <c:v>709.8</c:v>
                </c:pt>
                <c:pt idx="2">
                  <c:v>845.9</c:v>
                </c:pt>
                <c:pt idx="3">
                  <c:v>875.9</c:v>
                </c:pt>
                <c:pt idx="4">
                  <c:v>875.9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488448"/>
        <c:axId val="114489984"/>
      </c:lineChart>
      <c:catAx>
        <c:axId val="114488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489984"/>
        <c:crosses val="autoZero"/>
        <c:auto val="1"/>
        <c:lblAlgn val="ctr"/>
        <c:lblOffset val="100"/>
        <c:noMultiLvlLbl val="0"/>
      </c:catAx>
      <c:valAx>
        <c:axId val="114489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48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2500001367016773E-2"/>
                  <c:y val="0.1302324636886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90407796414E-2"/>
                  <c:y val="0.13255821745686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90407796414E-2"/>
                  <c:y val="0.13488376815567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232623713E-2"/>
                  <c:y val="0.11627906976744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232623713E-2"/>
                  <c:y val="0.11784441838387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567.9</c:v>
                </c:pt>
                <c:pt idx="1">
                  <c:v>703.2</c:v>
                </c:pt>
                <c:pt idx="2">
                  <c:v>839.3</c:v>
                </c:pt>
                <c:pt idx="3">
                  <c:v>869.3</c:v>
                </c:pt>
                <c:pt idx="4">
                  <c:v>869.3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359104"/>
        <c:axId val="131360640"/>
        <c:axId val="0"/>
      </c:bar3DChart>
      <c:catAx>
        <c:axId val="13135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31360640"/>
        <c:crosses val="autoZero"/>
        <c:auto val="1"/>
        <c:lblAlgn val="ctr"/>
        <c:lblOffset val="100"/>
        <c:noMultiLvlLbl val="0"/>
      </c:catAx>
      <c:valAx>
        <c:axId val="13136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35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/>
              <a:t>% </a:t>
            </a:r>
            <a:r>
              <a:rPr lang="ru-RU" dirty="0" smtClean="0"/>
              <a:t>ставка </a:t>
            </a:r>
            <a:r>
              <a:rPr lang="ru-RU" dirty="0"/>
              <a:t>муниципальных заимствований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ставка муниципальных заимствований</c:v>
                </c:pt>
              </c:strCache>
            </c:strRef>
          </c:tx>
          <c:spPr>
            <a:ln w="428625" cap="rnd">
              <a:solidFill>
                <a:srgbClr val="0066FF"/>
              </a:solidFill>
              <a:headEnd type="none"/>
              <a:tailEnd type="none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27777777777778E-2"/>
                  <c:y val="-7.921891772706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27777777777778E-2"/>
                  <c:y val="-7.921891772706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3333333333333E-2"/>
                  <c:y val="-8.402006425597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111111111111212E-2"/>
                  <c:y val="-7.6818344462605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2222222222212E-3"/>
                  <c:y val="-5.521318508249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11.38</c:v>
                </c:pt>
                <c:pt idx="1">
                  <c:v>13</c:v>
                </c:pt>
                <c:pt idx="2">
                  <c:v>12.52</c:v>
                </c:pt>
                <c:pt idx="3">
                  <c:v>9.6999999999999993</c:v>
                </c:pt>
                <c:pt idx="4">
                  <c:v>9.6999999999999993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72928"/>
        <c:axId val="123774464"/>
      </c:lineChart>
      <c:catAx>
        <c:axId val="12377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endParaRPr lang="ru-RU"/>
          </a:p>
        </c:txPr>
        <c:crossAx val="123774464"/>
        <c:crosses val="autoZero"/>
        <c:auto val="1"/>
        <c:lblAlgn val="ctr"/>
        <c:lblOffset val="100"/>
        <c:noMultiLvlLbl val="0"/>
      </c:catAx>
      <c:valAx>
        <c:axId val="123774464"/>
        <c:scaling>
          <c:orientation val="minMax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2377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8368794326241137E-3"/>
          <c:w val="1"/>
          <c:h val="0.889266347401335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519.37</c:v>
                </c:pt>
                <c:pt idx="1">
                  <c:v>520</c:v>
                </c:pt>
                <c:pt idx="2">
                  <c:v>559.29</c:v>
                </c:pt>
                <c:pt idx="3">
                  <c:v>586.64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12.69</c:v>
                </c:pt>
                <c:pt idx="1">
                  <c:v>12.23</c:v>
                </c:pt>
                <c:pt idx="2">
                  <c:v>15</c:v>
                </c:pt>
                <c:pt idx="3">
                  <c:v>16.5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248.98</c:v>
                </c:pt>
                <c:pt idx="1">
                  <c:v>223.03</c:v>
                </c:pt>
                <c:pt idx="2">
                  <c:v>239.2</c:v>
                </c:pt>
                <c:pt idx="3">
                  <c:v>254.84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78.92</c:v>
                </c:pt>
                <c:pt idx="1">
                  <c:v>83.36</c:v>
                </c:pt>
                <c:pt idx="2">
                  <c:v>90.59</c:v>
                </c:pt>
                <c:pt idx="3">
                  <c:v>105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157.59</c:v>
                </c:pt>
                <c:pt idx="1">
                  <c:v>159.49</c:v>
                </c:pt>
                <c:pt idx="2">
                  <c:v>144.61000000000001</c:v>
                </c:pt>
                <c:pt idx="3">
                  <c:v>135.16999999999999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89E-3"/>
                  <c:y val="-1.418439716312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-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4184397163120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21.46</c:v>
                </c:pt>
                <c:pt idx="1">
                  <c:v>25.21</c:v>
                </c:pt>
                <c:pt idx="2">
                  <c:v>26.42</c:v>
                </c:pt>
                <c:pt idx="3">
                  <c:v>27.55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659712"/>
        <c:axId val="30661248"/>
      </c:barChart>
      <c:catAx>
        <c:axId val="3065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0661248"/>
        <c:crosses val="autoZero"/>
        <c:auto val="1"/>
        <c:lblAlgn val="ctr"/>
        <c:lblOffset val="100"/>
        <c:noMultiLvlLbl val="0"/>
      </c:catAx>
      <c:valAx>
        <c:axId val="30661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65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300962379702537E-2"/>
          <c:y val="0.13430549218730836"/>
          <c:w val="0.91247681539807524"/>
          <c:h val="0.6883155493413790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spPr>
            <a:ln w="292100"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777887139107638E-2"/>
                  <c:y val="-8.372091490186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166776027996502E-2"/>
                  <c:y val="-9.302323877985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222222222222223E-2"/>
                  <c:y val="-7.391861064095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277777777777777E-2"/>
                  <c:y val="-8.3901979542276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61111111111111E-2"/>
                  <c:y val="-8.4735202492211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 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28.8</c:v>
                </c:pt>
                <c:pt idx="1">
                  <c:v>37.5</c:v>
                </c:pt>
                <c:pt idx="2">
                  <c:v>90</c:v>
                </c:pt>
                <c:pt idx="3">
                  <c:v>70</c:v>
                </c:pt>
                <c:pt idx="4">
                  <c:v>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 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 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818368"/>
        <c:axId val="123819904"/>
      </c:lineChart>
      <c:catAx>
        <c:axId val="12381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23819904"/>
        <c:crosses val="autoZero"/>
        <c:auto val="1"/>
        <c:lblAlgn val="ctr"/>
        <c:lblOffset val="100"/>
        <c:noMultiLvlLbl val="0"/>
      </c:catAx>
      <c:valAx>
        <c:axId val="12381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81836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8368794326241137E-3"/>
          <c:w val="1"/>
          <c:h val="0.889266347401335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1.89</c:v>
                </c:pt>
                <c:pt idx="1">
                  <c:v>3.42</c:v>
                </c:pt>
                <c:pt idx="2">
                  <c:v>5.49</c:v>
                </c:pt>
                <c:pt idx="3">
                  <c:v>5.71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использования муниципального имущества2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172.79</c:v>
                </c:pt>
                <c:pt idx="1">
                  <c:v>172.8</c:v>
                </c:pt>
                <c:pt idx="2">
                  <c:v>173.83</c:v>
                </c:pt>
                <c:pt idx="3">
                  <c:v>173.84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бюджета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9.9499999999999993</c:v>
                </c:pt>
                <c:pt idx="1">
                  <c:v>5.03</c:v>
                </c:pt>
                <c:pt idx="2">
                  <c:v>5.03</c:v>
                </c:pt>
                <c:pt idx="3">
                  <c:v>5.03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муницйипального имущества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188.95</c:v>
                </c:pt>
                <c:pt idx="1">
                  <c:v>137.33000000000001</c:v>
                </c:pt>
                <c:pt idx="2">
                  <c:v>138.72999999999999</c:v>
                </c:pt>
                <c:pt idx="3">
                  <c:v>161.16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14.08</c:v>
                </c:pt>
                <c:pt idx="1">
                  <c:v>13.95</c:v>
                </c:pt>
                <c:pt idx="2">
                  <c:v>13.95</c:v>
                </c:pt>
                <c:pt idx="3">
                  <c:v>13.95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89E-3"/>
                  <c:y val="-1.418439716312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-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4184397163120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12.5</c:v>
                </c:pt>
                <c:pt idx="1">
                  <c:v>10.15</c:v>
                </c:pt>
                <c:pt idx="2">
                  <c:v>12.5</c:v>
                </c:pt>
                <c:pt idx="3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54432"/>
        <c:axId val="33980800"/>
      </c:barChart>
      <c:catAx>
        <c:axId val="3395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3980800"/>
        <c:crosses val="autoZero"/>
        <c:auto val="1"/>
        <c:lblAlgn val="ctr"/>
        <c:lblOffset val="100"/>
        <c:noMultiLvlLbl val="0"/>
      </c:catAx>
      <c:valAx>
        <c:axId val="3398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95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8368794326241137E-3"/>
          <c:w val="1"/>
          <c:h val="0.889266347401335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бюджетной обеспеченности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88.66</c:v>
                </c:pt>
                <c:pt idx="1">
                  <c:v>0.75</c:v>
                </c:pt>
                <c:pt idx="2">
                  <c:v>0.6</c:v>
                </c:pt>
                <c:pt idx="3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1634</c:v>
                </c:pt>
                <c:pt idx="1">
                  <c:v>1639.8</c:v>
                </c:pt>
                <c:pt idx="2">
                  <c:v>1464.6</c:v>
                </c:pt>
                <c:pt idx="3">
                  <c:v>1603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3333FF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1.27</c:v>
                </c:pt>
                <c:pt idx="1">
                  <c:v>1.36</c:v>
                </c:pt>
                <c:pt idx="2">
                  <c:v>1.27</c:v>
                </c:pt>
                <c:pt idx="3">
                  <c:v>1.27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5CB42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2.152666880944597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110,17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1">
                  <c:v>110.17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99264"/>
        <c:axId val="8300800"/>
      </c:barChart>
      <c:catAx>
        <c:axId val="829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300800"/>
        <c:crosses val="autoZero"/>
        <c:auto val="1"/>
        <c:lblAlgn val="ctr"/>
        <c:lblOffset val="100"/>
        <c:noMultiLvlLbl val="0"/>
      </c:catAx>
      <c:valAx>
        <c:axId val="830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29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521279631542675E-2"/>
          <c:w val="1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030336"/>
        <c:axId val="34019968"/>
      </c:barChart>
      <c:catAx>
        <c:axId val="34030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019968"/>
        <c:crosses val="autoZero"/>
        <c:auto val="1"/>
        <c:lblAlgn val="ctr"/>
        <c:lblOffset val="100"/>
        <c:noMultiLvlLbl val="0"/>
      </c:catAx>
      <c:valAx>
        <c:axId val="34019968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403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3303679464062082E-2"/>
          <c:w val="1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3307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023872"/>
        <c:axId val="35033856"/>
      </c:barChart>
      <c:catAx>
        <c:axId val="3502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033856"/>
        <c:crosses val="autoZero"/>
        <c:auto val="1"/>
        <c:lblAlgn val="ctr"/>
        <c:lblOffset val="100"/>
        <c:noMultiLvlLbl val="0"/>
      </c:catAx>
      <c:valAx>
        <c:axId val="35033856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502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521279631542675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802304"/>
        <c:axId val="34813056"/>
      </c:barChart>
      <c:catAx>
        <c:axId val="3480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13056"/>
        <c:crosses val="autoZero"/>
        <c:auto val="1"/>
        <c:lblAlgn val="ctr"/>
        <c:lblOffset val="100"/>
        <c:noMultiLvlLbl val="0"/>
      </c:catAx>
      <c:valAx>
        <c:axId val="34813056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480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521279631542675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CC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3254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912128"/>
        <c:axId val="34913664"/>
      </c:barChart>
      <c:catAx>
        <c:axId val="3491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913664"/>
        <c:crosses val="autoZero"/>
        <c:auto val="1"/>
        <c:lblAlgn val="ctr"/>
        <c:lblOffset val="100"/>
        <c:noMultiLvlLbl val="0"/>
      </c:catAx>
      <c:valAx>
        <c:axId val="34913664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491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9347199497558199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2891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141120"/>
        <c:axId val="35142656"/>
      </c:barChart>
      <c:catAx>
        <c:axId val="3514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142656"/>
        <c:crosses val="autoZero"/>
        <c:auto val="1"/>
        <c:lblAlgn val="ctr"/>
        <c:lblOffset val="100"/>
        <c:noMultiLvlLbl val="0"/>
      </c:catAx>
      <c:valAx>
        <c:axId val="35142656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3514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DE68F-F953-4E13-B55C-4BBF89B13F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4D244D-D25D-458B-8031-D8853C995456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BB43502-ED86-43E7-9DDD-471D8BA66AA4}" type="parTrans" cxnId="{E9C155D8-5B94-4DFD-B32D-68810097B187}">
      <dgm:prSet/>
      <dgm:spPr/>
      <dgm:t>
        <a:bodyPr/>
        <a:lstStyle/>
        <a:p>
          <a:endParaRPr lang="ru-RU"/>
        </a:p>
      </dgm:t>
    </dgm:pt>
    <dgm:pt modelId="{07696EA6-AAA3-44C4-97DA-2D2942175E6A}" type="sibTrans" cxnId="{E9C155D8-5B94-4DFD-B32D-68810097B187}">
      <dgm:prSet/>
      <dgm:spPr/>
      <dgm:t>
        <a:bodyPr/>
        <a:lstStyle/>
        <a:p>
          <a:endParaRPr lang="ru-RU"/>
        </a:p>
      </dgm:t>
    </dgm:pt>
    <dgm:pt modelId="{6E742FCF-D64E-4CEE-B348-A6C4475212C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Обеспечение сбалансированности бюджета</a:t>
          </a:r>
          <a:endParaRPr lang="ru-RU" sz="2400" b="1" dirty="0">
            <a:solidFill>
              <a:srgbClr val="002060"/>
            </a:solidFill>
          </a:endParaRPr>
        </a:p>
      </dgm:t>
    </dgm:pt>
    <dgm:pt modelId="{4A68D4F6-A769-4528-902E-A55E031946C7}" type="parTrans" cxnId="{70820FBD-9C27-40BD-942B-B5F45F64AD13}">
      <dgm:prSet/>
      <dgm:spPr/>
      <dgm:t>
        <a:bodyPr/>
        <a:lstStyle/>
        <a:p>
          <a:endParaRPr lang="ru-RU"/>
        </a:p>
      </dgm:t>
    </dgm:pt>
    <dgm:pt modelId="{0B419A13-ED85-49B2-9849-B449BD7DE31C}" type="sibTrans" cxnId="{70820FBD-9C27-40BD-942B-B5F45F64AD13}">
      <dgm:prSet/>
      <dgm:spPr/>
      <dgm:t>
        <a:bodyPr/>
        <a:lstStyle/>
        <a:p>
          <a:endParaRPr lang="ru-RU"/>
        </a:p>
      </dgm:t>
    </dgm:pt>
    <dgm:pt modelId="{37EE244B-617A-443A-9A55-D3CD82486413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</a:endParaRPr>
        </a:p>
      </dgm:t>
    </dgm:pt>
    <dgm:pt modelId="{72D58869-0F57-477C-8F99-6FF8469C33D9}" type="parTrans" cxnId="{09D10061-D2D9-4554-9D38-99A2625E5CD2}">
      <dgm:prSet/>
      <dgm:spPr/>
      <dgm:t>
        <a:bodyPr/>
        <a:lstStyle/>
        <a:p>
          <a:endParaRPr lang="ru-RU"/>
        </a:p>
      </dgm:t>
    </dgm:pt>
    <dgm:pt modelId="{B09D7619-DFE2-4305-8C33-E4573733F409}" type="sibTrans" cxnId="{09D10061-D2D9-4554-9D38-99A2625E5CD2}">
      <dgm:prSet/>
      <dgm:spPr/>
      <dgm:t>
        <a:bodyPr/>
        <a:lstStyle/>
        <a:p>
          <a:endParaRPr lang="ru-RU"/>
        </a:p>
      </dgm:t>
    </dgm:pt>
    <dgm:pt modelId="{FA2F3B10-F52C-4C6B-ACD2-D370A0A1239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Адаптация расходов к новым условиям при необходимости сохранения уровня принятых социальных обязательств</a:t>
          </a:r>
          <a:endParaRPr lang="ru-RU" sz="2400" b="1" dirty="0">
            <a:solidFill>
              <a:srgbClr val="002060"/>
            </a:solidFill>
          </a:endParaRPr>
        </a:p>
      </dgm:t>
    </dgm:pt>
    <dgm:pt modelId="{A81CE6D2-C3C0-48A5-A12E-9CBC724B6535}" type="parTrans" cxnId="{1A09FAA0-AA99-4EFB-9DC3-9DDDD5C7349F}">
      <dgm:prSet/>
      <dgm:spPr/>
      <dgm:t>
        <a:bodyPr/>
        <a:lstStyle/>
        <a:p>
          <a:endParaRPr lang="ru-RU"/>
        </a:p>
      </dgm:t>
    </dgm:pt>
    <dgm:pt modelId="{FF5E864C-F897-436C-883E-89C321B587E3}" type="sibTrans" cxnId="{1A09FAA0-AA99-4EFB-9DC3-9DDDD5C7349F}">
      <dgm:prSet/>
      <dgm:spPr/>
      <dgm:t>
        <a:bodyPr/>
        <a:lstStyle/>
        <a:p>
          <a:endParaRPr lang="ru-RU"/>
        </a:p>
      </dgm:t>
    </dgm:pt>
    <dgm:pt modelId="{DE1D4E51-675C-40D8-8DE4-5F5DE8DFD5D5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</a:endParaRPr>
        </a:p>
      </dgm:t>
    </dgm:pt>
    <dgm:pt modelId="{A4632AAD-AA26-4A4D-A7BB-462A2A72AFB8}" type="parTrans" cxnId="{E819D6DF-C5D5-4CFE-8902-DEDA429D5568}">
      <dgm:prSet/>
      <dgm:spPr/>
      <dgm:t>
        <a:bodyPr/>
        <a:lstStyle/>
        <a:p>
          <a:endParaRPr lang="ru-RU"/>
        </a:p>
      </dgm:t>
    </dgm:pt>
    <dgm:pt modelId="{B5C6BB28-72CB-4D3C-B073-F1CD0B510090}" type="sibTrans" cxnId="{E819D6DF-C5D5-4CFE-8902-DEDA429D5568}">
      <dgm:prSet/>
      <dgm:spPr/>
      <dgm:t>
        <a:bodyPr/>
        <a:lstStyle/>
        <a:p>
          <a:endParaRPr lang="ru-RU"/>
        </a:p>
      </dgm:t>
    </dgm:pt>
    <dgm:pt modelId="{8065BCFF-1FAA-4773-BB0B-7D0C6E13054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Снижение долговой нагрузки и сокращение дефицита бюджета в плановом периоде</a:t>
          </a:r>
          <a:endParaRPr lang="ru-RU" sz="2400" b="1" dirty="0">
            <a:solidFill>
              <a:srgbClr val="002060"/>
            </a:solidFill>
          </a:endParaRPr>
        </a:p>
      </dgm:t>
    </dgm:pt>
    <dgm:pt modelId="{2FD31C55-0270-4BEA-B97D-F3D9F1383A89}" type="parTrans" cxnId="{C221A964-9ECC-44B2-91E6-975D9F327FF3}">
      <dgm:prSet/>
      <dgm:spPr/>
      <dgm:t>
        <a:bodyPr/>
        <a:lstStyle/>
        <a:p>
          <a:endParaRPr lang="ru-RU"/>
        </a:p>
      </dgm:t>
    </dgm:pt>
    <dgm:pt modelId="{FD982C1E-EEE6-48C6-8E34-4FDC84F11694}" type="sibTrans" cxnId="{C221A964-9ECC-44B2-91E6-975D9F327FF3}">
      <dgm:prSet/>
      <dgm:spPr/>
      <dgm:t>
        <a:bodyPr/>
        <a:lstStyle/>
        <a:p>
          <a:endParaRPr lang="ru-RU"/>
        </a:p>
      </dgm:t>
    </dgm:pt>
    <dgm:pt modelId="{82CE1CC5-475D-4675-9B32-A7F831B14772}" type="pres">
      <dgm:prSet presAssocID="{5F5DE68F-F953-4E13-B55C-4BBF89B13F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37644-930A-4255-9DEE-7E1169D4CC9B}" type="pres">
      <dgm:prSet presAssocID="{D74D244D-D25D-458B-8031-D8853C995456}" presName="composite" presStyleCnt="0"/>
      <dgm:spPr/>
    </dgm:pt>
    <dgm:pt modelId="{E410C428-0C9A-4B2A-8448-D12064F7A46F}" type="pres">
      <dgm:prSet presAssocID="{D74D244D-D25D-458B-8031-D8853C9954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37358-ACC2-4BB4-9FE2-4C4ED96D32E5}" type="pres">
      <dgm:prSet presAssocID="{D74D244D-D25D-458B-8031-D8853C99545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FD083-6475-40F9-8E26-2FB80D1CC9F5}" type="pres">
      <dgm:prSet presAssocID="{07696EA6-AAA3-44C4-97DA-2D2942175E6A}" presName="sp" presStyleCnt="0"/>
      <dgm:spPr/>
    </dgm:pt>
    <dgm:pt modelId="{3D90E838-6354-4387-9647-AF382D7F2DAB}" type="pres">
      <dgm:prSet presAssocID="{37EE244B-617A-443A-9A55-D3CD82486413}" presName="composite" presStyleCnt="0"/>
      <dgm:spPr/>
    </dgm:pt>
    <dgm:pt modelId="{B48E2E25-E321-4AF5-B8FB-3F6E821A6217}" type="pres">
      <dgm:prSet presAssocID="{37EE244B-617A-443A-9A55-D3CD8248641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BE787-A830-49B5-A825-190F40D2AB55}" type="pres">
      <dgm:prSet presAssocID="{37EE244B-617A-443A-9A55-D3CD8248641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2B225-5811-4EF5-B18D-E3EB46B4DF90}" type="pres">
      <dgm:prSet presAssocID="{B09D7619-DFE2-4305-8C33-E4573733F409}" presName="sp" presStyleCnt="0"/>
      <dgm:spPr/>
    </dgm:pt>
    <dgm:pt modelId="{4975C149-0E39-447A-8A27-E9F9E417C591}" type="pres">
      <dgm:prSet presAssocID="{DE1D4E51-675C-40D8-8DE4-5F5DE8DFD5D5}" presName="composite" presStyleCnt="0"/>
      <dgm:spPr/>
    </dgm:pt>
    <dgm:pt modelId="{1C527DB3-7B1A-4779-99EE-1359F8B679C6}" type="pres">
      <dgm:prSet presAssocID="{DE1D4E51-675C-40D8-8DE4-5F5DE8DFD5D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30A26-D659-40D1-B960-04ED5F9C8592}" type="pres">
      <dgm:prSet presAssocID="{DE1D4E51-675C-40D8-8DE4-5F5DE8DFD5D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D10061-D2D9-4554-9D38-99A2625E5CD2}" srcId="{5F5DE68F-F953-4E13-B55C-4BBF89B13FDF}" destId="{37EE244B-617A-443A-9A55-D3CD82486413}" srcOrd="1" destOrd="0" parTransId="{72D58869-0F57-477C-8F99-6FF8469C33D9}" sibTransId="{B09D7619-DFE2-4305-8C33-E4573733F409}"/>
    <dgm:cxn modelId="{1A09FAA0-AA99-4EFB-9DC3-9DDDD5C7349F}" srcId="{37EE244B-617A-443A-9A55-D3CD82486413}" destId="{FA2F3B10-F52C-4C6B-ACD2-D370A0A12396}" srcOrd="0" destOrd="0" parTransId="{A81CE6D2-C3C0-48A5-A12E-9CBC724B6535}" sibTransId="{FF5E864C-F897-436C-883E-89C321B587E3}"/>
    <dgm:cxn modelId="{E819D6DF-C5D5-4CFE-8902-DEDA429D5568}" srcId="{5F5DE68F-F953-4E13-B55C-4BBF89B13FDF}" destId="{DE1D4E51-675C-40D8-8DE4-5F5DE8DFD5D5}" srcOrd="2" destOrd="0" parTransId="{A4632AAD-AA26-4A4D-A7BB-462A2A72AFB8}" sibTransId="{B5C6BB28-72CB-4D3C-B073-F1CD0B510090}"/>
    <dgm:cxn modelId="{C221A964-9ECC-44B2-91E6-975D9F327FF3}" srcId="{DE1D4E51-675C-40D8-8DE4-5F5DE8DFD5D5}" destId="{8065BCFF-1FAA-4773-BB0B-7D0C6E13054C}" srcOrd="0" destOrd="0" parTransId="{2FD31C55-0270-4BEA-B97D-F3D9F1383A89}" sibTransId="{FD982C1E-EEE6-48C6-8E34-4FDC84F11694}"/>
    <dgm:cxn modelId="{6E2410C0-F742-487D-9A0F-2AB63D590569}" type="presOf" srcId="{DE1D4E51-675C-40D8-8DE4-5F5DE8DFD5D5}" destId="{1C527DB3-7B1A-4779-99EE-1359F8B679C6}" srcOrd="0" destOrd="0" presId="urn:microsoft.com/office/officeart/2005/8/layout/chevron2"/>
    <dgm:cxn modelId="{E9C155D8-5B94-4DFD-B32D-68810097B187}" srcId="{5F5DE68F-F953-4E13-B55C-4BBF89B13FDF}" destId="{D74D244D-D25D-458B-8031-D8853C995456}" srcOrd="0" destOrd="0" parTransId="{ABB43502-ED86-43E7-9DDD-471D8BA66AA4}" sibTransId="{07696EA6-AAA3-44C4-97DA-2D2942175E6A}"/>
    <dgm:cxn modelId="{E146B8C6-6D19-412D-8746-041D614C6E05}" type="presOf" srcId="{6E742FCF-D64E-4CEE-B348-A6C4475212C0}" destId="{79437358-ACC2-4BB4-9FE2-4C4ED96D32E5}" srcOrd="0" destOrd="0" presId="urn:microsoft.com/office/officeart/2005/8/layout/chevron2"/>
    <dgm:cxn modelId="{6E7DAAC1-AB3E-41BC-8BFC-5535DE1992A8}" type="presOf" srcId="{8065BCFF-1FAA-4773-BB0B-7D0C6E13054C}" destId="{0BF30A26-D659-40D1-B960-04ED5F9C8592}" srcOrd="0" destOrd="0" presId="urn:microsoft.com/office/officeart/2005/8/layout/chevron2"/>
    <dgm:cxn modelId="{7714BD7A-69F8-4D85-B820-8F6E727E9A4C}" type="presOf" srcId="{FA2F3B10-F52C-4C6B-ACD2-D370A0A12396}" destId="{E7FBE787-A830-49B5-A825-190F40D2AB55}" srcOrd="0" destOrd="0" presId="urn:microsoft.com/office/officeart/2005/8/layout/chevron2"/>
    <dgm:cxn modelId="{4847AE74-9634-4CFE-A161-4B466838E5CC}" type="presOf" srcId="{5F5DE68F-F953-4E13-B55C-4BBF89B13FDF}" destId="{82CE1CC5-475D-4675-9B32-A7F831B14772}" srcOrd="0" destOrd="0" presId="urn:microsoft.com/office/officeart/2005/8/layout/chevron2"/>
    <dgm:cxn modelId="{D9B3732A-2277-40BD-8C01-15E06A468537}" type="presOf" srcId="{D74D244D-D25D-458B-8031-D8853C995456}" destId="{E410C428-0C9A-4B2A-8448-D12064F7A46F}" srcOrd="0" destOrd="0" presId="urn:microsoft.com/office/officeart/2005/8/layout/chevron2"/>
    <dgm:cxn modelId="{D0F24A18-0E44-4C1C-AD08-D0C85AB5750E}" type="presOf" srcId="{37EE244B-617A-443A-9A55-D3CD82486413}" destId="{B48E2E25-E321-4AF5-B8FB-3F6E821A6217}" srcOrd="0" destOrd="0" presId="urn:microsoft.com/office/officeart/2005/8/layout/chevron2"/>
    <dgm:cxn modelId="{70820FBD-9C27-40BD-942B-B5F45F64AD13}" srcId="{D74D244D-D25D-458B-8031-D8853C995456}" destId="{6E742FCF-D64E-4CEE-B348-A6C4475212C0}" srcOrd="0" destOrd="0" parTransId="{4A68D4F6-A769-4528-902E-A55E031946C7}" sibTransId="{0B419A13-ED85-49B2-9849-B449BD7DE31C}"/>
    <dgm:cxn modelId="{A44BC319-F7A7-40EE-97B3-89C6CAABA93D}" type="presParOf" srcId="{82CE1CC5-475D-4675-9B32-A7F831B14772}" destId="{6E637644-930A-4255-9DEE-7E1169D4CC9B}" srcOrd="0" destOrd="0" presId="urn:microsoft.com/office/officeart/2005/8/layout/chevron2"/>
    <dgm:cxn modelId="{EA2E2E9D-7D9B-4453-BA84-608D5D1AE5AD}" type="presParOf" srcId="{6E637644-930A-4255-9DEE-7E1169D4CC9B}" destId="{E410C428-0C9A-4B2A-8448-D12064F7A46F}" srcOrd="0" destOrd="0" presId="urn:microsoft.com/office/officeart/2005/8/layout/chevron2"/>
    <dgm:cxn modelId="{B83B860C-5D27-486F-B39A-007E43ECC158}" type="presParOf" srcId="{6E637644-930A-4255-9DEE-7E1169D4CC9B}" destId="{79437358-ACC2-4BB4-9FE2-4C4ED96D32E5}" srcOrd="1" destOrd="0" presId="urn:microsoft.com/office/officeart/2005/8/layout/chevron2"/>
    <dgm:cxn modelId="{4866FC25-F8EB-4333-91EA-E77ECE6AD0C2}" type="presParOf" srcId="{82CE1CC5-475D-4675-9B32-A7F831B14772}" destId="{F28FD083-6475-40F9-8E26-2FB80D1CC9F5}" srcOrd="1" destOrd="0" presId="urn:microsoft.com/office/officeart/2005/8/layout/chevron2"/>
    <dgm:cxn modelId="{CE913DE6-BAB4-4131-AC0D-CAA1ACDD99A5}" type="presParOf" srcId="{82CE1CC5-475D-4675-9B32-A7F831B14772}" destId="{3D90E838-6354-4387-9647-AF382D7F2DAB}" srcOrd="2" destOrd="0" presId="urn:microsoft.com/office/officeart/2005/8/layout/chevron2"/>
    <dgm:cxn modelId="{B132383E-C60C-4949-9BE4-35844C7FF788}" type="presParOf" srcId="{3D90E838-6354-4387-9647-AF382D7F2DAB}" destId="{B48E2E25-E321-4AF5-B8FB-3F6E821A6217}" srcOrd="0" destOrd="0" presId="urn:microsoft.com/office/officeart/2005/8/layout/chevron2"/>
    <dgm:cxn modelId="{DAFAEC2B-6740-4EDA-9AFB-CA94F7476DBF}" type="presParOf" srcId="{3D90E838-6354-4387-9647-AF382D7F2DAB}" destId="{E7FBE787-A830-49B5-A825-190F40D2AB55}" srcOrd="1" destOrd="0" presId="urn:microsoft.com/office/officeart/2005/8/layout/chevron2"/>
    <dgm:cxn modelId="{DFF734F4-7961-42A9-8EA4-49AA6E42F192}" type="presParOf" srcId="{82CE1CC5-475D-4675-9B32-A7F831B14772}" destId="{C572B225-5811-4EF5-B18D-E3EB46B4DF90}" srcOrd="3" destOrd="0" presId="urn:microsoft.com/office/officeart/2005/8/layout/chevron2"/>
    <dgm:cxn modelId="{628E95BB-7E70-4E2D-A5C8-225F9D32163D}" type="presParOf" srcId="{82CE1CC5-475D-4675-9B32-A7F831B14772}" destId="{4975C149-0E39-447A-8A27-E9F9E417C591}" srcOrd="4" destOrd="0" presId="urn:microsoft.com/office/officeart/2005/8/layout/chevron2"/>
    <dgm:cxn modelId="{4ABC8732-1B99-4CB3-9295-E2AC53D3BCFA}" type="presParOf" srcId="{4975C149-0E39-447A-8A27-E9F9E417C591}" destId="{1C527DB3-7B1A-4779-99EE-1359F8B679C6}" srcOrd="0" destOrd="0" presId="urn:microsoft.com/office/officeart/2005/8/layout/chevron2"/>
    <dgm:cxn modelId="{19EFB939-012C-452B-B31C-CEB28D61AB8C}" type="presParOf" srcId="{4975C149-0E39-447A-8A27-E9F9E417C591}" destId="{0BF30A26-D659-40D1-B960-04ED5F9C85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0C428-0C9A-4B2A-8448-D12064F7A46F}">
      <dsp:nvSpPr>
        <dsp:cNvPr id="0" name=""/>
        <dsp:cNvSpPr/>
      </dsp:nvSpPr>
      <dsp:spPr>
        <a:xfrm rot="5400000">
          <a:off x="-252275" y="253262"/>
          <a:ext cx="1681838" cy="1177286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endParaRPr lang="ru-RU" sz="3500" kern="1200" dirty="0"/>
        </a:p>
      </dsp:txBody>
      <dsp:txXfrm rot="-5400000">
        <a:off x="1" y="589629"/>
        <a:ext cx="1177286" cy="504552"/>
      </dsp:txXfrm>
    </dsp:sp>
    <dsp:sp modelId="{79437358-ACC2-4BB4-9FE2-4C4ED96D32E5}">
      <dsp:nvSpPr>
        <dsp:cNvPr id="0" name=""/>
        <dsp:cNvSpPr/>
      </dsp:nvSpPr>
      <dsp:spPr>
        <a:xfrm rot="5400000">
          <a:off x="4242570" y="-3064296"/>
          <a:ext cx="1093194" cy="7223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Обеспечение сбалансированности бюджета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177287" y="54352"/>
        <a:ext cx="7170397" cy="986464"/>
      </dsp:txXfrm>
    </dsp:sp>
    <dsp:sp modelId="{B48E2E25-E321-4AF5-B8FB-3F6E821A6217}">
      <dsp:nvSpPr>
        <dsp:cNvPr id="0" name=""/>
        <dsp:cNvSpPr/>
      </dsp:nvSpPr>
      <dsp:spPr>
        <a:xfrm rot="5400000">
          <a:off x="-252275" y="1741806"/>
          <a:ext cx="1681838" cy="1177286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 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" y="2078173"/>
        <a:ext cx="1177286" cy="504552"/>
      </dsp:txXfrm>
    </dsp:sp>
    <dsp:sp modelId="{E7FBE787-A830-49B5-A825-190F40D2AB55}">
      <dsp:nvSpPr>
        <dsp:cNvPr id="0" name=""/>
        <dsp:cNvSpPr/>
      </dsp:nvSpPr>
      <dsp:spPr>
        <a:xfrm rot="5400000">
          <a:off x="4242570" y="-1575752"/>
          <a:ext cx="1093194" cy="7223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Адаптация расходов к новым условиям при необходимости сохранения уровня принятых социальных обязательств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177287" y="1542896"/>
        <a:ext cx="7170397" cy="986464"/>
      </dsp:txXfrm>
    </dsp:sp>
    <dsp:sp modelId="{1C527DB3-7B1A-4779-99EE-1359F8B679C6}">
      <dsp:nvSpPr>
        <dsp:cNvPr id="0" name=""/>
        <dsp:cNvSpPr/>
      </dsp:nvSpPr>
      <dsp:spPr>
        <a:xfrm rot="5400000">
          <a:off x="-252275" y="3230350"/>
          <a:ext cx="1681838" cy="1177286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 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" y="3566717"/>
        <a:ext cx="1177286" cy="504552"/>
      </dsp:txXfrm>
    </dsp:sp>
    <dsp:sp modelId="{0BF30A26-D659-40D1-B960-04ED5F9C8592}">
      <dsp:nvSpPr>
        <dsp:cNvPr id="0" name=""/>
        <dsp:cNvSpPr/>
      </dsp:nvSpPr>
      <dsp:spPr>
        <a:xfrm rot="5400000">
          <a:off x="4242570" y="-87209"/>
          <a:ext cx="1093194" cy="7223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Снижение долговой нагрузки и сокращение дефицита бюджета в плановом периоде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177287" y="3031439"/>
        <a:ext cx="7170397" cy="98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0.86809</cdr:x>
      <cdr:y>0.92438</cdr:y>
    </cdr:from>
    <cdr:to>
      <cdr:x>1</cdr:x>
      <cdr:y>0.9537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38675" y="6004790"/>
          <a:ext cx="704850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0.0148</cdr:y>
    </cdr:from>
    <cdr:to>
      <cdr:x>0.12836</cdr:x>
      <cdr:y>0.08243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0819"/>
          <a:ext cx="1173719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руб</a:t>
          </a:r>
          <a:r>
            <a: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0.88338</cdr:x>
      <cdr:y>0.96512</cdr:y>
    </cdr:from>
    <cdr:to>
      <cdr:x>0.95672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489950" y="6718300"/>
          <a:ext cx="704850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0.22641</cdr:x>
      <cdr:y>0.08423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142875" y="-1882774"/>
          <a:ext cx="1136593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0.24593</cdr:x>
      <cdr:y>0.25935</cdr:y>
    </cdr:from>
    <cdr:to>
      <cdr:x>0.7479</cdr:x>
      <cdr:y>0.49757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5022" y="1137165"/>
          <a:ext cx="2275878" cy="1044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445,9     </a:t>
          </a:r>
          <a:endParaRPr lang="ru-RU" sz="2000" b="1" dirty="0" smtClean="0">
            <a:latin typeface="Arial Cyr" panose="020B0604020202020204" pitchFamily="34" charset="0"/>
            <a:cs typeface="Arial Cyr" panose="020B0604020202020204" pitchFamily="34" charset="0"/>
          </a:endParaRPr>
        </a:p>
        <a:p xmlns:a="http://schemas.openxmlformats.org/drawingml/2006/main">
          <a:r>
            <a:rPr lang="ru-RU" sz="2000" b="1" dirty="0">
              <a:latin typeface="Arial Cyr" panose="020B0604020202020204" pitchFamily="34" charset="0"/>
              <a:cs typeface="Arial Cyr" panose="020B0604020202020204" pitchFamily="34" charset="0"/>
            </a:rPr>
            <a:t>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 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13,7%</a:t>
          </a:r>
          <a:endParaRPr lang="ru-RU" sz="2000" b="1" dirty="0"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0.0148</cdr:y>
    </cdr:from>
    <cdr:to>
      <cdr:x>0.14867</cdr:x>
      <cdr:y>0.08807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0819"/>
          <a:ext cx="1359475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руб</a:t>
          </a:r>
          <a:r>
            <a: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16.12.2016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t>16.12.2016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8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0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27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8BA6-2429-49D2-80CA-FF27695CA99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C430-27D9-4D12-AFC9-3A58A8DE94D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4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2535-7970-47B2-86B6-5A02A6D50D0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F871-4F6A-4333-82AC-57E04F323B6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8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E3C8-1DB7-4353-9239-289F89C575F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A83D-275A-4B99-8FF6-FA6F06470C1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5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CAEE-4557-4B57-B099-9946CC235AFF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572D-92C6-4FC1-91CA-54A0A46BD5D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158C-EA81-4B3E-A926-160F5085B46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CC59-8E7D-4F07-869D-A10D46C7342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16.12.2016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B82-C4AB-4F2F-810D-4A571FED67DC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DE55-D306-410F-89BC-9B6DA3B7E68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F1B3-724A-4101-B1D8-B875C5F33EB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77DA-0FD1-426A-936F-197F71AE21B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D2A3-8B2A-4500-95BC-55F673EAE439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3CE-71C2-416C-BBAC-0B573061C5A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3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CDDC-04D5-4E1D-AB9D-D253902994B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002E-A170-4B9E-B516-48B9907A83F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3E6B-3A74-4A42-84BC-83A35DE1E7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9877-BCB7-4C36-9AC5-21A3CEB4B81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8DBB-CE10-47A9-AABB-443BC4F377C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F266-87B9-4653-B17D-9FACC4DF3C3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7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9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4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1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1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0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16.12.2016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7E48C-1E51-4651-BA25-8E4CA416798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9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6.png"/><Relationship Id="rId7" Type="http://schemas.openxmlformats.org/officeDocument/2006/relationships/chart" Target="../charts/chart9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1697399"/>
            <a:ext cx="8640960" cy="2952750"/>
          </a:xfrm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ПРОЕКТ БЮДЖЕТА</a:t>
            </a:r>
            <a:b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города-курорта </a:t>
            </a:r>
            <a:r>
              <a:rPr lang="ru-RU" sz="48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Пятигорска на </a:t>
            </a: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2017 год и плановый период 2018-2019 годов</a:t>
            </a:r>
            <a:endParaRPr lang="en-US" sz="3400" b="1" dirty="0">
              <a:ln w="11430"/>
              <a:solidFill>
                <a:srgbClr val="333399"/>
              </a:solidFill>
              <a:effectLst>
                <a:glow rad="19050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0897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расходов бюджета 2017 года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634743"/>
              </p:ext>
            </p:extLst>
          </p:nvPr>
        </p:nvGraphicFramePr>
        <p:xfrm>
          <a:off x="0" y="1477818"/>
          <a:ext cx="9144001" cy="672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5375"/>
                <a:gridCol w="2371725"/>
                <a:gridCol w="1866901"/>
              </a:tblGrid>
              <a:tr h="88456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Соотношение средней заработной платы по категории работников и средней заработной платы в Ставропольском крае, %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Средняя заработная плата по категориям работников,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14187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Средний доход от трудовой деятельности в Ставропольском крае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21 167,20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12487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Педагогические работники муниципальных организаций дошкольного  образования детей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21 167,20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512487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Работники муниципальных учреждений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19 304,50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1318443"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r>
                        <a:rPr lang="ru-RU" i="0" dirty="0" smtClean="0">
                          <a:latin typeface="+mn-lt"/>
                        </a:rPr>
                        <a:t>Педагогические работники муниципальных организаций дополнительного образования детей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95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20 108,84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2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расходов бюджета 2017 года и планового периода 2018-2019 годов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76907"/>
              </p:ext>
            </p:extLst>
          </p:nvPr>
        </p:nvGraphicFramePr>
        <p:xfrm>
          <a:off x="0" y="1361512"/>
          <a:ext cx="9144000" cy="549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350"/>
                <a:gridCol w="1428750"/>
                <a:gridCol w="1104900"/>
                <a:gridCol w="1143000"/>
                <a:gridCol w="1143000"/>
              </a:tblGrid>
              <a:tr h="8698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Единица измерения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97329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Индексация</a:t>
                      </a:r>
                      <a:r>
                        <a:rPr lang="ru-RU" i="0" baseline="0" dirty="0" smtClean="0">
                          <a:latin typeface="+mn-lt"/>
                        </a:rPr>
                        <a:t> расходов на коммунальные услуги (с учетом фактического потребления в 2016 году) 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102,35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102,19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101,91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03968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Индексация расходов на 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129652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Индексация расходов на исполнение публичных нормативных обязательств (нормативным методом исходя из численности потребителей)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97329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Индексация расходов на оплату услуг связи, стоимости основных средств, прочих услуг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629440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Индексация расходов на оплату труда муниципальных служащих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5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публичные обязательства города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Пятигорска в 2017 году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37558"/>
              </p:ext>
            </p:extLst>
          </p:nvPr>
        </p:nvGraphicFramePr>
        <p:xfrm>
          <a:off x="0" y="1466850"/>
          <a:ext cx="9144000" cy="539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425"/>
                <a:gridCol w="1790700"/>
                <a:gridCol w="1285875"/>
              </a:tblGrid>
              <a:tr h="10018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Численность получателей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Сумма тыс. 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6582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денежная выплата  отдельным категориям  пенсионеров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4615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16614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304667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 заслуженным работникам народного хозяйства РФ, РСФСР (СССР)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3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14,4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</a:tr>
              <a:tr h="1109490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участникам боев за город Пятигорск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8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192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09314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Единовременная денежная выплата ко Дню Победы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290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580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199824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Дорожный фонд города Пятигорска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на 2017 год</a:t>
            </a:r>
            <a:endParaRPr lang="ru-RU" sz="2800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40772" y="6372225"/>
            <a:ext cx="1038225" cy="48577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308281">
            <a:off x="347216" y="6279404"/>
            <a:ext cx="8625337" cy="1354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321410">
            <a:off x="164026" y="5375003"/>
            <a:ext cx="4527575" cy="738664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Акцизы по подакцизным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товарам,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производимым на территории Российской Федерации</a:t>
            </a:r>
          </a:p>
        </p:txBody>
      </p:sp>
      <p:sp>
        <p:nvSpPr>
          <p:cNvPr id="14" name="TextBox 13"/>
          <p:cNvSpPr txBox="1"/>
          <p:nvPr/>
        </p:nvSpPr>
        <p:spPr>
          <a:xfrm rot="321410">
            <a:off x="225200" y="4264613"/>
            <a:ext cx="4529147" cy="1169551"/>
          </a:xfrm>
          <a:prstGeom prst="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Государственная пошлина за выдачу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специального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разрешения на движение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транспортных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средств, осуществляющих перевозки опасных, тяжеловесных и (или) крупногабаритных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грузов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rot="321410">
            <a:off x="329995" y="3150486"/>
            <a:ext cx="4510177" cy="1169551"/>
          </a:xfrm>
          <a:prstGeom prst="rect">
            <a:avLst/>
          </a:prstGeom>
          <a:solidFill>
            <a:srgbClr val="66FF6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Денежные взыскания (штрафы) за нарушение правил перевозки крупногабаритных и тяжеловесных грузов по автомобильным дорогам общего пользования местного значения городских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округов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321410">
            <a:off x="403278" y="2494217"/>
            <a:ext cx="4528282" cy="738664"/>
          </a:xfrm>
          <a:prstGeom prst="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Прочие  денежные взыскания (штрафы) за правонарушения в области дорожного движения</a:t>
            </a:r>
          </a:p>
        </p:txBody>
      </p:sp>
      <p:sp>
        <p:nvSpPr>
          <p:cNvPr id="17" name="TextBox 16"/>
          <p:cNvSpPr txBox="1"/>
          <p:nvPr/>
        </p:nvSpPr>
        <p:spPr>
          <a:xfrm rot="321410">
            <a:off x="453413" y="1613440"/>
            <a:ext cx="4538636" cy="954107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Возмещение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вреда, причиняемого автомобильным дорогам  транспортными средствами, осуществляющими перевозки тяжеловесных и  (или) крупногабаритных грузов </a:t>
            </a:r>
          </a:p>
        </p:txBody>
      </p:sp>
      <p:sp>
        <p:nvSpPr>
          <p:cNvPr id="18" name="TextBox 17"/>
          <p:cNvSpPr txBox="1"/>
          <p:nvPr/>
        </p:nvSpPr>
        <p:spPr>
          <a:xfrm rot="321410">
            <a:off x="4816988" y="5216372"/>
            <a:ext cx="40828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Строительство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и реконструкция улично-дорожной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сети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321410">
            <a:off x="4851445" y="4680049"/>
            <a:ext cx="40828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Ремонт и содержание автомобильных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дорог</a:t>
            </a:r>
            <a:endParaRPr lang="ru-RU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 rot="321410">
            <a:off x="4914792" y="3829623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Ремонт , сооружение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восстановление и содержание ливневых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канализаций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 rot="321410">
            <a:off x="4986026" y="3052318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Диагностика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обследование и паспортизация улично-дорожной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сети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321410">
            <a:off x="5057178" y="2473759"/>
            <a:ext cx="40828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Повышение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безопасности дорожного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движения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400050" y="6046577"/>
            <a:ext cx="40991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Доходы дорожного фонда -  </a:t>
            </a:r>
            <a:r>
              <a:rPr lang="ru-RU" sz="4000" b="1" dirty="0" smtClean="0">
                <a:solidFill>
                  <a:srgbClr val="000099"/>
                </a:solidFill>
                <a:latin typeface="+mn-lt"/>
              </a:rPr>
              <a:t>12,3</a:t>
            </a:r>
            <a:endParaRPr lang="ru-RU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9884" y="1403662"/>
            <a:ext cx="40455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Направления расходования -  </a:t>
            </a:r>
            <a:r>
              <a:rPr lang="ru-RU" sz="4000" b="1" dirty="0" smtClean="0">
                <a:solidFill>
                  <a:srgbClr val="000099"/>
                </a:solidFill>
                <a:latin typeface="+mn-lt"/>
              </a:rPr>
              <a:t>146,08</a:t>
            </a:r>
            <a:endParaRPr lang="ru-RU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6" name="Прямоугольник 10"/>
          <p:cNvSpPr>
            <a:spLocks noChangeArrowheads="1"/>
          </p:cNvSpPr>
          <p:nvPr/>
        </p:nvSpPr>
        <p:spPr bwMode="auto">
          <a:xfrm>
            <a:off x="7972440" y="1995671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 rot="321410">
            <a:off x="4730899" y="5844531"/>
            <a:ext cx="40828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Кап. ремонт, ремонт дворовых территорий МКД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42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199824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расходов дорожного фонда города Пятигорска</a:t>
            </a:r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01891945"/>
              </p:ext>
            </p:extLst>
          </p:nvPr>
        </p:nvGraphicFramePr>
        <p:xfrm>
          <a:off x="0" y="1397000"/>
          <a:ext cx="9610725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38300" y="2062594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122,3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9709" y="1477819"/>
            <a:ext cx="150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146,08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социального характера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2017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571467"/>
              </p:ext>
            </p:extLst>
          </p:nvPr>
        </p:nvGraphicFramePr>
        <p:xfrm>
          <a:off x="0" y="1810100"/>
          <a:ext cx="4667250" cy="44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5400000">
            <a:off x="2464764" y="1300309"/>
            <a:ext cx="1652974" cy="210430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05822" y="2236184"/>
            <a:ext cx="131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-1,6%</a:t>
            </a:r>
            <a:endParaRPr lang="ru-RU" sz="3200" b="1" dirty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099575" y="396839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74%</a:t>
            </a:r>
            <a:endParaRPr lang="ru-RU" alt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191833" y="340634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2421</a:t>
            </a:r>
            <a:endParaRPr lang="ru-RU" alt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5950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4362" y="2115992"/>
            <a:ext cx="2871788" cy="825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Образование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4362" y="3097439"/>
            <a:ext cx="2871788" cy="79828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Социальная политика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4362" y="4087341"/>
            <a:ext cx="2871788" cy="830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Культура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50555" y="5083811"/>
            <a:ext cx="2845595" cy="11645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Физическая культура и спорт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58075" y="2115992"/>
            <a:ext cx="1209675" cy="825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1401,8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48549" y="3170110"/>
            <a:ext cx="1219201" cy="7982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864,1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12721" y="4054521"/>
            <a:ext cx="1255029" cy="830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77,4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12721" y="5083810"/>
            <a:ext cx="1255029" cy="11645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77,7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экономической направленности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в 2017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42454579"/>
              </p:ext>
            </p:extLst>
          </p:nvPr>
        </p:nvGraphicFramePr>
        <p:xfrm>
          <a:off x="-523875" y="1847152"/>
          <a:ext cx="4914900" cy="450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0893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68343" y="5451766"/>
            <a:ext cx="3416495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Водное хозяйство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68343" y="6005979"/>
            <a:ext cx="3416495" cy="5186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Лесное хозяйство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75489" y="3051007"/>
            <a:ext cx="3420661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Транспорт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67600" y="5451765"/>
            <a:ext cx="971550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0,4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67600" y="6028239"/>
            <a:ext cx="971550" cy="4963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0,5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67600" y="3051007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10,5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43875" y="1873200"/>
            <a:ext cx="2799350" cy="1075110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-12,9%</a:t>
            </a:r>
            <a:endParaRPr lang="ru-RU" sz="2800" b="1" dirty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16383" y="1435855"/>
            <a:ext cx="3379767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Дорожное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16383" y="4204690"/>
            <a:ext cx="3368455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Благоустройство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875489" y="2456405"/>
            <a:ext cx="3420661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Коммунальное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75489" y="4779198"/>
            <a:ext cx="3409349" cy="6000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 в области нац. экономики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98112" y="1952744"/>
            <a:ext cx="3398038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Жилищное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467600" y="1418211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146,8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467600" y="4779198"/>
            <a:ext cx="971550" cy="590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4,7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467600" y="1914358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0,4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467600" y="2408450"/>
            <a:ext cx="971550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18,9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467600" y="4204690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193,6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86800" y="3575280"/>
            <a:ext cx="3398038" cy="54051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области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ЖКХ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467600" y="3571044"/>
            <a:ext cx="971550" cy="5447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70,9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3875" y="1585540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Карпова\Карта_для_Карповой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566"/>
            <a:ext cx="9144000" cy="583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687" y="-199634"/>
            <a:ext cx="7961313" cy="121920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Бюджетные инвестиции </a:t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 2017 год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775" y="5163568"/>
            <a:ext cx="2706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офинансирование строительства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школы на 500 мест –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3 млн. руб.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5428" y="1506362"/>
            <a:ext cx="135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2465" y="1167808"/>
            <a:ext cx="3192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Times New Roman"/>
              </a:rPr>
              <a:t>ПСД по строительству </a:t>
            </a:r>
            <a:r>
              <a:rPr lang="ru-RU" b="1" dirty="0">
                <a:solidFill>
                  <a:srgbClr val="002060"/>
                </a:solidFill>
                <a:latin typeface="+mn-lt"/>
                <a:ea typeface="Times New Roman"/>
              </a:rPr>
              <a:t>подземного пешеходного 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Times New Roman"/>
              </a:rPr>
              <a:t>перехода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+mn-lt"/>
                <a:ea typeface="Times New Roman"/>
              </a:rPr>
              <a:t>1,4 млн. руб.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6950" y="4719584"/>
            <a:ext cx="2714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ПСД 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рекультивации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полигона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ТБО по ул. Маршала Жукова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2,89 млн. руб.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95426" y="4019550"/>
            <a:ext cx="1943100" cy="1247775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68002" y="2466975"/>
            <a:ext cx="146723" cy="1400175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943351" y="5343471"/>
            <a:ext cx="2400299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4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55397590"/>
              </p:ext>
            </p:extLst>
          </p:nvPr>
        </p:nvGraphicFramePr>
        <p:xfrm>
          <a:off x="938212" y="1205635"/>
          <a:ext cx="7731172" cy="452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14366451"/>
              </p:ext>
            </p:extLst>
          </p:nvPr>
        </p:nvGraphicFramePr>
        <p:xfrm>
          <a:off x="0" y="1567934"/>
          <a:ext cx="9143999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 муниципального долга</a:t>
            </a:r>
            <a:endParaRPr lang="ru-RU" sz="2800" b="1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5275" y="6633091"/>
            <a:ext cx="1285875" cy="952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09750" y="639341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Верхний предел муниципального долга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9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Аналитика ставок по муниципальным заимствованиям</a:t>
            </a:r>
            <a:endParaRPr lang="ru-RU" sz="2800" b="1" kern="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80219947"/>
              </p:ext>
            </p:extLst>
          </p:nvPr>
        </p:nvGraphicFramePr>
        <p:xfrm>
          <a:off x="0" y="1752599"/>
          <a:ext cx="9144000" cy="493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733145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Ключевые задачи формирования 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 бюджета на 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плановый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2018 и 2019 годов </a:t>
            </a:r>
            <a:endParaRPr lang="ru-RU" sz="28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38971470"/>
              </p:ext>
            </p:extLst>
          </p:nvPr>
        </p:nvGraphicFramePr>
        <p:xfrm>
          <a:off x="371476" y="1930400"/>
          <a:ext cx="8401049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0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 bwMode="auto">
          <a:xfrm>
            <a:off x="914400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Обслуживание муниципального долга</a:t>
            </a:r>
            <a:endParaRPr lang="ru-RU" sz="2800" b="1" kern="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02162753"/>
              </p:ext>
            </p:extLst>
          </p:nvPr>
        </p:nvGraphicFramePr>
        <p:xfrm>
          <a:off x="0" y="1762125"/>
          <a:ext cx="91440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784525" y="1477819"/>
            <a:ext cx="135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4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6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6" y="1697399"/>
            <a:ext cx="864096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1430"/>
                <a:solidFill>
                  <a:srgbClr val="333399"/>
                </a:solidFill>
                <a:effectLst>
                  <a:glow rad="1905000">
                    <a:srgbClr val="DAEDEF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en-US" sz="3400" b="1" i="0" u="none" strike="noStrike" kern="0" cap="none" spc="0" normalizeH="0" baseline="0" noProof="0" dirty="0">
              <a:ln w="11430"/>
              <a:solidFill>
                <a:srgbClr val="333399"/>
              </a:solidFill>
              <a:effectLst>
                <a:glow rad="1905000">
                  <a:srgbClr val="DAEDEF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036" y="5776753"/>
            <a:ext cx="635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</a:rPr>
              <a:t>Докладчик 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Карпова Виктория Владимировна,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Заместитель главы администрации города Пятигорска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формирования доходов бюджета 2017 года и планового периода 2018-2019 годов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445361"/>
              </p:ext>
            </p:extLst>
          </p:nvPr>
        </p:nvGraphicFramePr>
        <p:xfrm>
          <a:off x="0" y="1334943"/>
          <a:ext cx="9144000" cy="552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838200"/>
                <a:gridCol w="971550"/>
                <a:gridCol w="876300"/>
                <a:gridCol w="876300"/>
                <a:gridCol w="847725"/>
                <a:gridCol w="847725"/>
              </a:tblGrid>
              <a:tr h="8246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Ед. изм.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71227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Нормативы отчислений: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824648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налог на доходы физических лиц (НДФЛ)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25,73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ru-RU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1130346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0,2920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0,2816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0,2803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0,2803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0,2803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833704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плата за негативное воздействие на окружающую среду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40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55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55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55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55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843185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Коэффициент роста НДФЛ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103,72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latin typeface="+mn-lt"/>
                        </a:rPr>
                        <a:t>101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100,1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107,5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latin typeface="+mn-lt"/>
                        </a:rPr>
                        <a:t>104,8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95299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Индекс потребительских цен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107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105,5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104,8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104,3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3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46825237"/>
              </p:ext>
            </p:extLst>
          </p:nvPr>
        </p:nvGraphicFramePr>
        <p:xfrm>
          <a:off x="0" y="1352550"/>
          <a:ext cx="9144000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доходов бюджета</a:t>
            </a:r>
            <a:endParaRPr lang="ru-RU" sz="2800" b="1" dirty="0"/>
          </a:p>
        </p:txBody>
      </p:sp>
      <p:sp>
        <p:nvSpPr>
          <p:cNvPr id="2" name="Блок-схема: процесс 1"/>
          <p:cNvSpPr/>
          <p:nvPr/>
        </p:nvSpPr>
        <p:spPr>
          <a:xfrm>
            <a:off x="314325" y="6048375"/>
            <a:ext cx="466725" cy="381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724275" y="6010275"/>
            <a:ext cx="466725" cy="3810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067425" y="6048375"/>
            <a:ext cx="466725" cy="38100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52500" y="601027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100" y="5970806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9425" y="5977593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2500" y="1477819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3163,12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8963" y="1656435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3118,06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7806" y="1792144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2891,08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4275" y="1607478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3102,77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58455" y="1960752"/>
            <a:ext cx="2258649" cy="65015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07577" y="2025767"/>
            <a:ext cx="2309812" cy="233252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817389" y="2008115"/>
            <a:ext cx="2157415" cy="250904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6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9593800"/>
              </p:ext>
            </p:extLst>
          </p:nvPr>
        </p:nvGraphicFramePr>
        <p:xfrm>
          <a:off x="-404813" y="1347878"/>
          <a:ext cx="9144000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82693" y="5848470"/>
            <a:ext cx="466725" cy="381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3741" y="6452652"/>
            <a:ext cx="466725" cy="38100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621554" y="5848470"/>
            <a:ext cx="466725" cy="38100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1128" y="5790873"/>
            <a:ext cx="82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НДФЛ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126" y="6312426"/>
            <a:ext cx="104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9899" y="5762418"/>
            <a:ext cx="251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 на совокупный доход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налоговых доходов</a:t>
            </a:r>
            <a:endParaRPr lang="ru-RU" sz="2800" b="1" dirty="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1621554" y="6421548"/>
            <a:ext cx="466725" cy="381000"/>
          </a:xfrm>
          <a:prstGeom prst="flowChartProcess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19900" y="6433216"/>
            <a:ext cx="274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5144077" y="5824628"/>
            <a:ext cx="466725" cy="381000"/>
          </a:xfrm>
          <a:prstGeom prst="flowChartProces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668239" y="5807573"/>
            <a:ext cx="251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налог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5144077" y="6417320"/>
            <a:ext cx="466725" cy="381000"/>
          </a:xfrm>
          <a:prstGeom prst="flowChartProcess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801301" y="6205628"/>
            <a:ext cx="251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пошлина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52747882"/>
              </p:ext>
            </p:extLst>
          </p:nvPr>
        </p:nvGraphicFramePr>
        <p:xfrm>
          <a:off x="-404813" y="1104900"/>
          <a:ext cx="9144000" cy="471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82693" y="5848470"/>
            <a:ext cx="466725" cy="381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3741" y="6452652"/>
            <a:ext cx="466725" cy="38100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397391" y="5848470"/>
            <a:ext cx="466725" cy="38100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128" y="5790873"/>
            <a:ext cx="240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при пользовании природными ресурсами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125" y="6312426"/>
            <a:ext cx="280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муниципального имущества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2231" y="5759440"/>
            <a:ext cx="186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оказания платных услуг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неналоговых доходов</a:t>
            </a:r>
            <a:endParaRPr lang="ru-RU" sz="2800" b="1" dirty="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3397392" y="6408479"/>
            <a:ext cx="466725" cy="381000"/>
          </a:xfrm>
          <a:prstGeom prst="flowChartProcess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4117" y="6317456"/>
            <a:ext cx="274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продажи муниципального имущества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6706753" y="5811858"/>
            <a:ext cx="466725" cy="381000"/>
          </a:xfrm>
          <a:prstGeom prst="flowChartProces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9588" y="5848470"/>
            <a:ext cx="1094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Штрафы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6706753" y="6312426"/>
            <a:ext cx="466725" cy="381000"/>
          </a:xfrm>
          <a:prstGeom prst="flowChartProcess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3478" y="6266259"/>
            <a:ext cx="200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неналоговые доходы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3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93924285"/>
              </p:ext>
            </p:extLst>
          </p:nvPr>
        </p:nvGraphicFramePr>
        <p:xfrm>
          <a:off x="-404813" y="1104900"/>
          <a:ext cx="9144000" cy="471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82692" y="6052603"/>
            <a:ext cx="466725" cy="381000"/>
          </a:xfrm>
          <a:prstGeom prst="flowChartProcess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457450" y="6052483"/>
            <a:ext cx="466725" cy="38100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128" y="5848470"/>
            <a:ext cx="1866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трансферты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4175" y="5709970"/>
            <a:ext cx="264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на выравнивание бюджетной обеспеченности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Безвозмездные поступления</a:t>
            </a:r>
            <a:endParaRPr lang="ru-RU" sz="2800" b="1" dirty="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759467" y="6012003"/>
            <a:ext cx="466725" cy="381000"/>
          </a:xfrm>
          <a:prstGeom prst="flowChartProcess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5425" y="6002358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597792" y="6016587"/>
            <a:ext cx="466725" cy="381000"/>
          </a:xfrm>
          <a:prstGeom prst="flowChartProcess">
            <a:avLst/>
          </a:prstGeom>
          <a:solidFill>
            <a:srgbClr val="05C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5CB4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7391" y="6028255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99662343"/>
              </p:ext>
            </p:extLst>
          </p:nvPr>
        </p:nvGraphicFramePr>
        <p:xfrm>
          <a:off x="-732848" y="1733550"/>
          <a:ext cx="2647950" cy="32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бюджета</a:t>
            </a:r>
            <a:endParaRPr lang="ru-RU" sz="2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55950321"/>
              </p:ext>
            </p:extLst>
          </p:nvPr>
        </p:nvGraphicFramePr>
        <p:xfrm>
          <a:off x="295852" y="1658095"/>
          <a:ext cx="2656898" cy="32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59989212"/>
              </p:ext>
            </p:extLst>
          </p:nvPr>
        </p:nvGraphicFramePr>
        <p:xfrm>
          <a:off x="1514475" y="1734295"/>
          <a:ext cx="2657475" cy="32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754853417"/>
              </p:ext>
            </p:extLst>
          </p:nvPr>
        </p:nvGraphicFramePr>
        <p:xfrm>
          <a:off x="2543175" y="1734295"/>
          <a:ext cx="2657475" cy="32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253338055"/>
              </p:ext>
            </p:extLst>
          </p:nvPr>
        </p:nvGraphicFramePr>
        <p:xfrm>
          <a:off x="3771900" y="2105025"/>
          <a:ext cx="2657475" cy="278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439899488"/>
              </p:ext>
            </p:extLst>
          </p:nvPr>
        </p:nvGraphicFramePr>
        <p:xfrm>
          <a:off x="4791075" y="2124075"/>
          <a:ext cx="2657475" cy="283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370455078"/>
              </p:ext>
            </p:extLst>
          </p:nvPr>
        </p:nvGraphicFramePr>
        <p:xfrm>
          <a:off x="6100762" y="1591420"/>
          <a:ext cx="2657475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810508069"/>
              </p:ext>
            </p:extLst>
          </p:nvPr>
        </p:nvGraphicFramePr>
        <p:xfrm>
          <a:off x="7053262" y="1591420"/>
          <a:ext cx="2657475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336829"/>
              </p:ext>
            </p:extLst>
          </p:nvPr>
        </p:nvGraphicFramePr>
        <p:xfrm>
          <a:off x="0" y="5180789"/>
          <a:ext cx="8924924" cy="1478854"/>
        </p:xfrm>
        <a:graphic>
          <a:graphicData uri="http://schemas.openxmlformats.org/drawingml/2006/table">
            <a:tbl>
              <a:tblPr/>
              <a:tblGrid>
                <a:gridCol w="1104900"/>
                <a:gridCol w="1152525"/>
                <a:gridCol w="2181225"/>
                <a:gridCol w="2276475"/>
                <a:gridCol w="2209799"/>
              </a:tblGrid>
              <a:tr h="31980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618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3163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2891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3103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427531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3307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2921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3103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</a:tr>
              <a:tr h="352832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-144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-136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2468" y="1530638"/>
            <a:ext cx="119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2743" y="1530638"/>
            <a:ext cx="119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0642" y="1601808"/>
            <a:ext cx="119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49967" y="1629638"/>
            <a:ext cx="119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822960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 города Пятигорска в 2017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40183580"/>
              </p:ext>
            </p:extLst>
          </p:nvPr>
        </p:nvGraphicFramePr>
        <p:xfrm>
          <a:off x="3766065" y="662710"/>
          <a:ext cx="5343525" cy="649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7970281" y="1313647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01866"/>
              </p:ext>
            </p:extLst>
          </p:nvPr>
        </p:nvGraphicFramePr>
        <p:xfrm>
          <a:off x="66675" y="1498313"/>
          <a:ext cx="5334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225"/>
                <a:gridCol w="857250"/>
                <a:gridCol w="77152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Повышение открытости админ-и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168,5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170,9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Сохранение и развитие культуры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78,5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75,6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Управление финансами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77,5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133,4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Управление имуществом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36,1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31,8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Безопасный Пятигорск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31,7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Развитие транспортной системы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132,5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156,2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Развитие физкультуры и спорта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15,1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76,9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Экология и охрана окруж.среды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210,7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132,1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Модернизация экономики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9,6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Молодежная политика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8,4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Развитие ЖКХ и град.строительст.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172,5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148,2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Социальная поддержка граждан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847,2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834,8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Развитие образования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 smtClean="0"/>
                        <a:t>1489,4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1410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3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25530</TotalTime>
  <Words>898</Words>
  <Application>Microsoft Office PowerPoint</Application>
  <PresentationFormat>Экран (4:3)</PresentationFormat>
  <Paragraphs>366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Diseño predeterminado</vt:lpstr>
      <vt:lpstr>Бумажная</vt:lpstr>
      <vt:lpstr>ПРОЕКТ БЮДЖЕТА города-курорта Пятигорска на 2017 год и плановый период 2018-2019 годов</vt:lpstr>
      <vt:lpstr>Ключевые задачи формирования  проекта бюджета на  2017 год  и плановый период 2018 и 2019 годов </vt:lpstr>
      <vt:lpstr>Сценарные условия для формирования доходов бюджета 2017 года и планового периода 2018-2019 годов</vt:lpstr>
      <vt:lpstr>Основные параметры доходов бюджета</vt:lpstr>
      <vt:lpstr>Структура налоговых доходов</vt:lpstr>
      <vt:lpstr>Структура неналоговых доходов</vt:lpstr>
      <vt:lpstr>Безвозмездные поступления</vt:lpstr>
      <vt:lpstr>Основные параметры бюджета</vt:lpstr>
      <vt:lpstr>Муниципальные программы города Пятигорска в 2017 году</vt:lpstr>
      <vt:lpstr>Сценарные условия для расходов бюджета 2017 года</vt:lpstr>
      <vt:lpstr>Сценарные условия для расходов бюджета 2017 года и планового периода 2018-2019 годов</vt:lpstr>
      <vt:lpstr>Муниципальные публичные обязательства города Пятигорска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 Бюджетные инвестиции  на 2017 год</vt:lpstr>
      <vt:lpstr>Презентация PowerPoint</vt:lpstr>
      <vt:lpstr>Презентация PowerPoint</vt:lpstr>
      <vt:lpstr>Обслуживание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User</cp:lastModifiedBy>
  <cp:revision>1337</cp:revision>
  <cp:lastPrinted>2016-12-08T06:38:11Z</cp:lastPrinted>
  <dcterms:created xsi:type="dcterms:W3CDTF">2013-11-05T05:51:37Z</dcterms:created>
  <dcterms:modified xsi:type="dcterms:W3CDTF">2016-12-16T11:50:00Z</dcterms:modified>
</cp:coreProperties>
</file>