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</p:sldMasterIdLst>
  <p:notesMasterIdLst>
    <p:notesMasterId r:id="rId24"/>
  </p:notesMasterIdLst>
  <p:handoutMasterIdLst>
    <p:handoutMasterId r:id="rId25"/>
  </p:handoutMasterIdLst>
  <p:sldIdLst>
    <p:sldId id="347" r:id="rId3"/>
    <p:sldId id="428" r:id="rId4"/>
    <p:sldId id="430" r:id="rId5"/>
    <p:sldId id="444" r:id="rId6"/>
    <p:sldId id="446" r:id="rId7"/>
    <p:sldId id="447" r:id="rId8"/>
    <p:sldId id="448" r:id="rId9"/>
    <p:sldId id="449" r:id="rId10"/>
    <p:sldId id="383" r:id="rId11"/>
    <p:sldId id="433" r:id="rId12"/>
    <p:sldId id="432" r:id="rId13"/>
    <p:sldId id="434" r:id="rId14"/>
    <p:sldId id="413" r:id="rId15"/>
    <p:sldId id="443" r:id="rId16"/>
    <p:sldId id="440" r:id="rId17"/>
    <p:sldId id="441" r:id="rId18"/>
    <p:sldId id="425" r:id="rId19"/>
    <p:sldId id="379" r:id="rId20"/>
    <p:sldId id="378" r:id="rId21"/>
    <p:sldId id="380" r:id="rId22"/>
    <p:sldId id="374" r:id="rId2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FF00FF"/>
    <a:srgbClr val="8D1DE1"/>
    <a:srgbClr val="5B4C3F"/>
    <a:srgbClr val="00FFFF"/>
    <a:srgbClr val="FFFF00"/>
    <a:srgbClr val="FF7C80"/>
    <a:srgbClr val="05CB42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02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5.4869684499314127E-2"/>
          <c:w val="0.96944444444444444"/>
          <c:h val="0.812144346154261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1038.99</c:v>
                </c:pt>
                <c:pt idx="1">
                  <c:v>1023.3</c:v>
                </c:pt>
                <c:pt idx="2">
                  <c:v>1075.1099999999999</c:v>
                </c:pt>
                <c:pt idx="3">
                  <c:v>1125.7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400.15</c:v>
                </c:pt>
                <c:pt idx="1">
                  <c:v>342.67</c:v>
                </c:pt>
                <c:pt idx="2">
                  <c:v>349.52</c:v>
                </c:pt>
                <c:pt idx="3">
                  <c:v>372.18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1723.98</c:v>
                </c:pt>
                <c:pt idx="1">
                  <c:v>1641.91</c:v>
                </c:pt>
                <c:pt idx="2">
                  <c:v>1466.44</c:v>
                </c:pt>
                <c:pt idx="3">
                  <c:v>1604.89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5680"/>
        <c:axId val="4857216"/>
      </c:barChart>
      <c:catAx>
        <c:axId val="485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857216"/>
        <c:crosses val="autoZero"/>
        <c:auto val="1"/>
        <c:lblAlgn val="ctr"/>
        <c:lblOffset val="100"/>
        <c:noMultiLvlLbl val="0"/>
      </c:catAx>
      <c:valAx>
        <c:axId val="485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54464"/>
        <c:axId val="36664448"/>
      </c:barChart>
      <c:catAx>
        <c:axId val="3665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664448"/>
        <c:crosses val="autoZero"/>
        <c:auto val="1"/>
        <c:lblAlgn val="ctr"/>
        <c:lblOffset val="100"/>
        <c:noMultiLvlLbl val="0"/>
      </c:catAx>
      <c:valAx>
        <c:axId val="36664448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665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1888"/>
        <c:axId val="6222592"/>
      </c:barChart>
      <c:catAx>
        <c:axId val="490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22592"/>
        <c:crosses val="autoZero"/>
        <c:auto val="1"/>
        <c:lblAlgn val="ctr"/>
        <c:lblOffset val="100"/>
        <c:noMultiLvlLbl val="0"/>
      </c:catAx>
      <c:valAx>
        <c:axId val="6222592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490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84384"/>
        <c:axId val="36794368"/>
      </c:barChart>
      <c:catAx>
        <c:axId val="36784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794368"/>
        <c:crosses val="autoZero"/>
        <c:auto val="1"/>
        <c:lblAlgn val="ctr"/>
        <c:lblOffset val="100"/>
        <c:noMultiLvlLbl val="0"/>
      </c:catAx>
      <c:valAx>
        <c:axId val="36794368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678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681709895619065"/>
          <c:y val="0.17229260086465065"/>
          <c:w val="0.66303690167526141"/>
          <c:h val="0.7636573384184661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млн.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7FD03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6A96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6EAEA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5B4C3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cat>
            <c:strRef>
              <c:f>Лист1!$B$2:$B$14</c:f>
              <c:strCache>
                <c:ptCount val="13"/>
                <c:pt idx="0">
                  <c:v>Развитие образования</c:v>
                </c:pt>
                <c:pt idx="1">
                  <c:v>Социальная поддерэка граждан</c:v>
                </c:pt>
                <c:pt idx="2">
                  <c:v>Развитие ЖКХ, градостроительства, строительства и архитектуры</c:v>
                </c:pt>
                <c:pt idx="3">
                  <c:v>Молодежная политика</c:v>
                </c:pt>
                <c:pt idx="4">
                  <c:v>Модернизация экономики, развитие малого и среднего бизнеса, курорта и туризма, энергетики, промышленности и улучшение инвестиционного климата</c:v>
                </c:pt>
                <c:pt idx="5">
                  <c:v>Экология и охрана окружающей среды</c:v>
                </c:pt>
                <c:pt idx="6">
                  <c:v>Развитие физической культуры и спорта</c:v>
                </c:pt>
                <c:pt idx="7">
                  <c:v>Развитие транспортной системы и обеспечение безопасности дорожного движения</c:v>
                </c:pt>
                <c:pt idx="8">
                  <c:v>Безопастный пятигорск</c:v>
                </c:pt>
                <c:pt idx="9">
                  <c:v>Управление имуществом</c:v>
                </c:pt>
                <c:pt idx="10">
                  <c:v>Управление финансами</c:v>
                </c:pt>
                <c:pt idx="11">
                  <c:v>Сохранение и развитие культуры </c:v>
                </c:pt>
                <c:pt idx="12">
                  <c:v>Повышение открытости и эффективности деятельности администрации</c:v>
                </c:pt>
              </c:strCache>
            </c:strRef>
          </c:cat>
          <c:val>
            <c:numRef>
              <c:f>Лист1!$C$2:$C$14</c:f>
              <c:numCache>
                <c:formatCode>0</c:formatCode>
                <c:ptCount val="13"/>
                <c:pt idx="0">
                  <c:v>1489.4</c:v>
                </c:pt>
                <c:pt idx="1">
                  <c:v>847.2</c:v>
                </c:pt>
                <c:pt idx="2">
                  <c:v>172.5</c:v>
                </c:pt>
                <c:pt idx="3">
                  <c:v>9.1</c:v>
                </c:pt>
                <c:pt idx="4">
                  <c:v>9.6</c:v>
                </c:pt>
                <c:pt idx="5">
                  <c:v>210.7</c:v>
                </c:pt>
                <c:pt idx="6">
                  <c:v>15.1</c:v>
                </c:pt>
                <c:pt idx="7">
                  <c:v>132.5</c:v>
                </c:pt>
                <c:pt idx="8">
                  <c:v>31.7</c:v>
                </c:pt>
                <c:pt idx="9">
                  <c:v>36.1</c:v>
                </c:pt>
                <c:pt idx="10">
                  <c:v>77.5</c:v>
                </c:pt>
                <c:pt idx="11">
                  <c:v>78.5</c:v>
                </c:pt>
                <c:pt idx="12">
                  <c:v>168.5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1"/>
            <c:invertIfNegative val="0"/>
            <c:bubble3D val="0"/>
            <c:spPr>
              <a:solidFill>
                <a:srgbClr val="05CB42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7"/>
            <c:invertIfNegative val="0"/>
            <c:bubble3D val="0"/>
            <c:spPr>
              <a:solidFill>
                <a:srgbClr val="00FFF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8"/>
            <c:invertIfNegative val="0"/>
            <c:bubble3D val="0"/>
            <c:spPr>
              <a:solidFill>
                <a:srgbClr val="FFCC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1"/>
            <c:invertIfNegative val="0"/>
            <c:bubble3D val="0"/>
            <c:spPr>
              <a:solidFill>
                <a:srgbClr val="FF00F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2"/>
            <c:invertIfNegative val="0"/>
            <c:bubble3D val="0"/>
            <c:spPr>
              <a:solidFill>
                <a:srgbClr val="5B4C3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cat>
            <c:strRef>
              <c:f>Лист1!$B$2:$B$14</c:f>
              <c:strCache>
                <c:ptCount val="13"/>
                <c:pt idx="0">
                  <c:v>Развитие образования</c:v>
                </c:pt>
                <c:pt idx="1">
                  <c:v>Социальная поддерэка граждан</c:v>
                </c:pt>
                <c:pt idx="2">
                  <c:v>Развитие ЖКХ, градостроительства, строительства и архитектуры</c:v>
                </c:pt>
                <c:pt idx="3">
                  <c:v>Молодежная политика</c:v>
                </c:pt>
                <c:pt idx="4">
                  <c:v>Модернизация экономики, развитие малого и среднего бизнеса, курорта и туризма, энергетики, промышленности и улучшение инвестиционного климата</c:v>
                </c:pt>
                <c:pt idx="5">
                  <c:v>Экология и охрана окружающей среды</c:v>
                </c:pt>
                <c:pt idx="6">
                  <c:v>Развитие физической культуры и спорта</c:v>
                </c:pt>
                <c:pt idx="7">
                  <c:v>Развитие транспортной системы и обеспечение безопасности дорожного движения</c:v>
                </c:pt>
                <c:pt idx="8">
                  <c:v>Безопастный пятигорск</c:v>
                </c:pt>
                <c:pt idx="9">
                  <c:v>Управление имуществом</c:v>
                </c:pt>
                <c:pt idx="10">
                  <c:v>Управление финансами</c:v>
                </c:pt>
                <c:pt idx="11">
                  <c:v>Сохранение и развитие культуры </c:v>
                </c:pt>
                <c:pt idx="12">
                  <c:v>Повышение открытости и эффективности деятельности администрации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1410</c:v>
                </c:pt>
                <c:pt idx="1">
                  <c:v>834.8</c:v>
                </c:pt>
                <c:pt idx="2">
                  <c:v>148.19999999999999</c:v>
                </c:pt>
                <c:pt idx="3">
                  <c:v>8.4</c:v>
                </c:pt>
                <c:pt idx="4">
                  <c:v>17.899999999999999</c:v>
                </c:pt>
                <c:pt idx="5">
                  <c:v>132.1</c:v>
                </c:pt>
                <c:pt idx="6">
                  <c:v>76.900000000000006</c:v>
                </c:pt>
                <c:pt idx="7">
                  <c:v>46.1</c:v>
                </c:pt>
                <c:pt idx="8">
                  <c:v>30.9</c:v>
                </c:pt>
                <c:pt idx="9">
                  <c:v>31.8</c:v>
                </c:pt>
                <c:pt idx="10">
                  <c:v>133.4</c:v>
                </c:pt>
                <c:pt idx="11">
                  <c:v>75.599999999999994</c:v>
                </c:pt>
                <c:pt idx="12">
                  <c:v>170.9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6339072"/>
        <c:axId val="36337536"/>
        <c:axId val="0"/>
      </c:bar3DChart>
      <c:valAx>
        <c:axId val="36337536"/>
        <c:scaling>
          <c:orientation val="minMax"/>
        </c:scaling>
        <c:delete val="1"/>
        <c:axPos val="b"/>
        <c:majorGridlines/>
        <c:numFmt formatCode="0" sourceLinked="1"/>
        <c:majorTickMark val="out"/>
        <c:minorTickMark val="none"/>
        <c:tickLblPos val="nextTo"/>
        <c:crossAx val="36339072"/>
        <c:crosses val="autoZero"/>
        <c:crossBetween val="between"/>
      </c:valAx>
      <c:catAx>
        <c:axId val="36339072"/>
        <c:scaling>
          <c:orientation val="minMax"/>
        </c:scaling>
        <c:delete val="1"/>
        <c:axPos val="l"/>
        <c:majorTickMark val="out"/>
        <c:minorTickMark val="none"/>
        <c:tickLblPos val="nextTo"/>
        <c:crossAx val="363375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7.1</c:v>
                </c:pt>
                <c:pt idx="1">
                  <c:v>6.0460000000000003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39.6</c:v>
                </c:pt>
                <c:pt idx="1">
                  <c:v>17.574000000000002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 тротуаров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27.1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16.5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7.1</c:v>
                </c:pt>
                <c:pt idx="1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10.3</c:v>
                </c:pt>
                <c:pt idx="1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9.5</c:v>
                </c:pt>
                <c:pt idx="1">
                  <c:v>1.4710000000000001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ремонт дворов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7.2089999999999996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202240"/>
        <c:axId val="104205696"/>
        <c:axId val="0"/>
      </c:bar3DChart>
      <c:catAx>
        <c:axId val="10420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05696"/>
        <c:crosses val="autoZero"/>
        <c:auto val="1"/>
        <c:lblAlgn val="ctr"/>
        <c:lblOffset val="100"/>
        <c:noMultiLvlLbl val="0"/>
      </c:catAx>
      <c:valAx>
        <c:axId val="10420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0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5645238453951"/>
          <c:y val="1.5155466031862297E-2"/>
          <c:w val="0.318019473811604"/>
          <c:h val="0.91972825489837029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2808</c:v>
                </c:pt>
                <c:pt idx="1">
                  <c:v>335.7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500001367016773E-2"/>
                  <c:y val="0.130232463688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90407796414E-2"/>
                  <c:y val="0.1325582174568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0.1348837681556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3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3E-2"/>
                  <c:y val="0.1178444183838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567.9</c:v>
                </c:pt>
                <c:pt idx="1">
                  <c:v>703.2</c:v>
                </c:pt>
                <c:pt idx="2">
                  <c:v>839.3</c:v>
                </c:pt>
                <c:pt idx="3">
                  <c:v>869.3</c:v>
                </c:pt>
                <c:pt idx="4">
                  <c:v>869.3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344832"/>
        <c:axId val="132354816"/>
        <c:axId val="0"/>
      </c:bar3DChart>
      <c:catAx>
        <c:axId val="13234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32354816"/>
        <c:crosses val="autoZero"/>
        <c:auto val="1"/>
        <c:lblAlgn val="ctr"/>
        <c:lblOffset val="100"/>
        <c:noMultiLvlLbl val="0"/>
      </c:catAx>
      <c:valAx>
        <c:axId val="13235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34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047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779917973626772E-2"/>
                  <c:y val="-4.773453320424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1014573210893E-2"/>
                  <c:y val="-5.61582743579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8608743926476E-2"/>
                  <c:y val="-5.335036064003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68608743926535E-2"/>
                  <c:y val="-5.054244692213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1309229700231E-2"/>
                  <c:y val="-4.773453320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571.6</c:v>
                </c:pt>
                <c:pt idx="1">
                  <c:v>709.8</c:v>
                </c:pt>
                <c:pt idx="2">
                  <c:v>845.9</c:v>
                </c:pt>
                <c:pt idx="3">
                  <c:v>875.9</c:v>
                </c:pt>
                <c:pt idx="4">
                  <c:v>875.9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36800"/>
        <c:axId val="97438336"/>
      </c:lineChart>
      <c:catAx>
        <c:axId val="9743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438336"/>
        <c:crosses val="autoZero"/>
        <c:auto val="1"/>
        <c:lblAlgn val="ctr"/>
        <c:lblOffset val="100"/>
        <c:noMultiLvlLbl val="0"/>
      </c:catAx>
      <c:valAx>
        <c:axId val="9743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43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/>
              <a:t>% </a:t>
            </a:r>
            <a:r>
              <a:rPr lang="ru-RU" dirty="0" smtClean="0"/>
              <a:t>ставка </a:t>
            </a:r>
            <a:r>
              <a:rPr lang="ru-RU" dirty="0"/>
              <a:t>муниципальных заимствований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ставка муниципальных заимствований</c:v>
                </c:pt>
              </c:strCache>
            </c:strRef>
          </c:tx>
          <c:spPr>
            <a:ln w="428625" cap="rnd">
              <a:solidFill>
                <a:srgbClr val="0066FF"/>
              </a:solidFill>
              <a:headEnd type="none"/>
              <a:tailEnd type="none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33E-2"/>
                  <c:y val="-8.40200642559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-7.681834446260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2222222222212E-3"/>
                  <c:y val="-5.521318508249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11.38</c:v>
                </c:pt>
                <c:pt idx="1">
                  <c:v>13</c:v>
                </c:pt>
                <c:pt idx="2">
                  <c:v>12.52</c:v>
                </c:pt>
                <c:pt idx="3">
                  <c:v>9.6999999999999993</c:v>
                </c:pt>
                <c:pt idx="4">
                  <c:v>9.6999999999999993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95616"/>
        <c:axId val="130497152"/>
      </c:lineChart>
      <c:catAx>
        <c:axId val="1304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130497152"/>
        <c:crosses val="autoZero"/>
        <c:auto val="1"/>
        <c:lblAlgn val="ctr"/>
        <c:lblOffset val="100"/>
        <c:noMultiLvlLbl val="0"/>
      </c:catAx>
      <c:valAx>
        <c:axId val="130497152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049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519.37</c:v>
                </c:pt>
                <c:pt idx="1">
                  <c:v>520</c:v>
                </c:pt>
                <c:pt idx="2">
                  <c:v>559.29</c:v>
                </c:pt>
                <c:pt idx="3">
                  <c:v>586.64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12.69</c:v>
                </c:pt>
                <c:pt idx="1">
                  <c:v>12.23</c:v>
                </c:pt>
                <c:pt idx="2">
                  <c:v>15</c:v>
                </c:pt>
                <c:pt idx="3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248.98</c:v>
                </c:pt>
                <c:pt idx="1">
                  <c:v>223.03</c:v>
                </c:pt>
                <c:pt idx="2">
                  <c:v>239.2</c:v>
                </c:pt>
                <c:pt idx="3">
                  <c:v>254.84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78.92</c:v>
                </c:pt>
                <c:pt idx="1">
                  <c:v>83.36</c:v>
                </c:pt>
                <c:pt idx="2">
                  <c:v>90.59</c:v>
                </c:pt>
                <c:pt idx="3">
                  <c:v>105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157.59</c:v>
                </c:pt>
                <c:pt idx="1">
                  <c:v>159.49</c:v>
                </c:pt>
                <c:pt idx="2">
                  <c:v>144.61000000000001</c:v>
                </c:pt>
                <c:pt idx="3">
                  <c:v>135.16999999999999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1.418439716312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18439716312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21.46</c:v>
                </c:pt>
                <c:pt idx="1">
                  <c:v>25.21</c:v>
                </c:pt>
                <c:pt idx="2">
                  <c:v>26.42</c:v>
                </c:pt>
                <c:pt idx="3">
                  <c:v>27.55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36576"/>
        <c:axId val="6138112"/>
      </c:barChart>
      <c:catAx>
        <c:axId val="61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38112"/>
        <c:crosses val="autoZero"/>
        <c:auto val="1"/>
        <c:lblAlgn val="ctr"/>
        <c:lblOffset val="100"/>
        <c:noMultiLvlLbl val="0"/>
      </c:catAx>
      <c:valAx>
        <c:axId val="6138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3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300962379702537E-2"/>
          <c:y val="0.13430549218730836"/>
          <c:w val="0.91247681539807524"/>
          <c:h val="0.688315549341379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2921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77887139107638E-2"/>
                  <c:y val="-8.372091490186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166776027996502E-2"/>
                  <c:y val="-9.302323877985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7.391861064095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7777777777777E-2"/>
                  <c:y val="-8.390197954227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66666666666667E-2"/>
                  <c:y val="-8.971962616822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28.8</c:v>
                </c:pt>
                <c:pt idx="1">
                  <c:v>37.5</c:v>
                </c:pt>
                <c:pt idx="2">
                  <c:v>90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78752"/>
        <c:axId val="131980288"/>
      </c:lineChart>
      <c:catAx>
        <c:axId val="1319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31980288"/>
        <c:crosses val="autoZero"/>
        <c:auto val="1"/>
        <c:lblAlgn val="ctr"/>
        <c:lblOffset val="100"/>
        <c:noMultiLvlLbl val="0"/>
      </c:catAx>
      <c:valAx>
        <c:axId val="13198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9787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1.89</c:v>
                </c:pt>
                <c:pt idx="1">
                  <c:v>3.42</c:v>
                </c:pt>
                <c:pt idx="2">
                  <c:v>5.49</c:v>
                </c:pt>
                <c:pt idx="3">
                  <c:v>5.71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муниципального имущества2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172.79</c:v>
                </c:pt>
                <c:pt idx="1">
                  <c:v>172.8</c:v>
                </c:pt>
                <c:pt idx="2">
                  <c:v>173.83</c:v>
                </c:pt>
                <c:pt idx="3">
                  <c:v>173.84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бюджета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9.9499999999999993</c:v>
                </c:pt>
                <c:pt idx="1">
                  <c:v>5.03</c:v>
                </c:pt>
                <c:pt idx="2">
                  <c:v>5.03</c:v>
                </c:pt>
                <c:pt idx="3">
                  <c:v>5.03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муницйипального имущества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188.95</c:v>
                </c:pt>
                <c:pt idx="1">
                  <c:v>137.33000000000001</c:v>
                </c:pt>
                <c:pt idx="2">
                  <c:v>138.72999999999999</c:v>
                </c:pt>
                <c:pt idx="3">
                  <c:v>161.16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14.08</c:v>
                </c:pt>
                <c:pt idx="1">
                  <c:v>13.95</c:v>
                </c:pt>
                <c:pt idx="2">
                  <c:v>13.95</c:v>
                </c:pt>
                <c:pt idx="3">
                  <c:v>13.95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1.418439716312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18439716312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12.5</c:v>
                </c:pt>
                <c:pt idx="1">
                  <c:v>10.15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43936"/>
        <c:axId val="34378880"/>
      </c:barChart>
      <c:catAx>
        <c:axId val="3434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378880"/>
        <c:crosses val="autoZero"/>
        <c:auto val="1"/>
        <c:lblAlgn val="ctr"/>
        <c:lblOffset val="100"/>
        <c:noMultiLvlLbl val="0"/>
      </c:catAx>
      <c:valAx>
        <c:axId val="3437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34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88.66</c:v>
                </c:pt>
                <c:pt idx="1">
                  <c:v>0.75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1634</c:v>
                </c:pt>
                <c:pt idx="1">
                  <c:v>1639.8</c:v>
                </c:pt>
                <c:pt idx="2">
                  <c:v>1464.6</c:v>
                </c:pt>
                <c:pt idx="3">
                  <c:v>1603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1.27</c:v>
                </c:pt>
                <c:pt idx="1">
                  <c:v>1.36</c:v>
                </c:pt>
                <c:pt idx="2">
                  <c:v>1.27</c:v>
                </c:pt>
                <c:pt idx="3">
                  <c:v>1.27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44640"/>
        <c:axId val="34146176"/>
      </c:barChart>
      <c:catAx>
        <c:axId val="341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146176"/>
        <c:crosses val="autoZero"/>
        <c:auto val="1"/>
        <c:lblAlgn val="ctr"/>
        <c:lblOffset val="100"/>
        <c:noMultiLvlLbl val="0"/>
      </c:catAx>
      <c:valAx>
        <c:axId val="34146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14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1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36864"/>
        <c:axId val="34865920"/>
      </c:barChart>
      <c:catAx>
        <c:axId val="3523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65920"/>
        <c:crosses val="autoZero"/>
        <c:auto val="1"/>
        <c:lblAlgn val="ctr"/>
        <c:lblOffset val="100"/>
        <c:noMultiLvlLbl val="0"/>
      </c:catAx>
      <c:valAx>
        <c:axId val="34865920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23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3303679464062082E-2"/>
          <c:w val="1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3307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95360"/>
        <c:axId val="34897280"/>
      </c:barChart>
      <c:catAx>
        <c:axId val="348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97280"/>
        <c:crosses val="autoZero"/>
        <c:auto val="1"/>
        <c:lblAlgn val="ctr"/>
        <c:lblOffset val="100"/>
        <c:noMultiLvlLbl val="0"/>
      </c:catAx>
      <c:valAx>
        <c:axId val="34897280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489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97760"/>
        <c:axId val="34999296"/>
      </c:barChart>
      <c:catAx>
        <c:axId val="349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99296"/>
        <c:crosses val="autoZero"/>
        <c:auto val="1"/>
        <c:lblAlgn val="ctr"/>
        <c:lblOffset val="100"/>
        <c:noMultiLvlLbl val="0"/>
      </c:catAx>
      <c:valAx>
        <c:axId val="34999296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499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22976"/>
        <c:axId val="35424512"/>
      </c:barChart>
      <c:catAx>
        <c:axId val="3542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24512"/>
        <c:crosses val="autoZero"/>
        <c:auto val="1"/>
        <c:lblAlgn val="ctr"/>
        <c:lblOffset val="100"/>
        <c:noMultiLvlLbl val="0"/>
      </c:catAx>
      <c:valAx>
        <c:axId val="35424512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42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67648"/>
        <c:axId val="35469184"/>
      </c:barChart>
      <c:catAx>
        <c:axId val="354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69184"/>
        <c:crosses val="autoZero"/>
        <c:auto val="1"/>
        <c:lblAlgn val="ctr"/>
        <c:lblOffset val="100"/>
        <c:noMultiLvlLbl val="0"/>
      </c:catAx>
      <c:valAx>
        <c:axId val="35469184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46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E68F-F953-4E13-B55C-4BBF89B13F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D244D-D25D-458B-8031-D8853C995456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B43502-ED86-43E7-9DDD-471D8BA66AA4}" type="parTrans" cxnId="{E9C155D8-5B94-4DFD-B32D-68810097B187}">
      <dgm:prSet/>
      <dgm:spPr/>
      <dgm:t>
        <a:bodyPr/>
        <a:lstStyle/>
        <a:p>
          <a:endParaRPr lang="ru-RU"/>
        </a:p>
      </dgm:t>
    </dgm:pt>
    <dgm:pt modelId="{07696EA6-AAA3-44C4-97DA-2D2942175E6A}" type="sibTrans" cxnId="{E9C155D8-5B94-4DFD-B32D-68810097B187}">
      <dgm:prSet/>
      <dgm:spPr/>
      <dgm:t>
        <a:bodyPr/>
        <a:lstStyle/>
        <a:p>
          <a:endParaRPr lang="ru-RU"/>
        </a:p>
      </dgm:t>
    </dgm:pt>
    <dgm:pt modelId="{6E742FCF-D64E-4CEE-B348-A6C4475212C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400" b="1" dirty="0">
            <a:solidFill>
              <a:srgbClr val="002060"/>
            </a:solidFill>
          </a:endParaRPr>
        </a:p>
      </dgm:t>
    </dgm:pt>
    <dgm:pt modelId="{4A68D4F6-A769-4528-902E-A55E031946C7}" type="parTrans" cxnId="{70820FBD-9C27-40BD-942B-B5F45F64AD13}">
      <dgm:prSet/>
      <dgm:spPr/>
      <dgm:t>
        <a:bodyPr/>
        <a:lstStyle/>
        <a:p>
          <a:endParaRPr lang="ru-RU"/>
        </a:p>
      </dgm:t>
    </dgm:pt>
    <dgm:pt modelId="{0B419A13-ED85-49B2-9849-B449BD7DE31C}" type="sibTrans" cxnId="{70820FBD-9C27-40BD-942B-B5F45F64AD13}">
      <dgm:prSet/>
      <dgm:spPr/>
      <dgm:t>
        <a:bodyPr/>
        <a:lstStyle/>
        <a:p>
          <a:endParaRPr lang="ru-RU"/>
        </a:p>
      </dgm:t>
    </dgm:pt>
    <dgm:pt modelId="{37EE244B-617A-443A-9A55-D3CD82486413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72D58869-0F57-477C-8F99-6FF8469C33D9}" type="parTrans" cxnId="{09D10061-D2D9-4554-9D38-99A2625E5CD2}">
      <dgm:prSet/>
      <dgm:spPr/>
      <dgm:t>
        <a:bodyPr/>
        <a:lstStyle/>
        <a:p>
          <a:endParaRPr lang="ru-RU"/>
        </a:p>
      </dgm:t>
    </dgm:pt>
    <dgm:pt modelId="{B09D7619-DFE2-4305-8C33-E4573733F409}" type="sibTrans" cxnId="{09D10061-D2D9-4554-9D38-99A2625E5CD2}">
      <dgm:prSet/>
      <dgm:spPr/>
      <dgm:t>
        <a:bodyPr/>
        <a:lstStyle/>
        <a:p>
          <a:endParaRPr lang="ru-RU"/>
        </a:p>
      </dgm:t>
    </dgm:pt>
    <dgm:pt modelId="{FA2F3B10-F52C-4C6B-ACD2-D370A0A1239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Адаптация расходов к новым условиям при необходимости сохранения уровня принятых социальных обязательств</a:t>
          </a:r>
          <a:endParaRPr lang="ru-RU" sz="2400" b="1" dirty="0">
            <a:solidFill>
              <a:srgbClr val="002060"/>
            </a:solidFill>
          </a:endParaRPr>
        </a:p>
      </dgm:t>
    </dgm:pt>
    <dgm:pt modelId="{A81CE6D2-C3C0-48A5-A12E-9CBC724B6535}" type="parTrans" cxnId="{1A09FAA0-AA99-4EFB-9DC3-9DDDD5C7349F}">
      <dgm:prSet/>
      <dgm:spPr/>
      <dgm:t>
        <a:bodyPr/>
        <a:lstStyle/>
        <a:p>
          <a:endParaRPr lang="ru-RU"/>
        </a:p>
      </dgm:t>
    </dgm:pt>
    <dgm:pt modelId="{FF5E864C-F897-436C-883E-89C321B587E3}" type="sibTrans" cxnId="{1A09FAA0-AA99-4EFB-9DC3-9DDDD5C7349F}">
      <dgm:prSet/>
      <dgm:spPr/>
      <dgm:t>
        <a:bodyPr/>
        <a:lstStyle/>
        <a:p>
          <a:endParaRPr lang="ru-RU"/>
        </a:p>
      </dgm:t>
    </dgm:pt>
    <dgm:pt modelId="{DE1D4E51-675C-40D8-8DE4-5F5DE8DFD5D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A4632AAD-AA26-4A4D-A7BB-462A2A72AFB8}" type="parTrans" cxnId="{E819D6DF-C5D5-4CFE-8902-DEDA429D5568}">
      <dgm:prSet/>
      <dgm:spPr/>
      <dgm:t>
        <a:bodyPr/>
        <a:lstStyle/>
        <a:p>
          <a:endParaRPr lang="ru-RU"/>
        </a:p>
      </dgm:t>
    </dgm:pt>
    <dgm:pt modelId="{B5C6BB28-72CB-4D3C-B073-F1CD0B510090}" type="sibTrans" cxnId="{E819D6DF-C5D5-4CFE-8902-DEDA429D5568}">
      <dgm:prSet/>
      <dgm:spPr/>
      <dgm:t>
        <a:bodyPr/>
        <a:lstStyle/>
        <a:p>
          <a:endParaRPr lang="ru-RU"/>
        </a:p>
      </dgm:t>
    </dgm:pt>
    <dgm:pt modelId="{8065BCFF-1FAA-4773-BB0B-7D0C6E13054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Снижение долговой нагрузки и сокращение дефицита бюджета в плановом периоде</a:t>
          </a:r>
          <a:endParaRPr lang="ru-RU" sz="2400" b="1" dirty="0">
            <a:solidFill>
              <a:srgbClr val="002060"/>
            </a:solidFill>
          </a:endParaRPr>
        </a:p>
      </dgm:t>
    </dgm:pt>
    <dgm:pt modelId="{2FD31C55-0270-4BEA-B97D-F3D9F1383A89}" type="parTrans" cxnId="{C221A964-9ECC-44B2-91E6-975D9F327FF3}">
      <dgm:prSet/>
      <dgm:spPr/>
      <dgm:t>
        <a:bodyPr/>
        <a:lstStyle/>
        <a:p>
          <a:endParaRPr lang="ru-RU"/>
        </a:p>
      </dgm:t>
    </dgm:pt>
    <dgm:pt modelId="{FD982C1E-EEE6-48C6-8E34-4FDC84F11694}" type="sibTrans" cxnId="{C221A964-9ECC-44B2-91E6-975D9F327FF3}">
      <dgm:prSet/>
      <dgm:spPr/>
      <dgm:t>
        <a:bodyPr/>
        <a:lstStyle/>
        <a:p>
          <a:endParaRPr lang="ru-RU"/>
        </a:p>
      </dgm:t>
    </dgm:pt>
    <dgm:pt modelId="{82CE1CC5-475D-4675-9B32-A7F831B14772}" type="pres">
      <dgm:prSet presAssocID="{5F5DE68F-F953-4E13-B55C-4BBF89B13F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37644-930A-4255-9DEE-7E1169D4CC9B}" type="pres">
      <dgm:prSet presAssocID="{D74D244D-D25D-458B-8031-D8853C995456}" presName="composite" presStyleCnt="0"/>
      <dgm:spPr/>
    </dgm:pt>
    <dgm:pt modelId="{E410C428-0C9A-4B2A-8448-D12064F7A46F}" type="pres">
      <dgm:prSet presAssocID="{D74D244D-D25D-458B-8031-D8853C9954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7358-ACC2-4BB4-9FE2-4C4ED96D32E5}" type="pres">
      <dgm:prSet presAssocID="{D74D244D-D25D-458B-8031-D8853C9954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D083-6475-40F9-8E26-2FB80D1CC9F5}" type="pres">
      <dgm:prSet presAssocID="{07696EA6-AAA3-44C4-97DA-2D2942175E6A}" presName="sp" presStyleCnt="0"/>
      <dgm:spPr/>
    </dgm:pt>
    <dgm:pt modelId="{3D90E838-6354-4387-9647-AF382D7F2DAB}" type="pres">
      <dgm:prSet presAssocID="{37EE244B-617A-443A-9A55-D3CD82486413}" presName="composite" presStyleCnt="0"/>
      <dgm:spPr/>
    </dgm:pt>
    <dgm:pt modelId="{B48E2E25-E321-4AF5-B8FB-3F6E821A6217}" type="pres">
      <dgm:prSet presAssocID="{37EE244B-617A-443A-9A55-D3CD824864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E787-A830-49B5-A825-190F40D2AB55}" type="pres">
      <dgm:prSet presAssocID="{37EE244B-617A-443A-9A55-D3CD824864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2B225-5811-4EF5-B18D-E3EB46B4DF90}" type="pres">
      <dgm:prSet presAssocID="{B09D7619-DFE2-4305-8C33-E4573733F409}" presName="sp" presStyleCnt="0"/>
      <dgm:spPr/>
    </dgm:pt>
    <dgm:pt modelId="{4975C149-0E39-447A-8A27-E9F9E417C591}" type="pres">
      <dgm:prSet presAssocID="{DE1D4E51-675C-40D8-8DE4-5F5DE8DFD5D5}" presName="composite" presStyleCnt="0"/>
      <dgm:spPr/>
    </dgm:pt>
    <dgm:pt modelId="{1C527DB3-7B1A-4779-99EE-1359F8B679C6}" type="pres">
      <dgm:prSet presAssocID="{DE1D4E51-675C-40D8-8DE4-5F5DE8DFD5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30A26-D659-40D1-B960-04ED5F9C8592}" type="pres">
      <dgm:prSet presAssocID="{DE1D4E51-675C-40D8-8DE4-5F5DE8DFD5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10061-D2D9-4554-9D38-99A2625E5CD2}" srcId="{5F5DE68F-F953-4E13-B55C-4BBF89B13FDF}" destId="{37EE244B-617A-443A-9A55-D3CD82486413}" srcOrd="1" destOrd="0" parTransId="{72D58869-0F57-477C-8F99-6FF8469C33D9}" sibTransId="{B09D7619-DFE2-4305-8C33-E4573733F409}"/>
    <dgm:cxn modelId="{1A09FAA0-AA99-4EFB-9DC3-9DDDD5C7349F}" srcId="{37EE244B-617A-443A-9A55-D3CD82486413}" destId="{FA2F3B10-F52C-4C6B-ACD2-D370A0A12396}" srcOrd="0" destOrd="0" parTransId="{A81CE6D2-C3C0-48A5-A12E-9CBC724B6535}" sibTransId="{FF5E864C-F897-436C-883E-89C321B587E3}"/>
    <dgm:cxn modelId="{E819D6DF-C5D5-4CFE-8902-DEDA429D5568}" srcId="{5F5DE68F-F953-4E13-B55C-4BBF89B13FDF}" destId="{DE1D4E51-675C-40D8-8DE4-5F5DE8DFD5D5}" srcOrd="2" destOrd="0" parTransId="{A4632AAD-AA26-4A4D-A7BB-462A2A72AFB8}" sibTransId="{B5C6BB28-72CB-4D3C-B073-F1CD0B510090}"/>
    <dgm:cxn modelId="{C221A964-9ECC-44B2-91E6-975D9F327FF3}" srcId="{DE1D4E51-675C-40D8-8DE4-5F5DE8DFD5D5}" destId="{8065BCFF-1FAA-4773-BB0B-7D0C6E13054C}" srcOrd="0" destOrd="0" parTransId="{2FD31C55-0270-4BEA-B97D-F3D9F1383A89}" sibTransId="{FD982C1E-EEE6-48C6-8E34-4FDC84F11694}"/>
    <dgm:cxn modelId="{6E2410C0-F742-487D-9A0F-2AB63D590569}" type="presOf" srcId="{DE1D4E51-675C-40D8-8DE4-5F5DE8DFD5D5}" destId="{1C527DB3-7B1A-4779-99EE-1359F8B679C6}" srcOrd="0" destOrd="0" presId="urn:microsoft.com/office/officeart/2005/8/layout/chevron2"/>
    <dgm:cxn modelId="{E9C155D8-5B94-4DFD-B32D-68810097B187}" srcId="{5F5DE68F-F953-4E13-B55C-4BBF89B13FDF}" destId="{D74D244D-D25D-458B-8031-D8853C995456}" srcOrd="0" destOrd="0" parTransId="{ABB43502-ED86-43E7-9DDD-471D8BA66AA4}" sibTransId="{07696EA6-AAA3-44C4-97DA-2D2942175E6A}"/>
    <dgm:cxn modelId="{E146B8C6-6D19-412D-8746-041D614C6E05}" type="presOf" srcId="{6E742FCF-D64E-4CEE-B348-A6C4475212C0}" destId="{79437358-ACC2-4BB4-9FE2-4C4ED96D32E5}" srcOrd="0" destOrd="0" presId="urn:microsoft.com/office/officeart/2005/8/layout/chevron2"/>
    <dgm:cxn modelId="{6E7DAAC1-AB3E-41BC-8BFC-5535DE1992A8}" type="presOf" srcId="{8065BCFF-1FAA-4773-BB0B-7D0C6E13054C}" destId="{0BF30A26-D659-40D1-B960-04ED5F9C8592}" srcOrd="0" destOrd="0" presId="urn:microsoft.com/office/officeart/2005/8/layout/chevron2"/>
    <dgm:cxn modelId="{7714BD7A-69F8-4D85-B820-8F6E727E9A4C}" type="presOf" srcId="{FA2F3B10-F52C-4C6B-ACD2-D370A0A12396}" destId="{E7FBE787-A830-49B5-A825-190F40D2AB55}" srcOrd="0" destOrd="0" presId="urn:microsoft.com/office/officeart/2005/8/layout/chevron2"/>
    <dgm:cxn modelId="{4847AE74-9634-4CFE-A161-4B466838E5CC}" type="presOf" srcId="{5F5DE68F-F953-4E13-B55C-4BBF89B13FDF}" destId="{82CE1CC5-475D-4675-9B32-A7F831B14772}" srcOrd="0" destOrd="0" presId="urn:microsoft.com/office/officeart/2005/8/layout/chevron2"/>
    <dgm:cxn modelId="{D9B3732A-2277-40BD-8C01-15E06A468537}" type="presOf" srcId="{D74D244D-D25D-458B-8031-D8853C995456}" destId="{E410C428-0C9A-4B2A-8448-D12064F7A46F}" srcOrd="0" destOrd="0" presId="urn:microsoft.com/office/officeart/2005/8/layout/chevron2"/>
    <dgm:cxn modelId="{D0F24A18-0E44-4C1C-AD08-D0C85AB5750E}" type="presOf" srcId="{37EE244B-617A-443A-9A55-D3CD82486413}" destId="{B48E2E25-E321-4AF5-B8FB-3F6E821A6217}" srcOrd="0" destOrd="0" presId="urn:microsoft.com/office/officeart/2005/8/layout/chevron2"/>
    <dgm:cxn modelId="{70820FBD-9C27-40BD-942B-B5F45F64AD13}" srcId="{D74D244D-D25D-458B-8031-D8853C995456}" destId="{6E742FCF-D64E-4CEE-B348-A6C4475212C0}" srcOrd="0" destOrd="0" parTransId="{4A68D4F6-A769-4528-902E-A55E031946C7}" sibTransId="{0B419A13-ED85-49B2-9849-B449BD7DE31C}"/>
    <dgm:cxn modelId="{A44BC319-F7A7-40EE-97B3-89C6CAABA93D}" type="presParOf" srcId="{82CE1CC5-475D-4675-9B32-A7F831B14772}" destId="{6E637644-930A-4255-9DEE-7E1169D4CC9B}" srcOrd="0" destOrd="0" presId="urn:microsoft.com/office/officeart/2005/8/layout/chevron2"/>
    <dgm:cxn modelId="{EA2E2E9D-7D9B-4453-BA84-608D5D1AE5AD}" type="presParOf" srcId="{6E637644-930A-4255-9DEE-7E1169D4CC9B}" destId="{E410C428-0C9A-4B2A-8448-D12064F7A46F}" srcOrd="0" destOrd="0" presId="urn:microsoft.com/office/officeart/2005/8/layout/chevron2"/>
    <dgm:cxn modelId="{B83B860C-5D27-486F-B39A-007E43ECC158}" type="presParOf" srcId="{6E637644-930A-4255-9DEE-7E1169D4CC9B}" destId="{79437358-ACC2-4BB4-9FE2-4C4ED96D32E5}" srcOrd="1" destOrd="0" presId="urn:microsoft.com/office/officeart/2005/8/layout/chevron2"/>
    <dgm:cxn modelId="{4866FC25-F8EB-4333-91EA-E77ECE6AD0C2}" type="presParOf" srcId="{82CE1CC5-475D-4675-9B32-A7F831B14772}" destId="{F28FD083-6475-40F9-8E26-2FB80D1CC9F5}" srcOrd="1" destOrd="0" presId="urn:microsoft.com/office/officeart/2005/8/layout/chevron2"/>
    <dgm:cxn modelId="{CE913DE6-BAB4-4131-AC0D-CAA1ACDD99A5}" type="presParOf" srcId="{82CE1CC5-475D-4675-9B32-A7F831B14772}" destId="{3D90E838-6354-4387-9647-AF382D7F2DAB}" srcOrd="2" destOrd="0" presId="urn:microsoft.com/office/officeart/2005/8/layout/chevron2"/>
    <dgm:cxn modelId="{B132383E-C60C-4949-9BE4-35844C7FF788}" type="presParOf" srcId="{3D90E838-6354-4387-9647-AF382D7F2DAB}" destId="{B48E2E25-E321-4AF5-B8FB-3F6E821A6217}" srcOrd="0" destOrd="0" presId="urn:microsoft.com/office/officeart/2005/8/layout/chevron2"/>
    <dgm:cxn modelId="{DAFAEC2B-6740-4EDA-9AFB-CA94F7476DBF}" type="presParOf" srcId="{3D90E838-6354-4387-9647-AF382D7F2DAB}" destId="{E7FBE787-A830-49B5-A825-190F40D2AB55}" srcOrd="1" destOrd="0" presId="urn:microsoft.com/office/officeart/2005/8/layout/chevron2"/>
    <dgm:cxn modelId="{DFF734F4-7961-42A9-8EA4-49AA6E42F192}" type="presParOf" srcId="{82CE1CC5-475D-4675-9B32-A7F831B14772}" destId="{C572B225-5811-4EF5-B18D-E3EB46B4DF90}" srcOrd="3" destOrd="0" presId="urn:microsoft.com/office/officeart/2005/8/layout/chevron2"/>
    <dgm:cxn modelId="{628E95BB-7E70-4E2D-A5C8-225F9D32163D}" type="presParOf" srcId="{82CE1CC5-475D-4675-9B32-A7F831B14772}" destId="{4975C149-0E39-447A-8A27-E9F9E417C591}" srcOrd="4" destOrd="0" presId="urn:microsoft.com/office/officeart/2005/8/layout/chevron2"/>
    <dgm:cxn modelId="{4ABC8732-1B99-4CB3-9295-E2AC53D3BCFA}" type="presParOf" srcId="{4975C149-0E39-447A-8A27-E9F9E417C591}" destId="{1C527DB3-7B1A-4779-99EE-1359F8B679C6}" srcOrd="0" destOrd="0" presId="urn:microsoft.com/office/officeart/2005/8/layout/chevron2"/>
    <dgm:cxn modelId="{19EFB939-012C-452B-B31C-CEB28D61AB8C}" type="presParOf" srcId="{4975C149-0E39-447A-8A27-E9F9E417C591}" destId="{0BF30A26-D659-40D1-B960-04ED5F9C85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C428-0C9A-4B2A-8448-D12064F7A46F}">
      <dsp:nvSpPr>
        <dsp:cNvPr id="0" name=""/>
        <dsp:cNvSpPr/>
      </dsp:nvSpPr>
      <dsp:spPr>
        <a:xfrm rot="5400000">
          <a:off x="-252275" y="253262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589629"/>
        <a:ext cx="1177286" cy="504552"/>
      </dsp:txXfrm>
    </dsp:sp>
    <dsp:sp modelId="{79437358-ACC2-4BB4-9FE2-4C4ED96D32E5}">
      <dsp:nvSpPr>
        <dsp:cNvPr id="0" name=""/>
        <dsp:cNvSpPr/>
      </dsp:nvSpPr>
      <dsp:spPr>
        <a:xfrm rot="5400000">
          <a:off x="4242570" y="-3064296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54352"/>
        <a:ext cx="7170397" cy="986464"/>
      </dsp:txXfrm>
    </dsp:sp>
    <dsp:sp modelId="{B48E2E25-E321-4AF5-B8FB-3F6E821A6217}">
      <dsp:nvSpPr>
        <dsp:cNvPr id="0" name=""/>
        <dsp:cNvSpPr/>
      </dsp:nvSpPr>
      <dsp:spPr>
        <a:xfrm rot="5400000">
          <a:off x="-252275" y="1741806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2078173"/>
        <a:ext cx="1177286" cy="504552"/>
      </dsp:txXfrm>
    </dsp:sp>
    <dsp:sp modelId="{E7FBE787-A830-49B5-A825-190F40D2AB55}">
      <dsp:nvSpPr>
        <dsp:cNvPr id="0" name=""/>
        <dsp:cNvSpPr/>
      </dsp:nvSpPr>
      <dsp:spPr>
        <a:xfrm rot="5400000">
          <a:off x="4242570" y="-1575752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Адаптация расходов к новым условиям при необходимости сохранения уровня принятых социальных обязательств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1542896"/>
        <a:ext cx="7170397" cy="986464"/>
      </dsp:txXfrm>
    </dsp:sp>
    <dsp:sp modelId="{1C527DB3-7B1A-4779-99EE-1359F8B679C6}">
      <dsp:nvSpPr>
        <dsp:cNvPr id="0" name=""/>
        <dsp:cNvSpPr/>
      </dsp:nvSpPr>
      <dsp:spPr>
        <a:xfrm rot="5400000">
          <a:off x="-252275" y="3230350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3566717"/>
        <a:ext cx="1177286" cy="504552"/>
      </dsp:txXfrm>
    </dsp:sp>
    <dsp:sp modelId="{0BF30A26-D659-40D1-B960-04ED5F9C8592}">
      <dsp:nvSpPr>
        <dsp:cNvPr id="0" name=""/>
        <dsp:cNvSpPr/>
      </dsp:nvSpPr>
      <dsp:spPr>
        <a:xfrm rot="5400000">
          <a:off x="4242570" y="-87209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Снижение долговой нагрузки и сокращение дефицита бюджета в плановом периоде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3031439"/>
        <a:ext cx="7170397" cy="98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0.86809</cdr:x>
      <cdr:y>0.92438</cdr:y>
    </cdr:from>
    <cdr:to>
      <cdr:x>1</cdr:x>
      <cdr:y>0.9537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38675" y="600479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0.12836</cdr:x>
      <cdr:y>0.08243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173719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0.88338</cdr:x>
      <cdr:y>0.96512</cdr:y>
    </cdr:from>
    <cdr:to>
      <cdr:x>0.95672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89950" y="671830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0.22641</cdr:x>
      <cdr:y>0.08423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875" y="-1882774"/>
          <a:ext cx="113659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335,7     </a:t>
          </a:r>
        </a:p>
        <a:p xmlns:a="http://schemas.openxmlformats.org/drawingml/2006/main">
          <a:r>
            <a:rPr lang="ru-RU" sz="2000" b="1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  10,6%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0.14867</cdr:x>
      <cdr:y>0.08807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3594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08.12.2016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08.12.2016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 БЮДЖЕТА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2017 год и плановый период 2018-2019 годов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2017 года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00320"/>
              </p:ext>
            </p:extLst>
          </p:nvPr>
        </p:nvGraphicFramePr>
        <p:xfrm>
          <a:off x="0" y="1477818"/>
          <a:ext cx="9144001" cy="580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375"/>
                <a:gridCol w="2371725"/>
                <a:gridCol w="1866901"/>
              </a:tblGrid>
              <a:tr h="88456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Соотношение средней заработной платы по категории работников и средней заработной платы в Ставропольском крае, 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Средняя заработная плата по категориям работников,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141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Средняя заработная плата в Ставропольском крае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21 167,20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124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Работники муниципальных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17 441,70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318443"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r>
                        <a:rPr lang="ru-RU" i="0" dirty="0" smtClean="0">
                          <a:latin typeface="+mn-lt"/>
                        </a:rPr>
                        <a:t>Педагогические работники муниципальных организаций дополнительного образования детей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19 050,50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2017 года и планового периода 2018-2019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6907"/>
              </p:ext>
            </p:extLst>
          </p:nvPr>
        </p:nvGraphicFramePr>
        <p:xfrm>
          <a:off x="0" y="1361512"/>
          <a:ext cx="9144000" cy="549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350"/>
                <a:gridCol w="1428750"/>
                <a:gridCol w="1104900"/>
                <a:gridCol w="1143000"/>
                <a:gridCol w="1143000"/>
              </a:tblGrid>
              <a:tr h="8698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Единица измерения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7329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</a:t>
                      </a:r>
                      <a:r>
                        <a:rPr lang="ru-RU" i="0" baseline="0" dirty="0" smtClean="0">
                          <a:latin typeface="+mn-lt"/>
                        </a:rPr>
                        <a:t> расходов на коммунальные услуги (с учетом фактического потребления в 2016 году) 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102,35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102,19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101,91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3968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2965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Индексация расходов на исполнение публичных нормативных обязательств (нормативным методом исходя из численности потребителей)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97329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оплату услуг связи, стоимости основных средств, прочих услуг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629440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оплату труда муниципальных служащих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5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2017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13834"/>
              </p:ext>
            </p:extLst>
          </p:nvPr>
        </p:nvGraphicFramePr>
        <p:xfrm>
          <a:off x="0" y="1466850"/>
          <a:ext cx="9144000" cy="539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425"/>
                <a:gridCol w="1790700"/>
                <a:gridCol w="1285875"/>
              </a:tblGrid>
              <a:tr h="8964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Численность получателей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тыс.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22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18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95368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5443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16614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6739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14,4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992755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9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192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13641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500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580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Дорожный фонд города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 2017 год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0772" y="6372225"/>
            <a:ext cx="1038225" cy="4857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08281">
            <a:off x="347216" y="6279404"/>
            <a:ext cx="8625337" cy="135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21410">
            <a:off x="164026" y="5375003"/>
            <a:ext cx="4527575" cy="73866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Акцизы по подакцизным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товарам,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производимым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225200" y="4264613"/>
            <a:ext cx="4529147" cy="1169551"/>
          </a:xfrm>
          <a:prstGeom prst="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Государственная пошлина за выдачу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разрешения на движение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транспортных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средств, осуществляющих перевозки опасных, тяжеловесных и (или) крупногабаритных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грузов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321410">
            <a:off x="329995" y="3150486"/>
            <a:ext cx="4510177" cy="116955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 городских округов*</a:t>
            </a:r>
          </a:p>
        </p:txBody>
      </p:sp>
      <p:sp>
        <p:nvSpPr>
          <p:cNvPr id="16" name="TextBox 15"/>
          <p:cNvSpPr txBox="1"/>
          <p:nvPr/>
        </p:nvSpPr>
        <p:spPr>
          <a:xfrm rot="321410">
            <a:off x="403278" y="2494217"/>
            <a:ext cx="4528282" cy="73866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Прочие  денежные взыскания (штрафы) за правонарушения в области дорожного движения</a:t>
            </a:r>
          </a:p>
        </p:txBody>
      </p:sp>
      <p:sp>
        <p:nvSpPr>
          <p:cNvPr id="17" name="TextBox 16"/>
          <p:cNvSpPr txBox="1"/>
          <p:nvPr/>
        </p:nvSpPr>
        <p:spPr>
          <a:xfrm rot="321410">
            <a:off x="453413" y="1613440"/>
            <a:ext cx="4538636" cy="954107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вреда, причиняемого автомобильным дорогам  транспортными средствами, осуществляющими перевозки тяжеловесных и  (или) крупногабаритных грузов </a:t>
            </a:r>
          </a:p>
        </p:txBody>
      </p:sp>
      <p:sp>
        <p:nvSpPr>
          <p:cNvPr id="18" name="TextBox 17"/>
          <p:cNvSpPr txBox="1"/>
          <p:nvPr/>
        </p:nvSpPr>
        <p:spPr>
          <a:xfrm rot="321410">
            <a:off x="4746069" y="5413512"/>
            <a:ext cx="4082846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реконструкция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321410">
            <a:off x="4851445" y="4684683"/>
            <a:ext cx="408284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Ремонт и содержание автомобильных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дорог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914792" y="3829623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Ремонт , сооружение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восстановление и содержание ливневых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канализаций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986026" y="3052318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Диагностика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обследование и паспортизация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5057178" y="2473759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безопасности дорожного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движения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400050" y="6046577"/>
            <a:ext cx="4099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Доходы дорожного фонда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12,3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9884" y="1403662"/>
            <a:ext cx="40455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Направления расходования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35,9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Прямоугольник 10"/>
          <p:cNvSpPr>
            <a:spLocks noChangeArrowheads="1"/>
          </p:cNvSpPr>
          <p:nvPr/>
        </p:nvSpPr>
        <p:spPr bwMode="auto">
          <a:xfrm>
            <a:off x="7972440" y="1995671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расходов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48205541"/>
              </p:ext>
            </p:extLst>
          </p:nvPr>
        </p:nvGraphicFramePr>
        <p:xfrm>
          <a:off x="0" y="1397000"/>
          <a:ext cx="9610725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38300" y="1698332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122,3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7492" y="4139621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35,9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0" y="1810100"/>
          <a:ext cx="4667250" cy="44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2464764" y="1300309"/>
            <a:ext cx="1652974" cy="210430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05822" y="2236184"/>
            <a:ext cx="131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-1,6%</a:t>
            </a:r>
            <a:endParaRPr lang="ru-RU" sz="32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99575" y="39683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77%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91833" y="34063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2421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950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362" y="2115992"/>
            <a:ext cx="2871788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4362" y="3097439"/>
            <a:ext cx="2871788" cy="798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4362" y="4087341"/>
            <a:ext cx="2871788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0555" y="5083811"/>
            <a:ext cx="2845595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2115992"/>
            <a:ext cx="1104899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1401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48549" y="3170110"/>
            <a:ext cx="1114425" cy="798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864,1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54521"/>
            <a:ext cx="1150253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77,4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142999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77,7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5465111"/>
              </p:ext>
            </p:extLst>
          </p:nvPr>
        </p:nvGraphicFramePr>
        <p:xfrm>
          <a:off x="-523875" y="184715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343" y="5451766"/>
            <a:ext cx="3416495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8343" y="6005979"/>
            <a:ext cx="3416495" cy="518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75489" y="3051007"/>
            <a:ext cx="342066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7600" y="5451765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7600" y="6028239"/>
            <a:ext cx="971550" cy="496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7600" y="30510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43875" y="1873200"/>
            <a:ext cx="2456605" cy="107511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-30%</a:t>
            </a:r>
            <a:endParaRPr lang="ru-RU" sz="28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6383" y="1435855"/>
            <a:ext cx="3379767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6383" y="4204690"/>
            <a:ext cx="3368455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75489" y="2456405"/>
            <a:ext cx="3420661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779198"/>
            <a:ext cx="3409349" cy="600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952744"/>
            <a:ext cx="3398038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67600" y="14182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35,9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67600" y="4779198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4,7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600" y="191435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08450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18,9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67600" y="420469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193,6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575280"/>
            <a:ext cx="3398038" cy="5405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области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67600" y="3571044"/>
            <a:ext cx="971550" cy="5447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70,9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Карпова\Карта_для_Карповой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566"/>
            <a:ext cx="9144000" cy="58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-199634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Бюджетные инвестиции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2017 год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775" y="5163568"/>
            <a:ext cx="2706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офинансирование строительства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школы на 500 мест –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 млн. руб.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428" y="1506362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2465" y="1167808"/>
            <a:ext cx="319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Times New Roman"/>
              </a:rPr>
              <a:t>ПСД по строительству </a:t>
            </a:r>
            <a:r>
              <a:rPr lang="ru-RU" b="1" dirty="0">
                <a:solidFill>
                  <a:srgbClr val="002060"/>
                </a:solidFill>
                <a:latin typeface="+mn-lt"/>
                <a:ea typeface="Times New Roman"/>
              </a:rPr>
              <a:t>подземного пешеходного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Times New Roman"/>
              </a:rPr>
              <a:t>перехода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+mn-lt"/>
                <a:ea typeface="Times New Roman"/>
              </a:rPr>
              <a:t>1,4 млн. руб.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950" y="4719584"/>
            <a:ext cx="2714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ПСД 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рекультивации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полигона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ТБО по ул. Маршала Жукова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2,8 млн. руб.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95426" y="4019550"/>
            <a:ext cx="1943100" cy="124777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68002" y="2466975"/>
            <a:ext cx="146723" cy="140017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43351" y="5343471"/>
            <a:ext cx="2400299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4366451"/>
              </p:ext>
            </p:extLst>
          </p:nvPr>
        </p:nvGraphicFramePr>
        <p:xfrm>
          <a:off x="0" y="1567934"/>
          <a:ext cx="9143999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муниципального долга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2362735"/>
              </p:ext>
            </p:extLst>
          </p:nvPr>
        </p:nvGraphicFramePr>
        <p:xfrm>
          <a:off x="938212" y="1205635"/>
          <a:ext cx="7731172" cy="452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5275" y="6633091"/>
            <a:ext cx="1285875" cy="95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9750" y="639341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Верхний предел муниципального долга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 ставок по муниципальным заимствованиям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0219947"/>
              </p:ext>
            </p:extLst>
          </p:nvPr>
        </p:nvGraphicFramePr>
        <p:xfrm>
          <a:off x="0" y="1752599"/>
          <a:ext cx="9144000" cy="49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73314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задачи формирования 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на 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плановый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2018 и 2019 годов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8971470"/>
              </p:ext>
            </p:extLst>
          </p:nvPr>
        </p:nvGraphicFramePr>
        <p:xfrm>
          <a:off x="371476" y="1930400"/>
          <a:ext cx="8401049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914400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муниципального долга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46679401"/>
              </p:ext>
            </p:extLst>
          </p:nvPr>
        </p:nvGraphicFramePr>
        <p:xfrm>
          <a:off x="0" y="1762125"/>
          <a:ext cx="9144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4525" y="1477819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формирования доходов бюджета 2017 года и планового периода 2018-2019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45361"/>
              </p:ext>
            </p:extLst>
          </p:nvPr>
        </p:nvGraphicFramePr>
        <p:xfrm>
          <a:off x="0" y="1334943"/>
          <a:ext cx="9144000" cy="552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38200"/>
                <a:gridCol w="971550"/>
                <a:gridCol w="876300"/>
                <a:gridCol w="876300"/>
                <a:gridCol w="847725"/>
                <a:gridCol w="847725"/>
              </a:tblGrid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Ед. изм.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1227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Нормативы отчислений: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2464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налог на доходы физических лиц (НДФЛ)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25,73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130346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0,2920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0,2816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33704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40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843185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Коэффициент роста НДФЛ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103,72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+mn-lt"/>
                        </a:rPr>
                        <a:t>101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100,1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107,5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+mn-lt"/>
                        </a:rPr>
                        <a:t>104,8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95299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Индекс потребительских цен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107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105,5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104,8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104,3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3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59440908"/>
              </p:ext>
            </p:extLst>
          </p:nvPr>
        </p:nvGraphicFramePr>
        <p:xfrm>
          <a:off x="0" y="1352550"/>
          <a:ext cx="91440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доходов бюджета</a:t>
            </a:r>
            <a:endParaRPr lang="ru-RU" sz="2800" b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14325" y="6048375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24275" y="6010275"/>
            <a:ext cx="466725" cy="381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67425" y="6048375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2500" y="60102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597080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425" y="597759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" y="1477819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3163,12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963" y="165643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3007,89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7806" y="1792144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2891,08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275" y="1607478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3102,77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58455" y="1960752"/>
            <a:ext cx="2258649" cy="20072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07577" y="2161476"/>
            <a:ext cx="2309812" cy="97543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817389" y="2008115"/>
            <a:ext cx="2157415" cy="25090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6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593800"/>
              </p:ext>
            </p:extLst>
          </p:nvPr>
        </p:nvGraphicFramePr>
        <p:xfrm>
          <a:off x="-404813" y="1347878"/>
          <a:ext cx="91440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3" y="5848470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3741" y="6452652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621554" y="5848470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1128" y="5790873"/>
            <a:ext cx="82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26" y="6312426"/>
            <a:ext cx="104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9899" y="5762418"/>
            <a:ext cx="25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на совокупный доход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налоговых доходов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621554" y="6421548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19900" y="6433216"/>
            <a:ext cx="274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5144077" y="5824628"/>
            <a:ext cx="466725" cy="381000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668239" y="5807573"/>
            <a:ext cx="251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5144077" y="6417320"/>
            <a:ext cx="466725" cy="381000"/>
          </a:xfrm>
          <a:prstGeom prst="flowChartProcess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801301" y="6205628"/>
            <a:ext cx="25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2747882"/>
              </p:ext>
            </p:extLst>
          </p:nvPr>
        </p:nvGraphicFramePr>
        <p:xfrm>
          <a:off x="-404813" y="1104900"/>
          <a:ext cx="9144000" cy="471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3" y="5848470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3741" y="6452652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397391" y="5848470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28" y="5790873"/>
            <a:ext cx="240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при пользовании природными ресурсами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25" y="6312426"/>
            <a:ext cx="280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муниципального имущества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2231" y="5759440"/>
            <a:ext cx="186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оказания платных услуг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неналоговых доходов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397392" y="6408479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4117" y="6317456"/>
            <a:ext cx="274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муниципального имущества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706753" y="5811858"/>
            <a:ext cx="466725" cy="381000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9588" y="5848470"/>
            <a:ext cx="109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6706753" y="6312426"/>
            <a:ext cx="466725" cy="381000"/>
          </a:xfrm>
          <a:prstGeom prst="flowChartProcess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3478" y="6266259"/>
            <a:ext cx="200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неналоговые доходы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3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4080961"/>
              </p:ext>
            </p:extLst>
          </p:nvPr>
        </p:nvGraphicFramePr>
        <p:xfrm>
          <a:off x="-404813" y="1104900"/>
          <a:ext cx="9144000" cy="471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2" y="6052603"/>
            <a:ext cx="466725" cy="381000"/>
          </a:xfrm>
          <a:prstGeom prst="flowChartProcess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763979" y="6052483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28" y="5848470"/>
            <a:ext cx="240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4225" y="5919937"/>
            <a:ext cx="323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на выравнивание бюджетной обеспеченности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864492" y="6012003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6650" y="6002358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99662343"/>
              </p:ext>
            </p:extLst>
          </p:nvPr>
        </p:nvGraphicFramePr>
        <p:xfrm>
          <a:off x="-732848" y="1733550"/>
          <a:ext cx="2647950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бюджета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5950321"/>
              </p:ext>
            </p:extLst>
          </p:nvPr>
        </p:nvGraphicFramePr>
        <p:xfrm>
          <a:off x="295852" y="1658095"/>
          <a:ext cx="2656898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54321655"/>
              </p:ext>
            </p:extLst>
          </p:nvPr>
        </p:nvGraphicFramePr>
        <p:xfrm>
          <a:off x="1514475" y="1734295"/>
          <a:ext cx="2657475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068483073"/>
              </p:ext>
            </p:extLst>
          </p:nvPr>
        </p:nvGraphicFramePr>
        <p:xfrm>
          <a:off x="2543175" y="1734295"/>
          <a:ext cx="2657475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253338055"/>
              </p:ext>
            </p:extLst>
          </p:nvPr>
        </p:nvGraphicFramePr>
        <p:xfrm>
          <a:off x="3771900" y="2105025"/>
          <a:ext cx="2657475" cy="278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39899488"/>
              </p:ext>
            </p:extLst>
          </p:nvPr>
        </p:nvGraphicFramePr>
        <p:xfrm>
          <a:off x="4791075" y="2124075"/>
          <a:ext cx="2657475" cy="28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370455078"/>
              </p:ext>
            </p:extLst>
          </p:nvPr>
        </p:nvGraphicFramePr>
        <p:xfrm>
          <a:off x="6100762" y="1591420"/>
          <a:ext cx="265747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10508069"/>
              </p:ext>
            </p:extLst>
          </p:nvPr>
        </p:nvGraphicFramePr>
        <p:xfrm>
          <a:off x="7053262" y="1591420"/>
          <a:ext cx="265747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44109"/>
              </p:ext>
            </p:extLst>
          </p:nvPr>
        </p:nvGraphicFramePr>
        <p:xfrm>
          <a:off x="0" y="5180789"/>
          <a:ext cx="8924924" cy="1478854"/>
        </p:xfrm>
        <a:graphic>
          <a:graphicData uri="http://schemas.openxmlformats.org/drawingml/2006/table">
            <a:tbl>
              <a:tblPr/>
              <a:tblGrid>
                <a:gridCol w="1104900"/>
                <a:gridCol w="1152525"/>
                <a:gridCol w="2181225"/>
                <a:gridCol w="2276475"/>
                <a:gridCol w="2209799"/>
              </a:tblGrid>
              <a:tr h="31980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1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3008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2753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3144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</a:tr>
              <a:tr h="352832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468" y="1530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2743" y="1530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0642" y="160180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9967" y="1629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822960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города Пятигорска 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320931"/>
              </p:ext>
            </p:extLst>
          </p:nvPr>
        </p:nvGraphicFramePr>
        <p:xfrm>
          <a:off x="3766065" y="662710"/>
          <a:ext cx="5343525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7970281" y="1313647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28232"/>
              </p:ext>
            </p:extLst>
          </p:nvPr>
        </p:nvGraphicFramePr>
        <p:xfrm>
          <a:off x="66675" y="1498313"/>
          <a:ext cx="5334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5"/>
                <a:gridCol w="857250"/>
                <a:gridCol w="77152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Повышение открытости админ-и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168,5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170,9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Сохранение и развитие культуры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75,6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Управление финансами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133,4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Управление имуществом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Безлопастный Пятигорск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31,7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транспортной системы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физкультуры и спорта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76,9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Экология и охрана окруж.среды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210,7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Модернизация экономики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Молодежная политика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8,4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ЖКХ и град.строительст.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172,5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148,2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Социальная поддержка граждан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847,2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834,8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образования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 smtClean="0"/>
                        <a:t>1489,4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1410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25110</TotalTime>
  <Words>885</Words>
  <Application>Microsoft Office PowerPoint</Application>
  <PresentationFormat>Экран (4:3)</PresentationFormat>
  <Paragraphs>365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Diseño predeterminado</vt:lpstr>
      <vt:lpstr>Бумажная</vt:lpstr>
      <vt:lpstr>ПРОЕКТ БЮДЖЕТА города-курорта Пятигорска на 2017 год и плановый период 2018-2019 годов</vt:lpstr>
      <vt:lpstr>Ключевые задачи формирования  проекта бюджета на  2017 год  и плановый период 2018 и 2019 годов </vt:lpstr>
      <vt:lpstr>Сценарные условия для формирования доходов бюджета 2017 года и планового периода 2018-2019 годов</vt:lpstr>
      <vt:lpstr>Основные параметры доходов бюджета</vt:lpstr>
      <vt:lpstr>Структура налоговых доходов</vt:lpstr>
      <vt:lpstr>Структура неналоговых доходов</vt:lpstr>
      <vt:lpstr>Безвозмездные поступления</vt:lpstr>
      <vt:lpstr>Основные параметры бюджета</vt:lpstr>
      <vt:lpstr>Муниципальные программы города Пятигорска в 2017 году</vt:lpstr>
      <vt:lpstr>Сценарные условия для расходов бюджета 2017 года</vt:lpstr>
      <vt:lpstr>Сценарные условия для расходов бюджета 2017 года и планового периода 2018-2019 годов</vt:lpstr>
      <vt:lpstr>Муниципальные публичные обязательства города Пятигорска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инвестиции  на 2017 год</vt:lpstr>
      <vt:lpstr>Презентация PowerPoint</vt:lpstr>
      <vt:lpstr>Презентация PowerPoint</vt:lpstr>
      <vt:lpstr>Обслуживание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User</cp:lastModifiedBy>
  <cp:revision>1319</cp:revision>
  <cp:lastPrinted>2016-12-01T13:46:11Z</cp:lastPrinted>
  <dcterms:created xsi:type="dcterms:W3CDTF">2013-11-05T05:51:37Z</dcterms:created>
  <dcterms:modified xsi:type="dcterms:W3CDTF">2016-12-08T06:37:47Z</dcterms:modified>
</cp:coreProperties>
</file>