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25"/>
  </p:notesMasterIdLst>
  <p:handoutMasterIdLst>
    <p:handoutMasterId r:id="rId26"/>
  </p:handoutMasterIdLst>
  <p:sldIdLst>
    <p:sldId id="347" r:id="rId2"/>
    <p:sldId id="385" r:id="rId3"/>
    <p:sldId id="373" r:id="rId4"/>
    <p:sldId id="384" r:id="rId5"/>
    <p:sldId id="398" r:id="rId6"/>
    <p:sldId id="367" r:id="rId7"/>
    <p:sldId id="382" r:id="rId8"/>
    <p:sldId id="383" r:id="rId9"/>
    <p:sldId id="392" r:id="rId10"/>
    <p:sldId id="360" r:id="rId11"/>
    <p:sldId id="399" r:id="rId12"/>
    <p:sldId id="368" r:id="rId13"/>
    <p:sldId id="361" r:id="rId14"/>
    <p:sldId id="386" r:id="rId15"/>
    <p:sldId id="376" r:id="rId16"/>
    <p:sldId id="401" r:id="rId17"/>
    <p:sldId id="400" r:id="rId18"/>
    <p:sldId id="393" r:id="rId19"/>
    <p:sldId id="389" r:id="rId20"/>
    <p:sldId id="387" r:id="rId21"/>
    <p:sldId id="380" r:id="rId22"/>
    <p:sldId id="388" r:id="rId23"/>
    <p:sldId id="374" r:id="rId2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0066FF"/>
    <a:srgbClr val="F7FD03"/>
    <a:srgbClr val="FF00FF"/>
    <a:srgbClr val="00B846"/>
    <a:srgbClr val="003300"/>
    <a:srgbClr val="000099"/>
    <a:srgbClr val="00CC00"/>
    <a:srgbClr val="FF99FF"/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14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3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037776458153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72459272288964E-3"/>
                  <c:y val="9.146435279968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146435279968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695</c:v>
                </c:pt>
                <c:pt idx="1">
                  <c:v>821</c:v>
                </c:pt>
                <c:pt idx="2">
                  <c:v>870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обслеживание долга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36.1</c:v>
                </c:pt>
                <c:pt idx="1">
                  <c:v>44.3</c:v>
                </c:pt>
                <c:pt idx="2">
                  <c:v>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68032"/>
        <c:axId val="68269568"/>
      </c:barChart>
      <c:catAx>
        <c:axId val="6826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68269568"/>
        <c:crosses val="autoZero"/>
        <c:auto val="1"/>
        <c:lblAlgn val="ctr"/>
        <c:lblOffset val="100"/>
        <c:noMultiLvlLbl val="0"/>
      </c:catAx>
      <c:valAx>
        <c:axId val="6826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268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4.3644313962073779E-3"/>
                  <c:y val="0.12303290414878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287553648068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1158798283261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Доходы краевого бюджета от Курортного сбора с территории города-курорта Пятигорска</c:v>
                </c:pt>
                <c:pt idx="1">
                  <c:v>Межбюджетные трансферты на развитие курортной инфраструктуры</c:v>
                </c:pt>
                <c:pt idx="2">
                  <c:v>Расходы на развитие курортной инфраструктуры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37.1</c:v>
                </c:pt>
                <c:pt idx="1">
                  <c:v>37.1</c:v>
                </c:pt>
                <c:pt idx="2">
                  <c:v>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6.5466470943110668E-3"/>
                  <c:y val="0.1287553648068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287553648068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502468072538205E-3"/>
                  <c:y val="0.10372894432571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Доходы краевого бюджета от Курортного сбора с территории города-курорта Пятигорска</c:v>
                </c:pt>
                <c:pt idx="1">
                  <c:v>Межбюджетные трансферты на развитие курортной инфраструктуры</c:v>
                </c:pt>
                <c:pt idx="2">
                  <c:v>Расходы на развитие курортной инфраструктуры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33.24</c:v>
                </c:pt>
                <c:pt idx="1">
                  <c:v>36.9</c:v>
                </c:pt>
                <c:pt idx="2">
                  <c:v>36.9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Доходы краевого бюджета от Курортного сбора с территории города-курорта Пятигорска</c:v>
                </c:pt>
                <c:pt idx="1">
                  <c:v>Межбюджетные трансферты на развитие курортной инфраструктуры</c:v>
                </c:pt>
                <c:pt idx="2">
                  <c:v>Расходы на развитие курортной инфраструктуры 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32256"/>
        <c:axId val="79633792"/>
      </c:barChart>
      <c:catAx>
        <c:axId val="79632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633792"/>
        <c:crosses val="autoZero"/>
        <c:auto val="1"/>
        <c:lblAlgn val="ctr"/>
        <c:lblOffset val="100"/>
        <c:noMultiLvlLbl val="0"/>
      </c:catAx>
      <c:valAx>
        <c:axId val="7963379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963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456663707700557E-2"/>
          <c:y val="7.2221929459078621E-3"/>
          <c:w val="0.95640867383141259"/>
          <c:h val="0.81492343906800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8FF"/>
            </a:solidFill>
          </c:spPr>
          <c:invertIfNegative val="0"/>
          <c:dLbls>
            <c:dLbl>
              <c:idx val="0"/>
              <c:layout>
                <c:manualLayout>
                  <c:x val="1.8648345713898815E-2"/>
                  <c:y val="-4.3333157675447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84364920226523E-2"/>
                  <c:y val="-5.777754356726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56403332881934E-2"/>
                  <c:y val="-6.981453181044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4008</c:v>
                </c:pt>
                <c:pt idx="1">
                  <c:v>3951</c:v>
                </c:pt>
                <c:pt idx="2">
                  <c:v>3778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140"/>
        <c:shape val="cylinder"/>
        <c:axId val="79394688"/>
        <c:axId val="79396224"/>
        <c:axId val="0"/>
      </c:bar3DChart>
      <c:catAx>
        <c:axId val="793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9396224"/>
        <c:crosses val="autoZero"/>
        <c:auto val="1"/>
        <c:lblAlgn val="ctr"/>
        <c:lblOffset val="100"/>
        <c:noMultiLvlLbl val="0"/>
      </c:catAx>
      <c:valAx>
        <c:axId val="7939622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939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70388533464566927"/>
          <c:h val="0.84479183070866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3249.3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3864.2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касса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3778.4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41376"/>
        <c:axId val="79542912"/>
      </c:barChart>
      <c:catAx>
        <c:axId val="79541376"/>
        <c:scaling>
          <c:orientation val="minMax"/>
        </c:scaling>
        <c:delete val="1"/>
        <c:axPos val="b"/>
        <c:majorTickMark val="out"/>
        <c:minorTickMark val="none"/>
        <c:tickLblPos val="nextTo"/>
        <c:crossAx val="79542912"/>
        <c:crosses val="autoZero"/>
        <c:auto val="1"/>
        <c:lblAlgn val="ctr"/>
        <c:lblOffset val="100"/>
        <c:noMultiLvlLbl val="0"/>
      </c:catAx>
      <c:valAx>
        <c:axId val="7954291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9541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3"/>
            <c:bubble3D val="0"/>
            <c:spPr>
              <a:solidFill>
                <a:srgbClr val="F7FD03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8"/>
            <c:bubble3D val="0"/>
            <c:spPr>
              <a:solidFill>
                <a:srgbClr val="7030A0"/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dPt>
            <c:idx val="11"/>
            <c:bubble3D val="0"/>
            <c:spPr>
              <a:solidFill>
                <a:srgbClr val="00CC00"/>
              </a:solidFill>
            </c:spPr>
          </c:dPt>
          <c:dLbls>
            <c:dLbl>
              <c:idx val="3"/>
              <c:layout>
                <c:manualLayout>
                  <c:x val="-4.9476445283368215E-3"/>
                  <c:y val="6.945908297775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559778679145797E-2"/>
                  <c:y val="-4.16717399142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382994860139207E-2"/>
                  <c:y val="6.89345396071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046453626375074E-2"/>
                  <c:y val="-8.000704384795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81422288349426E-2"/>
                  <c:y val="-7.53041013643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893769069074521E-2"/>
                  <c:y val="-6.400476298290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512951162825226E-2"/>
                  <c:y val="-5.912035755913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Лист1!$A$2:$A$15</c:f>
              <c:strCache>
                <c:ptCount val="14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«Развитие ЖКХ, градостроительства, строительства и архитектуры»</c:v>
                </c:pt>
                <c:pt idx="3">
                  <c:v>«Молодежная политика»</c:v>
                </c:pt>
                <c:pt idx="4">
                  <c:v>«Сохранение и развитие культуры»</c:v>
                </c:pt>
                <c:pt idx="5">
                  <c:v>«Экология и охрана окружающей среды»</c:v>
                </c:pt>
                <c:pt idx="6">
                  <c:v>«Развитие физической культуры и спорта»</c:v>
                </c:pt>
                <c:pt idx="7">
                  <c:v>«Безопасный Пятигорск»</c:v>
                </c:pt>
                <c:pt idx="8">
                  <c:v>«Управление финансами»</c:v>
                </c:pt>
                <c:pt idx="9">
                  <c:v>«Управление имуществом»</c:v>
                </c:pt>
                <c:pt idx="10">
                  <c:v>«Модернизация экономики, развитие МСП, курорта и туризма»</c:v>
                </c:pt>
                <c:pt idx="11">
                  <c:v>«Развитие транспортной системы»</c:v>
                </c:pt>
                <c:pt idx="12">
                  <c:v>«Развитие информационного общества, оптимизация муниципальной службы »</c:v>
                </c:pt>
                <c:pt idx="13">
                  <c:v>Формирование современной городской среды</c:v>
                </c:pt>
              </c:strCache>
            </c:strRef>
          </c:cat>
          <c:val>
            <c:numRef>
              <c:f>Лист1!$B$2:$B$15</c:f>
              <c:numCache>
                <c:formatCode>#,##0;[Red]\-#,##0;0</c:formatCode>
                <c:ptCount val="14"/>
                <c:pt idx="0">
                  <c:v>40</c:v>
                </c:pt>
                <c:pt idx="1">
                  <c:v>22.78</c:v>
                </c:pt>
                <c:pt idx="2">
                  <c:v>6.41</c:v>
                </c:pt>
                <c:pt idx="3">
                  <c:v>0.28000000000000003</c:v>
                </c:pt>
                <c:pt idx="4">
                  <c:v>2.75</c:v>
                </c:pt>
                <c:pt idx="5">
                  <c:v>6.23</c:v>
                </c:pt>
                <c:pt idx="6">
                  <c:v>2.33</c:v>
                </c:pt>
                <c:pt idx="7">
                  <c:v>0.94</c:v>
                </c:pt>
                <c:pt idx="8">
                  <c:v>2.3199999999999998</c:v>
                </c:pt>
                <c:pt idx="9">
                  <c:v>0.94</c:v>
                </c:pt>
                <c:pt idx="10">
                  <c:v>4.1399999999999997</c:v>
                </c:pt>
                <c:pt idx="11">
                  <c:v>3.76</c:v>
                </c:pt>
                <c:pt idx="12">
                  <c:v>4.91</c:v>
                </c:pt>
                <c:pt idx="1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91384968266388"/>
          <c:y val="4.8726032151009055E-3"/>
          <c:w val="0.44908615031733606"/>
          <c:h val="0.9951273967848991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19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rgbClr val="00B846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00B8FF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2657</c:v>
                </c:pt>
                <c:pt idx="1">
                  <c:v>1121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1629</c:v>
                </c:pt>
                <c:pt idx="1">
                  <c:v>1502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894</c:v>
                </c:pt>
                <c:pt idx="1">
                  <c:v>963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00B84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97</c:v>
                </c:pt>
                <c:pt idx="1">
                  <c:v>104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2500000000000021E-3"/>
                  <c:y val="-2.871242709735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67E-3"/>
                  <c:y val="-2.69179004037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84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58048"/>
        <c:axId val="86259584"/>
        <c:axId val="0"/>
      </c:bar3DChart>
      <c:catAx>
        <c:axId val="8625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86259584"/>
        <c:crosses val="autoZero"/>
        <c:auto val="1"/>
        <c:lblAlgn val="ctr"/>
        <c:lblOffset val="100"/>
        <c:noMultiLvlLbl val="0"/>
      </c:catAx>
      <c:valAx>
        <c:axId val="86259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25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145770240258451"/>
          <c:y val="0.23773762465425338"/>
          <c:w val="0.23813244498283875"/>
          <c:h val="0.657743488658803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4990734775098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explosion val="11"/>
          </c:dPt>
          <c:dPt>
            <c:idx val="1"/>
            <c:bubble3D val="0"/>
            <c:spPr>
              <a:solidFill>
                <a:srgbClr val="F7FD03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3022</c:v>
                </c:pt>
                <c:pt idx="1">
                  <c:v>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373.8</c:v>
                </c:pt>
                <c:pt idx="1">
                  <c:v>128.80000000000001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1932553134909925"/>
                  <c:y val="1.796944938918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74233263611387"/>
                  <c:y val="1.821408858598968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5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3.4</c:v>
                </c:pt>
                <c:pt idx="1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700727809092006E-3"/>
                  <c:y val="1.7968034471912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1546458639029E-3"/>
                  <c:y val="1.9193352831836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21.3</c:v>
                </c:pt>
                <c:pt idx="1">
                  <c:v>34.5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Др. вопросы в области ЖКХ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71</c:v>
                </c:pt>
                <c:pt idx="1">
                  <c:v>68.400000000000006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0.12903266085179291"/>
                  <c:y val="-1.737659905107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830770756145815"/>
                  <c:y val="7.0452975861086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5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14.3</c:v>
                </c:pt>
                <c:pt idx="1">
                  <c:v>11.8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0.12182602678741969"/>
                  <c:y val="8.0651699577406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6153682679884291"/>
                  <c:y val="-0.20946477782756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5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0.39</c:v>
                </c:pt>
                <c:pt idx="1">
                  <c:v>0.7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Лесное хозяйство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5040209316663528"/>
                  <c:y val="0.19741902110080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90509466364405"/>
                  <c:y val="-3.773584371729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0.7</c:v>
                </c:pt>
                <c:pt idx="1">
                  <c:v>0.5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Др. вопросы в области нац.экономики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246768462603287E-2"/>
                  <c:y val="-8.984724694593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17395231948586E-2"/>
                  <c:y val="-9.9250787153852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2</c:v>
                </c:pt>
                <c:pt idx="1">
                  <c:v>9.1999999999999993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4521907901657046E-3"/>
                  <c:y val="-2.619087919528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05612005523679E-2"/>
                  <c:y val="-1.872430844375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301.2</c:v>
                </c:pt>
                <c:pt idx="1">
                  <c:v>360.3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Реконструкция парка Победы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53.3</c:v>
                </c:pt>
                <c:pt idx="1">
                  <c:v>56.5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Формирование городской среды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Лист1!$L$2:$L$3</c:f>
              <c:numCache>
                <c:formatCode>General</c:formatCode>
                <c:ptCount val="2"/>
                <c:pt idx="0">
                  <c:v>63.5</c:v>
                </c:pt>
                <c:pt idx="1">
                  <c:v>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993600"/>
        <c:axId val="89995136"/>
        <c:axId val="0"/>
      </c:bar3DChart>
      <c:catAx>
        <c:axId val="8999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995136"/>
        <c:crosses val="autoZero"/>
        <c:auto val="1"/>
        <c:lblAlgn val="ctr"/>
        <c:lblOffset val="100"/>
        <c:noMultiLvlLbl val="0"/>
      </c:catAx>
      <c:valAx>
        <c:axId val="89995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999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458062057930248"/>
          <c:y val="0.16235836147485883"/>
          <c:w val="0.28723628495065462"/>
          <c:h val="0.73336181381582632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14.5</c:v>
                </c:pt>
                <c:pt idx="1">
                  <c:v>9.1999999999999993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Ремонт дорог и тротуаров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347.7</c:v>
                </c:pt>
                <c:pt idx="1">
                  <c:v>103.4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Ливневки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8745412078745414E-2"/>
                  <c:y val="-1.345414044992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3.7</c:v>
                </c:pt>
                <c:pt idx="1">
                  <c:v>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00B846"/>
            </a:solidFill>
          </c:spPr>
          <c:invertIfNegative val="0"/>
          <c:dLbls>
            <c:dLbl>
              <c:idx val="0"/>
              <c:layout>
                <c:manualLayout>
                  <c:x val="-7.7410849169379348E-2"/>
                  <c:y val="4.210166192166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406740073406737E-2"/>
                  <c:y val="1.052541548041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2.7</c:v>
                </c:pt>
                <c:pt idx="1">
                  <c:v>0.1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0.11077744411077745"/>
                  <c:y val="-5.052199430599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5.2</c:v>
                </c:pt>
                <c:pt idx="1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173824"/>
        <c:axId val="90175360"/>
        <c:axId val="0"/>
      </c:bar3DChart>
      <c:catAx>
        <c:axId val="9017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175360"/>
        <c:crosses val="autoZero"/>
        <c:auto val="1"/>
        <c:lblAlgn val="ctr"/>
        <c:lblOffset val="100"/>
        <c:noMultiLvlLbl val="0"/>
      </c:catAx>
      <c:valAx>
        <c:axId val="90175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17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49504360003074"/>
          <c:y val="7.3876813852308723E-2"/>
          <c:w val="0.35484492366382142"/>
          <c:h val="0.926123186147691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 formatCode="#,##0.0">
                  <c:v>74.7</c:v>
                </c:pt>
                <c:pt idx="1">
                  <c:v>76.900000000000006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сан. очистка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 formatCode="#,##0.0">
                  <c:v>123.7</c:v>
                </c:pt>
                <c:pt idx="1">
                  <c:v>118.8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 formatCode="#,##0.0">
                  <c:v>62.8</c:v>
                </c:pt>
                <c:pt idx="1">
                  <c:v>66.5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 formatCode="#,##0.0">
                  <c:v>5.2</c:v>
                </c:pt>
                <c:pt idx="1">
                  <c:v>5.3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 formatCode="#,##0.0">
                  <c:v>35.200000000000003</c:v>
                </c:pt>
                <c:pt idx="1">
                  <c:v>92.7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реконструкция парка Победы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Лист1!$B$7:$C$7</c:f>
              <c:numCache>
                <c:formatCode>General</c:formatCode>
                <c:ptCount val="2"/>
                <c:pt idx="0" formatCode="#,##0.0">
                  <c:v>53.3</c:v>
                </c:pt>
                <c:pt idx="1">
                  <c:v>56.5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формирование городской среды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Лист1!$B$8:$C$8</c:f>
              <c:numCache>
                <c:formatCode>General</c:formatCode>
                <c:ptCount val="2"/>
                <c:pt idx="0" formatCode="#,##0.0">
                  <c:v>63.2</c:v>
                </c:pt>
                <c:pt idx="1">
                  <c:v>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90554368"/>
        <c:axId val="90555904"/>
        <c:axId val="0"/>
      </c:bar3DChart>
      <c:catAx>
        <c:axId val="90554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0555904"/>
        <c:crosses val="autoZero"/>
        <c:auto val="1"/>
        <c:lblAlgn val="ctr"/>
        <c:lblOffset val="100"/>
        <c:noMultiLvlLbl val="0"/>
      </c:catAx>
      <c:valAx>
        <c:axId val="905559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055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414068628875269"/>
          <c:y val="0.13002364066193853"/>
          <c:w val="0.33304432886848556"/>
          <c:h val="0.78409746654008672"/>
        </c:manualLayout>
      </c:layout>
      <c:overlay val="0"/>
    </c:legend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76408743151061E-3"/>
          <c:y val="3.7375727087630346E-3"/>
          <c:w val="0.96658598589459799"/>
          <c:h val="0.844791830708661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объема долга к собственным доходам</c:v>
                </c:pt>
              </c:strCache>
            </c:strRef>
          </c:tx>
          <c:spPr>
            <a:ln w="57150">
              <a:solidFill>
                <a:srgbClr val="000099"/>
              </a:solidFill>
            </a:ln>
          </c:spPr>
          <c:marker>
            <c:spPr>
              <a:solidFill>
                <a:srgbClr val="000099"/>
              </a:solidFill>
            </c:spPr>
          </c:marker>
          <c:dLbls>
            <c:dLbl>
              <c:idx val="0"/>
              <c:layout>
                <c:manualLayout>
                  <c:x val="-4.9069209225185956E-2"/>
                  <c:y val="-7.499999999999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508824277565398E-2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32384081781701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50.3</c:v>
                </c:pt>
                <c:pt idx="1">
                  <c:v>58.4</c:v>
                </c:pt>
                <c:pt idx="2">
                  <c:v>63.3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39424"/>
        <c:axId val="70040960"/>
      </c:lineChart>
      <c:catAx>
        <c:axId val="70039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040960"/>
        <c:crosses val="autoZero"/>
        <c:auto val="1"/>
        <c:lblAlgn val="ctr"/>
        <c:lblOffset val="100"/>
        <c:noMultiLvlLbl val="0"/>
      </c:catAx>
      <c:valAx>
        <c:axId val="70040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03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4990734775098E-2"/>
          <c:w val="0.9541666666666665"/>
          <c:h val="0.9312500000000000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Инвестиции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средств краевого бюджета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Инвестиции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777088"/>
        <c:axId val="88778624"/>
        <c:axId val="0"/>
      </c:bar3DChart>
      <c:catAx>
        <c:axId val="887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778624"/>
        <c:crosses val="autoZero"/>
        <c:auto val="1"/>
        <c:lblAlgn val="ctr"/>
        <c:lblOffset val="100"/>
        <c:noMultiLvlLbl val="0"/>
      </c:catAx>
      <c:valAx>
        <c:axId val="88778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77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22094655302045"/>
          <c:y val="8.6034463257526998E-3"/>
          <c:w val="0.22778878682183826"/>
          <c:h val="0.8660972556049341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500000000000001E-2"/>
          <c:w val="0.96953962977022579"/>
          <c:h val="0.931250000000000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7708725674827382E-2"/>
                  <c:y val="-9.687500000000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08725674827382E-2"/>
                  <c:y val="-9.06250000000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12551852947713E-3"/>
                  <c:y val="1.562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703</c:v>
                </c:pt>
                <c:pt idx="1">
                  <c:v>831</c:v>
                </c:pt>
                <c:pt idx="2">
                  <c:v>950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25312"/>
        <c:axId val="70943488"/>
      </c:lineChart>
      <c:catAx>
        <c:axId val="70925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43488"/>
        <c:crosses val="autoZero"/>
        <c:auto val="1"/>
        <c:lblAlgn val="ctr"/>
        <c:lblOffset val="100"/>
        <c:noMultiLvlLbl val="0"/>
      </c:catAx>
      <c:valAx>
        <c:axId val="70943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92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92925095118619E-3"/>
          <c:y val="0.35758943255394882"/>
          <c:w val="0.96612778239536967"/>
          <c:h val="0.642410567446051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обслуживание</c:v>
                </c:pt>
              </c:strCache>
            </c:strRef>
          </c:tx>
          <c:spPr>
            <a:ln w="60325">
              <a:solidFill>
                <a:srgbClr val="00B846"/>
              </a:solidFill>
            </a:ln>
          </c:spPr>
          <c:marker>
            <c:spPr>
              <a:solidFill>
                <a:srgbClr val="00B846"/>
              </a:solidFill>
            </c:spPr>
          </c:marker>
          <c:dPt>
            <c:idx val="0"/>
            <c:bubble3D val="0"/>
            <c:spPr>
              <a:ln w="85725">
                <a:solidFill>
                  <a:srgbClr val="00B846"/>
                </a:solidFill>
              </a:ln>
            </c:spPr>
          </c:dPt>
          <c:dLbls>
            <c:dLbl>
              <c:idx val="0"/>
              <c:layout>
                <c:manualLayout>
                  <c:x val="-3.6958326256929401E-2"/>
                  <c:y val="-0.17879471627697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096611226470085E-2"/>
                  <c:y val="-0.23367586322524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304997452494577E-2"/>
                  <c:y val="-3.250813023217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0.9</c:v>
                </c:pt>
                <c:pt idx="1">
                  <c:v>1.1000000000000001</c:v>
                </c:pt>
                <c:pt idx="2">
                  <c:v>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84096"/>
        <c:axId val="71685632"/>
      </c:lineChart>
      <c:catAx>
        <c:axId val="7168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85632"/>
        <c:crosses val="autoZero"/>
        <c:auto val="1"/>
        <c:lblAlgn val="ctr"/>
        <c:lblOffset val="100"/>
        <c:noMultiLvlLbl val="0"/>
      </c:catAx>
      <c:valAx>
        <c:axId val="716856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1684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451897626720712E-2"/>
          <c:y val="3.9174836989018712E-2"/>
          <c:w val="0.93454815150064852"/>
          <c:h val="0.862996268707698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1.7480409553608155E-2"/>
                  <c:y val="2.6794492571386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2043516749756E-2"/>
                  <c:y val="1.567209223812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80409553608155E-2"/>
                  <c:y val="9.82453378232196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77282893475622E-2"/>
                  <c:y val="-9.82453378232196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91</c:v>
                </c:pt>
                <c:pt idx="1">
                  <c:v>29.5</c:v>
                </c:pt>
                <c:pt idx="2" formatCode="#,##0.0">
                  <c:v>62.8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2141675664964076E-2"/>
                  <c:y val="-1.9184902520452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129929025144046E-2"/>
                  <c:y val="-1.369436743156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144790683034309E-2"/>
                  <c:y val="-8.6618174129811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12</c:v>
                </c:pt>
                <c:pt idx="1">
                  <c:v>3.7</c:v>
                </c:pt>
                <c:pt idx="2" formatCode="General">
                  <c:v>182.4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1.7544293866194306E-2"/>
                  <c:y val="-3.031636094543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3174882415507E-2"/>
                  <c:y val="-2.9397492165147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29092716101704E-2"/>
                  <c:y val="-2.8150906592188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9848552623170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492</c:v>
                </c:pt>
                <c:pt idx="1">
                  <c:v>569.4</c:v>
                </c:pt>
                <c:pt idx="2" formatCode="#,##0.0">
                  <c:v>500.8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effectLst>
              <a:outerShdw blurRad="50800" dist="50800" dir="5400000" algn="ctr" rotWithShape="0">
                <a:schemeClr val="tx2">
                  <a:lumMod val="7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817841556787651E-2"/>
                  <c:y val="-1.0743211215348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141877873894451E-2"/>
                  <c:y val="-2.3816587721362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0</c:formatCode>
                <c:ptCount val="3"/>
                <c:pt idx="0">
                  <c:v>1704</c:v>
                </c:pt>
                <c:pt idx="1">
                  <c:v>1708.3</c:v>
                </c:pt>
                <c:pt idx="2" formatCode="#,##0.0">
                  <c:v>1706.1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gapDepth val="76"/>
        <c:shape val="box"/>
        <c:axId val="71607808"/>
        <c:axId val="71609344"/>
        <c:axId val="65408512"/>
      </c:bar3DChart>
      <c:catAx>
        <c:axId val="716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796" b="1" i="0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1609344"/>
        <c:crosses val="autoZero"/>
        <c:auto val="1"/>
        <c:lblAlgn val="ctr"/>
        <c:lblOffset val="100"/>
        <c:noMultiLvlLbl val="0"/>
      </c:catAx>
      <c:valAx>
        <c:axId val="7160934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71607808"/>
        <c:crosses val="autoZero"/>
        <c:crossBetween val="between"/>
      </c:valAx>
      <c:serAx>
        <c:axId val="65408512"/>
        <c:scaling>
          <c:orientation val="minMax"/>
        </c:scaling>
        <c:delete val="0"/>
        <c:axPos val="b"/>
        <c:majorTickMark val="out"/>
        <c:minorTickMark val="none"/>
        <c:tickLblPos val="nextTo"/>
        <c:crossAx val="71609344"/>
        <c:crosses val="autoZero"/>
      </c:ser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краевые</c:v>
                </c:pt>
              </c:strCache>
            </c:strRef>
          </c:tx>
          <c:spPr>
            <a:solidFill>
              <a:srgbClr val="00B8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25.8</c:v>
                </c:pt>
                <c:pt idx="1">
                  <c:v>70.3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местные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26.3</c:v>
                </c:pt>
                <c:pt idx="1">
                  <c:v>81.2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средства бюджетных и автономных учреждений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33</c:v>
                </c:pt>
                <c:pt idx="1">
                  <c:v>33.700000000000003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средства во временном распоряжении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3.8</c:v>
                </c:pt>
                <c:pt idx="1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485952"/>
        <c:axId val="77487488"/>
        <c:axId val="0"/>
      </c:bar3DChart>
      <c:catAx>
        <c:axId val="77485952"/>
        <c:scaling>
          <c:orientation val="minMax"/>
        </c:scaling>
        <c:delete val="1"/>
        <c:axPos val="b"/>
        <c:majorTickMark val="out"/>
        <c:minorTickMark val="none"/>
        <c:tickLblPos val="nextTo"/>
        <c:crossAx val="77487488"/>
        <c:crosses val="autoZero"/>
        <c:auto val="1"/>
        <c:lblAlgn val="ctr"/>
        <c:lblOffset val="100"/>
        <c:noMultiLvlLbl val="0"/>
      </c:catAx>
      <c:valAx>
        <c:axId val="77487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48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530099439587E-2"/>
          <c:y val="3.2941774138496019E-4"/>
          <c:w val="0.90636765886810355"/>
          <c:h val="0.831177951468466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'Доходы структура'!$B$6:$D$6</c:f>
              <c:strCache>
                <c:ptCount val="1"/>
                <c:pt idx="0">
                  <c:v>Налоговые доходы 0,00 0,00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структура'!$E$5:$G$5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'Доходы структура'!$E$6:$G$6</c:f>
              <c:numCache>
                <c:formatCode>General</c:formatCode>
                <c:ptCount val="2"/>
                <c:pt idx="0">
                  <c:v>1023</c:v>
                </c:pt>
                <c:pt idx="1">
                  <c:v>1138.5</c:v>
                </c:pt>
              </c:numCache>
            </c:numRef>
          </c:val>
        </c:ser>
        <c:ser>
          <c:idx val="1"/>
          <c:order val="1"/>
          <c:tx>
            <c:strRef>
              <c:f>'Доходы структура'!$B$7:$D$7</c:f>
              <c:strCache>
                <c:ptCount val="1"/>
                <c:pt idx="0">
                  <c:v>Неналоговые доходы 0,00 0,00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структура'!$E$5:$G$5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'Доходы структура'!$E$7:$G$7</c:f>
              <c:numCache>
                <c:formatCode>General</c:formatCode>
                <c:ptCount val="2"/>
                <c:pt idx="0">
                  <c:v>381</c:v>
                </c:pt>
                <c:pt idx="1">
                  <c:v>236.1</c:v>
                </c:pt>
              </c:numCache>
            </c:numRef>
          </c:val>
        </c:ser>
        <c:ser>
          <c:idx val="2"/>
          <c:order val="2"/>
          <c:tx>
            <c:strRef>
              <c:f>'Доходы структура'!$B$8:$D$8</c:f>
              <c:strCache>
                <c:ptCount val="1"/>
                <c:pt idx="0">
                  <c:v>Безвозмездные поступления от других бюджетов бюджетной системы РФ 0,00 0,00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структура'!$E$5:$G$5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'Доходы структура'!$E$8:$G$8</c:f>
              <c:numCache>
                <c:formatCode>General</c:formatCode>
                <c:ptCount val="2"/>
                <c:pt idx="0">
                  <c:v>2311</c:v>
                </c:pt>
                <c:pt idx="1">
                  <c:v>2452.1999999999998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533952"/>
        <c:axId val="77535488"/>
        <c:axId val="0"/>
      </c:bar3DChart>
      <c:catAx>
        <c:axId val="7753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77535488"/>
        <c:crosses val="autoZero"/>
        <c:auto val="1"/>
        <c:lblAlgn val="ctr"/>
        <c:lblOffset val="100"/>
        <c:noMultiLvlLbl val="0"/>
      </c:catAx>
      <c:valAx>
        <c:axId val="77535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775339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'налоговые доходы'!$C$2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808155928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61631185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8897152103E-2"/>
                  <c:y val="-6.8279533183046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00002734033553E-2"/>
                  <c:y val="-9.1041169691127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084E-2"/>
                  <c:y val="-4.5519688788697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доходы'!$B$3:$B$7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доходы'!$C$3:$C$7</c:f>
              <c:numCache>
                <c:formatCode>#,##0.00</c:formatCode>
                <c:ptCount val="5"/>
                <c:pt idx="0">
                  <c:v>512.79999999999995</c:v>
                </c:pt>
                <c:pt idx="1">
                  <c:v>16.48</c:v>
                </c:pt>
                <c:pt idx="2">
                  <c:v>210.5</c:v>
                </c:pt>
                <c:pt idx="3">
                  <c:v>259.19</c:v>
                </c:pt>
                <c:pt idx="4">
                  <c:v>23.52</c:v>
                </c:pt>
              </c:numCache>
            </c:numRef>
          </c:val>
        </c:ser>
        <c:ser>
          <c:idx val="1"/>
          <c:order val="1"/>
          <c:tx>
            <c:strRef>
              <c:f>'налоговые доходы'!$D$2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1.6666668489355701E-2"/>
                  <c:y val="-1.350698198549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5611694689E-2"/>
                  <c:y val="-2.4249112854798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1367016782E-2"/>
                  <c:y val="-1.152884684829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88891774813194E-2"/>
                  <c:y val="-2.245415933736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055557530135345E-2"/>
                  <c:y val="-6.8279533183046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доходы'!$B$3:$B$7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доходы'!$D$3:$D$7</c:f>
              <c:numCache>
                <c:formatCode>#,##0.00</c:formatCode>
                <c:ptCount val="5"/>
                <c:pt idx="0">
                  <c:v>607.79999999999995</c:v>
                </c:pt>
                <c:pt idx="1">
                  <c:v>17.8</c:v>
                </c:pt>
                <c:pt idx="2">
                  <c:v>197</c:v>
                </c:pt>
                <c:pt idx="3">
                  <c:v>289.60000000000002</c:v>
                </c:pt>
                <c:pt idx="4">
                  <c:v>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62"/>
        <c:shape val="box"/>
        <c:axId val="77270400"/>
        <c:axId val="77280384"/>
        <c:axId val="0"/>
      </c:bar3DChart>
      <c:catAx>
        <c:axId val="77270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7280384"/>
        <c:crosses val="autoZero"/>
        <c:auto val="1"/>
        <c:lblAlgn val="ctr"/>
        <c:lblOffset val="100"/>
        <c:noMultiLvlLbl val="0"/>
      </c:catAx>
      <c:valAx>
        <c:axId val="7728038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72704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959492563429645"/>
          <c:y val="0"/>
          <c:w val="0.47719739720034998"/>
          <c:h val="0.93338130426004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'неналоговые доходы'!$D$3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3888888888888892E-2"/>
                  <c:y val="-2.0512820512820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3955E-3"/>
                  <c:y val="7.52128063489181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2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500000000000001E-2"/>
                  <c:y val="-2.0512820512820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доходы'!$C$4:$C$9</c:f>
              <c:strCache>
                <c:ptCount val="6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(приватизация)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'неналоговые доходы'!$D$4:$D$9</c:f>
              <c:numCache>
                <c:formatCode>0</c:formatCode>
                <c:ptCount val="6"/>
                <c:pt idx="0">
                  <c:v>306</c:v>
                </c:pt>
                <c:pt idx="1">
                  <c:v>7</c:v>
                </c:pt>
                <c:pt idx="2">
                  <c:v>11</c:v>
                </c:pt>
                <c:pt idx="3">
                  <c:v>31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доходы'!$E$3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4.102564102564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92E-2"/>
                  <c:y val="-4.102564102564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0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499999999999945E-2"/>
                  <c:y val="-2.0512820512820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доходы'!$C$4:$C$9</c:f>
              <c:strCache>
                <c:ptCount val="6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(приватизация)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'неналоговые доходы'!$E$4:$E$9</c:f>
              <c:numCache>
                <c:formatCode>0</c:formatCode>
                <c:ptCount val="6"/>
                <c:pt idx="0">
                  <c:v>156.5</c:v>
                </c:pt>
                <c:pt idx="1">
                  <c:v>4</c:v>
                </c:pt>
                <c:pt idx="2">
                  <c:v>12.2</c:v>
                </c:pt>
                <c:pt idx="3">
                  <c:v>25.8</c:v>
                </c:pt>
                <c:pt idx="4">
                  <c:v>19</c:v>
                </c:pt>
                <c:pt idx="5">
                  <c:v>17.600000000000001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66"/>
        <c:shape val="box"/>
        <c:axId val="77332864"/>
        <c:axId val="77334400"/>
        <c:axId val="0"/>
      </c:bar3DChart>
      <c:catAx>
        <c:axId val="77332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7334400"/>
        <c:crosses val="autoZero"/>
        <c:auto val="1"/>
        <c:lblAlgn val="ctr"/>
        <c:lblOffset val="100"/>
        <c:noMultiLvlLbl val="0"/>
      </c:catAx>
      <c:valAx>
        <c:axId val="77334400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73328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87497637795275551"/>
          <c:y val="0.43777508580658187"/>
          <c:w val="0.11391251093613312"/>
          <c:h val="0.1039370078740157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4B7DA-73E3-4D5F-A418-44E50C24AD2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48DE8-DA56-4AA6-BAD8-C9ECCF127F31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51,6</a:t>
          </a:r>
          <a:endParaRPr lang="ru-RU" sz="4000" b="1" dirty="0">
            <a:solidFill>
              <a:srgbClr val="FF0000"/>
            </a:solidFill>
          </a:endParaRPr>
        </a:p>
      </dgm:t>
    </dgm:pt>
    <dgm:pt modelId="{EC7E1F98-4CCF-45B3-94DD-C19E6A83EDEE}" type="parTrans" cxnId="{F816BB84-670C-42B5-91D2-041A2901E33A}">
      <dgm:prSet/>
      <dgm:spPr/>
      <dgm:t>
        <a:bodyPr/>
        <a:lstStyle/>
        <a:p>
          <a:endParaRPr lang="ru-RU"/>
        </a:p>
      </dgm:t>
    </dgm:pt>
    <dgm:pt modelId="{8F877F94-4284-4DF6-98EF-E589EE7FB46D}" type="sibTrans" cxnId="{F816BB84-670C-42B5-91D2-041A2901E33A}">
      <dgm:prSet/>
      <dgm:spPr/>
      <dgm:t>
        <a:bodyPr/>
        <a:lstStyle/>
        <a:p>
          <a:endParaRPr lang="ru-RU"/>
        </a:p>
      </dgm:t>
    </dgm:pt>
    <dgm:pt modelId="{F238E645-80D1-4F55-8B01-979F977389A3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Мобилизация дополнительных налоговых и неналоговых доходов</a:t>
          </a:r>
          <a:endParaRPr lang="ru-RU" sz="2000" dirty="0"/>
        </a:p>
      </dgm:t>
    </dgm:pt>
    <dgm:pt modelId="{0F5F3380-6376-413F-8086-B121A27D9972}" type="parTrans" cxnId="{FD509B47-10C6-4449-B13F-F3A4F376DEE9}">
      <dgm:prSet/>
      <dgm:spPr/>
      <dgm:t>
        <a:bodyPr/>
        <a:lstStyle/>
        <a:p>
          <a:endParaRPr lang="ru-RU"/>
        </a:p>
      </dgm:t>
    </dgm:pt>
    <dgm:pt modelId="{D39D52C1-D673-4465-A17C-16E895B9B880}" type="sibTrans" cxnId="{FD509B47-10C6-4449-B13F-F3A4F376DEE9}">
      <dgm:prSet/>
      <dgm:spPr/>
      <dgm:t>
        <a:bodyPr/>
        <a:lstStyle/>
        <a:p>
          <a:endParaRPr lang="ru-RU"/>
        </a:p>
      </dgm:t>
    </dgm:pt>
    <dgm:pt modelId="{F5DA27E2-A7A3-4B58-BEAE-C3FC2ECBB292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53,8</a:t>
          </a:r>
          <a:endParaRPr lang="ru-RU" sz="4000" b="1" dirty="0">
            <a:solidFill>
              <a:srgbClr val="FF0000"/>
            </a:solidFill>
          </a:endParaRPr>
        </a:p>
      </dgm:t>
    </dgm:pt>
    <dgm:pt modelId="{0B28FC00-C2C1-41B9-8CD2-1943D40BDB93}" type="parTrans" cxnId="{3CE5D9A1-40E3-4A96-953F-DAEA4A29396C}">
      <dgm:prSet/>
      <dgm:spPr/>
      <dgm:t>
        <a:bodyPr/>
        <a:lstStyle/>
        <a:p>
          <a:endParaRPr lang="ru-RU"/>
        </a:p>
      </dgm:t>
    </dgm:pt>
    <dgm:pt modelId="{1AC82044-6202-4388-B845-3A752BEF9A78}" type="sibTrans" cxnId="{3CE5D9A1-40E3-4A96-953F-DAEA4A29396C}">
      <dgm:prSet/>
      <dgm:spPr/>
      <dgm:t>
        <a:bodyPr/>
        <a:lstStyle/>
        <a:p>
          <a:endParaRPr lang="ru-RU"/>
        </a:p>
      </dgm:t>
    </dgm:pt>
    <dgm:pt modelId="{EE07C4C0-C571-4FDC-B906-C95C62F27574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расходов бюджета города-курорта Пятигорска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6B692-AA3E-4D6E-89B1-29FE0706BBC0}" type="parTrans" cxnId="{AE9CB0AF-CB9C-4E0F-A396-66F66AA1E83C}">
      <dgm:prSet/>
      <dgm:spPr/>
      <dgm:t>
        <a:bodyPr/>
        <a:lstStyle/>
        <a:p>
          <a:endParaRPr lang="ru-RU"/>
        </a:p>
      </dgm:t>
    </dgm:pt>
    <dgm:pt modelId="{9A55EF42-D29B-4895-BA23-236A6E0EDDCA}" type="sibTrans" cxnId="{AE9CB0AF-CB9C-4E0F-A396-66F66AA1E83C}">
      <dgm:prSet/>
      <dgm:spPr/>
      <dgm:t>
        <a:bodyPr/>
        <a:lstStyle/>
        <a:p>
          <a:endParaRPr lang="ru-RU"/>
        </a:p>
      </dgm:t>
    </dgm:pt>
    <dgm:pt modelId="{D8DB0175-AB4D-410E-A32A-7C058BF69EA8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37,4</a:t>
          </a:r>
          <a:endParaRPr lang="ru-RU" sz="4000" b="1" dirty="0">
            <a:solidFill>
              <a:srgbClr val="FF0000"/>
            </a:solidFill>
          </a:endParaRPr>
        </a:p>
      </dgm:t>
    </dgm:pt>
    <dgm:pt modelId="{57597DAE-9943-40CB-B35C-E1A4AF28DA8C}" type="parTrans" cxnId="{01A853CA-5E1E-4D33-86A1-23A2F7686F96}">
      <dgm:prSet/>
      <dgm:spPr/>
      <dgm:t>
        <a:bodyPr/>
        <a:lstStyle/>
        <a:p>
          <a:endParaRPr lang="ru-RU"/>
        </a:p>
      </dgm:t>
    </dgm:pt>
    <dgm:pt modelId="{532F971D-5C37-480F-9EF7-6D57D5FF835C}" type="sibTrans" cxnId="{01A853CA-5E1E-4D33-86A1-23A2F7686F96}">
      <dgm:prSet/>
      <dgm:spPr/>
      <dgm:t>
        <a:bodyPr/>
        <a:lstStyle/>
        <a:p>
          <a:endParaRPr lang="ru-RU"/>
        </a:p>
      </dgm:t>
    </dgm:pt>
    <dgm:pt modelId="{940244FD-B891-46B7-8360-DB77B41DBBE1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      Сдерживание роста мун. долга. Сокращение расходов по его обслуживанию </a:t>
          </a:r>
          <a:endParaRPr lang="ru-RU" sz="2000" dirty="0"/>
        </a:p>
      </dgm:t>
    </dgm:pt>
    <dgm:pt modelId="{EA3B0E2A-2AC9-4ACF-8BD7-252AE6410DCE}" type="parTrans" cxnId="{2BC10F0E-940D-4B6F-AF1F-4D586DC1068D}">
      <dgm:prSet/>
      <dgm:spPr/>
      <dgm:t>
        <a:bodyPr/>
        <a:lstStyle/>
        <a:p>
          <a:endParaRPr lang="ru-RU"/>
        </a:p>
      </dgm:t>
    </dgm:pt>
    <dgm:pt modelId="{730F2B33-BD9B-4AFF-A412-845CDD7643CD}" type="sibTrans" cxnId="{2BC10F0E-940D-4B6F-AF1F-4D586DC1068D}">
      <dgm:prSet/>
      <dgm:spPr/>
      <dgm:t>
        <a:bodyPr/>
        <a:lstStyle/>
        <a:p>
          <a:endParaRPr lang="ru-RU"/>
        </a:p>
      </dgm:t>
    </dgm:pt>
    <dgm:pt modelId="{14CE2E4C-6107-4DE6-B58E-CBCF7A7D59D2}">
      <dgm:prSet phldrT="[Текст]" custT="1"/>
      <dgm:spPr/>
      <dgm:t>
        <a:bodyPr/>
        <a:lstStyle/>
        <a:p>
          <a:r>
            <a:rPr lang="ru-RU" sz="4300" b="1" dirty="0" smtClean="0">
              <a:solidFill>
                <a:srgbClr val="FF0000"/>
              </a:solidFill>
            </a:rPr>
            <a:t>749</a:t>
          </a:r>
          <a:endParaRPr lang="ru-RU" sz="4300" b="1" dirty="0">
            <a:solidFill>
              <a:srgbClr val="FF0000"/>
            </a:solidFill>
          </a:endParaRPr>
        </a:p>
      </dgm:t>
    </dgm:pt>
    <dgm:pt modelId="{3124F811-45F2-44CD-883A-C96C8A15E4CC}" type="parTrans" cxnId="{C4BCA177-5DF0-4B44-8C00-75CDAA35D8E9}">
      <dgm:prSet/>
      <dgm:spPr/>
      <dgm:t>
        <a:bodyPr/>
        <a:lstStyle/>
        <a:p>
          <a:endParaRPr lang="ru-RU"/>
        </a:p>
      </dgm:t>
    </dgm:pt>
    <dgm:pt modelId="{2935820D-A415-4FA1-AAFA-69A58EB12B88}" type="sibTrans" cxnId="{C4BCA177-5DF0-4B44-8C00-75CDAA35D8E9}">
      <dgm:prSet/>
      <dgm:spPr/>
      <dgm:t>
        <a:bodyPr/>
        <a:lstStyle/>
        <a:p>
          <a:endParaRPr lang="ru-RU"/>
        </a:p>
      </dgm:t>
    </dgm:pt>
    <dgm:pt modelId="{8F67432F-D707-431F-BA08-586326EEDDAF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Получение дополнительной финансовой помощи       </a:t>
          </a:r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(субсидии, дотации, иные межбюджетные трансферты)</a:t>
          </a:r>
          <a:endParaRPr lang="ru-RU" sz="1100" dirty="0"/>
        </a:p>
      </dgm:t>
    </dgm:pt>
    <dgm:pt modelId="{0E6FF1F1-5CE6-4654-8122-6CD00B765CC7}" type="parTrans" cxnId="{68D0B8DC-3A0A-44EF-96C4-FEAE4FD47B5E}">
      <dgm:prSet/>
      <dgm:spPr/>
      <dgm:t>
        <a:bodyPr/>
        <a:lstStyle/>
        <a:p>
          <a:endParaRPr lang="ru-RU"/>
        </a:p>
      </dgm:t>
    </dgm:pt>
    <dgm:pt modelId="{E29F50F9-2CB2-4982-AC3F-52D2D2210CE3}" type="sibTrans" cxnId="{68D0B8DC-3A0A-44EF-96C4-FEAE4FD47B5E}">
      <dgm:prSet/>
      <dgm:spPr/>
      <dgm:t>
        <a:bodyPr/>
        <a:lstStyle/>
        <a:p>
          <a:endParaRPr lang="ru-RU"/>
        </a:p>
      </dgm:t>
    </dgm:pt>
    <dgm:pt modelId="{9DEFF20E-5C18-47FB-8D1B-69F4655447A4}" type="pres">
      <dgm:prSet presAssocID="{50D4B7DA-73E3-4D5F-A418-44E50C24AD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5E285-EAFB-43FD-899D-92AE110F4992}" type="pres">
      <dgm:prSet presAssocID="{50D4B7DA-73E3-4D5F-A418-44E50C24AD23}" presName="children" presStyleCnt="0"/>
      <dgm:spPr/>
    </dgm:pt>
    <dgm:pt modelId="{A5F131E5-954E-4EF9-8D4A-1AA1847E83F7}" type="pres">
      <dgm:prSet presAssocID="{50D4B7DA-73E3-4D5F-A418-44E50C24AD23}" presName="child1group" presStyleCnt="0"/>
      <dgm:spPr/>
    </dgm:pt>
    <dgm:pt modelId="{01BDBD96-6558-47AD-B233-EA8E62EB69DD}" type="pres">
      <dgm:prSet presAssocID="{50D4B7DA-73E3-4D5F-A418-44E50C24AD23}" presName="child1" presStyleLbl="bgAcc1" presStyleIdx="0" presStyleCnt="4" custScaleX="148689" custScaleY="95832" custLinFactNeighborX="-10170" custLinFactNeighborY="10926"/>
      <dgm:spPr/>
      <dgm:t>
        <a:bodyPr/>
        <a:lstStyle/>
        <a:p>
          <a:endParaRPr lang="ru-RU"/>
        </a:p>
      </dgm:t>
    </dgm:pt>
    <dgm:pt modelId="{B25E38C5-2216-4209-BFA0-C1C4FD7B830F}" type="pres">
      <dgm:prSet presAssocID="{50D4B7DA-73E3-4D5F-A418-44E50C24AD2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47570-4D56-4949-9D37-F2C50A1FFCF9}" type="pres">
      <dgm:prSet presAssocID="{50D4B7DA-73E3-4D5F-A418-44E50C24AD23}" presName="child2group" presStyleCnt="0"/>
      <dgm:spPr/>
    </dgm:pt>
    <dgm:pt modelId="{3C53F5CC-4E02-4E88-B0AD-F0E2A3803103}" type="pres">
      <dgm:prSet presAssocID="{50D4B7DA-73E3-4D5F-A418-44E50C24AD23}" presName="child2" presStyleLbl="bgAcc1" presStyleIdx="1" presStyleCnt="4" custScaleX="143092" custScaleY="100899" custLinFactNeighborX="17187" custLinFactNeighborY="12214"/>
      <dgm:spPr/>
      <dgm:t>
        <a:bodyPr/>
        <a:lstStyle/>
        <a:p>
          <a:endParaRPr lang="ru-RU"/>
        </a:p>
      </dgm:t>
    </dgm:pt>
    <dgm:pt modelId="{8B75061E-DE17-41CB-927F-6B58ECBC4D5D}" type="pres">
      <dgm:prSet presAssocID="{50D4B7DA-73E3-4D5F-A418-44E50C24AD2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25AEF-8285-46B4-BB95-4CB7CB043953}" type="pres">
      <dgm:prSet presAssocID="{50D4B7DA-73E3-4D5F-A418-44E50C24AD23}" presName="child3group" presStyleCnt="0"/>
      <dgm:spPr/>
    </dgm:pt>
    <dgm:pt modelId="{B2A1B49C-D668-4C0D-871D-4D8964F07774}" type="pres">
      <dgm:prSet presAssocID="{50D4B7DA-73E3-4D5F-A418-44E50C24AD23}" presName="child3" presStyleLbl="bgAcc1" presStyleIdx="2" presStyleCnt="4" custScaleX="151032" custScaleY="145020" custLinFactNeighborX="13217" custLinFactNeighborY="-14067"/>
      <dgm:spPr/>
      <dgm:t>
        <a:bodyPr/>
        <a:lstStyle/>
        <a:p>
          <a:endParaRPr lang="ru-RU"/>
        </a:p>
      </dgm:t>
    </dgm:pt>
    <dgm:pt modelId="{3EF7B139-50FC-4B49-A0AE-90368D7A97F1}" type="pres">
      <dgm:prSet presAssocID="{50D4B7DA-73E3-4D5F-A418-44E50C24AD2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6CDAE-05B6-422A-B996-20A6024CE8FB}" type="pres">
      <dgm:prSet presAssocID="{50D4B7DA-73E3-4D5F-A418-44E50C24AD23}" presName="child4group" presStyleCnt="0"/>
      <dgm:spPr/>
    </dgm:pt>
    <dgm:pt modelId="{C742F15A-18B5-45F3-939C-AB89E24E61DB}" type="pres">
      <dgm:prSet presAssocID="{50D4B7DA-73E3-4D5F-A418-44E50C24AD23}" presName="child4" presStyleLbl="bgAcc1" presStyleIdx="3" presStyleCnt="4" custScaleX="146848" custScaleY="142677" custLinFactNeighborX="-17608" custLinFactNeighborY="-12759"/>
      <dgm:spPr/>
      <dgm:t>
        <a:bodyPr/>
        <a:lstStyle/>
        <a:p>
          <a:endParaRPr lang="ru-RU"/>
        </a:p>
      </dgm:t>
    </dgm:pt>
    <dgm:pt modelId="{3B3B191C-C5D3-4948-8CE9-B4786861FE81}" type="pres">
      <dgm:prSet presAssocID="{50D4B7DA-73E3-4D5F-A418-44E50C24AD2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01429-6CCF-4296-8DAC-235D4BAF6090}" type="pres">
      <dgm:prSet presAssocID="{50D4B7DA-73E3-4D5F-A418-44E50C24AD23}" presName="childPlaceholder" presStyleCnt="0"/>
      <dgm:spPr/>
    </dgm:pt>
    <dgm:pt modelId="{9FE30BCF-E1EE-4C70-A8C4-15DD224BD488}" type="pres">
      <dgm:prSet presAssocID="{50D4B7DA-73E3-4D5F-A418-44E50C24AD23}" presName="circle" presStyleCnt="0"/>
      <dgm:spPr/>
    </dgm:pt>
    <dgm:pt modelId="{4880FCE6-7A8C-4F3B-8CD3-B1F727E66F85}" type="pres">
      <dgm:prSet presAssocID="{50D4B7DA-73E3-4D5F-A418-44E50C24AD23}" presName="quadrant1" presStyleLbl="node1" presStyleIdx="0" presStyleCnt="4" custScaleX="101203" custScaleY="98405" custLinFactNeighborX="2784" custLinFactNeighborY="7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A51AD-DFF0-4818-8CDE-A550BE74C196}" type="pres">
      <dgm:prSet presAssocID="{50D4B7DA-73E3-4D5F-A418-44E50C24AD23}" presName="quadrant2" presStyleLbl="node1" presStyleIdx="1" presStyleCnt="4" custLinFactNeighborX="404" custLinFactNeighborY="-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B62E3-0652-4097-9660-DBE8E43D540B}" type="pres">
      <dgm:prSet presAssocID="{50D4B7DA-73E3-4D5F-A418-44E50C24AD23}" presName="quadrant3" presStyleLbl="node1" presStyleIdx="2" presStyleCnt="4" custLinFactNeighborX="-807" custLinFactNeighborY="-24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5D381-CC07-4171-8C6A-DF0ED1C694D2}" type="pres">
      <dgm:prSet presAssocID="{50D4B7DA-73E3-4D5F-A418-44E50C24AD23}" presName="quadrant4" presStyleLbl="node1" presStyleIdx="3" presStyleCnt="4" custScaleX="98057" custScaleY="100680" custLinFactNeighborX="2019" custLinFactNeighborY="-2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72336-37CD-4705-8870-F4ACC99EABF9}" type="pres">
      <dgm:prSet presAssocID="{50D4B7DA-73E3-4D5F-A418-44E50C24AD23}" presName="quadrantPlaceholder" presStyleCnt="0"/>
      <dgm:spPr/>
    </dgm:pt>
    <dgm:pt modelId="{481F5C48-DFDA-432C-9AD4-532AB25F1D19}" type="pres">
      <dgm:prSet presAssocID="{50D4B7DA-73E3-4D5F-A418-44E50C24AD23}" presName="center1" presStyleLbl="fgShp" presStyleIdx="0" presStyleCnt="2"/>
      <dgm:spPr>
        <a:prstGeom prst="blockArc">
          <a:avLst/>
        </a:prstGeom>
      </dgm:spPr>
    </dgm:pt>
    <dgm:pt modelId="{7509ECA4-2EFD-428E-9DAF-C1FDADBF9BAF}" type="pres">
      <dgm:prSet presAssocID="{50D4B7DA-73E3-4D5F-A418-44E50C24AD23}" presName="center2" presStyleLbl="fgShp" presStyleIdx="1" presStyleCnt="2"/>
      <dgm:spPr>
        <a:prstGeom prst="blockArc">
          <a:avLst/>
        </a:prstGeom>
      </dgm:spPr>
    </dgm:pt>
  </dgm:ptLst>
  <dgm:cxnLst>
    <dgm:cxn modelId="{AE9CB0AF-CB9C-4E0F-A396-66F66AA1E83C}" srcId="{F5DA27E2-A7A3-4B58-BEAE-C3FC2ECBB292}" destId="{EE07C4C0-C571-4FDC-B906-C95C62F27574}" srcOrd="0" destOrd="0" parTransId="{A986B692-AA3E-4D6E-89B1-29FE0706BBC0}" sibTransId="{9A55EF42-D29B-4895-BA23-236A6E0EDDCA}"/>
    <dgm:cxn modelId="{F54ABE6F-19C6-4112-A963-E7C6B4544AE7}" type="presOf" srcId="{EE07C4C0-C571-4FDC-B906-C95C62F27574}" destId="{8B75061E-DE17-41CB-927F-6B58ECBC4D5D}" srcOrd="1" destOrd="0" presId="urn:microsoft.com/office/officeart/2005/8/layout/cycle4"/>
    <dgm:cxn modelId="{4370155D-2CCB-499D-B65B-210EE095BDC9}" type="presOf" srcId="{EE07C4C0-C571-4FDC-B906-C95C62F27574}" destId="{3C53F5CC-4E02-4E88-B0AD-F0E2A3803103}" srcOrd="0" destOrd="0" presId="urn:microsoft.com/office/officeart/2005/8/layout/cycle4"/>
    <dgm:cxn modelId="{E0C75BF1-04BB-4BF0-B554-F8AF02B774CC}" type="presOf" srcId="{940244FD-B891-46B7-8360-DB77B41DBBE1}" destId="{3EF7B139-50FC-4B49-A0AE-90368D7A97F1}" srcOrd="1" destOrd="0" presId="urn:microsoft.com/office/officeart/2005/8/layout/cycle4"/>
    <dgm:cxn modelId="{DF187EBB-9C11-4FE7-95E4-2B9BE951D2D2}" type="presOf" srcId="{940244FD-B891-46B7-8360-DB77B41DBBE1}" destId="{B2A1B49C-D668-4C0D-871D-4D8964F07774}" srcOrd="0" destOrd="0" presId="urn:microsoft.com/office/officeart/2005/8/layout/cycle4"/>
    <dgm:cxn modelId="{439B17BC-A3E4-4A47-A3F5-320D1238FEB3}" type="presOf" srcId="{14CE2E4C-6107-4DE6-B58E-CBCF7A7D59D2}" destId="{8BD5D381-CC07-4171-8C6A-DF0ED1C694D2}" srcOrd="0" destOrd="0" presId="urn:microsoft.com/office/officeart/2005/8/layout/cycle4"/>
    <dgm:cxn modelId="{F2B647F3-2D95-47CB-A774-5CCDFED0FC2A}" type="presOf" srcId="{8F67432F-D707-431F-BA08-586326EEDDAF}" destId="{3B3B191C-C5D3-4948-8CE9-B4786861FE81}" srcOrd="1" destOrd="0" presId="urn:microsoft.com/office/officeart/2005/8/layout/cycle4"/>
    <dgm:cxn modelId="{01A853CA-5E1E-4D33-86A1-23A2F7686F96}" srcId="{50D4B7DA-73E3-4D5F-A418-44E50C24AD23}" destId="{D8DB0175-AB4D-410E-A32A-7C058BF69EA8}" srcOrd="2" destOrd="0" parTransId="{57597DAE-9943-40CB-B35C-E1A4AF28DA8C}" sibTransId="{532F971D-5C37-480F-9EF7-6D57D5FF835C}"/>
    <dgm:cxn modelId="{F816BB84-670C-42B5-91D2-041A2901E33A}" srcId="{50D4B7DA-73E3-4D5F-A418-44E50C24AD23}" destId="{59348DE8-DA56-4AA6-BAD8-C9ECCF127F31}" srcOrd="0" destOrd="0" parTransId="{EC7E1F98-4CCF-45B3-94DD-C19E6A83EDEE}" sibTransId="{8F877F94-4284-4DF6-98EF-E589EE7FB46D}"/>
    <dgm:cxn modelId="{C4BCA177-5DF0-4B44-8C00-75CDAA35D8E9}" srcId="{50D4B7DA-73E3-4D5F-A418-44E50C24AD23}" destId="{14CE2E4C-6107-4DE6-B58E-CBCF7A7D59D2}" srcOrd="3" destOrd="0" parTransId="{3124F811-45F2-44CD-883A-C96C8A15E4CC}" sibTransId="{2935820D-A415-4FA1-AAFA-69A58EB12B88}"/>
    <dgm:cxn modelId="{6EC74C50-6B24-4AF5-B06B-DEE434679307}" type="presOf" srcId="{F238E645-80D1-4F55-8B01-979F977389A3}" destId="{01BDBD96-6558-47AD-B233-EA8E62EB69DD}" srcOrd="0" destOrd="0" presId="urn:microsoft.com/office/officeart/2005/8/layout/cycle4"/>
    <dgm:cxn modelId="{8214857C-DEA1-4FC7-A97E-996A91E31FEF}" type="presOf" srcId="{D8DB0175-AB4D-410E-A32A-7C058BF69EA8}" destId="{D8BB62E3-0652-4097-9660-DBE8E43D540B}" srcOrd="0" destOrd="0" presId="urn:microsoft.com/office/officeart/2005/8/layout/cycle4"/>
    <dgm:cxn modelId="{68D0B8DC-3A0A-44EF-96C4-FEAE4FD47B5E}" srcId="{14CE2E4C-6107-4DE6-B58E-CBCF7A7D59D2}" destId="{8F67432F-D707-431F-BA08-586326EEDDAF}" srcOrd="0" destOrd="0" parTransId="{0E6FF1F1-5CE6-4654-8122-6CD00B765CC7}" sibTransId="{E29F50F9-2CB2-4982-AC3F-52D2D2210CE3}"/>
    <dgm:cxn modelId="{2BC10F0E-940D-4B6F-AF1F-4D586DC1068D}" srcId="{D8DB0175-AB4D-410E-A32A-7C058BF69EA8}" destId="{940244FD-B891-46B7-8360-DB77B41DBBE1}" srcOrd="0" destOrd="0" parTransId="{EA3B0E2A-2AC9-4ACF-8BD7-252AE6410DCE}" sibTransId="{730F2B33-BD9B-4AFF-A412-845CDD7643CD}"/>
    <dgm:cxn modelId="{B8F20D7D-2F49-4D97-BC7D-E9C52FB2A2DB}" type="presOf" srcId="{8F67432F-D707-431F-BA08-586326EEDDAF}" destId="{C742F15A-18B5-45F3-939C-AB89E24E61DB}" srcOrd="0" destOrd="0" presId="urn:microsoft.com/office/officeart/2005/8/layout/cycle4"/>
    <dgm:cxn modelId="{775ADCF2-4D09-4E5D-8F07-D8665F04C085}" type="presOf" srcId="{F5DA27E2-A7A3-4B58-BEAE-C3FC2ECBB292}" destId="{DA1A51AD-DFF0-4818-8CDE-A550BE74C196}" srcOrd="0" destOrd="0" presId="urn:microsoft.com/office/officeart/2005/8/layout/cycle4"/>
    <dgm:cxn modelId="{3CE5D9A1-40E3-4A96-953F-DAEA4A29396C}" srcId="{50D4B7DA-73E3-4D5F-A418-44E50C24AD23}" destId="{F5DA27E2-A7A3-4B58-BEAE-C3FC2ECBB292}" srcOrd="1" destOrd="0" parTransId="{0B28FC00-C2C1-41B9-8CD2-1943D40BDB93}" sibTransId="{1AC82044-6202-4388-B845-3A752BEF9A78}"/>
    <dgm:cxn modelId="{1FCB8E0C-3BD3-49B2-8205-2CB685D1C9CF}" type="presOf" srcId="{F238E645-80D1-4F55-8B01-979F977389A3}" destId="{B25E38C5-2216-4209-BFA0-C1C4FD7B830F}" srcOrd="1" destOrd="0" presId="urn:microsoft.com/office/officeart/2005/8/layout/cycle4"/>
    <dgm:cxn modelId="{FD509B47-10C6-4449-B13F-F3A4F376DEE9}" srcId="{59348DE8-DA56-4AA6-BAD8-C9ECCF127F31}" destId="{F238E645-80D1-4F55-8B01-979F977389A3}" srcOrd="0" destOrd="0" parTransId="{0F5F3380-6376-413F-8086-B121A27D9972}" sibTransId="{D39D52C1-D673-4465-A17C-16E895B9B880}"/>
    <dgm:cxn modelId="{7A870535-C460-4A46-A90D-AA0779FBF4FC}" type="presOf" srcId="{50D4B7DA-73E3-4D5F-A418-44E50C24AD23}" destId="{9DEFF20E-5C18-47FB-8D1B-69F4655447A4}" srcOrd="0" destOrd="0" presId="urn:microsoft.com/office/officeart/2005/8/layout/cycle4"/>
    <dgm:cxn modelId="{9901102C-8086-4FD0-B925-8447BB8005F7}" type="presOf" srcId="{59348DE8-DA56-4AA6-BAD8-C9ECCF127F31}" destId="{4880FCE6-7A8C-4F3B-8CD3-B1F727E66F85}" srcOrd="0" destOrd="0" presId="urn:microsoft.com/office/officeart/2005/8/layout/cycle4"/>
    <dgm:cxn modelId="{15E4C308-1D5B-40C2-B496-2D6992E8801B}" type="presParOf" srcId="{9DEFF20E-5C18-47FB-8D1B-69F4655447A4}" destId="{F775E285-EAFB-43FD-899D-92AE110F4992}" srcOrd="0" destOrd="0" presId="urn:microsoft.com/office/officeart/2005/8/layout/cycle4"/>
    <dgm:cxn modelId="{C9037D7B-E780-45F1-9894-C01D034CAAD3}" type="presParOf" srcId="{F775E285-EAFB-43FD-899D-92AE110F4992}" destId="{A5F131E5-954E-4EF9-8D4A-1AA1847E83F7}" srcOrd="0" destOrd="0" presId="urn:microsoft.com/office/officeart/2005/8/layout/cycle4"/>
    <dgm:cxn modelId="{D43729FF-68C9-43F1-A297-6FCF2FA6E49F}" type="presParOf" srcId="{A5F131E5-954E-4EF9-8D4A-1AA1847E83F7}" destId="{01BDBD96-6558-47AD-B233-EA8E62EB69DD}" srcOrd="0" destOrd="0" presId="urn:microsoft.com/office/officeart/2005/8/layout/cycle4"/>
    <dgm:cxn modelId="{7FA8CEE2-39D6-401C-97D7-B9AE0CC5A42C}" type="presParOf" srcId="{A5F131E5-954E-4EF9-8D4A-1AA1847E83F7}" destId="{B25E38C5-2216-4209-BFA0-C1C4FD7B830F}" srcOrd="1" destOrd="0" presId="urn:microsoft.com/office/officeart/2005/8/layout/cycle4"/>
    <dgm:cxn modelId="{5C51B960-80FF-4F5B-82A3-C38454A295F5}" type="presParOf" srcId="{F775E285-EAFB-43FD-899D-92AE110F4992}" destId="{00F47570-4D56-4949-9D37-F2C50A1FFCF9}" srcOrd="1" destOrd="0" presId="urn:microsoft.com/office/officeart/2005/8/layout/cycle4"/>
    <dgm:cxn modelId="{A6F416C9-FA36-4EC1-AC99-386E18C62BF4}" type="presParOf" srcId="{00F47570-4D56-4949-9D37-F2C50A1FFCF9}" destId="{3C53F5CC-4E02-4E88-B0AD-F0E2A3803103}" srcOrd="0" destOrd="0" presId="urn:microsoft.com/office/officeart/2005/8/layout/cycle4"/>
    <dgm:cxn modelId="{0BF98FEA-3D19-4979-98C5-5085D3316DF6}" type="presParOf" srcId="{00F47570-4D56-4949-9D37-F2C50A1FFCF9}" destId="{8B75061E-DE17-41CB-927F-6B58ECBC4D5D}" srcOrd="1" destOrd="0" presId="urn:microsoft.com/office/officeart/2005/8/layout/cycle4"/>
    <dgm:cxn modelId="{9F57B336-534E-473D-BE86-E5BF38E3EECF}" type="presParOf" srcId="{F775E285-EAFB-43FD-899D-92AE110F4992}" destId="{AD325AEF-8285-46B4-BB95-4CB7CB043953}" srcOrd="2" destOrd="0" presId="urn:microsoft.com/office/officeart/2005/8/layout/cycle4"/>
    <dgm:cxn modelId="{08C1BF60-7BE3-4E40-9476-C965D9F93665}" type="presParOf" srcId="{AD325AEF-8285-46B4-BB95-4CB7CB043953}" destId="{B2A1B49C-D668-4C0D-871D-4D8964F07774}" srcOrd="0" destOrd="0" presId="urn:microsoft.com/office/officeart/2005/8/layout/cycle4"/>
    <dgm:cxn modelId="{F3DB2FB2-A0C9-41F7-B431-9EB8BC8865D6}" type="presParOf" srcId="{AD325AEF-8285-46B4-BB95-4CB7CB043953}" destId="{3EF7B139-50FC-4B49-A0AE-90368D7A97F1}" srcOrd="1" destOrd="0" presId="urn:microsoft.com/office/officeart/2005/8/layout/cycle4"/>
    <dgm:cxn modelId="{E8C1F72A-61D3-4163-BEE8-AE4F6B09F369}" type="presParOf" srcId="{F775E285-EAFB-43FD-899D-92AE110F4992}" destId="{ECC6CDAE-05B6-422A-B996-20A6024CE8FB}" srcOrd="3" destOrd="0" presId="urn:microsoft.com/office/officeart/2005/8/layout/cycle4"/>
    <dgm:cxn modelId="{739E1717-AAA2-4C46-B622-B26C13F8E7C0}" type="presParOf" srcId="{ECC6CDAE-05B6-422A-B996-20A6024CE8FB}" destId="{C742F15A-18B5-45F3-939C-AB89E24E61DB}" srcOrd="0" destOrd="0" presId="urn:microsoft.com/office/officeart/2005/8/layout/cycle4"/>
    <dgm:cxn modelId="{38B1C775-2B73-4F30-ADC3-DE8B5EE1BB37}" type="presParOf" srcId="{ECC6CDAE-05B6-422A-B996-20A6024CE8FB}" destId="{3B3B191C-C5D3-4948-8CE9-B4786861FE81}" srcOrd="1" destOrd="0" presId="urn:microsoft.com/office/officeart/2005/8/layout/cycle4"/>
    <dgm:cxn modelId="{534D6810-E182-4FCD-8847-B3DB99A1300E}" type="presParOf" srcId="{F775E285-EAFB-43FD-899D-92AE110F4992}" destId="{C7501429-6CCF-4296-8DAC-235D4BAF6090}" srcOrd="4" destOrd="0" presId="urn:microsoft.com/office/officeart/2005/8/layout/cycle4"/>
    <dgm:cxn modelId="{8EB99D62-FC77-4945-AB96-D271F2C6E543}" type="presParOf" srcId="{9DEFF20E-5C18-47FB-8D1B-69F4655447A4}" destId="{9FE30BCF-E1EE-4C70-A8C4-15DD224BD488}" srcOrd="1" destOrd="0" presId="urn:microsoft.com/office/officeart/2005/8/layout/cycle4"/>
    <dgm:cxn modelId="{437463E8-5A23-43A0-9180-AFE9AECF110E}" type="presParOf" srcId="{9FE30BCF-E1EE-4C70-A8C4-15DD224BD488}" destId="{4880FCE6-7A8C-4F3B-8CD3-B1F727E66F85}" srcOrd="0" destOrd="0" presId="urn:microsoft.com/office/officeart/2005/8/layout/cycle4"/>
    <dgm:cxn modelId="{D86DC624-5A8E-44D1-8E55-E02C0C864494}" type="presParOf" srcId="{9FE30BCF-E1EE-4C70-A8C4-15DD224BD488}" destId="{DA1A51AD-DFF0-4818-8CDE-A550BE74C196}" srcOrd="1" destOrd="0" presId="urn:microsoft.com/office/officeart/2005/8/layout/cycle4"/>
    <dgm:cxn modelId="{BA396794-A051-43AC-8075-A40C878B8A3C}" type="presParOf" srcId="{9FE30BCF-E1EE-4C70-A8C4-15DD224BD488}" destId="{D8BB62E3-0652-4097-9660-DBE8E43D540B}" srcOrd="2" destOrd="0" presId="urn:microsoft.com/office/officeart/2005/8/layout/cycle4"/>
    <dgm:cxn modelId="{4D50362A-5778-461E-93DE-526313F861DA}" type="presParOf" srcId="{9FE30BCF-E1EE-4C70-A8C4-15DD224BD488}" destId="{8BD5D381-CC07-4171-8C6A-DF0ED1C694D2}" srcOrd="3" destOrd="0" presId="urn:microsoft.com/office/officeart/2005/8/layout/cycle4"/>
    <dgm:cxn modelId="{BD13B9C6-5C05-4568-9978-494C13C3C923}" type="presParOf" srcId="{9FE30BCF-E1EE-4C70-A8C4-15DD224BD488}" destId="{20D72336-37CD-4705-8870-F4ACC99EABF9}" srcOrd="4" destOrd="0" presId="urn:microsoft.com/office/officeart/2005/8/layout/cycle4"/>
    <dgm:cxn modelId="{FA670346-F53E-4088-B434-DECFBE49B57E}" type="presParOf" srcId="{9DEFF20E-5C18-47FB-8D1B-69F4655447A4}" destId="{481F5C48-DFDA-432C-9AD4-532AB25F1D19}" srcOrd="2" destOrd="0" presId="urn:microsoft.com/office/officeart/2005/8/layout/cycle4"/>
    <dgm:cxn modelId="{D0690A1F-AC4B-4E5C-AAFD-C960B2ACB452}" type="presParOf" srcId="{9DEFF20E-5C18-47FB-8D1B-69F4655447A4}" destId="{7509ECA4-2EFD-428E-9DAF-C1FDADBF9BA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E54DD-607F-48F5-A4F7-00C692A6F3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225CD33-E653-4013-8981-149C5BF38254}">
      <dgm:prSet phldrT="[Текст]" custT="1"/>
      <dgm:spPr/>
      <dgm:t>
        <a:bodyPr/>
        <a:lstStyle/>
        <a:p>
          <a:r>
            <a:rPr lang="ru-RU" sz="1800" b="1" dirty="0" smtClean="0"/>
            <a:t>14 муниципальных программ</a:t>
          </a:r>
          <a:endParaRPr lang="ru-RU" sz="1800" b="1" dirty="0"/>
        </a:p>
      </dgm:t>
    </dgm:pt>
    <dgm:pt modelId="{3F473D52-166E-4135-80BC-D9CB8E00DC35}" type="parTrans" cxnId="{A7179295-E6E5-4C67-918B-569EAA5AA7F9}">
      <dgm:prSet/>
      <dgm:spPr/>
      <dgm:t>
        <a:bodyPr/>
        <a:lstStyle/>
        <a:p>
          <a:endParaRPr lang="ru-RU"/>
        </a:p>
      </dgm:t>
    </dgm:pt>
    <dgm:pt modelId="{771FEF08-A95A-4F48-B610-3400CE2A7FFC}" type="sibTrans" cxnId="{A7179295-E6E5-4C67-918B-569EAA5AA7F9}">
      <dgm:prSet/>
      <dgm:spPr/>
      <dgm:t>
        <a:bodyPr/>
        <a:lstStyle/>
        <a:p>
          <a:endParaRPr lang="ru-RU"/>
        </a:p>
      </dgm:t>
    </dgm:pt>
    <dgm:pt modelId="{94614706-723A-487E-BEE1-63CD8A118F5B}">
      <dgm:prSet phldrT="[Текст]" custT="1"/>
      <dgm:spPr/>
      <dgm:t>
        <a:bodyPr/>
        <a:lstStyle/>
        <a:p>
          <a:r>
            <a:rPr lang="ru-RU" sz="1800" b="1" dirty="0" smtClean="0"/>
            <a:t>231показателей</a:t>
          </a:r>
          <a:endParaRPr lang="ru-RU" sz="1800" b="1" dirty="0"/>
        </a:p>
      </dgm:t>
    </dgm:pt>
    <dgm:pt modelId="{2DFB50E9-BAC6-4B4E-961D-0DFA024C94E3}" type="parTrans" cxnId="{FC79519A-842D-4202-A8B8-83596140E214}">
      <dgm:prSet/>
      <dgm:spPr/>
      <dgm:t>
        <a:bodyPr/>
        <a:lstStyle/>
        <a:p>
          <a:endParaRPr lang="ru-RU"/>
        </a:p>
      </dgm:t>
    </dgm:pt>
    <dgm:pt modelId="{72F6C85F-EA08-49C6-81B7-5CFE5B201695}" type="sibTrans" cxnId="{FC79519A-842D-4202-A8B8-83596140E214}">
      <dgm:prSet/>
      <dgm:spPr/>
      <dgm:t>
        <a:bodyPr/>
        <a:lstStyle/>
        <a:p>
          <a:endParaRPr lang="ru-RU"/>
        </a:p>
      </dgm:t>
    </dgm:pt>
    <dgm:pt modelId="{EB5D899D-3467-4870-9F5D-9FFAC71BF8E4}">
      <dgm:prSet phldrT="[Текст]" custT="1"/>
      <dgm:spPr/>
      <dgm:t>
        <a:bodyPr/>
        <a:lstStyle/>
        <a:p>
          <a:r>
            <a:rPr lang="ru-RU" sz="1800" b="1" dirty="0" smtClean="0"/>
            <a:t>92 % достигнуто</a:t>
          </a:r>
          <a:endParaRPr lang="ru-RU" sz="1800" b="1" dirty="0"/>
        </a:p>
      </dgm:t>
    </dgm:pt>
    <dgm:pt modelId="{E15F1527-4638-4935-9A45-9F5E08023833}" type="parTrans" cxnId="{80FF8B09-6366-4078-9ADD-F77FAED3533B}">
      <dgm:prSet/>
      <dgm:spPr/>
      <dgm:t>
        <a:bodyPr/>
        <a:lstStyle/>
        <a:p>
          <a:endParaRPr lang="ru-RU"/>
        </a:p>
      </dgm:t>
    </dgm:pt>
    <dgm:pt modelId="{985175BC-B0B3-43A7-8954-EECD09E45104}" type="sibTrans" cxnId="{80FF8B09-6366-4078-9ADD-F77FAED3533B}">
      <dgm:prSet/>
      <dgm:spPr/>
      <dgm:t>
        <a:bodyPr/>
        <a:lstStyle/>
        <a:p>
          <a:endParaRPr lang="ru-RU"/>
        </a:p>
      </dgm:t>
    </dgm:pt>
    <dgm:pt modelId="{AF87AB7F-8D2D-4CC3-979D-448BBA6FF9EB}" type="pres">
      <dgm:prSet presAssocID="{C3EE54DD-607F-48F5-A4F7-00C692A6F3B8}" presName="Name0" presStyleCnt="0">
        <dgm:presLayoutVars>
          <dgm:dir/>
          <dgm:resizeHandles val="exact"/>
        </dgm:presLayoutVars>
      </dgm:prSet>
      <dgm:spPr/>
    </dgm:pt>
    <dgm:pt modelId="{82B9B45B-9BC1-4060-9710-35E5213C3E63}" type="pres">
      <dgm:prSet presAssocID="{0225CD33-E653-4013-8981-149C5BF382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5FF38-569F-44DD-B29D-44BD9A210052}" type="pres">
      <dgm:prSet presAssocID="{771FEF08-A95A-4F48-B610-3400CE2A7FF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50A79E9-AB8F-4AF9-A9B7-0FD0A308D275}" type="pres">
      <dgm:prSet presAssocID="{771FEF08-A95A-4F48-B610-3400CE2A7FF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C2E6D6F-5A40-45D2-B871-BE9A5C5C3947}" type="pres">
      <dgm:prSet presAssocID="{94614706-723A-487E-BEE1-63CD8A118F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287F-61C0-4C5B-AA23-2DB6091CD6BA}" type="pres">
      <dgm:prSet presAssocID="{72F6C85F-EA08-49C6-81B7-5CFE5B20169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F8ABE3F-63E9-4BA1-B6E7-869CF9A188E4}" type="pres">
      <dgm:prSet presAssocID="{72F6C85F-EA08-49C6-81B7-5CFE5B20169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CC9D487-B0CF-4545-BE4F-5BF5A9AD0631}" type="pres">
      <dgm:prSet presAssocID="{EB5D899D-3467-4870-9F5D-9FFAC71BF8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F20DE-74D7-475C-AF97-BA5DA81DCBD2}" type="presOf" srcId="{C3EE54DD-607F-48F5-A4F7-00C692A6F3B8}" destId="{AF87AB7F-8D2D-4CC3-979D-448BBA6FF9EB}" srcOrd="0" destOrd="0" presId="urn:microsoft.com/office/officeart/2005/8/layout/process1"/>
    <dgm:cxn modelId="{D196B2B6-A079-4F43-A02B-52CA6BBCC765}" type="presOf" srcId="{771FEF08-A95A-4F48-B610-3400CE2A7FFC}" destId="{850A79E9-AB8F-4AF9-A9B7-0FD0A308D275}" srcOrd="1" destOrd="0" presId="urn:microsoft.com/office/officeart/2005/8/layout/process1"/>
    <dgm:cxn modelId="{5C66FCEC-BB14-4B8A-9EF4-94E27236D5E3}" type="presOf" srcId="{EB5D899D-3467-4870-9F5D-9FFAC71BF8E4}" destId="{6CC9D487-B0CF-4545-BE4F-5BF5A9AD0631}" srcOrd="0" destOrd="0" presId="urn:microsoft.com/office/officeart/2005/8/layout/process1"/>
    <dgm:cxn modelId="{FC79519A-842D-4202-A8B8-83596140E214}" srcId="{C3EE54DD-607F-48F5-A4F7-00C692A6F3B8}" destId="{94614706-723A-487E-BEE1-63CD8A118F5B}" srcOrd="1" destOrd="0" parTransId="{2DFB50E9-BAC6-4B4E-961D-0DFA024C94E3}" sibTransId="{72F6C85F-EA08-49C6-81B7-5CFE5B201695}"/>
    <dgm:cxn modelId="{C755AFA6-DB32-4C31-851E-B87067781FF5}" type="presOf" srcId="{72F6C85F-EA08-49C6-81B7-5CFE5B201695}" destId="{BF8ABE3F-63E9-4BA1-B6E7-869CF9A188E4}" srcOrd="1" destOrd="0" presId="urn:microsoft.com/office/officeart/2005/8/layout/process1"/>
    <dgm:cxn modelId="{80FF8B09-6366-4078-9ADD-F77FAED3533B}" srcId="{C3EE54DD-607F-48F5-A4F7-00C692A6F3B8}" destId="{EB5D899D-3467-4870-9F5D-9FFAC71BF8E4}" srcOrd="2" destOrd="0" parTransId="{E15F1527-4638-4935-9A45-9F5E08023833}" sibTransId="{985175BC-B0B3-43A7-8954-EECD09E45104}"/>
    <dgm:cxn modelId="{4A6ACB59-5868-46C7-800A-8BDDE2B87B3D}" type="presOf" srcId="{94614706-723A-487E-BEE1-63CD8A118F5B}" destId="{CC2E6D6F-5A40-45D2-B871-BE9A5C5C3947}" srcOrd="0" destOrd="0" presId="urn:microsoft.com/office/officeart/2005/8/layout/process1"/>
    <dgm:cxn modelId="{4F0C13E0-51F7-4035-A58A-B987C5287ED7}" type="presOf" srcId="{0225CD33-E653-4013-8981-149C5BF38254}" destId="{82B9B45B-9BC1-4060-9710-35E5213C3E63}" srcOrd="0" destOrd="0" presId="urn:microsoft.com/office/officeart/2005/8/layout/process1"/>
    <dgm:cxn modelId="{A7179295-E6E5-4C67-918B-569EAA5AA7F9}" srcId="{C3EE54DD-607F-48F5-A4F7-00C692A6F3B8}" destId="{0225CD33-E653-4013-8981-149C5BF38254}" srcOrd="0" destOrd="0" parTransId="{3F473D52-166E-4135-80BC-D9CB8E00DC35}" sibTransId="{771FEF08-A95A-4F48-B610-3400CE2A7FFC}"/>
    <dgm:cxn modelId="{FAC9CE35-F84E-41F5-BE58-CCAE94789364}" type="presOf" srcId="{771FEF08-A95A-4F48-B610-3400CE2A7FFC}" destId="{4625FF38-569F-44DD-B29D-44BD9A210052}" srcOrd="0" destOrd="0" presId="urn:microsoft.com/office/officeart/2005/8/layout/process1"/>
    <dgm:cxn modelId="{27D6C2E4-24DC-4442-837B-6EE73517B6E1}" type="presOf" srcId="{72F6C85F-EA08-49C6-81B7-5CFE5B201695}" destId="{E148287F-61C0-4C5B-AA23-2DB6091CD6BA}" srcOrd="0" destOrd="0" presId="urn:microsoft.com/office/officeart/2005/8/layout/process1"/>
    <dgm:cxn modelId="{87B90719-1CCE-46F1-BCFD-43AAE994F740}" type="presParOf" srcId="{AF87AB7F-8D2D-4CC3-979D-448BBA6FF9EB}" destId="{82B9B45B-9BC1-4060-9710-35E5213C3E63}" srcOrd="0" destOrd="0" presId="urn:microsoft.com/office/officeart/2005/8/layout/process1"/>
    <dgm:cxn modelId="{7463ABED-4FB9-4415-9259-897E64D2B493}" type="presParOf" srcId="{AF87AB7F-8D2D-4CC3-979D-448BBA6FF9EB}" destId="{4625FF38-569F-44DD-B29D-44BD9A210052}" srcOrd="1" destOrd="0" presId="urn:microsoft.com/office/officeart/2005/8/layout/process1"/>
    <dgm:cxn modelId="{CFD7E8F3-FC96-4676-B0C1-1B701AD635DD}" type="presParOf" srcId="{4625FF38-569F-44DD-B29D-44BD9A210052}" destId="{850A79E9-AB8F-4AF9-A9B7-0FD0A308D275}" srcOrd="0" destOrd="0" presId="urn:microsoft.com/office/officeart/2005/8/layout/process1"/>
    <dgm:cxn modelId="{704E85D0-A362-4E55-BF3A-BFC5552B27DD}" type="presParOf" srcId="{AF87AB7F-8D2D-4CC3-979D-448BBA6FF9EB}" destId="{CC2E6D6F-5A40-45D2-B871-BE9A5C5C3947}" srcOrd="2" destOrd="0" presId="urn:microsoft.com/office/officeart/2005/8/layout/process1"/>
    <dgm:cxn modelId="{97F6AD9D-BF01-465A-BC21-320AA6111466}" type="presParOf" srcId="{AF87AB7F-8D2D-4CC3-979D-448BBA6FF9EB}" destId="{E148287F-61C0-4C5B-AA23-2DB6091CD6BA}" srcOrd="3" destOrd="0" presId="urn:microsoft.com/office/officeart/2005/8/layout/process1"/>
    <dgm:cxn modelId="{F433A2A0-7E74-4F89-B39B-3A7B4CF3C902}" type="presParOf" srcId="{E148287F-61C0-4C5B-AA23-2DB6091CD6BA}" destId="{BF8ABE3F-63E9-4BA1-B6E7-869CF9A188E4}" srcOrd="0" destOrd="0" presId="urn:microsoft.com/office/officeart/2005/8/layout/process1"/>
    <dgm:cxn modelId="{6D846148-92A2-4B20-8A27-1228DFC70492}" type="presParOf" srcId="{AF87AB7F-8D2D-4CC3-979D-448BBA6FF9EB}" destId="{6CC9D487-B0CF-4545-BE4F-5BF5A9AD06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1B6B2-A1C7-4578-8BE3-2BD3B1851C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6F387B9-5DA0-4B6C-91FE-1609CF737EDF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40,2%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581DA-4F4D-40FA-A8FB-57FE77AC4A21}" type="parTrans" cxnId="{BC1875D3-0B3F-4294-8C8E-4EDC62B7479B}">
      <dgm:prSet/>
      <dgm:spPr/>
      <dgm:t>
        <a:bodyPr/>
        <a:lstStyle/>
        <a:p>
          <a:endParaRPr lang="ru-RU"/>
        </a:p>
      </dgm:t>
    </dgm:pt>
    <dgm:pt modelId="{F9A94BDA-5170-4061-846A-790FCF742F86}" type="sibTrans" cxnId="{BC1875D3-0B3F-4294-8C8E-4EDC62B7479B}">
      <dgm:prSet/>
      <dgm:spPr/>
      <dgm:t>
        <a:bodyPr/>
        <a:lstStyle/>
        <a:p>
          <a:endParaRPr lang="ru-RU"/>
        </a:p>
      </dgm:t>
    </dgm:pt>
    <dgm:pt modelId="{38260001-EB18-48FC-81CF-7E0827398D4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44,3%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6E99E-70DC-4396-A98F-4C11E8B44584}" type="parTrans" cxnId="{40DB253A-4B06-4F4A-859C-A8A30AE3A2D2}">
      <dgm:prSet/>
      <dgm:spPr/>
      <dgm:t>
        <a:bodyPr/>
        <a:lstStyle/>
        <a:p>
          <a:endParaRPr lang="ru-RU"/>
        </a:p>
      </dgm:t>
    </dgm:pt>
    <dgm:pt modelId="{AA9E2DFA-9C43-46D0-BF4C-8B85CD0C1499}" type="sibTrans" cxnId="{40DB253A-4B06-4F4A-859C-A8A30AE3A2D2}">
      <dgm:prSet/>
      <dgm:spPr/>
      <dgm:t>
        <a:bodyPr/>
        <a:lstStyle/>
        <a:p>
          <a:endParaRPr lang="ru-RU"/>
        </a:p>
      </dgm:t>
    </dgm:pt>
    <dgm:pt modelId="{47B5D69B-0618-45C3-8F0D-AC8C1F6D5B7A}" type="pres">
      <dgm:prSet presAssocID="{F581B6B2-A1C7-4578-8BE3-2BD3B1851C2C}" presName="Name0" presStyleCnt="0">
        <dgm:presLayoutVars>
          <dgm:dir/>
          <dgm:resizeHandles val="exact"/>
        </dgm:presLayoutVars>
      </dgm:prSet>
      <dgm:spPr/>
    </dgm:pt>
    <dgm:pt modelId="{6F9DE4EE-6BD9-458E-BAA9-53354590DCEF}" type="pres">
      <dgm:prSet presAssocID="{E6F387B9-5DA0-4B6C-91FE-1609CF737ED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6B45B-141D-4698-A59E-C18D33A6064F}" type="pres">
      <dgm:prSet presAssocID="{F9A94BDA-5170-4061-846A-790FCF742F8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2323FB9-D75F-41D4-9299-CFC27B84CD94}" type="pres">
      <dgm:prSet presAssocID="{F9A94BDA-5170-4061-846A-790FCF742F8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E156831-A763-4F83-8C72-97145D2CA9BD}" type="pres">
      <dgm:prSet presAssocID="{38260001-EB18-48FC-81CF-7E0827398D4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00042-9662-44DE-9B42-82788D09D0D6}" type="presOf" srcId="{F9A94BDA-5170-4061-846A-790FCF742F86}" destId="{A2323FB9-D75F-41D4-9299-CFC27B84CD94}" srcOrd="1" destOrd="0" presId="urn:microsoft.com/office/officeart/2005/8/layout/process1"/>
    <dgm:cxn modelId="{BC1875D3-0B3F-4294-8C8E-4EDC62B7479B}" srcId="{F581B6B2-A1C7-4578-8BE3-2BD3B1851C2C}" destId="{E6F387B9-5DA0-4B6C-91FE-1609CF737EDF}" srcOrd="0" destOrd="0" parTransId="{D25581DA-4F4D-40FA-A8FB-57FE77AC4A21}" sibTransId="{F9A94BDA-5170-4061-846A-790FCF742F86}"/>
    <dgm:cxn modelId="{708C4395-4228-4F7D-8792-E946F7400900}" type="presOf" srcId="{F581B6B2-A1C7-4578-8BE3-2BD3B1851C2C}" destId="{47B5D69B-0618-45C3-8F0D-AC8C1F6D5B7A}" srcOrd="0" destOrd="0" presId="urn:microsoft.com/office/officeart/2005/8/layout/process1"/>
    <dgm:cxn modelId="{40DB253A-4B06-4F4A-859C-A8A30AE3A2D2}" srcId="{F581B6B2-A1C7-4578-8BE3-2BD3B1851C2C}" destId="{38260001-EB18-48FC-81CF-7E0827398D46}" srcOrd="1" destOrd="0" parTransId="{82F6E99E-70DC-4396-A98F-4C11E8B44584}" sibTransId="{AA9E2DFA-9C43-46D0-BF4C-8B85CD0C1499}"/>
    <dgm:cxn modelId="{58AC81A9-1C8F-4EA2-B049-838CDBFF1054}" type="presOf" srcId="{E6F387B9-5DA0-4B6C-91FE-1609CF737EDF}" destId="{6F9DE4EE-6BD9-458E-BAA9-53354590DCEF}" srcOrd="0" destOrd="0" presId="urn:microsoft.com/office/officeart/2005/8/layout/process1"/>
    <dgm:cxn modelId="{4A0DA004-7CFB-41E2-829B-D55F94817141}" type="presOf" srcId="{F9A94BDA-5170-4061-846A-790FCF742F86}" destId="{55A6B45B-141D-4698-A59E-C18D33A6064F}" srcOrd="0" destOrd="0" presId="urn:microsoft.com/office/officeart/2005/8/layout/process1"/>
    <dgm:cxn modelId="{0FDFDD9B-4E2C-45AA-B720-206E5E3A1842}" type="presOf" srcId="{38260001-EB18-48FC-81CF-7E0827398D46}" destId="{FE156831-A763-4F83-8C72-97145D2CA9BD}" srcOrd="0" destOrd="0" presId="urn:microsoft.com/office/officeart/2005/8/layout/process1"/>
    <dgm:cxn modelId="{E1F44BD1-FDDD-4510-B9F5-815253014B18}" type="presParOf" srcId="{47B5D69B-0618-45C3-8F0D-AC8C1F6D5B7A}" destId="{6F9DE4EE-6BD9-458E-BAA9-53354590DCEF}" srcOrd="0" destOrd="0" presId="urn:microsoft.com/office/officeart/2005/8/layout/process1"/>
    <dgm:cxn modelId="{56C256CD-6CC8-4DD0-A7D8-743E4B2144DC}" type="presParOf" srcId="{47B5D69B-0618-45C3-8F0D-AC8C1F6D5B7A}" destId="{55A6B45B-141D-4698-A59E-C18D33A6064F}" srcOrd="1" destOrd="0" presId="urn:microsoft.com/office/officeart/2005/8/layout/process1"/>
    <dgm:cxn modelId="{93A98569-0082-4FC7-A8DD-137C66F97548}" type="presParOf" srcId="{55A6B45B-141D-4698-A59E-C18D33A6064F}" destId="{A2323FB9-D75F-41D4-9299-CFC27B84CD94}" srcOrd="0" destOrd="0" presId="urn:microsoft.com/office/officeart/2005/8/layout/process1"/>
    <dgm:cxn modelId="{0DF7D593-DEBB-4D85-AFC5-71F365501CAC}" type="presParOf" srcId="{47B5D69B-0618-45C3-8F0D-AC8C1F6D5B7A}" destId="{FE156831-A763-4F83-8C72-97145D2CA9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32C722-7D2F-467D-B1AA-8958777781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41BD3C-1F1C-47A4-A222-22225FA70884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12,0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AB0D4-C4B3-47D8-93CF-3C7F660C5013}" type="parTrans" cxnId="{6EC80CDE-0AA6-46FA-9DD5-CED61DF655BB}">
      <dgm:prSet/>
      <dgm:spPr/>
      <dgm:t>
        <a:bodyPr/>
        <a:lstStyle/>
        <a:p>
          <a:endParaRPr lang="ru-RU"/>
        </a:p>
      </dgm:t>
    </dgm:pt>
    <dgm:pt modelId="{A8CDEF6D-B8CF-47AB-A231-8E359A894866}" type="sibTrans" cxnId="{6EC80CDE-0AA6-46FA-9DD5-CED61DF655BB}">
      <dgm:prSet/>
      <dgm:spPr/>
      <dgm:t>
        <a:bodyPr/>
        <a:lstStyle/>
        <a:p>
          <a:endParaRPr lang="ru-RU"/>
        </a:p>
      </dgm:t>
    </dgm:pt>
    <dgm:pt modelId="{7286CB60-7F20-4747-9645-500BAE34616E}">
      <dgm:prSet phldrT="[Текст]" custT="1"/>
      <dgm:spPr/>
      <dgm:t>
        <a:bodyPr/>
        <a:lstStyle/>
        <a:p>
          <a:r>
            <a:rPr lang="ru-RU" sz="1400" dirty="0" smtClean="0"/>
            <a:t>На обеспечение уровня заработной платы целевых категории работников бюджетной сферы в соответствии с Указом Президента </a:t>
          </a:r>
          <a:endParaRPr lang="ru-RU" sz="1400" dirty="0"/>
        </a:p>
      </dgm:t>
    </dgm:pt>
    <dgm:pt modelId="{1178DD06-98A3-443C-9F2A-5CDFDE3ED19B}" type="parTrans" cxnId="{5CB84609-989B-4E48-AB1E-E859582AB264}">
      <dgm:prSet/>
      <dgm:spPr/>
      <dgm:t>
        <a:bodyPr/>
        <a:lstStyle/>
        <a:p>
          <a:endParaRPr lang="ru-RU"/>
        </a:p>
      </dgm:t>
    </dgm:pt>
    <dgm:pt modelId="{CE7F8059-F404-481C-8B07-2324301E50F2}" type="sibTrans" cxnId="{5CB84609-989B-4E48-AB1E-E859582AB264}">
      <dgm:prSet/>
      <dgm:spPr/>
      <dgm:t>
        <a:bodyPr/>
        <a:lstStyle/>
        <a:p>
          <a:endParaRPr lang="ru-RU"/>
        </a:p>
      </dgm:t>
    </dgm:pt>
    <dgm:pt modelId="{2E75053B-20A7-4A46-AA72-1B4288BE166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41,4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B4FFF-06D4-4E66-9F0A-E9124139E46D}" type="parTrans" cxnId="{AAB2E11F-14AA-4E38-A3B2-1D5911A9169B}">
      <dgm:prSet/>
      <dgm:spPr/>
      <dgm:t>
        <a:bodyPr/>
        <a:lstStyle/>
        <a:p>
          <a:endParaRPr lang="ru-RU"/>
        </a:p>
      </dgm:t>
    </dgm:pt>
    <dgm:pt modelId="{FD7B4662-FADE-4267-9FE3-2449E0B31E13}" type="sibTrans" cxnId="{AAB2E11F-14AA-4E38-A3B2-1D5911A9169B}">
      <dgm:prSet/>
      <dgm:spPr/>
      <dgm:t>
        <a:bodyPr/>
        <a:lstStyle/>
        <a:p>
          <a:endParaRPr lang="ru-RU"/>
        </a:p>
      </dgm:t>
    </dgm:pt>
    <dgm:pt modelId="{2B18F5A1-A596-4B38-8F69-422AF21D048E}">
      <dgm:prSet phldrT="[Текст]" custT="1"/>
      <dgm:spPr/>
      <dgm:t>
        <a:bodyPr/>
        <a:lstStyle/>
        <a:p>
          <a:r>
            <a:rPr lang="ru-RU" sz="1400" dirty="0" smtClean="0"/>
            <a:t>На обречение  МРОТ с 01.01.2018 г. 9489 руб. с 01.05.2018 г. 11163 работникам, получающим заработную плату в размере МРОТ</a:t>
          </a:r>
          <a:endParaRPr lang="ru-RU" sz="1400" dirty="0"/>
        </a:p>
      </dgm:t>
    </dgm:pt>
    <dgm:pt modelId="{41F72235-B709-4773-8552-12B51A985B30}" type="parTrans" cxnId="{2673518D-3B78-4E07-868B-49FE0B0AE3C4}">
      <dgm:prSet/>
      <dgm:spPr/>
      <dgm:t>
        <a:bodyPr/>
        <a:lstStyle/>
        <a:p>
          <a:endParaRPr lang="ru-RU"/>
        </a:p>
      </dgm:t>
    </dgm:pt>
    <dgm:pt modelId="{68F13814-AD19-497B-BB0A-F9109E5B83B7}" type="sibTrans" cxnId="{2673518D-3B78-4E07-868B-49FE0B0AE3C4}">
      <dgm:prSet/>
      <dgm:spPr/>
      <dgm:t>
        <a:bodyPr/>
        <a:lstStyle/>
        <a:p>
          <a:endParaRPr lang="ru-RU"/>
        </a:p>
      </dgm:t>
    </dgm:pt>
    <dgm:pt modelId="{7A3FEBCE-4C33-4613-8CB1-6165DEB9112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23,3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83F13-E8AE-49BF-9CEC-5409450F6CA9}" type="parTrans" cxnId="{26E5D319-A36F-47B3-8D15-EB26DB2C8326}">
      <dgm:prSet/>
      <dgm:spPr/>
      <dgm:t>
        <a:bodyPr/>
        <a:lstStyle/>
        <a:p>
          <a:endParaRPr lang="ru-RU"/>
        </a:p>
      </dgm:t>
    </dgm:pt>
    <dgm:pt modelId="{BB696161-44AE-4443-9D99-4FCB37804C19}" type="sibTrans" cxnId="{26E5D319-A36F-47B3-8D15-EB26DB2C8326}">
      <dgm:prSet/>
      <dgm:spPr/>
      <dgm:t>
        <a:bodyPr/>
        <a:lstStyle/>
        <a:p>
          <a:endParaRPr lang="ru-RU"/>
        </a:p>
      </dgm:t>
    </dgm:pt>
    <dgm:pt modelId="{2F536814-0A2B-4B5D-9EE8-80C699474B36}">
      <dgm:prSet phldrT="[Текст]" custT="1"/>
      <dgm:spPr/>
      <dgm:t>
        <a:bodyPr/>
        <a:lstStyle/>
        <a:p>
          <a:r>
            <a:rPr lang="ru-RU" sz="1400" dirty="0" smtClean="0"/>
            <a:t>Индексация заработной платы на 4% прочим категориям работников бюджетной сферы</a:t>
          </a:r>
          <a:endParaRPr lang="ru-RU" sz="1400" dirty="0"/>
        </a:p>
      </dgm:t>
    </dgm:pt>
    <dgm:pt modelId="{856D169E-4757-4CFF-8DD9-51BE810EEA06}" type="parTrans" cxnId="{1EB2EF5C-EA8F-4E06-91C7-3928F36B3706}">
      <dgm:prSet/>
      <dgm:spPr/>
      <dgm:t>
        <a:bodyPr/>
        <a:lstStyle/>
        <a:p>
          <a:endParaRPr lang="ru-RU"/>
        </a:p>
      </dgm:t>
    </dgm:pt>
    <dgm:pt modelId="{8A0C7CD7-4504-4841-ACC2-DB2BCFF61455}" type="sibTrans" cxnId="{1EB2EF5C-EA8F-4E06-91C7-3928F36B3706}">
      <dgm:prSet/>
      <dgm:spPr/>
      <dgm:t>
        <a:bodyPr/>
        <a:lstStyle/>
        <a:p>
          <a:endParaRPr lang="ru-RU"/>
        </a:p>
      </dgm:t>
    </dgm:pt>
    <dgm:pt modelId="{E5C94561-FA2B-4921-8F29-EAA1D6847B5D}">
      <dgm:prSet phldrT="[Текст]" custT="1"/>
      <dgm:spPr/>
      <dgm:t>
        <a:bodyPr/>
        <a:lstStyle/>
        <a:p>
          <a:r>
            <a:rPr lang="ru-RU" sz="1400" dirty="0" smtClean="0"/>
            <a:t>Обеспечение заработной платы работников новой школы № 31</a:t>
          </a:r>
          <a:endParaRPr lang="ru-RU" sz="1400" dirty="0"/>
        </a:p>
      </dgm:t>
    </dgm:pt>
    <dgm:pt modelId="{CAA53E99-06E9-4674-9AB1-708560EE0379}" type="parTrans" cxnId="{B8E17241-3C7C-4999-A469-363583E2B194}">
      <dgm:prSet/>
      <dgm:spPr/>
      <dgm:t>
        <a:bodyPr/>
        <a:lstStyle/>
        <a:p>
          <a:endParaRPr lang="ru-RU"/>
        </a:p>
      </dgm:t>
    </dgm:pt>
    <dgm:pt modelId="{E47334B9-BEB4-4435-81EF-BFEDB3F73E47}" type="sibTrans" cxnId="{B8E17241-3C7C-4999-A469-363583E2B194}">
      <dgm:prSet/>
      <dgm:spPr/>
      <dgm:t>
        <a:bodyPr/>
        <a:lstStyle/>
        <a:p>
          <a:endParaRPr lang="ru-RU"/>
        </a:p>
      </dgm:t>
    </dgm:pt>
    <dgm:pt modelId="{1056E2F5-65D6-4963-BA2D-879A81BEDDF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8,6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21CC1-3ECC-45A2-9968-425F7623C713}" type="sibTrans" cxnId="{233E40FF-533B-4F4C-B543-71F354BE7510}">
      <dgm:prSet/>
      <dgm:spPr/>
      <dgm:t>
        <a:bodyPr/>
        <a:lstStyle/>
        <a:p>
          <a:endParaRPr lang="ru-RU"/>
        </a:p>
      </dgm:t>
    </dgm:pt>
    <dgm:pt modelId="{FD75CDCA-A70B-4295-9F7E-AD82DC9AC875}" type="parTrans" cxnId="{233E40FF-533B-4F4C-B543-71F354BE7510}">
      <dgm:prSet/>
      <dgm:spPr/>
      <dgm:t>
        <a:bodyPr/>
        <a:lstStyle/>
        <a:p>
          <a:endParaRPr lang="ru-RU"/>
        </a:p>
      </dgm:t>
    </dgm:pt>
    <dgm:pt modelId="{0D5CDD8C-6B41-4AA1-AAD7-150922D4AA32}" type="pres">
      <dgm:prSet presAssocID="{0632C722-7D2F-467D-B1AA-8958777781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B44A1-D177-4786-8B42-C8842E26ACE2}" type="pres">
      <dgm:prSet presAssocID="{4B41BD3C-1F1C-47A4-A222-22225FA70884}" presName="linNode" presStyleCnt="0"/>
      <dgm:spPr/>
    </dgm:pt>
    <dgm:pt modelId="{7EC40511-D541-45F3-BA44-DD8DE372C9EB}" type="pres">
      <dgm:prSet presAssocID="{4B41BD3C-1F1C-47A4-A222-22225FA7088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C435-C7FD-4C8B-9AA6-F005230F256F}" type="pres">
      <dgm:prSet presAssocID="{4B41BD3C-1F1C-47A4-A222-22225FA7088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7C298-BFC2-4450-9373-8DA27D6C9854}" type="pres">
      <dgm:prSet presAssocID="{A8CDEF6D-B8CF-47AB-A231-8E359A894866}" presName="sp" presStyleCnt="0"/>
      <dgm:spPr/>
    </dgm:pt>
    <dgm:pt modelId="{6B7FCCA2-FC5D-4B62-8F5B-B4E9DC8EF0F6}" type="pres">
      <dgm:prSet presAssocID="{2E75053B-20A7-4A46-AA72-1B4288BE166A}" presName="linNode" presStyleCnt="0"/>
      <dgm:spPr/>
    </dgm:pt>
    <dgm:pt modelId="{0ED92B9C-DB29-4E22-A8A5-1CC2599BAD86}" type="pres">
      <dgm:prSet presAssocID="{2E75053B-20A7-4A46-AA72-1B4288BE166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01197-5DE9-48BF-8683-ACDA90934646}" type="pres">
      <dgm:prSet presAssocID="{2E75053B-20A7-4A46-AA72-1B4288BE16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9104-3FFE-4AE5-8C89-53E88DF12675}" type="pres">
      <dgm:prSet presAssocID="{FD7B4662-FADE-4267-9FE3-2449E0B31E13}" presName="sp" presStyleCnt="0"/>
      <dgm:spPr/>
    </dgm:pt>
    <dgm:pt modelId="{77103889-1DD8-49A8-9AA3-CDB865E26C2D}" type="pres">
      <dgm:prSet presAssocID="{7A3FEBCE-4C33-4613-8CB1-6165DEB9112C}" presName="linNode" presStyleCnt="0"/>
      <dgm:spPr/>
    </dgm:pt>
    <dgm:pt modelId="{B2753F56-E6DC-4470-8BCC-8EDC55A78112}" type="pres">
      <dgm:prSet presAssocID="{7A3FEBCE-4C33-4613-8CB1-6165DEB9112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13B97-7078-43D5-A584-5A9BDEEEC641}" type="pres">
      <dgm:prSet presAssocID="{7A3FEBCE-4C33-4613-8CB1-6165DEB9112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02481-5A6F-497D-A8F4-8ED31B68E06C}" type="pres">
      <dgm:prSet presAssocID="{BB696161-44AE-4443-9D99-4FCB37804C19}" presName="sp" presStyleCnt="0"/>
      <dgm:spPr/>
    </dgm:pt>
    <dgm:pt modelId="{96664C10-0AFB-49F2-A6BD-44C20A72005F}" type="pres">
      <dgm:prSet presAssocID="{1056E2F5-65D6-4963-BA2D-879A81BEDDFE}" presName="linNode" presStyleCnt="0"/>
      <dgm:spPr/>
    </dgm:pt>
    <dgm:pt modelId="{D03F071F-61B6-46F3-A71C-FD75AF5AB3F1}" type="pres">
      <dgm:prSet presAssocID="{1056E2F5-65D6-4963-BA2D-879A81BEDDF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45751-AD03-4BEB-B78A-DC5B1058B814}" type="pres">
      <dgm:prSet presAssocID="{1056E2F5-65D6-4963-BA2D-879A81BEDDF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095D5-8004-42CA-8B7B-56FD4B6CED8D}" type="presOf" srcId="{0632C722-7D2F-467D-B1AA-8958777781F3}" destId="{0D5CDD8C-6B41-4AA1-AAD7-150922D4AA32}" srcOrd="0" destOrd="0" presId="urn:microsoft.com/office/officeart/2005/8/layout/vList5"/>
    <dgm:cxn modelId="{5CB84609-989B-4E48-AB1E-E859582AB264}" srcId="{4B41BD3C-1F1C-47A4-A222-22225FA70884}" destId="{7286CB60-7F20-4747-9645-500BAE34616E}" srcOrd="0" destOrd="0" parTransId="{1178DD06-98A3-443C-9F2A-5CDFDE3ED19B}" sibTransId="{CE7F8059-F404-481C-8B07-2324301E50F2}"/>
    <dgm:cxn modelId="{AAB2E11F-14AA-4E38-A3B2-1D5911A9169B}" srcId="{0632C722-7D2F-467D-B1AA-8958777781F3}" destId="{2E75053B-20A7-4A46-AA72-1B4288BE166A}" srcOrd="1" destOrd="0" parTransId="{3AAB4FFF-06D4-4E66-9F0A-E9124139E46D}" sibTransId="{FD7B4662-FADE-4267-9FE3-2449E0B31E13}"/>
    <dgm:cxn modelId="{82AD5B12-AE93-4563-83F2-DBDB651EA148}" type="presOf" srcId="{1056E2F5-65D6-4963-BA2D-879A81BEDDFE}" destId="{D03F071F-61B6-46F3-A71C-FD75AF5AB3F1}" srcOrd="0" destOrd="0" presId="urn:microsoft.com/office/officeart/2005/8/layout/vList5"/>
    <dgm:cxn modelId="{AB05E6FB-6727-4AD9-9B52-44E5437E71B1}" type="presOf" srcId="{4B41BD3C-1F1C-47A4-A222-22225FA70884}" destId="{7EC40511-D541-45F3-BA44-DD8DE372C9EB}" srcOrd="0" destOrd="0" presId="urn:microsoft.com/office/officeart/2005/8/layout/vList5"/>
    <dgm:cxn modelId="{233E40FF-533B-4F4C-B543-71F354BE7510}" srcId="{0632C722-7D2F-467D-B1AA-8958777781F3}" destId="{1056E2F5-65D6-4963-BA2D-879A81BEDDFE}" srcOrd="3" destOrd="0" parTransId="{FD75CDCA-A70B-4295-9F7E-AD82DC9AC875}" sibTransId="{75621CC1-3ECC-45A2-9968-425F7623C713}"/>
    <dgm:cxn modelId="{AE09695B-F3BF-4640-A001-CC7419471F8F}" type="presOf" srcId="{7A3FEBCE-4C33-4613-8CB1-6165DEB9112C}" destId="{B2753F56-E6DC-4470-8BCC-8EDC55A78112}" srcOrd="0" destOrd="0" presId="urn:microsoft.com/office/officeart/2005/8/layout/vList5"/>
    <dgm:cxn modelId="{2B149588-8E66-43B7-A7D4-F1A929178165}" type="presOf" srcId="{E5C94561-FA2B-4921-8F29-EAA1D6847B5D}" destId="{0B245751-AD03-4BEB-B78A-DC5B1058B814}" srcOrd="0" destOrd="0" presId="urn:microsoft.com/office/officeart/2005/8/layout/vList5"/>
    <dgm:cxn modelId="{F9487C18-0877-4D3B-9EBF-8577F39E650B}" type="presOf" srcId="{2E75053B-20A7-4A46-AA72-1B4288BE166A}" destId="{0ED92B9C-DB29-4E22-A8A5-1CC2599BAD86}" srcOrd="0" destOrd="0" presId="urn:microsoft.com/office/officeart/2005/8/layout/vList5"/>
    <dgm:cxn modelId="{1EB2EF5C-EA8F-4E06-91C7-3928F36B3706}" srcId="{7A3FEBCE-4C33-4613-8CB1-6165DEB9112C}" destId="{2F536814-0A2B-4B5D-9EE8-80C699474B36}" srcOrd="0" destOrd="0" parTransId="{856D169E-4757-4CFF-8DD9-51BE810EEA06}" sibTransId="{8A0C7CD7-4504-4841-ACC2-DB2BCFF61455}"/>
    <dgm:cxn modelId="{DAA81B9E-6002-40F6-8670-7D8EDE25BE6F}" type="presOf" srcId="{2F536814-0A2B-4B5D-9EE8-80C699474B36}" destId="{7C713B97-7078-43D5-A584-5A9BDEEEC641}" srcOrd="0" destOrd="0" presId="urn:microsoft.com/office/officeart/2005/8/layout/vList5"/>
    <dgm:cxn modelId="{6EC80CDE-0AA6-46FA-9DD5-CED61DF655BB}" srcId="{0632C722-7D2F-467D-B1AA-8958777781F3}" destId="{4B41BD3C-1F1C-47A4-A222-22225FA70884}" srcOrd="0" destOrd="0" parTransId="{D79AB0D4-C4B3-47D8-93CF-3C7F660C5013}" sibTransId="{A8CDEF6D-B8CF-47AB-A231-8E359A894866}"/>
    <dgm:cxn modelId="{DC2DF76D-23FA-4489-B98B-EC0EF0F692FD}" type="presOf" srcId="{2B18F5A1-A596-4B38-8F69-422AF21D048E}" destId="{BCF01197-5DE9-48BF-8683-ACDA90934646}" srcOrd="0" destOrd="0" presId="urn:microsoft.com/office/officeart/2005/8/layout/vList5"/>
    <dgm:cxn modelId="{042B5A81-11FB-4533-872C-30AF3091F73D}" type="presOf" srcId="{7286CB60-7F20-4747-9645-500BAE34616E}" destId="{E544C435-C7FD-4C8B-9AA6-F005230F256F}" srcOrd="0" destOrd="0" presId="urn:microsoft.com/office/officeart/2005/8/layout/vList5"/>
    <dgm:cxn modelId="{B8E17241-3C7C-4999-A469-363583E2B194}" srcId="{1056E2F5-65D6-4963-BA2D-879A81BEDDFE}" destId="{E5C94561-FA2B-4921-8F29-EAA1D6847B5D}" srcOrd="0" destOrd="0" parTransId="{CAA53E99-06E9-4674-9AB1-708560EE0379}" sibTransId="{E47334B9-BEB4-4435-81EF-BFEDB3F73E47}"/>
    <dgm:cxn modelId="{26E5D319-A36F-47B3-8D15-EB26DB2C8326}" srcId="{0632C722-7D2F-467D-B1AA-8958777781F3}" destId="{7A3FEBCE-4C33-4613-8CB1-6165DEB9112C}" srcOrd="2" destOrd="0" parTransId="{49E83F13-E8AE-49BF-9CEC-5409450F6CA9}" sibTransId="{BB696161-44AE-4443-9D99-4FCB37804C19}"/>
    <dgm:cxn modelId="{2673518D-3B78-4E07-868B-49FE0B0AE3C4}" srcId="{2E75053B-20A7-4A46-AA72-1B4288BE166A}" destId="{2B18F5A1-A596-4B38-8F69-422AF21D048E}" srcOrd="0" destOrd="0" parTransId="{41F72235-B709-4773-8552-12B51A985B30}" sibTransId="{68F13814-AD19-497B-BB0A-F9109E5B83B7}"/>
    <dgm:cxn modelId="{3C42D583-B0F6-4A13-83E5-B7C187F57D5C}" type="presParOf" srcId="{0D5CDD8C-6B41-4AA1-AAD7-150922D4AA32}" destId="{ABDB44A1-D177-4786-8B42-C8842E26ACE2}" srcOrd="0" destOrd="0" presId="urn:microsoft.com/office/officeart/2005/8/layout/vList5"/>
    <dgm:cxn modelId="{DF25B018-5A38-4F97-91F7-74A137130F1E}" type="presParOf" srcId="{ABDB44A1-D177-4786-8B42-C8842E26ACE2}" destId="{7EC40511-D541-45F3-BA44-DD8DE372C9EB}" srcOrd="0" destOrd="0" presId="urn:microsoft.com/office/officeart/2005/8/layout/vList5"/>
    <dgm:cxn modelId="{1BA5E423-B9BB-4F11-90AC-0218B2E12776}" type="presParOf" srcId="{ABDB44A1-D177-4786-8B42-C8842E26ACE2}" destId="{E544C435-C7FD-4C8B-9AA6-F005230F256F}" srcOrd="1" destOrd="0" presId="urn:microsoft.com/office/officeart/2005/8/layout/vList5"/>
    <dgm:cxn modelId="{57A67E4B-3ED4-4F5D-87C1-8CEB51F5B46A}" type="presParOf" srcId="{0D5CDD8C-6B41-4AA1-AAD7-150922D4AA32}" destId="{2D77C298-BFC2-4450-9373-8DA27D6C9854}" srcOrd="1" destOrd="0" presId="urn:microsoft.com/office/officeart/2005/8/layout/vList5"/>
    <dgm:cxn modelId="{4E57435F-CBAB-4BB0-9E6C-C6A2774DAB83}" type="presParOf" srcId="{0D5CDD8C-6B41-4AA1-AAD7-150922D4AA32}" destId="{6B7FCCA2-FC5D-4B62-8F5B-B4E9DC8EF0F6}" srcOrd="2" destOrd="0" presId="urn:microsoft.com/office/officeart/2005/8/layout/vList5"/>
    <dgm:cxn modelId="{3096BAC6-1DBA-41AB-A8C1-F073394BEC79}" type="presParOf" srcId="{6B7FCCA2-FC5D-4B62-8F5B-B4E9DC8EF0F6}" destId="{0ED92B9C-DB29-4E22-A8A5-1CC2599BAD86}" srcOrd="0" destOrd="0" presId="urn:microsoft.com/office/officeart/2005/8/layout/vList5"/>
    <dgm:cxn modelId="{7A81B0CD-D63C-4DF1-A0B6-AB07444ACC86}" type="presParOf" srcId="{6B7FCCA2-FC5D-4B62-8F5B-B4E9DC8EF0F6}" destId="{BCF01197-5DE9-48BF-8683-ACDA90934646}" srcOrd="1" destOrd="0" presId="urn:microsoft.com/office/officeart/2005/8/layout/vList5"/>
    <dgm:cxn modelId="{64494A56-2EF5-42DB-B150-02D91D683F49}" type="presParOf" srcId="{0D5CDD8C-6B41-4AA1-AAD7-150922D4AA32}" destId="{FF859104-3FFE-4AE5-8C89-53E88DF12675}" srcOrd="3" destOrd="0" presId="urn:microsoft.com/office/officeart/2005/8/layout/vList5"/>
    <dgm:cxn modelId="{6B869A71-0D35-4CC9-BE37-8EF1D56BEAA5}" type="presParOf" srcId="{0D5CDD8C-6B41-4AA1-AAD7-150922D4AA32}" destId="{77103889-1DD8-49A8-9AA3-CDB865E26C2D}" srcOrd="4" destOrd="0" presId="urn:microsoft.com/office/officeart/2005/8/layout/vList5"/>
    <dgm:cxn modelId="{95FC78CD-8FE8-4B36-AE59-995E47EE3137}" type="presParOf" srcId="{77103889-1DD8-49A8-9AA3-CDB865E26C2D}" destId="{B2753F56-E6DC-4470-8BCC-8EDC55A78112}" srcOrd="0" destOrd="0" presId="urn:microsoft.com/office/officeart/2005/8/layout/vList5"/>
    <dgm:cxn modelId="{262D34C3-CFAA-4D3B-99CC-CACD03753B08}" type="presParOf" srcId="{77103889-1DD8-49A8-9AA3-CDB865E26C2D}" destId="{7C713B97-7078-43D5-A584-5A9BDEEEC641}" srcOrd="1" destOrd="0" presId="urn:microsoft.com/office/officeart/2005/8/layout/vList5"/>
    <dgm:cxn modelId="{E10903AF-9D1F-48BB-B702-DB4F8FDDA01F}" type="presParOf" srcId="{0D5CDD8C-6B41-4AA1-AAD7-150922D4AA32}" destId="{32002481-5A6F-497D-A8F4-8ED31B68E06C}" srcOrd="5" destOrd="0" presId="urn:microsoft.com/office/officeart/2005/8/layout/vList5"/>
    <dgm:cxn modelId="{9B2BB206-8FC4-40C8-B492-47AB820F993B}" type="presParOf" srcId="{0D5CDD8C-6B41-4AA1-AAD7-150922D4AA32}" destId="{96664C10-0AFB-49F2-A6BD-44C20A72005F}" srcOrd="6" destOrd="0" presId="urn:microsoft.com/office/officeart/2005/8/layout/vList5"/>
    <dgm:cxn modelId="{2CEDCFFC-C53D-49D6-8236-2D3D4872A5EA}" type="presParOf" srcId="{96664C10-0AFB-49F2-A6BD-44C20A72005F}" destId="{D03F071F-61B6-46F3-A71C-FD75AF5AB3F1}" srcOrd="0" destOrd="0" presId="urn:microsoft.com/office/officeart/2005/8/layout/vList5"/>
    <dgm:cxn modelId="{EF800DBA-821D-4479-AFCC-734B34E51F6F}" type="presParOf" srcId="{96664C10-0AFB-49F2-A6BD-44C20A72005F}" destId="{0B245751-AD03-4BEB-B78A-DC5B1058B8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2C3F08-A4A4-4D23-9AC8-46D54C1D5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A2CA7-B801-4D60-AC4B-9FCF4B1A15B7}">
      <dgm:prSet phldrT="[Текст]"/>
      <dgm:spPr/>
      <dgm:t>
        <a:bodyPr/>
        <a:lstStyle/>
        <a:p>
          <a:r>
            <a:rPr lang="ru-RU" dirty="0" smtClean="0"/>
            <a:t>130,6</a:t>
          </a:r>
          <a:endParaRPr lang="ru-RU" dirty="0"/>
        </a:p>
      </dgm:t>
    </dgm:pt>
    <dgm:pt modelId="{7FC27F9E-4D0D-42AB-BB1B-276570FDA0F9}" type="parTrans" cxnId="{DC44B701-4649-4A7E-99F0-5AEFE28D9F04}">
      <dgm:prSet/>
      <dgm:spPr/>
      <dgm:t>
        <a:bodyPr/>
        <a:lstStyle/>
        <a:p>
          <a:endParaRPr lang="ru-RU"/>
        </a:p>
      </dgm:t>
    </dgm:pt>
    <dgm:pt modelId="{AAF835FB-B651-414F-9FED-449F9B685D08}" type="sibTrans" cxnId="{DC44B701-4649-4A7E-99F0-5AEFE28D9F04}">
      <dgm:prSet/>
      <dgm:spPr/>
      <dgm:t>
        <a:bodyPr/>
        <a:lstStyle/>
        <a:p>
          <a:endParaRPr lang="ru-RU"/>
        </a:p>
      </dgm:t>
    </dgm:pt>
    <dgm:pt modelId="{D3272898-742C-4554-A96D-338F98784017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7,4</a:t>
          </a:r>
          <a:endParaRPr lang="ru-RU" dirty="0"/>
        </a:p>
      </dgm:t>
    </dgm:pt>
    <dgm:pt modelId="{CB321EBB-F9E9-4148-B0AD-E2259A8EC82B}" type="parTrans" cxnId="{318EDD9B-9D69-42A2-A2E9-3A5C7E5E0AF7}">
      <dgm:prSet/>
      <dgm:spPr/>
      <dgm:t>
        <a:bodyPr/>
        <a:lstStyle/>
        <a:p>
          <a:endParaRPr lang="ru-RU"/>
        </a:p>
      </dgm:t>
    </dgm:pt>
    <dgm:pt modelId="{C23BD4F4-B979-426B-AC2A-3E1F59601AB5}" type="sibTrans" cxnId="{318EDD9B-9D69-42A2-A2E9-3A5C7E5E0AF7}">
      <dgm:prSet/>
      <dgm:spPr/>
      <dgm:t>
        <a:bodyPr/>
        <a:lstStyle/>
        <a:p>
          <a:endParaRPr lang="ru-RU"/>
        </a:p>
      </dgm:t>
    </dgm:pt>
    <dgm:pt modelId="{A4AD6830-14E5-484E-8D86-C245126D745B}" type="pres">
      <dgm:prSet presAssocID="{0F2C3F08-A4A4-4D23-9AC8-46D54C1D5C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2D861-1307-4FE4-9AF0-75EC2C8AA5A2}" type="pres">
      <dgm:prSet presAssocID="{236A2CA7-B801-4D60-AC4B-9FCF4B1A15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EE3A0-66DA-438C-AA0D-415E57503C09}" type="pres">
      <dgm:prSet presAssocID="{AAF835FB-B651-414F-9FED-449F9B685D08}" presName="sibTrans" presStyleCnt="0"/>
      <dgm:spPr/>
    </dgm:pt>
    <dgm:pt modelId="{6D40A50F-FAD6-4F93-890C-52B3A4376945}" type="pres">
      <dgm:prSet presAssocID="{D3272898-742C-4554-A96D-338F987840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EDD9B-9D69-42A2-A2E9-3A5C7E5E0AF7}" srcId="{0F2C3F08-A4A4-4D23-9AC8-46D54C1D5C9E}" destId="{D3272898-742C-4554-A96D-338F98784017}" srcOrd="1" destOrd="0" parTransId="{CB321EBB-F9E9-4148-B0AD-E2259A8EC82B}" sibTransId="{C23BD4F4-B979-426B-AC2A-3E1F59601AB5}"/>
    <dgm:cxn modelId="{326AF782-1E11-4EFC-85A6-CCC623F4594A}" type="presOf" srcId="{D3272898-742C-4554-A96D-338F98784017}" destId="{6D40A50F-FAD6-4F93-890C-52B3A4376945}" srcOrd="0" destOrd="0" presId="urn:microsoft.com/office/officeart/2005/8/layout/default"/>
    <dgm:cxn modelId="{DC44B701-4649-4A7E-99F0-5AEFE28D9F04}" srcId="{0F2C3F08-A4A4-4D23-9AC8-46D54C1D5C9E}" destId="{236A2CA7-B801-4D60-AC4B-9FCF4B1A15B7}" srcOrd="0" destOrd="0" parTransId="{7FC27F9E-4D0D-42AB-BB1B-276570FDA0F9}" sibTransId="{AAF835FB-B651-414F-9FED-449F9B685D08}"/>
    <dgm:cxn modelId="{91F66C62-A0FA-4A9C-9618-774CCDF48844}" type="presOf" srcId="{236A2CA7-B801-4D60-AC4B-9FCF4B1A15B7}" destId="{8382D861-1307-4FE4-9AF0-75EC2C8AA5A2}" srcOrd="0" destOrd="0" presId="urn:microsoft.com/office/officeart/2005/8/layout/default"/>
    <dgm:cxn modelId="{CDC92A55-0E75-469B-8B03-205BBA1BFC09}" type="presOf" srcId="{0F2C3F08-A4A4-4D23-9AC8-46D54C1D5C9E}" destId="{A4AD6830-14E5-484E-8D86-C245126D745B}" srcOrd="0" destOrd="0" presId="urn:microsoft.com/office/officeart/2005/8/layout/default"/>
    <dgm:cxn modelId="{B2AA7636-4FD7-448C-B676-5F4F00A523E1}" type="presParOf" srcId="{A4AD6830-14E5-484E-8D86-C245126D745B}" destId="{8382D861-1307-4FE4-9AF0-75EC2C8AA5A2}" srcOrd="0" destOrd="0" presId="urn:microsoft.com/office/officeart/2005/8/layout/default"/>
    <dgm:cxn modelId="{A2684569-0BBC-4A61-B876-CCADEA554014}" type="presParOf" srcId="{A4AD6830-14E5-484E-8D86-C245126D745B}" destId="{215EE3A0-66DA-438C-AA0D-415E57503C09}" srcOrd="1" destOrd="0" presId="urn:microsoft.com/office/officeart/2005/8/layout/default"/>
    <dgm:cxn modelId="{4D546A03-5DD1-42E1-B7AE-7A868DC9DB00}" type="presParOf" srcId="{A4AD6830-14E5-484E-8D86-C245126D745B}" destId="{6D40A50F-FAD6-4F93-890C-52B3A437694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C3F08-A4A4-4D23-9AC8-46D54C1D5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A2CA7-B801-4D60-AC4B-9FCF4B1A15B7}">
      <dgm:prSet phldrT="[Текст]"/>
      <dgm:spPr/>
      <dgm:t>
        <a:bodyPr/>
        <a:lstStyle/>
        <a:p>
          <a:r>
            <a:rPr lang="ru-RU" dirty="0" smtClean="0"/>
            <a:t>70,5</a:t>
          </a:r>
          <a:endParaRPr lang="ru-RU" dirty="0"/>
        </a:p>
      </dgm:t>
    </dgm:pt>
    <dgm:pt modelId="{7FC27F9E-4D0D-42AB-BB1B-276570FDA0F9}" type="parTrans" cxnId="{DC44B701-4649-4A7E-99F0-5AEFE28D9F04}">
      <dgm:prSet/>
      <dgm:spPr/>
      <dgm:t>
        <a:bodyPr/>
        <a:lstStyle/>
        <a:p>
          <a:endParaRPr lang="ru-RU"/>
        </a:p>
      </dgm:t>
    </dgm:pt>
    <dgm:pt modelId="{AAF835FB-B651-414F-9FED-449F9B685D08}" type="sibTrans" cxnId="{DC44B701-4649-4A7E-99F0-5AEFE28D9F04}">
      <dgm:prSet/>
      <dgm:spPr/>
      <dgm:t>
        <a:bodyPr/>
        <a:lstStyle/>
        <a:p>
          <a:endParaRPr lang="ru-RU"/>
        </a:p>
      </dgm:t>
    </dgm:pt>
    <dgm:pt modelId="{D3272898-742C-4554-A96D-338F98784017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3,7</a:t>
          </a:r>
          <a:endParaRPr lang="ru-RU" dirty="0"/>
        </a:p>
      </dgm:t>
    </dgm:pt>
    <dgm:pt modelId="{CB321EBB-F9E9-4148-B0AD-E2259A8EC82B}" type="parTrans" cxnId="{318EDD9B-9D69-42A2-A2E9-3A5C7E5E0AF7}">
      <dgm:prSet/>
      <dgm:spPr/>
      <dgm:t>
        <a:bodyPr/>
        <a:lstStyle/>
        <a:p>
          <a:endParaRPr lang="ru-RU"/>
        </a:p>
      </dgm:t>
    </dgm:pt>
    <dgm:pt modelId="{C23BD4F4-B979-426B-AC2A-3E1F59601AB5}" type="sibTrans" cxnId="{318EDD9B-9D69-42A2-A2E9-3A5C7E5E0AF7}">
      <dgm:prSet/>
      <dgm:spPr/>
      <dgm:t>
        <a:bodyPr/>
        <a:lstStyle/>
        <a:p>
          <a:endParaRPr lang="ru-RU"/>
        </a:p>
      </dgm:t>
    </dgm:pt>
    <dgm:pt modelId="{A4AD6830-14E5-484E-8D86-C245126D745B}" type="pres">
      <dgm:prSet presAssocID="{0F2C3F08-A4A4-4D23-9AC8-46D54C1D5C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2D861-1307-4FE4-9AF0-75EC2C8AA5A2}" type="pres">
      <dgm:prSet presAssocID="{236A2CA7-B801-4D60-AC4B-9FCF4B1A15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EE3A0-66DA-438C-AA0D-415E57503C09}" type="pres">
      <dgm:prSet presAssocID="{AAF835FB-B651-414F-9FED-449F9B685D08}" presName="sibTrans" presStyleCnt="0"/>
      <dgm:spPr/>
    </dgm:pt>
    <dgm:pt modelId="{6D40A50F-FAD6-4F93-890C-52B3A4376945}" type="pres">
      <dgm:prSet presAssocID="{D3272898-742C-4554-A96D-338F987840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EDD9B-9D69-42A2-A2E9-3A5C7E5E0AF7}" srcId="{0F2C3F08-A4A4-4D23-9AC8-46D54C1D5C9E}" destId="{D3272898-742C-4554-A96D-338F98784017}" srcOrd="1" destOrd="0" parTransId="{CB321EBB-F9E9-4148-B0AD-E2259A8EC82B}" sibTransId="{C23BD4F4-B979-426B-AC2A-3E1F59601AB5}"/>
    <dgm:cxn modelId="{C3F9BD71-D33E-4473-B2D4-416B9623C5E3}" type="presOf" srcId="{0F2C3F08-A4A4-4D23-9AC8-46D54C1D5C9E}" destId="{A4AD6830-14E5-484E-8D86-C245126D745B}" srcOrd="0" destOrd="0" presId="urn:microsoft.com/office/officeart/2005/8/layout/default"/>
    <dgm:cxn modelId="{DC44B701-4649-4A7E-99F0-5AEFE28D9F04}" srcId="{0F2C3F08-A4A4-4D23-9AC8-46D54C1D5C9E}" destId="{236A2CA7-B801-4D60-AC4B-9FCF4B1A15B7}" srcOrd="0" destOrd="0" parTransId="{7FC27F9E-4D0D-42AB-BB1B-276570FDA0F9}" sibTransId="{AAF835FB-B651-414F-9FED-449F9B685D08}"/>
    <dgm:cxn modelId="{96D5FEFD-22B8-4E21-BAD3-2A43462FFB33}" type="presOf" srcId="{236A2CA7-B801-4D60-AC4B-9FCF4B1A15B7}" destId="{8382D861-1307-4FE4-9AF0-75EC2C8AA5A2}" srcOrd="0" destOrd="0" presId="urn:microsoft.com/office/officeart/2005/8/layout/default"/>
    <dgm:cxn modelId="{03A29370-044F-4EF0-BDD4-56917D84311B}" type="presOf" srcId="{D3272898-742C-4554-A96D-338F98784017}" destId="{6D40A50F-FAD6-4F93-890C-52B3A4376945}" srcOrd="0" destOrd="0" presId="urn:microsoft.com/office/officeart/2005/8/layout/default"/>
    <dgm:cxn modelId="{B569E212-F6F7-466A-A187-48B76EF0B24D}" type="presParOf" srcId="{A4AD6830-14E5-484E-8D86-C245126D745B}" destId="{8382D861-1307-4FE4-9AF0-75EC2C8AA5A2}" srcOrd="0" destOrd="0" presId="urn:microsoft.com/office/officeart/2005/8/layout/default"/>
    <dgm:cxn modelId="{8921DF08-D0D8-453A-B53F-D2221C9419B8}" type="presParOf" srcId="{A4AD6830-14E5-484E-8D86-C245126D745B}" destId="{215EE3A0-66DA-438C-AA0D-415E57503C09}" srcOrd="1" destOrd="0" presId="urn:microsoft.com/office/officeart/2005/8/layout/default"/>
    <dgm:cxn modelId="{20DA7F8B-CBFF-4ABD-91B6-88EA0859B3E6}" type="presParOf" srcId="{A4AD6830-14E5-484E-8D86-C245126D745B}" destId="{6D40A50F-FAD6-4F93-890C-52B3A437694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CD5B5-88C1-44A8-A8F6-DD51F2962B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2DA5C-5B1D-4FE3-A1A2-749EC6A29DA2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1,22</a:t>
          </a:r>
          <a:endParaRPr lang="ru-RU" b="1" dirty="0">
            <a:solidFill>
              <a:schemeClr val="tx1"/>
            </a:solidFill>
          </a:endParaRPr>
        </a:p>
      </dgm:t>
    </dgm:pt>
    <dgm:pt modelId="{2F3423FB-15A0-4A64-B511-8B780DEF4F85}" type="parTrans" cxnId="{D4659474-0661-42C2-89F5-5A3C3AAC71FD}">
      <dgm:prSet/>
      <dgm:spPr/>
      <dgm:t>
        <a:bodyPr/>
        <a:lstStyle/>
        <a:p>
          <a:endParaRPr lang="ru-RU"/>
        </a:p>
      </dgm:t>
    </dgm:pt>
    <dgm:pt modelId="{9717F4F3-E9A9-4E49-B767-7094A635CBB5}" type="sibTrans" cxnId="{D4659474-0661-42C2-89F5-5A3C3AAC71FD}">
      <dgm:prSet/>
      <dgm:spPr/>
      <dgm:t>
        <a:bodyPr/>
        <a:lstStyle/>
        <a:p>
          <a:endParaRPr lang="ru-RU"/>
        </a:p>
      </dgm:t>
    </dgm:pt>
    <dgm:pt modelId="{C2230A40-EB98-46D6-9DFE-F2A98D24C3CB}">
      <dgm:prSet phldrT="[Текст]" custT="1"/>
      <dgm:spPr/>
      <dgm:t>
        <a:bodyPr/>
        <a:lstStyle/>
        <a:p>
          <a:r>
            <a:rPr lang="ru-RU" sz="1800" dirty="0" smtClean="0"/>
            <a:t>ПСД на строительство подъездной дороги к  МКД ул. Малиновского 13</a:t>
          </a:r>
          <a:endParaRPr lang="ru-RU" sz="1800" dirty="0"/>
        </a:p>
      </dgm:t>
    </dgm:pt>
    <dgm:pt modelId="{04C40EB6-3E11-4279-B221-85EC40A1B036}" type="parTrans" cxnId="{435F5910-B3ED-4E42-B9D7-16C2995B201D}">
      <dgm:prSet/>
      <dgm:spPr/>
      <dgm:t>
        <a:bodyPr/>
        <a:lstStyle/>
        <a:p>
          <a:endParaRPr lang="ru-RU"/>
        </a:p>
      </dgm:t>
    </dgm:pt>
    <dgm:pt modelId="{0424C9CD-D7FC-4D3A-8D59-FBC4A039C968}" type="sibTrans" cxnId="{435F5910-B3ED-4E42-B9D7-16C2995B201D}">
      <dgm:prSet/>
      <dgm:spPr/>
      <dgm:t>
        <a:bodyPr/>
        <a:lstStyle/>
        <a:p>
          <a:endParaRPr lang="ru-RU"/>
        </a:p>
      </dgm:t>
    </dgm:pt>
    <dgm:pt modelId="{66D16C60-1818-4E92-8399-40B81ABBEEB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0,14</a:t>
          </a:r>
          <a:endParaRPr lang="ru-RU" b="1" dirty="0">
            <a:solidFill>
              <a:schemeClr val="tx1"/>
            </a:solidFill>
          </a:endParaRPr>
        </a:p>
      </dgm:t>
    </dgm:pt>
    <dgm:pt modelId="{2D04B3CA-430C-448C-9B17-E57902E8B4E7}" type="parTrans" cxnId="{92C37DC1-046D-4162-BB27-B13E55FB10B7}">
      <dgm:prSet/>
      <dgm:spPr/>
      <dgm:t>
        <a:bodyPr/>
        <a:lstStyle/>
        <a:p>
          <a:endParaRPr lang="ru-RU"/>
        </a:p>
      </dgm:t>
    </dgm:pt>
    <dgm:pt modelId="{E5F279CA-30EF-40B6-BF30-6B2C5FFCBF1C}" type="sibTrans" cxnId="{92C37DC1-046D-4162-BB27-B13E55FB10B7}">
      <dgm:prSet/>
      <dgm:spPr/>
      <dgm:t>
        <a:bodyPr/>
        <a:lstStyle/>
        <a:p>
          <a:endParaRPr lang="ru-RU"/>
        </a:p>
      </dgm:t>
    </dgm:pt>
    <dgm:pt modelId="{074DD884-E3D6-4B18-8C03-0F5A4A789277}">
      <dgm:prSet phldrT="[Текст]" custT="1"/>
      <dgm:spPr/>
      <dgm:t>
        <a:bodyPr/>
        <a:lstStyle/>
        <a:p>
          <a:r>
            <a:rPr lang="ru-RU" sz="1800" dirty="0" smtClean="0"/>
            <a:t>Реконструкция Парка Победы</a:t>
          </a:r>
          <a:endParaRPr lang="ru-RU" sz="1800" dirty="0"/>
        </a:p>
      </dgm:t>
    </dgm:pt>
    <dgm:pt modelId="{4983CCA8-CAB2-4EFB-B3DD-44D73E8F3C2A}" type="parTrans" cxnId="{7589439E-9032-4B54-88CD-0D96DDACF2E0}">
      <dgm:prSet/>
      <dgm:spPr/>
      <dgm:t>
        <a:bodyPr/>
        <a:lstStyle/>
        <a:p>
          <a:endParaRPr lang="ru-RU"/>
        </a:p>
      </dgm:t>
    </dgm:pt>
    <dgm:pt modelId="{4B8B7BFF-9875-4564-9E2C-E362E1B95C07}" type="sibTrans" cxnId="{7589439E-9032-4B54-88CD-0D96DDACF2E0}">
      <dgm:prSet/>
      <dgm:spPr/>
      <dgm:t>
        <a:bodyPr/>
        <a:lstStyle/>
        <a:p>
          <a:endParaRPr lang="ru-RU"/>
        </a:p>
      </dgm:t>
    </dgm:pt>
    <dgm:pt modelId="{67CD74E8-435F-4BA9-9229-C25E5264CF3A}">
      <dgm:prSet custT="1"/>
      <dgm:spPr/>
      <dgm:t>
        <a:bodyPr/>
        <a:lstStyle/>
        <a:p>
          <a:r>
            <a:rPr lang="ru-RU" sz="1800" dirty="0" smtClean="0"/>
            <a:t>ПСД на Рекультивацию полигона ТБО по ул. Маршала Жукова</a:t>
          </a:r>
          <a:endParaRPr lang="ru-RU" sz="1800" dirty="0"/>
        </a:p>
      </dgm:t>
    </dgm:pt>
    <dgm:pt modelId="{62E08D7F-7B7C-4930-80FC-7CBA09B85115}" type="parTrans" cxnId="{F8069538-640B-4FB9-AB53-42F575574C16}">
      <dgm:prSet/>
      <dgm:spPr/>
      <dgm:t>
        <a:bodyPr/>
        <a:lstStyle/>
        <a:p>
          <a:endParaRPr lang="ru-RU"/>
        </a:p>
      </dgm:t>
    </dgm:pt>
    <dgm:pt modelId="{00231EFB-4130-44DD-B644-9DAE591AAC84}" type="sibTrans" cxnId="{F8069538-640B-4FB9-AB53-42F575574C16}">
      <dgm:prSet/>
      <dgm:spPr/>
      <dgm:t>
        <a:bodyPr/>
        <a:lstStyle/>
        <a:p>
          <a:endParaRPr lang="ru-RU"/>
        </a:p>
      </dgm:t>
    </dgm:pt>
    <dgm:pt modelId="{61CAB5F7-4ABE-48A1-9817-27CE262CED2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9,89</a:t>
          </a:r>
          <a:endParaRPr lang="ru-RU" b="1" dirty="0">
            <a:solidFill>
              <a:schemeClr val="tx1"/>
            </a:solidFill>
          </a:endParaRPr>
        </a:p>
      </dgm:t>
    </dgm:pt>
    <dgm:pt modelId="{4FB7C233-0583-494F-9790-D7474E207EA0}" type="sibTrans" cxnId="{91A4C6C5-FCAF-47D8-A9D3-6B539842059B}">
      <dgm:prSet/>
      <dgm:spPr/>
      <dgm:t>
        <a:bodyPr/>
        <a:lstStyle/>
        <a:p>
          <a:endParaRPr lang="ru-RU"/>
        </a:p>
      </dgm:t>
    </dgm:pt>
    <dgm:pt modelId="{389CCB15-D63A-4C90-B395-4E8165DCCC1C}" type="parTrans" cxnId="{91A4C6C5-FCAF-47D8-A9D3-6B539842059B}">
      <dgm:prSet/>
      <dgm:spPr/>
      <dgm:t>
        <a:bodyPr/>
        <a:lstStyle/>
        <a:p>
          <a:endParaRPr lang="ru-RU"/>
        </a:p>
      </dgm:t>
    </dgm:pt>
    <dgm:pt modelId="{C3594343-46BE-4808-9861-DBE2EDD4B03F}">
      <dgm:prSet custT="1"/>
      <dgm:spPr/>
      <dgm:t>
        <a:bodyPr/>
        <a:lstStyle/>
        <a:p>
          <a:pPr algn="l"/>
          <a:r>
            <a:rPr lang="ru-RU" sz="1800" dirty="0" smtClean="0"/>
            <a:t>Строительство объекта теплоснабжения жилого дома</a:t>
          </a:r>
          <a:endParaRPr lang="ru-RU" sz="1800" dirty="0"/>
        </a:p>
      </dgm:t>
    </dgm:pt>
    <dgm:pt modelId="{B0C23DE8-23CA-463C-B5D7-E9B608A449AE}" type="parTrans" cxnId="{F02BD688-330C-4BAC-8BC2-E1E8EE6EB3DB}">
      <dgm:prSet/>
      <dgm:spPr/>
      <dgm:t>
        <a:bodyPr/>
        <a:lstStyle/>
        <a:p>
          <a:endParaRPr lang="ru-RU"/>
        </a:p>
      </dgm:t>
    </dgm:pt>
    <dgm:pt modelId="{F186D1F6-7C98-4412-BBBD-5DD0779D0D22}" type="sibTrans" cxnId="{F02BD688-330C-4BAC-8BC2-E1E8EE6EB3DB}">
      <dgm:prSet/>
      <dgm:spPr/>
      <dgm:t>
        <a:bodyPr/>
        <a:lstStyle/>
        <a:p>
          <a:endParaRPr lang="ru-RU"/>
        </a:p>
      </dgm:t>
    </dgm:pt>
    <dgm:pt modelId="{B8BB81AE-CE41-4103-94E9-030D83BEEEC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1,55</a:t>
          </a:r>
          <a:endParaRPr lang="ru-RU" b="1" dirty="0">
            <a:solidFill>
              <a:schemeClr val="tx1"/>
            </a:solidFill>
          </a:endParaRPr>
        </a:p>
      </dgm:t>
    </dgm:pt>
    <dgm:pt modelId="{5007E679-B4D0-4D54-B30A-51E025B4E83A}" type="parTrans" cxnId="{27EE0102-40B1-49FD-BF53-531995183496}">
      <dgm:prSet/>
      <dgm:spPr/>
      <dgm:t>
        <a:bodyPr/>
        <a:lstStyle/>
        <a:p>
          <a:endParaRPr lang="ru-RU"/>
        </a:p>
      </dgm:t>
    </dgm:pt>
    <dgm:pt modelId="{8E1E42F2-C47D-4BD4-AFC6-C5B6D346E090}" type="sibTrans" cxnId="{27EE0102-40B1-49FD-BF53-531995183496}">
      <dgm:prSet/>
      <dgm:spPr/>
      <dgm:t>
        <a:bodyPr/>
        <a:lstStyle/>
        <a:p>
          <a:endParaRPr lang="ru-RU"/>
        </a:p>
      </dgm:t>
    </dgm:pt>
    <dgm:pt modelId="{9553EA6D-3D9A-40F2-A55D-189A92D3B689}">
      <dgm:prSet custT="1"/>
      <dgm:spPr/>
      <dgm:t>
        <a:bodyPr/>
        <a:lstStyle/>
        <a:p>
          <a:r>
            <a:rPr lang="ru-RU" sz="1800" dirty="0" smtClean="0"/>
            <a:t>ПСД и строительство подземного перехода ул. Мира и ул. Украинская </a:t>
          </a:r>
          <a:endParaRPr lang="ru-RU" sz="1800" dirty="0"/>
        </a:p>
      </dgm:t>
    </dgm:pt>
    <dgm:pt modelId="{E0AA9841-A5C7-457B-B636-9591B75D0451}" type="parTrans" cxnId="{3C2E04CB-E3F6-429B-ADA4-0C2F7601C5BA}">
      <dgm:prSet/>
      <dgm:spPr/>
      <dgm:t>
        <a:bodyPr/>
        <a:lstStyle/>
        <a:p>
          <a:endParaRPr lang="ru-RU"/>
        </a:p>
      </dgm:t>
    </dgm:pt>
    <dgm:pt modelId="{49E65A95-865F-4319-B238-AC80BA380E1C}" type="sibTrans" cxnId="{3C2E04CB-E3F6-429B-ADA4-0C2F7601C5BA}">
      <dgm:prSet/>
      <dgm:spPr/>
      <dgm:t>
        <a:bodyPr/>
        <a:lstStyle/>
        <a:p>
          <a:endParaRPr lang="ru-RU"/>
        </a:p>
      </dgm:t>
    </dgm:pt>
    <dgm:pt modelId="{C3E89CF6-D06A-4618-A230-00C3D6A4B6F9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56,49</a:t>
          </a:r>
          <a:endParaRPr lang="ru-RU" b="1" dirty="0">
            <a:solidFill>
              <a:schemeClr val="tx1"/>
            </a:solidFill>
          </a:endParaRPr>
        </a:p>
      </dgm:t>
    </dgm:pt>
    <dgm:pt modelId="{6674F352-4A93-44A6-89D1-6235652CC444}" type="parTrans" cxnId="{5E8B3FB0-1E72-48C9-9B8D-C4E16DDE190B}">
      <dgm:prSet/>
      <dgm:spPr/>
      <dgm:t>
        <a:bodyPr/>
        <a:lstStyle/>
        <a:p>
          <a:endParaRPr lang="ru-RU"/>
        </a:p>
      </dgm:t>
    </dgm:pt>
    <dgm:pt modelId="{F7167CD2-162A-4A31-BD87-CE943C39D45D}" type="sibTrans" cxnId="{5E8B3FB0-1E72-48C9-9B8D-C4E16DDE190B}">
      <dgm:prSet/>
      <dgm:spPr/>
      <dgm:t>
        <a:bodyPr/>
        <a:lstStyle/>
        <a:p>
          <a:endParaRPr lang="ru-RU"/>
        </a:p>
      </dgm:t>
    </dgm:pt>
    <dgm:pt modelId="{A5ABD06C-E94D-4AFF-AC8D-A5DDD409FAC9}" type="pres">
      <dgm:prSet presAssocID="{C5ECD5B5-88C1-44A8-A8F6-DD51F2962B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6E0C8-D0A3-4857-B5FC-43AA0BF5D586}" type="pres">
      <dgm:prSet presAssocID="{A2D2DA5C-5B1D-4FE3-A1A2-749EC6A29DA2}" presName="composite" presStyleCnt="0"/>
      <dgm:spPr/>
    </dgm:pt>
    <dgm:pt modelId="{164D4BF7-A1F8-4AEC-8C1B-CE272FE7A041}" type="pres">
      <dgm:prSet presAssocID="{A2D2DA5C-5B1D-4FE3-A1A2-749EC6A29DA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056C7-02FF-4547-9DC4-BA731F20AFFF}" type="pres">
      <dgm:prSet presAssocID="{A2D2DA5C-5B1D-4FE3-A1A2-749EC6A29DA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C4AC7-8B94-4E77-9078-7470F11ED034}" type="pres">
      <dgm:prSet presAssocID="{9717F4F3-E9A9-4E49-B767-7094A635CBB5}" presName="sp" presStyleCnt="0"/>
      <dgm:spPr/>
    </dgm:pt>
    <dgm:pt modelId="{978E677A-8AD9-452A-A4B6-F9839399F273}" type="pres">
      <dgm:prSet presAssocID="{66D16C60-1818-4E92-8399-40B81ABBEEB0}" presName="composite" presStyleCnt="0"/>
      <dgm:spPr/>
    </dgm:pt>
    <dgm:pt modelId="{02F400D6-2AA4-40B0-A1C0-DA48E5BFAFAD}" type="pres">
      <dgm:prSet presAssocID="{66D16C60-1818-4E92-8399-40B81ABBEEB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B247B-4E2D-424B-A599-E7A6297CA99F}" type="pres">
      <dgm:prSet presAssocID="{66D16C60-1818-4E92-8399-40B81ABBEEB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30A4C-BD82-4854-A2E3-F10EEFE26F52}" type="pres">
      <dgm:prSet presAssocID="{E5F279CA-30EF-40B6-BF30-6B2C5FFCBF1C}" presName="sp" presStyleCnt="0"/>
      <dgm:spPr/>
    </dgm:pt>
    <dgm:pt modelId="{99E2B258-AB89-42B8-8E50-E1A67781841B}" type="pres">
      <dgm:prSet presAssocID="{C3E89CF6-D06A-4618-A230-00C3D6A4B6F9}" presName="composite" presStyleCnt="0"/>
      <dgm:spPr/>
    </dgm:pt>
    <dgm:pt modelId="{2FE088DD-9F7F-4392-A271-EF07F38C15AF}" type="pres">
      <dgm:prSet presAssocID="{C3E89CF6-D06A-4618-A230-00C3D6A4B6F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E6968-7E9A-4A47-8151-4B872D674BFA}" type="pres">
      <dgm:prSet presAssocID="{C3E89CF6-D06A-4618-A230-00C3D6A4B6F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469F5-7282-40F4-B413-82EDC1CBEDCC}" type="pres">
      <dgm:prSet presAssocID="{F7167CD2-162A-4A31-BD87-CE943C39D45D}" presName="sp" presStyleCnt="0"/>
      <dgm:spPr/>
    </dgm:pt>
    <dgm:pt modelId="{BB6D2F98-527F-4265-9136-54B81D5F9B5D}" type="pres">
      <dgm:prSet presAssocID="{61CAB5F7-4ABE-48A1-9817-27CE262CED25}" presName="composite" presStyleCnt="0"/>
      <dgm:spPr/>
    </dgm:pt>
    <dgm:pt modelId="{B15211D8-75F9-46CF-8F53-42918F4FA438}" type="pres">
      <dgm:prSet presAssocID="{61CAB5F7-4ABE-48A1-9817-27CE262CED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5D6C3-B484-4937-9162-A6A5BFE0745A}" type="pres">
      <dgm:prSet presAssocID="{61CAB5F7-4ABE-48A1-9817-27CE262CED25}" presName="descendantText" presStyleLbl="alignAcc1" presStyleIdx="3" presStyleCnt="5" custScaleY="133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46166-7A4E-4FB0-AE8C-C4A6EE3A080C}" type="pres">
      <dgm:prSet presAssocID="{4FB7C233-0583-494F-9790-D7474E207EA0}" presName="sp" presStyleCnt="0"/>
      <dgm:spPr/>
    </dgm:pt>
    <dgm:pt modelId="{074BEA3F-A05F-4CBE-8CE7-A04F7BC45AC8}" type="pres">
      <dgm:prSet presAssocID="{B8BB81AE-CE41-4103-94E9-030D83BEEECF}" presName="composite" presStyleCnt="0"/>
      <dgm:spPr/>
    </dgm:pt>
    <dgm:pt modelId="{AFDF48B5-4A31-4345-B58D-4A2FB4DE28E8}" type="pres">
      <dgm:prSet presAssocID="{B8BB81AE-CE41-4103-94E9-030D83BEEEC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8147A-844B-4DF0-BC4F-C1F4F6B0DE2E}" type="pres">
      <dgm:prSet presAssocID="{B8BB81AE-CE41-4103-94E9-030D83BEEECF}" presName="descendantText" presStyleLbl="alignAcc1" presStyleIdx="4" presStyleCnt="5" custScaleY="131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78F6A-C37C-4C8A-9849-2C46B697C8F5}" type="presOf" srcId="{67CD74E8-435F-4BA9-9229-C25E5264CF3A}" destId="{A48B247B-4E2D-424B-A599-E7A6297CA99F}" srcOrd="0" destOrd="0" presId="urn:microsoft.com/office/officeart/2005/8/layout/chevron2"/>
    <dgm:cxn modelId="{217AC4AB-CDE4-4F06-BBD5-D0906B1DD14E}" type="presOf" srcId="{66D16C60-1818-4E92-8399-40B81ABBEEB0}" destId="{02F400D6-2AA4-40B0-A1C0-DA48E5BFAFAD}" srcOrd="0" destOrd="0" presId="urn:microsoft.com/office/officeart/2005/8/layout/chevron2"/>
    <dgm:cxn modelId="{E45E19AA-6A8F-45DA-B62B-5E592AD61F15}" type="presOf" srcId="{B8BB81AE-CE41-4103-94E9-030D83BEEECF}" destId="{AFDF48B5-4A31-4345-B58D-4A2FB4DE28E8}" srcOrd="0" destOrd="0" presId="urn:microsoft.com/office/officeart/2005/8/layout/chevron2"/>
    <dgm:cxn modelId="{A3D27A71-C09F-49BE-9036-4C47F0C38DFC}" type="presOf" srcId="{C3594343-46BE-4808-9861-DBE2EDD4B03F}" destId="{A938147A-844B-4DF0-BC4F-C1F4F6B0DE2E}" srcOrd="0" destOrd="0" presId="urn:microsoft.com/office/officeart/2005/8/layout/chevron2"/>
    <dgm:cxn modelId="{7EE9AD00-57DA-4471-8DDC-A6DD64A3EFC6}" type="presOf" srcId="{C5ECD5B5-88C1-44A8-A8F6-DD51F2962BAE}" destId="{A5ABD06C-E94D-4AFF-AC8D-A5DDD409FAC9}" srcOrd="0" destOrd="0" presId="urn:microsoft.com/office/officeart/2005/8/layout/chevron2"/>
    <dgm:cxn modelId="{53E7A4FE-F4EF-496C-8F1E-CD5F141EA56A}" type="presOf" srcId="{A2D2DA5C-5B1D-4FE3-A1A2-749EC6A29DA2}" destId="{164D4BF7-A1F8-4AEC-8C1B-CE272FE7A041}" srcOrd="0" destOrd="0" presId="urn:microsoft.com/office/officeart/2005/8/layout/chevron2"/>
    <dgm:cxn modelId="{C4B2214D-9F1A-42EF-B287-90745C7EBE59}" type="presOf" srcId="{C2230A40-EB98-46D6-9DFE-F2A98D24C3CB}" destId="{CC0056C7-02FF-4547-9DC4-BA731F20AFFF}" srcOrd="0" destOrd="0" presId="urn:microsoft.com/office/officeart/2005/8/layout/chevron2"/>
    <dgm:cxn modelId="{483E068E-1E6E-40C8-B3DF-3ABA5C81EC0E}" type="presOf" srcId="{61CAB5F7-4ABE-48A1-9817-27CE262CED25}" destId="{B15211D8-75F9-46CF-8F53-42918F4FA438}" srcOrd="0" destOrd="0" presId="urn:microsoft.com/office/officeart/2005/8/layout/chevron2"/>
    <dgm:cxn modelId="{2685DD68-E35B-4626-86A4-19F65D744B82}" type="presOf" srcId="{C3E89CF6-D06A-4618-A230-00C3D6A4B6F9}" destId="{2FE088DD-9F7F-4392-A271-EF07F38C15AF}" srcOrd="0" destOrd="0" presId="urn:microsoft.com/office/officeart/2005/8/layout/chevron2"/>
    <dgm:cxn modelId="{7589439E-9032-4B54-88CD-0D96DDACF2E0}" srcId="{C3E89CF6-D06A-4618-A230-00C3D6A4B6F9}" destId="{074DD884-E3D6-4B18-8C03-0F5A4A789277}" srcOrd="0" destOrd="0" parTransId="{4983CCA8-CAB2-4EFB-B3DD-44D73E8F3C2A}" sibTransId="{4B8B7BFF-9875-4564-9E2C-E362E1B95C07}"/>
    <dgm:cxn modelId="{F02BD688-330C-4BAC-8BC2-E1E8EE6EB3DB}" srcId="{B8BB81AE-CE41-4103-94E9-030D83BEEECF}" destId="{C3594343-46BE-4808-9861-DBE2EDD4B03F}" srcOrd="0" destOrd="0" parTransId="{B0C23DE8-23CA-463C-B5D7-E9B608A449AE}" sibTransId="{F186D1F6-7C98-4412-BBBD-5DD0779D0D22}"/>
    <dgm:cxn modelId="{8CD3B8C4-2B5B-4671-BC40-D40A7F36F6CC}" type="presOf" srcId="{9553EA6D-3D9A-40F2-A55D-189A92D3B689}" destId="{C125D6C3-B484-4937-9162-A6A5BFE0745A}" srcOrd="0" destOrd="0" presId="urn:microsoft.com/office/officeart/2005/8/layout/chevron2"/>
    <dgm:cxn modelId="{435F5910-B3ED-4E42-B9D7-16C2995B201D}" srcId="{A2D2DA5C-5B1D-4FE3-A1A2-749EC6A29DA2}" destId="{C2230A40-EB98-46D6-9DFE-F2A98D24C3CB}" srcOrd="0" destOrd="0" parTransId="{04C40EB6-3E11-4279-B221-85EC40A1B036}" sibTransId="{0424C9CD-D7FC-4D3A-8D59-FBC4A039C968}"/>
    <dgm:cxn modelId="{5E8B3FB0-1E72-48C9-9B8D-C4E16DDE190B}" srcId="{C5ECD5B5-88C1-44A8-A8F6-DD51F2962BAE}" destId="{C3E89CF6-D06A-4618-A230-00C3D6A4B6F9}" srcOrd="2" destOrd="0" parTransId="{6674F352-4A93-44A6-89D1-6235652CC444}" sibTransId="{F7167CD2-162A-4A31-BD87-CE943C39D45D}"/>
    <dgm:cxn modelId="{91A4C6C5-FCAF-47D8-A9D3-6B539842059B}" srcId="{C5ECD5B5-88C1-44A8-A8F6-DD51F2962BAE}" destId="{61CAB5F7-4ABE-48A1-9817-27CE262CED25}" srcOrd="3" destOrd="0" parTransId="{389CCB15-D63A-4C90-B395-4E8165DCCC1C}" sibTransId="{4FB7C233-0583-494F-9790-D7474E207EA0}"/>
    <dgm:cxn modelId="{92C37DC1-046D-4162-BB27-B13E55FB10B7}" srcId="{C5ECD5B5-88C1-44A8-A8F6-DD51F2962BAE}" destId="{66D16C60-1818-4E92-8399-40B81ABBEEB0}" srcOrd="1" destOrd="0" parTransId="{2D04B3CA-430C-448C-9B17-E57902E8B4E7}" sibTransId="{E5F279CA-30EF-40B6-BF30-6B2C5FFCBF1C}"/>
    <dgm:cxn modelId="{D73987F2-CA74-45C8-B9A2-D055D1A07E1C}" type="presOf" srcId="{074DD884-E3D6-4B18-8C03-0F5A4A789277}" destId="{43AE6968-7E9A-4A47-8151-4B872D674BFA}" srcOrd="0" destOrd="0" presId="urn:microsoft.com/office/officeart/2005/8/layout/chevron2"/>
    <dgm:cxn modelId="{3C2E04CB-E3F6-429B-ADA4-0C2F7601C5BA}" srcId="{61CAB5F7-4ABE-48A1-9817-27CE262CED25}" destId="{9553EA6D-3D9A-40F2-A55D-189A92D3B689}" srcOrd="0" destOrd="0" parTransId="{E0AA9841-A5C7-457B-B636-9591B75D0451}" sibTransId="{49E65A95-865F-4319-B238-AC80BA380E1C}"/>
    <dgm:cxn modelId="{D4659474-0661-42C2-89F5-5A3C3AAC71FD}" srcId="{C5ECD5B5-88C1-44A8-A8F6-DD51F2962BAE}" destId="{A2D2DA5C-5B1D-4FE3-A1A2-749EC6A29DA2}" srcOrd="0" destOrd="0" parTransId="{2F3423FB-15A0-4A64-B511-8B780DEF4F85}" sibTransId="{9717F4F3-E9A9-4E49-B767-7094A635CBB5}"/>
    <dgm:cxn modelId="{F8069538-640B-4FB9-AB53-42F575574C16}" srcId="{66D16C60-1818-4E92-8399-40B81ABBEEB0}" destId="{67CD74E8-435F-4BA9-9229-C25E5264CF3A}" srcOrd="0" destOrd="0" parTransId="{62E08D7F-7B7C-4930-80FC-7CBA09B85115}" sibTransId="{00231EFB-4130-44DD-B644-9DAE591AAC84}"/>
    <dgm:cxn modelId="{27EE0102-40B1-49FD-BF53-531995183496}" srcId="{C5ECD5B5-88C1-44A8-A8F6-DD51F2962BAE}" destId="{B8BB81AE-CE41-4103-94E9-030D83BEEECF}" srcOrd="4" destOrd="0" parTransId="{5007E679-B4D0-4D54-B30A-51E025B4E83A}" sibTransId="{8E1E42F2-C47D-4BD4-AFC6-C5B6D346E090}"/>
    <dgm:cxn modelId="{24245FB7-742C-4EE3-9B2B-8A71EDAD10FE}" type="presParOf" srcId="{A5ABD06C-E94D-4AFF-AC8D-A5DDD409FAC9}" destId="{1DB6E0C8-D0A3-4857-B5FC-43AA0BF5D586}" srcOrd="0" destOrd="0" presId="urn:microsoft.com/office/officeart/2005/8/layout/chevron2"/>
    <dgm:cxn modelId="{8B6CF409-83CB-4DF8-9BEF-F9B6830E8CAE}" type="presParOf" srcId="{1DB6E0C8-D0A3-4857-B5FC-43AA0BF5D586}" destId="{164D4BF7-A1F8-4AEC-8C1B-CE272FE7A041}" srcOrd="0" destOrd="0" presId="urn:microsoft.com/office/officeart/2005/8/layout/chevron2"/>
    <dgm:cxn modelId="{6E05E1F2-8FD2-4E69-A416-B139355E5007}" type="presParOf" srcId="{1DB6E0C8-D0A3-4857-B5FC-43AA0BF5D586}" destId="{CC0056C7-02FF-4547-9DC4-BA731F20AFFF}" srcOrd="1" destOrd="0" presId="urn:microsoft.com/office/officeart/2005/8/layout/chevron2"/>
    <dgm:cxn modelId="{2916FB23-E375-49A3-A069-833254F7D62F}" type="presParOf" srcId="{A5ABD06C-E94D-4AFF-AC8D-A5DDD409FAC9}" destId="{A70C4AC7-8B94-4E77-9078-7470F11ED034}" srcOrd="1" destOrd="0" presId="urn:microsoft.com/office/officeart/2005/8/layout/chevron2"/>
    <dgm:cxn modelId="{3D95F970-3D86-41D7-A986-996A76D93D55}" type="presParOf" srcId="{A5ABD06C-E94D-4AFF-AC8D-A5DDD409FAC9}" destId="{978E677A-8AD9-452A-A4B6-F9839399F273}" srcOrd="2" destOrd="0" presId="urn:microsoft.com/office/officeart/2005/8/layout/chevron2"/>
    <dgm:cxn modelId="{822B0BFA-9D5A-44AC-A4BE-F6D2BABFEC01}" type="presParOf" srcId="{978E677A-8AD9-452A-A4B6-F9839399F273}" destId="{02F400D6-2AA4-40B0-A1C0-DA48E5BFAFAD}" srcOrd="0" destOrd="0" presId="urn:microsoft.com/office/officeart/2005/8/layout/chevron2"/>
    <dgm:cxn modelId="{A3931BC8-5B80-4E06-9FBB-F5F414F11FAE}" type="presParOf" srcId="{978E677A-8AD9-452A-A4B6-F9839399F273}" destId="{A48B247B-4E2D-424B-A599-E7A6297CA99F}" srcOrd="1" destOrd="0" presId="urn:microsoft.com/office/officeart/2005/8/layout/chevron2"/>
    <dgm:cxn modelId="{7D158F8C-D52D-4FF4-9A0E-95E82D427670}" type="presParOf" srcId="{A5ABD06C-E94D-4AFF-AC8D-A5DDD409FAC9}" destId="{AB130A4C-BD82-4854-A2E3-F10EEFE26F52}" srcOrd="3" destOrd="0" presId="urn:microsoft.com/office/officeart/2005/8/layout/chevron2"/>
    <dgm:cxn modelId="{EB32C160-2BB7-44DF-B5E4-CC7CD6D27758}" type="presParOf" srcId="{A5ABD06C-E94D-4AFF-AC8D-A5DDD409FAC9}" destId="{99E2B258-AB89-42B8-8E50-E1A67781841B}" srcOrd="4" destOrd="0" presId="urn:microsoft.com/office/officeart/2005/8/layout/chevron2"/>
    <dgm:cxn modelId="{FE0E5CF5-3A14-418B-A5D3-3574DF5A76CC}" type="presParOf" srcId="{99E2B258-AB89-42B8-8E50-E1A67781841B}" destId="{2FE088DD-9F7F-4392-A271-EF07F38C15AF}" srcOrd="0" destOrd="0" presId="urn:microsoft.com/office/officeart/2005/8/layout/chevron2"/>
    <dgm:cxn modelId="{88E264FF-6482-47FA-8F8C-24EF4ACAAACA}" type="presParOf" srcId="{99E2B258-AB89-42B8-8E50-E1A67781841B}" destId="{43AE6968-7E9A-4A47-8151-4B872D674BFA}" srcOrd="1" destOrd="0" presId="urn:microsoft.com/office/officeart/2005/8/layout/chevron2"/>
    <dgm:cxn modelId="{E2B585C8-6122-4AAD-9221-48EB97312D9F}" type="presParOf" srcId="{A5ABD06C-E94D-4AFF-AC8D-A5DDD409FAC9}" destId="{2AB469F5-7282-40F4-B413-82EDC1CBEDCC}" srcOrd="5" destOrd="0" presId="urn:microsoft.com/office/officeart/2005/8/layout/chevron2"/>
    <dgm:cxn modelId="{23F62AF8-7E2F-446F-99F5-3144632ABCFF}" type="presParOf" srcId="{A5ABD06C-E94D-4AFF-AC8D-A5DDD409FAC9}" destId="{BB6D2F98-527F-4265-9136-54B81D5F9B5D}" srcOrd="6" destOrd="0" presId="urn:microsoft.com/office/officeart/2005/8/layout/chevron2"/>
    <dgm:cxn modelId="{A47AFB20-EC54-4FF6-BEA8-EAA82E6D33E0}" type="presParOf" srcId="{BB6D2F98-527F-4265-9136-54B81D5F9B5D}" destId="{B15211D8-75F9-46CF-8F53-42918F4FA438}" srcOrd="0" destOrd="0" presId="urn:microsoft.com/office/officeart/2005/8/layout/chevron2"/>
    <dgm:cxn modelId="{154EAF4D-520B-4878-8A6D-2A7988AD2F9B}" type="presParOf" srcId="{BB6D2F98-527F-4265-9136-54B81D5F9B5D}" destId="{C125D6C3-B484-4937-9162-A6A5BFE0745A}" srcOrd="1" destOrd="0" presId="urn:microsoft.com/office/officeart/2005/8/layout/chevron2"/>
    <dgm:cxn modelId="{65247FFD-CF0B-4BFB-AC13-2920329A7C9E}" type="presParOf" srcId="{A5ABD06C-E94D-4AFF-AC8D-A5DDD409FAC9}" destId="{79A46166-7A4E-4FB0-AE8C-C4A6EE3A080C}" srcOrd="7" destOrd="0" presId="urn:microsoft.com/office/officeart/2005/8/layout/chevron2"/>
    <dgm:cxn modelId="{74025528-A09E-4373-9396-168363721727}" type="presParOf" srcId="{A5ABD06C-E94D-4AFF-AC8D-A5DDD409FAC9}" destId="{074BEA3F-A05F-4CBE-8CE7-A04F7BC45AC8}" srcOrd="8" destOrd="0" presId="urn:microsoft.com/office/officeart/2005/8/layout/chevron2"/>
    <dgm:cxn modelId="{298BF528-6401-4C9E-AB61-7E03507DF15F}" type="presParOf" srcId="{074BEA3F-A05F-4CBE-8CE7-A04F7BC45AC8}" destId="{AFDF48B5-4A31-4345-B58D-4A2FB4DE28E8}" srcOrd="0" destOrd="0" presId="urn:microsoft.com/office/officeart/2005/8/layout/chevron2"/>
    <dgm:cxn modelId="{6BC2D4FF-DAB7-4903-A3BD-FEBB9602B3C3}" type="presParOf" srcId="{074BEA3F-A05F-4CBE-8CE7-A04F7BC45AC8}" destId="{A938147A-844B-4DF0-BC4F-C1F4F6B0DE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B49C-D668-4C0D-871D-4D8964F07774}">
      <dsp:nvSpPr>
        <dsp:cNvPr id="0" name=""/>
        <dsp:cNvSpPr/>
      </dsp:nvSpPr>
      <dsp:spPr>
        <a:xfrm>
          <a:off x="4903725" y="2972469"/>
          <a:ext cx="4065132" cy="2528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Сдерживание роста мун. долга. Сокращение расходов по его обслуживанию </a:t>
          </a:r>
          <a:endParaRPr lang="ru-RU" sz="2000" kern="1200" dirty="0"/>
        </a:p>
      </dsp:txBody>
      <dsp:txXfrm>
        <a:off x="6178807" y="3660127"/>
        <a:ext cx="2734508" cy="1785263"/>
      </dsp:txXfrm>
    </dsp:sp>
    <dsp:sp modelId="{C742F15A-18B5-45F3-939C-AB89E24E61DB}">
      <dsp:nvSpPr>
        <dsp:cNvPr id="0" name=""/>
        <dsp:cNvSpPr/>
      </dsp:nvSpPr>
      <dsp:spPr>
        <a:xfrm>
          <a:off x="0" y="3015700"/>
          <a:ext cx="3952516" cy="2487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Получение дополнительной финансовой помощи       </a:t>
          </a: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(субсидии, дотации, иные межбюджетные трансферты)</a:t>
          </a:r>
          <a:endParaRPr lang="ru-RU" sz="1100" kern="1200" dirty="0"/>
        </a:p>
      </dsp:txBody>
      <dsp:txXfrm>
        <a:off x="54645" y="3692248"/>
        <a:ext cx="2657471" cy="1756419"/>
      </dsp:txXfrm>
    </dsp:sp>
    <dsp:sp modelId="{3C53F5CC-4E02-4E88-B0AD-F0E2A3803103}">
      <dsp:nvSpPr>
        <dsp:cNvPr id="0" name=""/>
        <dsp:cNvSpPr/>
      </dsp:nvSpPr>
      <dsp:spPr>
        <a:xfrm>
          <a:off x="5117436" y="110321"/>
          <a:ext cx="3851421" cy="1759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расходов бюджета города-курорта Пятигорска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1507" y="148965"/>
        <a:ext cx="2618706" cy="1242113"/>
      </dsp:txXfrm>
    </dsp:sp>
    <dsp:sp modelId="{01BDBD96-6558-47AD-B233-EA8E62EB69DD}">
      <dsp:nvSpPr>
        <dsp:cNvPr id="0" name=""/>
        <dsp:cNvSpPr/>
      </dsp:nvSpPr>
      <dsp:spPr>
        <a:xfrm>
          <a:off x="0" y="132037"/>
          <a:ext cx="4002068" cy="1670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Мобилизация дополнительных налоговых и неналоговых доходов</a:t>
          </a:r>
          <a:endParaRPr lang="ru-RU" sz="2000" kern="1200" dirty="0"/>
        </a:p>
      </dsp:txBody>
      <dsp:txXfrm>
        <a:off x="36703" y="168740"/>
        <a:ext cx="2728041" cy="1179736"/>
      </dsp:txXfrm>
    </dsp:sp>
    <dsp:sp modelId="{4880FCE6-7A8C-4F3B-8CD3-B1F727E66F85}">
      <dsp:nvSpPr>
        <dsp:cNvPr id="0" name=""/>
        <dsp:cNvSpPr/>
      </dsp:nvSpPr>
      <dsp:spPr>
        <a:xfrm>
          <a:off x="2122223" y="445443"/>
          <a:ext cx="2387591" cy="232158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</a:rPr>
            <a:t>51,6</a:t>
          </a:r>
          <a:endParaRPr lang="ru-RU" sz="4000" b="1" kern="1200" dirty="0">
            <a:solidFill>
              <a:srgbClr val="FF0000"/>
            </a:solidFill>
          </a:endParaRPr>
        </a:p>
      </dsp:txBody>
      <dsp:txXfrm>
        <a:off x="2821532" y="1125418"/>
        <a:ext cx="1688282" cy="1641605"/>
      </dsp:txXfrm>
    </dsp:sp>
    <dsp:sp modelId="{DA1A51AD-DFF0-4818-8CDE-A550BE74C196}">
      <dsp:nvSpPr>
        <dsp:cNvPr id="0" name=""/>
        <dsp:cNvSpPr/>
      </dsp:nvSpPr>
      <dsp:spPr>
        <a:xfrm rot="5400000">
          <a:off x="4548445" y="398577"/>
          <a:ext cx="2359210" cy="23592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</a:rPr>
            <a:t>53,8</a:t>
          </a:r>
          <a:endParaRPr lang="ru-RU" sz="4000" b="1" kern="1200" dirty="0">
            <a:solidFill>
              <a:srgbClr val="FF0000"/>
            </a:solidFill>
          </a:endParaRPr>
        </a:p>
      </dsp:txBody>
      <dsp:txXfrm rot="-5400000">
        <a:off x="4548445" y="1089574"/>
        <a:ext cx="1668213" cy="1668213"/>
      </dsp:txXfrm>
    </dsp:sp>
    <dsp:sp modelId="{D8BB62E3-0652-4097-9660-DBE8E43D540B}">
      <dsp:nvSpPr>
        <dsp:cNvPr id="0" name=""/>
        <dsp:cNvSpPr/>
      </dsp:nvSpPr>
      <dsp:spPr>
        <a:xfrm rot="10800000">
          <a:off x="4519875" y="2819102"/>
          <a:ext cx="2359210" cy="23592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</a:rPr>
            <a:t>37,4</a:t>
          </a:r>
          <a:endParaRPr lang="ru-RU" sz="4000" b="1" kern="1200" dirty="0">
            <a:solidFill>
              <a:srgbClr val="FF0000"/>
            </a:solidFill>
          </a:endParaRPr>
        </a:p>
      </dsp:txBody>
      <dsp:txXfrm rot="10800000">
        <a:off x="4519875" y="2819102"/>
        <a:ext cx="1668213" cy="1668213"/>
      </dsp:txXfrm>
    </dsp:sp>
    <dsp:sp modelId="{8BD5D381-CC07-4171-8C6A-DF0ED1C694D2}">
      <dsp:nvSpPr>
        <dsp:cNvPr id="0" name=""/>
        <dsp:cNvSpPr/>
      </dsp:nvSpPr>
      <dsp:spPr>
        <a:xfrm rot="16200000">
          <a:off x="2110344" y="2842045"/>
          <a:ext cx="2375252" cy="23133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rgbClr val="FF0000"/>
              </a:solidFill>
            </a:rPr>
            <a:t>749</a:t>
          </a:r>
          <a:endParaRPr lang="ru-RU" sz="4300" b="1" kern="1200" dirty="0">
            <a:solidFill>
              <a:srgbClr val="FF0000"/>
            </a:solidFill>
          </a:endParaRPr>
        </a:p>
      </dsp:txBody>
      <dsp:txXfrm rot="5400000">
        <a:off x="2818855" y="2811105"/>
        <a:ext cx="1635800" cy="1679557"/>
      </dsp:txXfrm>
    </dsp:sp>
    <dsp:sp modelId="{481F5C48-DFDA-432C-9AD4-532AB25F1D19}">
      <dsp:nvSpPr>
        <dsp:cNvPr id="0" name=""/>
        <dsp:cNvSpPr/>
      </dsp:nvSpPr>
      <dsp:spPr>
        <a:xfrm>
          <a:off x="4077151" y="2331413"/>
          <a:ext cx="814554" cy="708307"/>
        </a:xfrm>
        <a:prstGeom prst="blockArc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9ECA4-2EFD-428E-9DAF-C1FDADBF9BAF}">
      <dsp:nvSpPr>
        <dsp:cNvPr id="0" name=""/>
        <dsp:cNvSpPr/>
      </dsp:nvSpPr>
      <dsp:spPr>
        <a:xfrm rot="10800000">
          <a:off x="4077151" y="2603840"/>
          <a:ext cx="814554" cy="708307"/>
        </a:xfrm>
        <a:prstGeom prst="blockArc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0.45555</cdr:x>
      <cdr:y>0.50576</cdr:y>
    </cdr:from>
    <cdr:to>
      <cdr:x>0.60541</cdr:x>
      <cdr:y>0.58404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5289325" y="2419067"/>
          <a:ext cx="1740125" cy="374416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F7FD03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0.89126</cdr:x>
      <cdr:y>0.03837</cdr:y>
    </cdr:from>
    <cdr:to>
      <cdr:x>1</cdr:x>
      <cdr:y>0.09904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149688" y="214112"/>
          <a:ext cx="994311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0.77883</cdr:x>
      <cdr:y>0.02191</cdr:y>
    </cdr:from>
    <cdr:to>
      <cdr:x>0.88756</cdr:x>
      <cdr:y>0.08117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21576" y="135640"/>
          <a:ext cx="994318" cy="366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0.34187</cdr:x>
      <cdr:y>0.56486</cdr:y>
    </cdr:from>
    <cdr:to>
      <cdr:x>0.44715</cdr:x>
      <cdr:y>0.78695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0785" y="2979881"/>
          <a:ext cx="1290632" cy="1171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0.33254</cdr:x>
      <cdr:y>0.61</cdr:y>
    </cdr:from>
    <cdr:to>
      <cdr:x>0.45363</cdr:x>
      <cdr:y>0.76167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6485" y="3218006"/>
          <a:ext cx="1484313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0.25461</cdr:x>
      <cdr:y>0.56881</cdr:y>
    </cdr:from>
    <cdr:to>
      <cdr:x>0.297</cdr:x>
      <cdr:y>0.6052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059472" y="4020083"/>
          <a:ext cx="342900" cy="2571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0.51131</cdr:x>
      <cdr:y>0.76288</cdr:y>
    </cdr:from>
    <cdr:to>
      <cdr:x>0.56195</cdr:x>
      <cdr:y>0.7777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135922" y="5391683"/>
          <a:ext cx="409575" cy="1047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0.25814</cdr:x>
      <cdr:y>0.48121</cdr:y>
    </cdr:from>
    <cdr:to>
      <cdr:x>0.29229</cdr:x>
      <cdr:y>0.52299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088047" y="3400958"/>
          <a:ext cx="276225" cy="2952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0.51956</cdr:x>
      <cdr:y>0.66719</cdr:y>
    </cdr:from>
    <cdr:to>
      <cdr:x>0.57137</cdr:x>
      <cdr:y>0.6928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4202597" y="4715408"/>
          <a:ext cx="419100" cy="1809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0.09799</cdr:x>
      <cdr:y>0.48525</cdr:y>
    </cdr:from>
    <cdr:to>
      <cdr:x>0.1239</cdr:x>
      <cdr:y>0.50951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>
          <a:off x="792647" y="3429533"/>
          <a:ext cx="209550" cy="1714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0.08975</cdr:x>
      <cdr:y>0.5122</cdr:y>
    </cdr:from>
    <cdr:to>
      <cdr:x>0.12272</cdr:x>
      <cdr:y>0.52029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725972" y="3620033"/>
          <a:ext cx="266700" cy="571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0.34923</cdr:x>
      <cdr:y>0.68606</cdr:y>
    </cdr:from>
    <cdr:to>
      <cdr:x>0.38296</cdr:x>
      <cdr:y>0.70627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V="1">
          <a:off x="2824840" y="4848758"/>
          <a:ext cx="272857" cy="1428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0.34057</cdr:x>
      <cdr:y>0.65506</cdr:y>
    </cdr:from>
    <cdr:to>
      <cdr:x>0.38532</cdr:x>
      <cdr:y>0.68741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2754797" y="4629683"/>
          <a:ext cx="361950" cy="228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11.06.2019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675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7DF28-DBB8-4ED4-A88B-47882B65AFF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69B92-2740-4E0E-BC54-13EC54046C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BA99-97C5-4124-94F8-9F291347952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9F3BD-AEB6-4956-BD9D-F04BB99BE1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9D488-0D00-405C-863F-A01FFCE35E6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EB22-2F1F-4D6D-A69A-33696A734E0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56C1-0F88-44CC-B838-11393E9E3E8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A471-2578-4C0D-A6F5-2A525756749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8249-9FA6-4048-8E55-71D72C70AA0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417DA-15BA-4A99-9E11-197F777F3E3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D74C-DF6A-4879-96D8-54F1694CAC9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AD7E48C-1E51-4651-BA25-8E4CA41679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3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9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chart" Target="../charts/chart21.xml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ln>
            <a:noFill/>
          </a:ln>
          <a:effectLst>
            <a:outerShdw blurRad="381000" dir="21540000" sx="200000" sy="2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 fontAlgn="base">
              <a:spcAft>
                <a:spcPct val="0"/>
              </a:spcAft>
              <a:buNone/>
              <a:defRPr/>
            </a:pP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Отчёт </a:t>
            </a:r>
            <a:b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 исполнении бюджета города-курорта Пятигорска за </a:t>
            </a:r>
            <a:r>
              <a:rPr lang="ru-RU" sz="4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</a:t>
            </a: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</a:t>
            </a:r>
            <a:endParaRPr lang="en-US" sz="4800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2"/>
          <p:cNvSpPr txBox="1">
            <a:spLocks/>
          </p:cNvSpPr>
          <p:nvPr/>
        </p:nvSpPr>
        <p:spPr>
          <a:xfrm>
            <a:off x="895351" y="-2329"/>
            <a:ext cx="8248649" cy="821479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Привлечение средств на условиях софинансирования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году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-2" y="1119188"/>
            <a:ext cx="6877049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Направление расходования</a:t>
            </a:r>
            <a:endParaRPr lang="ru-RU" sz="16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73928" y="1119188"/>
            <a:ext cx="1257301" cy="53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федеральный и краевой бюджеты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134350" y="1120754"/>
            <a:ext cx="1009650" cy="53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городской бюджет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7406" y="634484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3845"/>
              </p:ext>
            </p:extLst>
          </p:nvPr>
        </p:nvGraphicFramePr>
        <p:xfrm>
          <a:off x="0" y="1657479"/>
          <a:ext cx="9105900" cy="5200520"/>
        </p:xfrm>
        <a:graphic>
          <a:graphicData uri="http://schemas.openxmlformats.org/drawingml/2006/table">
            <a:tbl>
              <a:tblPr/>
              <a:tblGrid>
                <a:gridCol w="6831449"/>
                <a:gridCol w="1217206"/>
                <a:gridCol w="1057245"/>
              </a:tblGrid>
              <a:tr h="280614">
                <a:tc>
                  <a:txBody>
                    <a:bodyPr/>
                    <a:lstStyle/>
                    <a:p>
                      <a:pPr marL="180975" indent="-180975"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Повышение зарплаты работников культуры и доп.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32626">
                <a:tc>
                  <a:txBody>
                    <a:bodyPr/>
                    <a:lstStyle/>
                    <a:p>
                      <a:pPr marL="180975" indent="-180975"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Социальные выплаты молодым семьям на приобретение жилья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Формирование доступной среды для маломобильных граждан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86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Замена оконных блоков в образовательных учреждениях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10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Ремонт дорог, строительство светофора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пешеходного перехода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83,64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02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Реконструкция парка Победы, парка Нагорный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02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Проведение работ по ремонту кровель школ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115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Благоустройство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6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Благоустройство 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формирование современной городской среды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259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Обеспечение безопасности в местах массового пребывания людей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Укрепление материально-технической базы сельских домов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Развитие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курортной инфраструктуры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36,98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Приобретение коммунальной техники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Градостроительная деятельность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Комплектование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книжных фондов муниципальных библиотек 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490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450,48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895351" y="0"/>
            <a:ext cx="8248217" cy="73865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Курортный сбор в 2018 году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3112106"/>
              </p:ext>
            </p:extLst>
          </p:nvPr>
        </p:nvGraphicFramePr>
        <p:xfrm>
          <a:off x="57149" y="1119188"/>
          <a:ext cx="5105401" cy="473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5275" y="6219825"/>
            <a:ext cx="276225" cy="20955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5275" y="6429375"/>
            <a:ext cx="276225" cy="209550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3425" y="6161901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87" y="6361926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1675" y="6209526"/>
            <a:ext cx="276225" cy="2095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90721" y="6189702"/>
            <a:ext cx="276225" cy="209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71674" y="6419850"/>
            <a:ext cx="276225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90720" y="6429375"/>
            <a:ext cx="276225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86225" y="6142851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9362" y="6161900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6225" y="6391275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9362" y="6399252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76" y="1550635"/>
            <a:ext cx="3965224" cy="264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76" y="4193359"/>
            <a:ext cx="3964791" cy="26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19460" y="1119188"/>
            <a:ext cx="412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парка «Цветник»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907619" y="118601"/>
            <a:ext cx="8248217" cy="73865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2016-2018году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19495815"/>
              </p:ext>
            </p:extLst>
          </p:nvPr>
        </p:nvGraphicFramePr>
        <p:xfrm>
          <a:off x="-1942885" y="1582594"/>
          <a:ext cx="12258460" cy="527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Штриховая стрелка вправо 28"/>
          <p:cNvSpPr/>
          <p:nvPr/>
        </p:nvSpPr>
        <p:spPr>
          <a:xfrm>
            <a:off x="5371079" y="882166"/>
            <a:ext cx="1600195" cy="15204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33002" y="1411548"/>
            <a:ext cx="127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- 4,4  </a:t>
            </a: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71403" y="1466048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44" y="857251"/>
            <a:ext cx="1817688" cy="144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71737" y="1364678"/>
            <a:ext cx="127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- 1,4%</a:t>
            </a:r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178100" y="5743492"/>
            <a:ext cx="2337287" cy="544149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0" y="5340895"/>
            <a:ext cx="2028824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первоначальный план</a:t>
            </a:r>
            <a:endParaRPr lang="ru-RU" altLang="ru-RU" sz="1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1915076" y="5341536"/>
            <a:ext cx="1470378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уточненный план</a:t>
            </a:r>
            <a:r>
              <a:rPr lang="ru-RU" altLang="ru-RU" sz="1400" b="1" dirty="0"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z="1400" b="1" dirty="0">
                <a:latin typeface="Verdana" pitchFamily="34" charset="0"/>
                <a:cs typeface="Times New Roman" pitchFamily="18" charset="0"/>
              </a:rPr>
            </a:br>
            <a:endParaRPr lang="ru-RU" altLang="ru-RU" sz="1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385454" y="5308727"/>
            <a:ext cx="1487839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Кассовое исполнение</a:t>
            </a:r>
            <a:r>
              <a:rPr lang="ru-RU" altLang="ru-RU" sz="1600" b="1" dirty="0"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Verdana" pitchFamily="34" charset="0"/>
                <a:cs typeface="Times New Roman" pitchFamily="18" charset="0"/>
              </a:rPr>
            </a:br>
            <a:endParaRPr lang="ru-RU" altLang="ru-RU" sz="16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40556" y="6413496"/>
            <a:ext cx="1084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latin typeface="Arial" pitchFamily="34" charset="0"/>
              </a:rPr>
              <a:t>+ 614,9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979358" y="6407172"/>
            <a:ext cx="1440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latin typeface="Arial" pitchFamily="34" charset="0"/>
              </a:rPr>
              <a:t>97,7%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515387" y="5808861"/>
            <a:ext cx="2116316" cy="478780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100" y="113823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895352" y="0"/>
            <a:ext cx="8248648" cy="8477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Основные характеристики расходов бюджета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993" y="1097437"/>
            <a:ext cx="3647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факторы повлиявшие на кассовое исполнение расходов</a:t>
            </a:r>
            <a:endParaRPr lang="ru-RU" sz="20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2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83786910"/>
              </p:ext>
            </p:extLst>
          </p:nvPr>
        </p:nvGraphicFramePr>
        <p:xfrm>
          <a:off x="-662669" y="1333335"/>
          <a:ext cx="9096375" cy="454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19677" y="2381250"/>
            <a:ext cx="395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85164" y="2299358"/>
            <a:ext cx="3687387" cy="9962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долгосрочного контракта на строительство подземного пешеходного перехода с окончанием работ в 2019 году</a:t>
            </a:r>
            <a:endParaRPr lang="ru-RU" sz="14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10993" y="3190875"/>
            <a:ext cx="3561558" cy="10096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реализация в полном объеме в 2018 году молодыми семьями права на социальные выплаты на приобретение жилья, получивших извещение сроком до 30 мая 2019 года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410993" y="4200525"/>
            <a:ext cx="3561558" cy="7530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численности получателей ежемесячных и единовременных  денежных выплат</a:t>
            </a:r>
            <a:endParaRPr lang="ru-RU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26364" y="5125929"/>
            <a:ext cx="3416539" cy="5331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по результатам закупок </a:t>
            </a:r>
            <a:endParaRPr lang="ru-RU" sz="39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68678" y="5762708"/>
            <a:ext cx="3531911" cy="5331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Экономия по процентным платежам по обслуживанию муниципального долга</a:t>
            </a:r>
            <a:endParaRPr lang="ru-RU" sz="14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945767" y="132426"/>
            <a:ext cx="8198233" cy="8543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Пятигорска в разрезе муниципальных программ в 2018 году, %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48723318"/>
              </p:ext>
            </p:extLst>
          </p:nvPr>
        </p:nvGraphicFramePr>
        <p:xfrm>
          <a:off x="-390525" y="1743075"/>
          <a:ext cx="9484109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1120471"/>
              </p:ext>
            </p:extLst>
          </p:nvPr>
        </p:nvGraphicFramePr>
        <p:xfrm>
          <a:off x="1123949" y="986761"/>
          <a:ext cx="7569585" cy="70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14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1" y="1"/>
            <a:ext cx="7961313" cy="7715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Пятигорска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оциально-культурной сферы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9539034"/>
              </p:ext>
            </p:extLst>
          </p:nvPr>
        </p:nvGraphicFramePr>
        <p:xfrm>
          <a:off x="-140837" y="2392731"/>
          <a:ext cx="4000499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630516" y="4153448"/>
            <a:ext cx="1919974" cy="85129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70%</a:t>
            </a:r>
            <a:endParaRPr lang="ru-RU" altLang="ru-RU" sz="4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516902" y="1312449"/>
            <a:ext cx="1981200" cy="112371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2657 </a:t>
            </a:r>
            <a:r>
              <a:rPr lang="ru-RU" altLang="ru-RU" sz="16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млн. руб.</a:t>
            </a:r>
            <a:endParaRPr lang="ru-RU" altLang="ru-RU" sz="16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2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верх 29"/>
          <p:cNvSpPr/>
          <p:nvPr/>
        </p:nvSpPr>
        <p:spPr>
          <a:xfrm rot="10800000">
            <a:off x="1464515" y="2403824"/>
            <a:ext cx="2085975" cy="1323975"/>
          </a:xfrm>
          <a:prstGeom prst="upArrow">
            <a:avLst/>
          </a:prstGeom>
          <a:solidFill>
            <a:srgbClr val="00B84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953011"/>
              </p:ext>
            </p:extLst>
          </p:nvPr>
        </p:nvGraphicFramePr>
        <p:xfrm>
          <a:off x="2562225" y="-295275"/>
          <a:ext cx="8420100" cy="707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1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1" y="1"/>
            <a:ext cx="7961313" cy="7715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ln w="3200">
                  <a:solidFill>
                    <a:srgbClr val="B4DCF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Повышение оплаты труда работников муниципальных учреждений</a:t>
            </a:r>
            <a:endParaRPr lang="ru-RU" sz="2800" b="1" kern="0" dirty="0">
              <a:ln w="3200">
                <a:solidFill>
                  <a:srgbClr val="B4DCF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7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25" y="1409700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Удельный вес заработной платы в общих расходах городского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20197317"/>
              </p:ext>
            </p:extLst>
          </p:nvPr>
        </p:nvGraphicFramePr>
        <p:xfrm>
          <a:off x="4257675" y="1229768"/>
          <a:ext cx="4419600" cy="147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14875" y="857578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2825" y="847072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61712863"/>
              </p:ext>
            </p:extLst>
          </p:nvPr>
        </p:nvGraphicFramePr>
        <p:xfrm>
          <a:off x="3209926" y="2676524"/>
          <a:ext cx="5838824" cy="401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Левая фигурная скобка 13"/>
          <p:cNvSpPr/>
          <p:nvPr/>
        </p:nvSpPr>
        <p:spPr>
          <a:xfrm>
            <a:off x="2614612" y="2600324"/>
            <a:ext cx="352425" cy="4162425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38123" y="2600324"/>
            <a:ext cx="1962151" cy="3609974"/>
            <a:chOff x="878" y="354982"/>
            <a:chExt cx="1872518" cy="112351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878" y="354982"/>
              <a:ext cx="1872518" cy="11235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3785" y="387889"/>
              <a:ext cx="1806704" cy="1057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/>
                <a:t>85,3</a:t>
              </a:r>
              <a:endParaRPr lang="ru-RU" sz="5000" b="1" kern="1200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32338" y="621029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9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1" y="1"/>
            <a:ext cx="7961313" cy="7715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ln w="3200">
                  <a:solidFill>
                    <a:srgbClr val="B4DCF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Обеспечение жильем молодых семей</a:t>
            </a:r>
            <a:endParaRPr lang="ru-RU" sz="2800" b="1" kern="0" dirty="0">
              <a:ln w="3200">
                <a:solidFill>
                  <a:srgbClr val="B4DCF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7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7025" y="1088980"/>
            <a:ext cx="23431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выдано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извещений о праве на получение социальной выплаты на приобретение жилья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 учетом 2 свидетельств 2017 г.)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700" y="4552976"/>
            <a:ext cx="24193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молодых семьи  реализовали субсидию в 2018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3493" y="2537936"/>
            <a:ext cx="117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бюджет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yatigorsk.org/files/global/Novosti/molodye_semyi_18/CA0A4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" y="1195388"/>
            <a:ext cx="3548668" cy="250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yatigorsk.org/files/global/Novosti/molodye_semyi_18/CA0A4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" y="3843970"/>
            <a:ext cx="3548667" cy="251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ая фигурная скобка 5"/>
          <p:cNvSpPr/>
          <p:nvPr/>
        </p:nvSpPr>
        <p:spPr>
          <a:xfrm>
            <a:off x="6343649" y="4134698"/>
            <a:ext cx="333375" cy="2406213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6343650" y="1088980"/>
            <a:ext cx="333375" cy="2562225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96014820"/>
              </p:ext>
            </p:extLst>
          </p:nvPr>
        </p:nvGraphicFramePr>
        <p:xfrm>
          <a:off x="3297237" y="1286624"/>
          <a:ext cx="2417763" cy="216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39627633"/>
              </p:ext>
            </p:extLst>
          </p:nvPr>
        </p:nvGraphicFramePr>
        <p:xfrm>
          <a:off x="3006727" y="4134698"/>
          <a:ext cx="3003152" cy="217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276059" y="1489318"/>
            <a:ext cx="1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юджет СК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6059" y="4229151"/>
            <a:ext cx="1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юджет СК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8367" y="5491694"/>
            <a:ext cx="117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бюджет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2" y="41015"/>
            <a:ext cx="8198233" cy="8543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Пятигорска на развитие экономики и инфраструктуры 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63360539"/>
              </p:ext>
            </p:extLst>
          </p:nvPr>
        </p:nvGraphicFramePr>
        <p:xfrm>
          <a:off x="-282178" y="2159315"/>
          <a:ext cx="3711178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AutoShape 6"/>
          <p:cNvSpPr>
            <a:spLocks noChangeArrowheads="1"/>
          </p:cNvSpPr>
          <p:nvPr/>
        </p:nvSpPr>
        <p:spPr bwMode="auto">
          <a:xfrm>
            <a:off x="65112" y="1333858"/>
            <a:ext cx="1919974" cy="108966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756 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11" descr="5gor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трелка вверх 57"/>
          <p:cNvSpPr/>
          <p:nvPr/>
        </p:nvSpPr>
        <p:spPr>
          <a:xfrm rot="10800000">
            <a:off x="173648" y="2468049"/>
            <a:ext cx="1702902" cy="1027094"/>
          </a:xfrm>
          <a:prstGeom prst="upArrow">
            <a:avLst/>
          </a:prstGeom>
          <a:solidFill>
            <a:srgbClr val="F7FD0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73986994"/>
              </p:ext>
            </p:extLst>
          </p:nvPr>
        </p:nvGraphicFramePr>
        <p:xfrm>
          <a:off x="2169628" y="-38633"/>
          <a:ext cx="8088797" cy="706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3875" y="3576638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1" y="1"/>
            <a:ext cx="8248650" cy="8445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Структура расходов дорожного фонда города-курорта Пятигорска</a:t>
            </a: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                                                                                                                    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08847" y="934522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2467072"/>
              </p:ext>
            </p:extLst>
          </p:nvPr>
        </p:nvGraphicFramePr>
        <p:xfrm>
          <a:off x="-371475" y="1303854"/>
          <a:ext cx="9515475" cy="566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1" y="3695313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128,9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351" y="1119188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373,8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351" y="6459"/>
            <a:ext cx="8248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Основные параметры исполнения бюджета города-курорта Пятигорска за 2018 г.</a:t>
            </a:r>
          </a:p>
        </p:txBody>
      </p:sp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565" y="1145709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12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83009"/>
              </p:ext>
            </p:extLst>
          </p:nvPr>
        </p:nvGraphicFramePr>
        <p:xfrm>
          <a:off x="0" y="1617663"/>
          <a:ext cx="9143999" cy="5182300"/>
        </p:xfrm>
        <a:graphic>
          <a:graphicData uri="http://schemas.openxmlformats.org/drawingml/2006/table">
            <a:tbl>
              <a:tblPr/>
              <a:tblGrid>
                <a:gridCol w="2447925"/>
                <a:gridCol w="1697487"/>
                <a:gridCol w="1264788"/>
                <a:gridCol w="1257300"/>
                <a:gridCol w="1257300"/>
                <a:gridCol w="1219199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Первоначальный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план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года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Уточненный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план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года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Исполнено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2018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исполнения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Отклонение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b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3 108,0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3682,3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3826,9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</a:tr>
              <a:tr h="8128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налоговые и неналоговые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1374,6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8128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безвозмездные поступления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1692,3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2369,3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2452,3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81756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3 249,3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3864,2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3778,4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-85,8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</a:tr>
              <a:tr h="8128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ДЕФИЦИТ/ПРОФИЦИТ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-141,3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-158,4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1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1" y="1"/>
            <a:ext cx="8248650" cy="8445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</a:t>
            </a: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на благоустройство </a:t>
            </a: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 </a:t>
            </a: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городе-курорте Пятигорске   </a:t>
            </a:r>
            <a:b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1443333"/>
              </p:ext>
            </p:extLst>
          </p:nvPr>
        </p:nvGraphicFramePr>
        <p:xfrm>
          <a:off x="-323850" y="914400"/>
          <a:ext cx="103251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774" y="1389098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1" y="1573764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418,1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1" y="112444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499,3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" y="1119187"/>
            <a:ext cx="8172448" cy="5762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Направление расходования</a:t>
            </a:r>
            <a:endParaRPr lang="ru-RU" sz="16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72450" y="1119188"/>
            <a:ext cx="971550" cy="57626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Сумма тыс. руб.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895351" y="0"/>
            <a:ext cx="8248649" cy="857250"/>
          </a:xfrm>
        </p:spPr>
        <p:txBody>
          <a:bodyPr>
            <a:noAutofit/>
          </a:bodyPr>
          <a:lstStyle/>
          <a:p>
            <a:pPr marL="0" lv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резервного фонда администрации города Пятигорска в </a:t>
            </a: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</a:t>
            </a: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92499"/>
              </p:ext>
            </p:extLst>
          </p:nvPr>
        </p:nvGraphicFramePr>
        <p:xfrm>
          <a:off x="9524" y="1695450"/>
          <a:ext cx="9134476" cy="5189904"/>
        </p:xfrm>
        <a:graphic>
          <a:graphicData uri="http://schemas.openxmlformats.org/drawingml/2006/table">
            <a:tbl>
              <a:tblPr/>
              <a:tblGrid>
                <a:gridCol w="8210784"/>
                <a:gridCol w="923692"/>
              </a:tblGrid>
              <a:tr h="712356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расходов по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оплате найма жилого помещения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11025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в помещении стадиона Центральный автоматической пожарной сигнализации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11025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системы отопления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гимназии №4, участка теплового ввода гимназии №11, замена водонагревателя детского сада № 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63465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Ремонтные работы по устранению нарушений, установленных Управлением Федеральной службы по надзору в сфере защиты прав потребителей Д/С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63465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Восстановление ливнеспуска под трассой участка шоссе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Константиновское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1892,9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398917">
                <a:tc>
                  <a:txBody>
                    <a:bodyPr/>
                    <a:lstStyle/>
                    <a:p>
                      <a:pPr marL="180975" indent="0" algn="l" fontAlgn="b">
                        <a:tabLst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Ремонтно-восстановительные работы Д/С №1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91260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по предотвращению развития участка возгорания с применением специализированной техники и материалов на полигоне ТБО по ул. Маршала Жукова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899,9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1704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ВСЕГО</a:t>
                      </a:r>
                    </a:p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7318,2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</a:tbl>
          </a:graphicData>
        </a:graphic>
      </p:graphicFrame>
      <p:pic>
        <p:nvPicPr>
          <p:cNvPr id="10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2" y="41015"/>
            <a:ext cx="8198233" cy="8543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Капитальные вложения в объекты муниципальной собственности в 2018 году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91589450"/>
              </p:ext>
            </p:extLst>
          </p:nvPr>
        </p:nvGraphicFramePr>
        <p:xfrm>
          <a:off x="-425053" y="2473325"/>
          <a:ext cx="4156086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220075" y="1221339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5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99081909"/>
              </p:ext>
            </p:extLst>
          </p:nvPr>
        </p:nvGraphicFramePr>
        <p:xfrm>
          <a:off x="447678" y="1168952"/>
          <a:ext cx="6248398" cy="52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Левая фигурная скобка 2"/>
          <p:cNvSpPr/>
          <p:nvPr/>
        </p:nvSpPr>
        <p:spPr>
          <a:xfrm>
            <a:off x="1360003" y="2165922"/>
            <a:ext cx="306873" cy="3396678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" y="3638548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69,29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52291444"/>
              </p:ext>
            </p:extLst>
          </p:nvPr>
        </p:nvGraphicFramePr>
        <p:xfrm>
          <a:off x="4895850" y="925799"/>
          <a:ext cx="4114800" cy="583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477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Спасибо за внимание!</a:t>
            </a:r>
            <a:endParaRPr lang="en-US" sz="5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Докладчик Карпова Виктория Владимировна,</a:t>
            </a:r>
          </a:p>
          <a:p>
            <a:pPr algn="ctr" eaLnBrk="0" hangingPunct="0">
              <a:defRPr/>
            </a:pPr>
            <a:r>
              <a:rPr lang="ru-RU" sz="1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Заместитель главы администрации города Пятигорска</a:t>
            </a:r>
          </a:p>
        </p:txBody>
      </p:sp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81587494"/>
              </p:ext>
            </p:extLst>
          </p:nvPr>
        </p:nvGraphicFramePr>
        <p:xfrm>
          <a:off x="239710" y="1119188"/>
          <a:ext cx="8886824" cy="393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92685411"/>
              </p:ext>
            </p:extLst>
          </p:nvPr>
        </p:nvGraphicFramePr>
        <p:xfrm>
          <a:off x="-124618" y="2862263"/>
          <a:ext cx="9059068" cy="271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0481506"/>
              </p:ext>
            </p:extLst>
          </p:nvPr>
        </p:nvGraphicFramePr>
        <p:xfrm>
          <a:off x="-184946" y="925307"/>
          <a:ext cx="917257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95350" y="0"/>
            <a:ext cx="8248649" cy="752475"/>
          </a:xfrm>
        </p:spPr>
        <p:txBody>
          <a:bodyPr>
            <a:noAutofit/>
          </a:bodyPr>
          <a:lstStyle/>
          <a:p>
            <a:pPr marL="0" lv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Объем муниципального долга и расходы на его обслуживание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168" y="5141707"/>
            <a:ext cx="257175" cy="257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05643" y="5271490"/>
            <a:ext cx="344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объем муниципального долга </a:t>
            </a:r>
            <a:endParaRPr lang="ru-RU" sz="1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385" y="5579267"/>
            <a:ext cx="257175" cy="2571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235" y="5580456"/>
            <a:ext cx="4865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расходы на обслуживание муниципального долга</a:t>
            </a:r>
            <a:endParaRPr lang="ru-RU" sz="1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9710" y="6046588"/>
            <a:ext cx="323850" cy="0"/>
          </a:xfrm>
          <a:prstGeom prst="line">
            <a:avLst/>
          </a:prstGeom>
          <a:ln w="41275">
            <a:solidFill>
              <a:srgbClr val="000099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5642" y="5892699"/>
            <a:ext cx="817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отношение </a:t>
            </a:r>
            <a:r>
              <a:rPr lang="ru-RU" sz="1400" b="1" dirty="0">
                <a:latin typeface="Arial Cyr" panose="020B0604020202020204" pitchFamily="34" charset="0"/>
                <a:cs typeface="Arial Cyr" panose="020B0604020202020204" pitchFamily="34" charset="0"/>
              </a:rPr>
              <a:t>объема муниципального долга к </a:t>
            </a:r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собственным </a:t>
            </a:r>
            <a:r>
              <a:rPr lang="ru-RU" sz="1400" b="1" dirty="0">
                <a:latin typeface="Arial Cyr" panose="020B0604020202020204" pitchFamily="34" charset="0"/>
                <a:cs typeface="Arial Cyr" panose="020B0604020202020204" pitchFamily="34" charset="0"/>
              </a:rPr>
              <a:t>доходам (%)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9710" y="6400800"/>
            <a:ext cx="284958" cy="0"/>
          </a:xfrm>
          <a:prstGeom prst="line">
            <a:avLst/>
          </a:prstGeom>
          <a:ln w="34925">
            <a:solidFill>
              <a:srgbClr val="00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5641" y="6246911"/>
            <a:ext cx="817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доля </a:t>
            </a:r>
            <a:r>
              <a:rPr lang="ru-RU" sz="1400" b="1" dirty="0">
                <a:latin typeface="Arial Cyr" panose="020B0604020202020204" pitchFamily="34" charset="0"/>
                <a:cs typeface="Arial Cyr" panose="020B0604020202020204" pitchFamily="34" charset="0"/>
              </a:rPr>
              <a:t>расходов на обслуживание  </a:t>
            </a:r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муниципального </a:t>
            </a:r>
            <a:r>
              <a:rPr lang="ru-RU" sz="1400" b="1" dirty="0">
                <a:latin typeface="Arial Cyr" panose="020B0604020202020204" pitchFamily="34" charset="0"/>
                <a:cs typeface="Arial Cyr" panose="020B0604020202020204" pitchFamily="34" charset="0"/>
              </a:rPr>
              <a:t>долга  в расходах бюджета (%)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49631" y="6724650"/>
            <a:ext cx="284958" cy="0"/>
          </a:xfrm>
          <a:prstGeom prst="line">
            <a:avLst/>
          </a:prstGeom>
          <a:ln w="3492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5643" y="6550223"/>
            <a:ext cx="817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верхний предел муниципального долга</a:t>
            </a:r>
            <a:endParaRPr lang="ru-RU" sz="1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8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43922927"/>
              </p:ext>
            </p:extLst>
          </p:nvPr>
        </p:nvGraphicFramePr>
        <p:xfrm>
          <a:off x="677859" y="3467100"/>
          <a:ext cx="9132890" cy="78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393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253942"/>
              </p:ext>
            </p:extLst>
          </p:nvPr>
        </p:nvGraphicFramePr>
        <p:xfrm>
          <a:off x="-76201" y="993180"/>
          <a:ext cx="10086975" cy="586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27975" y="1477819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895351" y="9323"/>
            <a:ext cx="8248650" cy="847927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Безвозмездные поступления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бюджет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2016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2018гг.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5351" y="6459"/>
            <a:ext cx="824864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Итоги реализации бюджетной, налоговой и долговой политики в 2018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0864" y="74985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45423747"/>
              </p:ext>
            </p:extLst>
          </p:nvPr>
        </p:nvGraphicFramePr>
        <p:xfrm>
          <a:off x="85725" y="1214438"/>
          <a:ext cx="8968858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9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95" y="1477819"/>
            <a:ext cx="1231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0840969"/>
              </p:ext>
            </p:extLst>
          </p:nvPr>
        </p:nvGraphicFramePr>
        <p:xfrm>
          <a:off x="2001903" y="1240859"/>
          <a:ext cx="7620000" cy="497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2"/>
          <p:cNvSpPr>
            <a:spLocks noChangeArrowheads="1"/>
          </p:cNvSpPr>
          <p:nvPr/>
        </p:nvSpPr>
        <p:spPr bwMode="auto">
          <a:xfrm>
            <a:off x="72903" y="4906040"/>
            <a:ext cx="518224" cy="543629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auto">
          <a:xfrm>
            <a:off x="131692" y="3874423"/>
            <a:ext cx="518224" cy="500593"/>
          </a:xfrm>
          <a:prstGeom prst="rect">
            <a:avLst/>
          </a:prstGeom>
          <a:solidFill>
            <a:srgbClr val="00B84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2"/>
          <p:cNvSpPr>
            <a:spLocks noChangeArrowheads="1"/>
          </p:cNvSpPr>
          <p:nvPr/>
        </p:nvSpPr>
        <p:spPr bwMode="auto">
          <a:xfrm>
            <a:off x="88912" y="2880148"/>
            <a:ext cx="518224" cy="489342"/>
          </a:xfrm>
          <a:prstGeom prst="rect">
            <a:avLst/>
          </a:prstGeom>
          <a:solidFill>
            <a:srgbClr val="F7FD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02"/>
          <p:cNvSpPr>
            <a:spLocks noChangeArrowheads="1"/>
          </p:cNvSpPr>
          <p:nvPr/>
        </p:nvSpPr>
        <p:spPr bwMode="auto">
          <a:xfrm>
            <a:off x="128504" y="1892055"/>
            <a:ext cx="518224" cy="508706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01"/>
          <p:cNvSpPr txBox="1">
            <a:spLocks noChangeArrowheads="1"/>
          </p:cNvSpPr>
          <p:nvPr/>
        </p:nvSpPr>
        <p:spPr bwMode="auto">
          <a:xfrm>
            <a:off x="646729" y="2663154"/>
            <a:ext cx="27103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 бюджетных и автономных учреждений</a:t>
            </a:r>
          </a:p>
        </p:txBody>
      </p:sp>
      <p:sp>
        <p:nvSpPr>
          <p:cNvPr id="18" name="Text Box 101"/>
          <p:cNvSpPr txBox="1">
            <a:spLocks noChangeArrowheads="1"/>
          </p:cNvSpPr>
          <p:nvPr/>
        </p:nvSpPr>
        <p:spPr bwMode="auto">
          <a:xfrm>
            <a:off x="716783" y="4906040"/>
            <a:ext cx="23926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 краевого бюджета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712976" y="3749669"/>
            <a:ext cx="25224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собственные средства местного бюджета</a:t>
            </a: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752487" y="1684743"/>
            <a:ext cx="24433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временном распоряжении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357076" y="6304002"/>
            <a:ext cx="144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01.01.2014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01"/>
          <p:cNvSpPr txBox="1">
            <a:spLocks noChangeArrowheads="1"/>
          </p:cNvSpPr>
          <p:nvPr/>
        </p:nvSpPr>
        <p:spPr bwMode="auto">
          <a:xfrm>
            <a:off x="5299075" y="6488668"/>
            <a:ext cx="144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01.01.2015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905665" y="0"/>
            <a:ext cx="8238335" cy="1078173"/>
          </a:xfrm>
        </p:spPr>
        <p:txBody>
          <a:bodyPr>
            <a:noAutofit/>
          </a:bodyPr>
          <a:lstStyle/>
          <a:p>
            <a:pPr marL="0" lvl="0" indent="0" algn="ctr"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Структура и объем остатков средств бюджета города Пятигорска на </a:t>
            </a: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01.01.2019 </a:t>
            </a: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г.</a:t>
            </a:r>
          </a:p>
        </p:txBody>
      </p:sp>
      <p:pic>
        <p:nvPicPr>
          <p:cNvPr id="29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43388" y="1223115"/>
            <a:ext cx="12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188,2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4776" y="3063264"/>
            <a:ext cx="12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88,9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6076" y="630400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01.01.2018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1481" y="625634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01.01.2019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937500" y="140231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895351" y="0"/>
            <a:ext cx="8248649" cy="9239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Доходы бюджета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2017-2018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гг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135340"/>
              </p:ext>
            </p:extLst>
          </p:nvPr>
        </p:nvGraphicFramePr>
        <p:xfrm>
          <a:off x="-2390775" y="1758790"/>
          <a:ext cx="11610975" cy="478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356626" y="1797621"/>
            <a:ext cx="1205599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3715</a:t>
            </a:r>
            <a:endParaRPr lang="ru-RU" alt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64158" y="1586984"/>
            <a:ext cx="1362865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3827</a:t>
            </a:r>
            <a:endParaRPr lang="ru-RU" alt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898550" y="3209925"/>
            <a:ext cx="1883000" cy="354561"/>
          </a:xfrm>
          <a:prstGeom prst="straightConnector1">
            <a:avLst/>
          </a:prstGeom>
          <a:ln w="44450">
            <a:solidFill>
              <a:srgbClr val="006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62225" y="4775956"/>
            <a:ext cx="2183469" cy="422648"/>
          </a:xfrm>
          <a:prstGeom prst="straightConnector1">
            <a:avLst/>
          </a:prstGeom>
          <a:ln w="44450">
            <a:solidFill>
              <a:srgbClr val="00CC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875435">
            <a:off x="3474044" y="3972164"/>
            <a:ext cx="94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-145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889575">
            <a:off x="3507183" y="4460300"/>
            <a:ext cx="127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+116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02"/>
          <p:cNvSpPr>
            <a:spLocks noChangeArrowheads="1"/>
          </p:cNvSpPr>
          <p:nvPr/>
        </p:nvSpPr>
        <p:spPr bwMode="auto">
          <a:xfrm>
            <a:off x="6896653" y="2869524"/>
            <a:ext cx="259112" cy="205336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 Box 101"/>
          <p:cNvSpPr txBox="1">
            <a:spLocks noChangeArrowheads="1"/>
          </p:cNvSpPr>
          <p:nvPr/>
        </p:nvSpPr>
        <p:spPr bwMode="auto">
          <a:xfrm>
            <a:off x="7147746" y="2642834"/>
            <a:ext cx="1996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02"/>
          <p:cNvSpPr>
            <a:spLocks noChangeArrowheads="1"/>
          </p:cNvSpPr>
          <p:nvPr/>
        </p:nvSpPr>
        <p:spPr bwMode="auto">
          <a:xfrm>
            <a:off x="6888634" y="4094230"/>
            <a:ext cx="259112" cy="167255"/>
          </a:xfrm>
          <a:prstGeom prst="rect">
            <a:avLst/>
          </a:prstGeom>
          <a:solidFill>
            <a:srgbClr val="F7FD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 Box 101"/>
          <p:cNvSpPr txBox="1">
            <a:spLocks noChangeArrowheads="1"/>
          </p:cNvSpPr>
          <p:nvPr/>
        </p:nvSpPr>
        <p:spPr bwMode="auto">
          <a:xfrm>
            <a:off x="7163003" y="3746710"/>
            <a:ext cx="1996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sp>
        <p:nvSpPr>
          <p:cNvPr id="36" name="Text Box 101"/>
          <p:cNvSpPr txBox="1">
            <a:spLocks noChangeArrowheads="1"/>
          </p:cNvSpPr>
          <p:nvPr/>
        </p:nvSpPr>
        <p:spPr bwMode="auto">
          <a:xfrm>
            <a:off x="7204924" y="4552273"/>
            <a:ext cx="16127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35" name="Rectangle 102"/>
          <p:cNvSpPr>
            <a:spLocks noChangeArrowheads="1"/>
          </p:cNvSpPr>
          <p:nvPr/>
        </p:nvSpPr>
        <p:spPr bwMode="auto">
          <a:xfrm flipH="1">
            <a:off x="6943726" y="4775956"/>
            <a:ext cx="261198" cy="215144"/>
          </a:xfrm>
          <a:prstGeom prst="rect">
            <a:avLst/>
          </a:prstGeom>
          <a:solidFill>
            <a:srgbClr val="00B84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086752">
            <a:off x="2951994" y="2887609"/>
            <a:ext cx="177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+141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934405" y="1337870"/>
            <a:ext cx="2139668" cy="1202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+ 112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895350" y="1"/>
            <a:ext cx="8248650" cy="8763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Исполнение налоговых доходов бюджета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2017-2018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гг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585451"/>
              </p:ext>
            </p:extLst>
          </p:nvPr>
        </p:nvGraphicFramePr>
        <p:xfrm>
          <a:off x="2" y="876302"/>
          <a:ext cx="9143999" cy="598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600700" y="3509963"/>
            <a:ext cx="8191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prstClr val="white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9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895351" y="41015"/>
            <a:ext cx="8133195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lvl="0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Исполнение неналоговых доходов бюджета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2017-2018гг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endParaRPr lang="ru-RU" sz="28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901152"/>
              </p:ext>
            </p:extLst>
          </p:nvPr>
        </p:nvGraphicFramePr>
        <p:xfrm>
          <a:off x="85725" y="800101"/>
          <a:ext cx="9144000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11" descr="5gor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30311</TotalTime>
  <Words>930</Words>
  <Application>Microsoft Office PowerPoint</Application>
  <PresentationFormat>Экран (4:3)</PresentationFormat>
  <Paragraphs>264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Отчёт  об исполнении бюджета города-курорта Пятигорска за 2018 год</vt:lpstr>
      <vt:lpstr>Презентация PowerPoint</vt:lpstr>
      <vt:lpstr>Объем муниципального долга и расходы на его обслуживание </vt:lpstr>
      <vt:lpstr>Презентация PowerPoint</vt:lpstr>
      <vt:lpstr>Презентация PowerPoint</vt:lpstr>
      <vt:lpstr>Структура и объем остатков средств бюджета города Пятигорска на 01.01.2019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дорожного фонда города-курорта Пятигорска                                                                                                                                 </vt:lpstr>
      <vt:lpstr>Расходы на благоустройство  в городе-курорте Пятигорске                                                                                                                                    </vt:lpstr>
      <vt:lpstr>Расходы резервного фонда администрации города Пятигорска в 2018 г.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1362</cp:revision>
  <cp:lastPrinted>2019-06-10T06:49:15Z</cp:lastPrinted>
  <dcterms:created xsi:type="dcterms:W3CDTF">2013-11-05T05:51:37Z</dcterms:created>
  <dcterms:modified xsi:type="dcterms:W3CDTF">2019-06-11T06:43:19Z</dcterms:modified>
</cp:coreProperties>
</file>