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ppt/charts/chart23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charts/chart24.xml" ContentType="application/vnd.openxmlformats-officedocument.drawingml.chart+xml"/>
  <Override PartName="/ppt/drawings/drawing8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9.xml" ContentType="application/vnd.openxmlformats-officedocument.drawingml.chartshape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10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62" r:id="rId2"/>
    <p:sldMasterId id="2147483874" r:id="rId3"/>
  </p:sldMasterIdLst>
  <p:notesMasterIdLst>
    <p:notesMasterId r:id="rId33"/>
  </p:notesMasterIdLst>
  <p:handoutMasterIdLst>
    <p:handoutMasterId r:id="rId34"/>
  </p:handoutMasterIdLst>
  <p:sldIdLst>
    <p:sldId id="347" r:id="rId4"/>
    <p:sldId id="508" r:id="rId5"/>
    <p:sldId id="495" r:id="rId6"/>
    <p:sldId id="507" r:id="rId7"/>
    <p:sldId id="499" r:id="rId8"/>
    <p:sldId id="500" r:id="rId9"/>
    <p:sldId id="501" r:id="rId10"/>
    <p:sldId id="502" r:id="rId11"/>
    <p:sldId id="503" r:id="rId12"/>
    <p:sldId id="484" r:id="rId13"/>
    <p:sldId id="468" r:id="rId14"/>
    <p:sldId id="510" r:id="rId15"/>
    <p:sldId id="511" r:id="rId16"/>
    <p:sldId id="490" r:id="rId17"/>
    <p:sldId id="487" r:id="rId18"/>
    <p:sldId id="472" r:id="rId19"/>
    <p:sldId id="471" r:id="rId20"/>
    <p:sldId id="491" r:id="rId21"/>
    <p:sldId id="509" r:id="rId22"/>
    <p:sldId id="494" r:id="rId23"/>
    <p:sldId id="488" r:id="rId24"/>
    <p:sldId id="443" r:id="rId25"/>
    <p:sldId id="496" r:id="rId26"/>
    <p:sldId id="485" r:id="rId27"/>
    <p:sldId id="497" r:id="rId28"/>
    <p:sldId id="486" r:id="rId29"/>
    <p:sldId id="505" r:id="rId30"/>
    <p:sldId id="506" r:id="rId31"/>
    <p:sldId id="374" r:id="rId3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C000"/>
    <a:srgbClr val="996633"/>
    <a:srgbClr val="CC9900"/>
    <a:srgbClr val="FF9900"/>
    <a:srgbClr val="CC6600"/>
    <a:srgbClr val="FFCC66"/>
    <a:srgbClr val="FFCC00"/>
    <a:srgbClr val="2F28BA"/>
    <a:srgbClr val="4F3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1886" autoAdjust="0"/>
  </p:normalViewPr>
  <p:slideViewPr>
    <p:cSldViewPr snapToGrid="0">
      <p:cViewPr>
        <p:scale>
          <a:sx n="110" d="100"/>
          <a:sy n="110" d="100"/>
        </p:scale>
        <p:origin x="-18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superuser\Desktop\&#1076;&#1083;&#1103;%20&#1089;&#1083;&#1072;&#1081;&#1076;&#1086;&#1074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8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0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6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8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80542225394201E-2"/>
          <c:y val="0"/>
          <c:w val="0.95752561206402298"/>
          <c:h val="0.5815947986455610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 w="76200">
              <a:solidFill>
                <a:srgbClr val="F59265"/>
              </a:solidFill>
            </a:ln>
          </c:spPr>
          <c:marker>
            <c:symbol val="circle"/>
            <c:size val="23"/>
            <c:spPr>
              <a:solidFill>
                <a:srgbClr val="F59265"/>
              </a:solidFill>
              <a:ln>
                <a:solidFill>
                  <a:srgbClr val="F59265"/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3 </a:t>
                    </a:r>
                    <a:r>
                      <a:rPr lang="en-US" smtClean="0"/>
                      <a:t>681   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3 </a:t>
                    </a:r>
                    <a:r>
                      <a:rPr lang="en-US" smtClean="0"/>
                      <a:t>715   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51256687090968E-2"/>
                  <c:y val="2.49509637432536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3 </a:t>
                    </a:r>
                    <a:r>
                      <a:rPr lang="en-US" smtClean="0"/>
                      <a:t>827   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0750748494825572E-2"/>
                  <c:y val="-5.36018410667813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5 </a:t>
                    </a:r>
                    <a:r>
                      <a:rPr lang="en-US" dirty="0" smtClean="0"/>
                      <a:t>021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 5 </a:t>
                    </a:r>
                    <a:r>
                      <a:rPr lang="en-US" smtClean="0"/>
                      <a:t>075   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
(отчет)</c:v>
                </c:pt>
                <c:pt idx="1">
                  <c:v>2018 
(отчет)</c:v>
                </c:pt>
                <c:pt idx="2">
                  <c:v>2019 
(отчет)</c:v>
                </c:pt>
                <c:pt idx="3">
                  <c:v>2020 
(оценка)</c:v>
                </c:pt>
                <c:pt idx="4">
                  <c:v>2021 
(проект)</c:v>
                </c:pt>
                <c:pt idx="5">
                  <c:v>2022 
(проект)</c:v>
                </c:pt>
                <c:pt idx="6">
                  <c:v>2023 
(проект)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3715</c:v>
                </c:pt>
                <c:pt idx="1">
                  <c:v>3827</c:v>
                </c:pt>
                <c:pt idx="2">
                  <c:v>5021</c:v>
                </c:pt>
                <c:pt idx="3">
                  <c:v>5075</c:v>
                </c:pt>
                <c:pt idx="4">
                  <c:v>5131</c:v>
                </c:pt>
                <c:pt idx="5">
                  <c:v>4861</c:v>
                </c:pt>
                <c:pt idx="6">
                  <c:v>4603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99584"/>
        <c:axId val="39701120"/>
      </c:lineChart>
      <c:catAx>
        <c:axId val="39699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701120"/>
        <c:crosses val="autoZero"/>
        <c:auto val="1"/>
        <c:lblAlgn val="ctr"/>
        <c:lblOffset val="100"/>
        <c:noMultiLvlLbl val="0"/>
      </c:catAx>
      <c:valAx>
        <c:axId val="3970112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39699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629986181056"/>
          <c:y val="7.5526668046643347E-2"/>
          <c:w val="0.74528301886792447"/>
          <c:h val="0.915057915057914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cat>
            <c:strRef>
              <c:f>Лист1!$A$2:$A$7</c:f>
              <c:strCache>
                <c:ptCount val="6"/>
                <c:pt idx="0">
                  <c:v>Прочие неналоговые</c:v>
                </c:pt>
                <c:pt idx="1">
                  <c:v>НВОС</c:v>
                </c:pt>
                <c:pt idx="2">
                  <c:v>Платные</c:v>
                </c:pt>
                <c:pt idx="3">
                  <c:v>Штрафы</c:v>
                </c:pt>
                <c:pt idx="4">
                  <c:v>Продажа мун. Им-ва</c:v>
                </c:pt>
                <c:pt idx="5">
                  <c:v>Доходы от испол. Мун. Им-ва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9.7000000000000011</c:v>
                </c:pt>
                <c:pt idx="1">
                  <c:v>0.73000000000000065</c:v>
                </c:pt>
                <c:pt idx="2">
                  <c:v>3.64</c:v>
                </c:pt>
                <c:pt idx="3">
                  <c:v>5.1499999999999995</c:v>
                </c:pt>
                <c:pt idx="4">
                  <c:v>13</c:v>
                </c:pt>
                <c:pt idx="5">
                  <c:v>67.27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72E-2"/>
          <c:y val="0.14010949803149642"/>
          <c:w val="0.71944783464566964"/>
          <c:h val="0.2011282888419436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circle"/>
            <c:size val="10"/>
          </c:marker>
          <c:cat>
            <c:strRef>
              <c:f>Лист1!$A$2:$A$6</c:f>
              <c:strCache>
                <c:ptCount val="4"/>
                <c:pt idx="0">
                  <c:v>2019</c:v>
                </c:pt>
                <c:pt idx="1">
                  <c:v>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3511</c:v>
                </c:pt>
                <c:pt idx="1">
                  <c:v>3497</c:v>
                </c:pt>
                <c:pt idx="2">
                  <c:v>3383</c:v>
                </c:pt>
                <c:pt idx="3">
                  <c:v>3068</c:v>
                </c:pt>
                <c:pt idx="4">
                  <c:v>2888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40864"/>
        <c:axId val="45953792"/>
      </c:lineChart>
      <c:catAx>
        <c:axId val="43940864"/>
        <c:scaling>
          <c:orientation val="minMax"/>
        </c:scaling>
        <c:delete val="1"/>
        <c:axPos val="b"/>
        <c:majorTickMark val="out"/>
        <c:minorTickMark val="none"/>
        <c:tickLblPos val="nextTo"/>
        <c:crossAx val="45953792"/>
        <c:crosses val="autoZero"/>
        <c:auto val="1"/>
        <c:lblAlgn val="ctr"/>
        <c:lblOffset val="100"/>
        <c:noMultiLvlLbl val="0"/>
      </c:catAx>
      <c:valAx>
        <c:axId val="45953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94086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542614904060688E-2"/>
          <c:y val="0.15728056823947234"/>
          <c:w val="0.61634973841121332"/>
          <c:h val="0.636029914068961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524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2020(оценка)</c:v>
                </c:pt>
                <c:pt idx="2">
                  <c:v>2021(прогноз)</c:v>
                </c:pt>
                <c:pt idx="3">
                  <c:v>2022(прогноз)</c:v>
                </c:pt>
                <c:pt idx="4">
                  <c:v>2023(прогноз)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1817439</c:v>
                </c:pt>
                <c:pt idx="1">
                  <c:v>2189243</c:v>
                </c:pt>
                <c:pt idx="2">
                  <c:v>2524248</c:v>
                </c:pt>
                <c:pt idx="3">
                  <c:v>2555166</c:v>
                </c:pt>
                <c:pt idx="4">
                  <c:v>2607091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8D1DE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u="none" baseline="0" smtClean="0"/>
                      <a:t>670</a:t>
                    </a:r>
                    <a:r>
                      <a:rPr lang="ru-RU" u="none" baseline="0" smtClean="0"/>
                      <a:t> </a:t>
                    </a:r>
                    <a:r>
                      <a:rPr lang="en-US" u="none" baseline="0" smtClean="0"/>
                      <a:t>510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u="none" baseline="0" smtClean="0"/>
                      <a:t>913</a:t>
                    </a:r>
                    <a:r>
                      <a:rPr lang="ru-RU" u="none" baseline="0" smtClean="0"/>
                      <a:t> </a:t>
                    </a:r>
                    <a:r>
                      <a:rPr lang="en-US" u="none" baseline="0" smtClean="0"/>
                      <a:t>738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u="none" baseline="0" smtClean="0"/>
                      <a:t>759</a:t>
                    </a:r>
                    <a:r>
                      <a:rPr lang="ru-RU" u="none" baseline="0" smtClean="0"/>
                      <a:t> </a:t>
                    </a:r>
                    <a:r>
                      <a:rPr lang="en-US" u="none" baseline="0" smtClean="0"/>
                      <a:t>091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 rot="-5400000" vert="horz"/>
              <a:lstStyle/>
              <a:p>
                <a:pPr>
                  <a:defRPr sz="1120" b="1" i="0" u="none" baseline="0">
                    <a:solidFill>
                      <a:schemeClr val="accent3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2020(оценка)</c:v>
                </c:pt>
                <c:pt idx="2">
                  <c:v>2021(прогноз)</c:v>
                </c:pt>
                <c:pt idx="3">
                  <c:v>2022(прогноз)</c:v>
                </c:pt>
                <c:pt idx="4">
                  <c:v>2023(прогноз)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670510</c:v>
                </c:pt>
                <c:pt idx="1">
                  <c:v>913738</c:v>
                </c:pt>
                <c:pt idx="2">
                  <c:v>759091</c:v>
                </c:pt>
                <c:pt idx="3">
                  <c:v>406814</c:v>
                </c:pt>
                <c:pt idx="4">
                  <c:v>99460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2020(оценка)</c:v>
                </c:pt>
                <c:pt idx="2">
                  <c:v>2021(прогноз)</c:v>
                </c:pt>
                <c:pt idx="3">
                  <c:v>2022(прогноз)</c:v>
                </c:pt>
                <c:pt idx="4">
                  <c:v>2023(прогноз)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1022559</c:v>
                </c:pt>
                <c:pt idx="1">
                  <c:v>59481</c:v>
                </c:pt>
                <c:pt idx="2">
                  <c:v>99843</c:v>
                </c:pt>
                <c:pt idx="3">
                  <c:v>105613</c:v>
                </c:pt>
                <c:pt idx="4">
                  <c:v>61175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2020(оценка)</c:v>
                </c:pt>
                <c:pt idx="2">
                  <c:v>2021(прогноз)</c:v>
                </c:pt>
                <c:pt idx="3">
                  <c:v>2022(прогноз)</c:v>
                </c:pt>
                <c:pt idx="4">
                  <c:v>2023(прогноз)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748</c:v>
                </c:pt>
                <c:pt idx="1">
                  <c:v>335520</c:v>
                </c:pt>
                <c:pt idx="2">
                  <c:v>0</c:v>
                </c:pt>
                <c:pt idx="3">
                  <c:v>0</c:v>
                </c:pt>
                <c:pt idx="4">
                  <c:v>120771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988864"/>
        <c:axId val="45998848"/>
      </c:barChart>
      <c:catAx>
        <c:axId val="45988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5998848"/>
        <c:crosses val="autoZero"/>
        <c:auto val="1"/>
        <c:lblAlgn val="ctr"/>
        <c:lblOffset val="100"/>
        <c:noMultiLvlLbl val="0"/>
      </c:catAx>
      <c:valAx>
        <c:axId val="45998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988864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1378633626412682"/>
          <c:y val="0.27152277655725854"/>
          <c:w val="0.34285634280742444"/>
          <c:h val="0.65219649165182303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3085041199119"/>
          <c:y val="0.10937882774215464"/>
          <c:w val="0.74528301886792447"/>
          <c:h val="0.915057915057914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8D1DE1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Прочие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</c:v>
                </c:pt>
                <c:pt idx="1">
                  <c:v>22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024715660542463E-3"/>
          <c:y val="0.28607962918680285"/>
          <c:w val="0.99689752843394552"/>
          <c:h val="0.43170639135584926"/>
        </c:manualLayout>
      </c:layout>
      <c:lineChart>
        <c:grouping val="standard"/>
        <c:varyColors val="0"/>
        <c:ser>
          <c:idx val="0"/>
          <c:order val="0"/>
          <c:spPr>
            <a:ln w="98425">
              <a:solidFill>
                <a:schemeClr val="accent5">
                  <a:lumMod val="75000"/>
                </a:schemeClr>
              </a:solidFill>
            </a:ln>
          </c:spPr>
          <c:marker>
            <c:symbol val="x"/>
            <c:size val="17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5.6439413823272132E-2"/>
                  <c:y val="-0.237534131163768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559273840769907E-2"/>
                  <c:y val="-0.284537123027899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2218613298337803E-2"/>
                  <c:y val="-0.30394739768992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228674540682412E-2"/>
                  <c:y val="-0.240745658182303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290409011373589E-2"/>
                  <c:y val="-0.251077460363361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1731627296587923E-2"/>
                  <c:y val="-0.253822551314919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9610345581802348E-2"/>
                  <c:y val="-0.2199054893477406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2017-2020'!$B$6:$H$6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Оценка 2019</c:v>
                </c:pt>
                <c:pt idx="4">
                  <c:v>План 2020</c:v>
                </c:pt>
                <c:pt idx="5">
                  <c:v> План 2021</c:v>
                </c:pt>
                <c:pt idx="6">
                  <c:v>План 2022</c:v>
                </c:pt>
              </c:strCache>
            </c:strRef>
          </c:cat>
          <c:val>
            <c:numRef>
              <c:f>'Доходы 2017-2020'!$B$7:$H$7</c:f>
              <c:numCache>
                <c:formatCode>General</c:formatCode>
                <c:ptCount val="7"/>
                <c:pt idx="0">
                  <c:v>4008</c:v>
                </c:pt>
                <c:pt idx="1">
                  <c:v>3951</c:v>
                </c:pt>
                <c:pt idx="2">
                  <c:v>3778</c:v>
                </c:pt>
                <c:pt idx="3">
                  <c:v>5035</c:v>
                </c:pt>
                <c:pt idx="4">
                  <c:v>4468</c:v>
                </c:pt>
                <c:pt idx="5">
                  <c:v>3866</c:v>
                </c:pt>
                <c:pt idx="6">
                  <c:v>4004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58208"/>
        <c:axId val="72164096"/>
      </c:lineChart>
      <c:catAx>
        <c:axId val="72158208"/>
        <c:scaling>
          <c:orientation val="minMax"/>
        </c:scaling>
        <c:delete val="1"/>
        <c:axPos val="b"/>
        <c:majorTickMark val="out"/>
        <c:minorTickMark val="none"/>
        <c:tickLblPos val="nextTo"/>
        <c:crossAx val="72164096"/>
        <c:crosses val="autoZero"/>
        <c:auto val="1"/>
        <c:lblAlgn val="ctr"/>
        <c:lblOffset val="100"/>
        <c:noMultiLvlLbl val="0"/>
      </c:catAx>
      <c:valAx>
        <c:axId val="72164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215820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622907084109031"/>
          <c:y val="4.3459344247869756E-2"/>
          <c:w val="0.6071042643149317"/>
          <c:h val="0.9317067447533474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2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92D050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CC0066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3300"/>
              </a:solidFill>
            </c:spPr>
          </c:dPt>
          <c:cat>
            <c:strRef>
              <c:f>Лист2!$A$2:$A$15</c:f>
              <c:strCache>
                <c:ptCount val="14"/>
                <c:pt idx="0">
                  <c:v>Развитие образования</c:v>
                </c:pt>
                <c:pt idx="1">
                  <c:v>Социальная поддержка граждан</c:v>
                </c:pt>
                <c:pt idx="2">
                  <c:v>Развитие транспортной системы</c:v>
                </c:pt>
                <c:pt idx="3">
                  <c:v>Развитие ЖКХ, градостроительства</c:v>
                </c:pt>
                <c:pt idx="4">
                  <c:v>Экология и охрана окружающей среды</c:v>
                </c:pt>
                <c:pt idx="5">
                  <c:v>Развитие информационного общества</c:v>
                </c:pt>
                <c:pt idx="6">
                  <c:v>Управление финансами</c:v>
                </c:pt>
                <c:pt idx="7">
                  <c:v>Развитие физической культуры</c:v>
                </c:pt>
                <c:pt idx="8">
                  <c:v>Формирование городской среды</c:v>
                </c:pt>
                <c:pt idx="9">
                  <c:v>Сохранение и развитие культуры</c:v>
                </c:pt>
                <c:pt idx="10">
                  <c:v>Модернизация экономики</c:v>
                </c:pt>
                <c:pt idx="11">
                  <c:v>Управление имуществом</c:v>
                </c:pt>
                <c:pt idx="12">
                  <c:v>Безопасный Пятигорск</c:v>
                </c:pt>
                <c:pt idx="13">
                  <c:v>Молодежная политика</c:v>
                </c:pt>
              </c:strCache>
            </c:strRef>
          </c:cat>
          <c:val>
            <c:numRef>
              <c:f>Лист2!$B$2:$B$15</c:f>
              <c:numCache>
                <c:formatCode>#,##0_ ;[Red]\-#,##0\ </c:formatCode>
                <c:ptCount val="14"/>
                <c:pt idx="0">
                  <c:v>2092</c:v>
                </c:pt>
                <c:pt idx="1">
                  <c:v>1305</c:v>
                </c:pt>
                <c:pt idx="2">
                  <c:v>392</c:v>
                </c:pt>
                <c:pt idx="3">
                  <c:v>309</c:v>
                </c:pt>
                <c:pt idx="4">
                  <c:v>201</c:v>
                </c:pt>
                <c:pt idx="5">
                  <c:v>192</c:v>
                </c:pt>
                <c:pt idx="6">
                  <c:v>158</c:v>
                </c:pt>
                <c:pt idx="7">
                  <c:v>156</c:v>
                </c:pt>
                <c:pt idx="8">
                  <c:v>136</c:v>
                </c:pt>
                <c:pt idx="9">
                  <c:v>131</c:v>
                </c:pt>
                <c:pt idx="10">
                  <c:v>55</c:v>
                </c:pt>
                <c:pt idx="11">
                  <c:v>47</c:v>
                </c:pt>
                <c:pt idx="12">
                  <c:v>41</c:v>
                </c:pt>
                <c:pt idx="1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19264"/>
        <c:axId val="87294336"/>
      </c:barChart>
      <c:catAx>
        <c:axId val="722192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87294336"/>
        <c:crosses val="autoZero"/>
        <c:auto val="1"/>
        <c:lblAlgn val="ctr"/>
        <c:lblOffset val="100"/>
        <c:noMultiLvlLbl val="0"/>
      </c:catAx>
      <c:valAx>
        <c:axId val="87294336"/>
        <c:scaling>
          <c:orientation val="minMax"/>
        </c:scaling>
        <c:delete val="1"/>
        <c:axPos val="b"/>
        <c:majorGridlines/>
        <c:numFmt formatCode="#,##0_ ;[Red]\-#,##0\ " sourceLinked="1"/>
        <c:majorTickMark val="out"/>
        <c:minorTickMark val="none"/>
        <c:tickLblPos val="nextTo"/>
        <c:crossAx val="7221926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232717915571082E-2"/>
          <c:y val="8.3048895643748066E-3"/>
          <c:w val="0.93976728268309584"/>
          <c:h val="0.94968552553054464"/>
        </c:manualLayout>
      </c:layout>
      <c:ofPieChart>
        <c:ofPieType val="bar"/>
        <c:varyColors val="1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'Муниципальные программы'!$G$957:$I$957</c:f>
              <c:strCache>
                <c:ptCount val="3"/>
                <c:pt idx="0">
                  <c:v>Програмные расходы</c:v>
                </c:pt>
                <c:pt idx="1">
                  <c:v>обеспечение деятельности Думы города Пятигорска</c:v>
                </c:pt>
                <c:pt idx="2">
                  <c:v>-отдельные государственные полномочия, переданные на исполнение администрации города Пятигорска</c:v>
                </c:pt>
              </c:strCache>
            </c:strRef>
          </c:cat>
          <c:val>
            <c:numRef>
              <c:f>'Муниципальные программы'!$G$958:$I$958</c:f>
              <c:numCache>
                <c:formatCode>#,##0.00</c:formatCode>
                <c:ptCount val="3"/>
                <c:pt idx="0" formatCode="0">
                  <c:v>4432.8769660000034</c:v>
                </c:pt>
                <c:pt idx="1">
                  <c:v>25.419</c:v>
                </c:pt>
                <c:pt idx="2">
                  <c:v>9.91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31750">
              <a:solidFill>
                <a:schemeClr val="accent2">
                  <a:lumMod val="75000"/>
                </a:schemeClr>
              </a:solidFill>
            </a:ln>
          </c:spPr>
        </c:serLines>
      </c:ofPieChart>
    </c:plotArea>
    <c:plotVisOnly val="1"/>
    <c:dispBlanksAs val="zero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97313211787825E-2"/>
          <c:y val="7.6133353002268672E-2"/>
          <c:w val="0.90925492577838907"/>
          <c:h val="0.832624993903027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4"/>
          <c:dPt>
            <c:idx val="0"/>
            <c:bubble3D val="0"/>
            <c:explosion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bubble3D val="0"/>
            <c:explosion val="1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 prst="angle"/>
              </a:sp3d>
            </c:spPr>
          </c:dPt>
          <c:cat>
            <c:strRef>
              <c:f>Лист1!$A$2:$A$3</c:f>
              <c:strCache>
                <c:ptCount val="2"/>
                <c:pt idx="0">
                  <c:v>комфортная городская среда</c:v>
                </c:pt>
                <c:pt idx="1">
                  <c:v>человеческий капитал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262.39999999999969</c:v>
                </c:pt>
                <c:pt idx="1">
                  <c:v>218.8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4"/>
        <c:holeSize val="43"/>
      </c:doughnut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30338673892881E-2"/>
          <c:y val="5.4465973069698276E-2"/>
          <c:w val="0.90925492577838907"/>
          <c:h val="0.832624993903027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4"/>
          <c:dPt>
            <c:idx val="0"/>
            <c:bubble3D val="0"/>
            <c:explosion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bubble3D val="0"/>
            <c:explosion val="1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 prst="angle"/>
              </a:sp3d>
            </c:spPr>
          </c:dPt>
          <c:cat>
            <c:strRef>
              <c:f>Лист1!$A$2:$A$3</c:f>
              <c:strCache>
                <c:ptCount val="2"/>
                <c:pt idx="0">
                  <c:v>межбюджетные</c:v>
                </c:pt>
                <c:pt idx="1">
                  <c:v>местный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797.74</c:v>
                </c:pt>
                <c:pt idx="1">
                  <c:v>33.910000000000004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4"/>
        <c:holeSize val="43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28522336769784E-3"/>
          <c:y val="0.15584806041259888"/>
          <c:w val="0.94959908361970302"/>
          <c:h val="0.59489244796500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99167">
                  <a:schemeClr val="accent6">
                    <a:lumMod val="75000"/>
                  </a:schemeClr>
                </a:gs>
                <a:gs pos="47000">
                  <a:schemeClr val="accent6">
                    <a:lumMod val="60000"/>
                    <a:lumOff val="40000"/>
                  </a:schemeClr>
                </a:gs>
                <a:gs pos="0">
                  <a:srgbClr val="EEDFA0"/>
                </a:gs>
              </a:gsLst>
              <a:lin ang="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07950" h="1079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01.01.2021</c:v>
                </c:pt>
                <c:pt idx="1">
                  <c:v>01.01.2020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12392</c:v>
                </c:pt>
                <c:pt idx="1">
                  <c:v>12130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87882752"/>
        <c:axId val="102105856"/>
      </c:barChart>
      <c:catAx>
        <c:axId val="87882752"/>
        <c:scaling>
          <c:orientation val="maxMin"/>
        </c:scaling>
        <c:delete val="0"/>
        <c:axPos val="b"/>
        <c:numFmt formatCode="@" sourceLinked="1"/>
        <c:majorTickMark val="out"/>
        <c:minorTickMark val="none"/>
        <c:tickLblPos val="nextTo"/>
        <c:crossAx val="102105856"/>
        <c:crosses val="autoZero"/>
        <c:auto val="1"/>
        <c:lblAlgn val="ctr"/>
        <c:lblOffset val="100"/>
        <c:noMultiLvlLbl val="0"/>
      </c:catAx>
      <c:valAx>
        <c:axId val="102105856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one"/>
        <c:crossAx val="8788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kumimoji="0" lang="ru-RU" sz="1400" b="0" kern="1200" dirty="0" smtClean="0">
          <a:solidFill>
            <a:schemeClr val="dk1"/>
          </a:solidFill>
          <a:latin typeface="Arial" pitchFamily="34" charset="0"/>
          <a:ea typeface="Tahoma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274196385586784E-2"/>
          <c:y val="8.2555838949336782E-2"/>
          <c:w val="0.95752561206402298"/>
          <c:h val="0.5815947986455610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</c:v>
                </c:pt>
              </c:strCache>
            </c:strRef>
          </c:tx>
          <c:spPr>
            <a:ln w="76200">
              <a:solidFill>
                <a:srgbClr val="E5F35B"/>
              </a:solidFill>
            </a:ln>
          </c:spPr>
          <c:marker>
            <c:symbol val="circle"/>
            <c:size val="23"/>
            <c:spPr>
              <a:solidFill>
                <a:srgbClr val="E5F35B"/>
              </a:solidFill>
              <a:ln>
                <a:solidFill>
                  <a:srgbClr val="E5F35B"/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marker>
          <c:dLbls>
            <c:dLbl>
              <c:idx val="3"/>
              <c:layout>
                <c:manualLayout>
                  <c:x val="-7.7861298239589538E-2"/>
                  <c:y val="-0.167220376522702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2646083401201531E-2"/>
                  <c:y val="-0.173717965486872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113993761941971E-2"/>
                  <c:y val="-0.142581595905163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690874567655897E-2"/>
                  <c:y val="-0.130304060829605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
(отчет)</c:v>
                </c:pt>
                <c:pt idx="1">
                  <c:v>2018 
(отчет)</c:v>
                </c:pt>
                <c:pt idx="2">
                  <c:v>2019 
(отчет)</c:v>
                </c:pt>
                <c:pt idx="3">
                  <c:v>2020 
(оценка)</c:v>
                </c:pt>
                <c:pt idx="4">
                  <c:v>2021 
(проект)</c:v>
                </c:pt>
                <c:pt idx="5">
                  <c:v>2022 
(проект)</c:v>
                </c:pt>
                <c:pt idx="6">
                  <c:v>2023 
(проект)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1023</c:v>
                </c:pt>
                <c:pt idx="1">
                  <c:v>1139</c:v>
                </c:pt>
                <c:pt idx="2">
                  <c:v>1341</c:v>
                </c:pt>
                <c:pt idx="3">
                  <c:v>1454</c:v>
                </c:pt>
                <c:pt idx="4">
                  <c:v>1583</c:v>
                </c:pt>
                <c:pt idx="5">
                  <c:v>1630</c:v>
                </c:pt>
                <c:pt idx="6">
                  <c:v>1555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68672"/>
        <c:axId val="39870464"/>
      </c:lineChart>
      <c:catAx>
        <c:axId val="39868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870464"/>
        <c:crosses val="autoZero"/>
        <c:auto val="1"/>
        <c:lblAlgn val="ctr"/>
        <c:lblOffset val="100"/>
        <c:noMultiLvlLbl val="0"/>
      </c:catAx>
      <c:valAx>
        <c:axId val="398704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39868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07950" h="1079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27848.5</c:v>
                </c:pt>
                <c:pt idx="1">
                  <c:v>27037.4</c:v>
                </c:pt>
                <c:pt idx="2">
                  <c:v>26250.6</c:v>
                </c:pt>
                <c:pt idx="3">
                  <c:v>25697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02132352"/>
        <c:axId val="102138240"/>
      </c:barChart>
      <c:catAx>
        <c:axId val="102132352"/>
        <c:scaling>
          <c:orientation val="maxMin"/>
        </c:scaling>
        <c:delete val="0"/>
        <c:axPos val="b"/>
        <c:numFmt formatCode="@" sourceLinked="1"/>
        <c:majorTickMark val="out"/>
        <c:minorTickMark val="none"/>
        <c:tickLblPos val="nextTo"/>
        <c:crossAx val="102138240"/>
        <c:crosses val="autoZero"/>
        <c:auto val="1"/>
        <c:lblAlgn val="ctr"/>
        <c:lblOffset val="100"/>
        <c:noMultiLvlLbl val="0"/>
      </c:catAx>
      <c:valAx>
        <c:axId val="102138240"/>
        <c:scaling>
          <c:orientation val="minMax"/>
        </c:scaling>
        <c:delete val="1"/>
        <c:axPos val="r"/>
        <c:numFmt formatCode="#,##0.00" sourceLinked="1"/>
        <c:majorTickMark val="out"/>
        <c:minorTickMark val="none"/>
        <c:tickLblPos val="none"/>
        <c:crossAx val="10213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kumimoji="0" lang="ru-RU" sz="1400" b="0" kern="1200" dirty="0" smtClean="0">
          <a:solidFill>
            <a:schemeClr val="dk1"/>
          </a:solidFill>
          <a:latin typeface="Arial" pitchFamily="34" charset="0"/>
          <a:ea typeface="Tahoma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41300" h="241300"/>
              <a:bevelB w="241300" h="241300"/>
            </a:sp3d>
          </c:spPr>
          <c:explosion val="1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3.04</c:v>
                </c:pt>
                <c:pt idx="1">
                  <c:v>8.0300000000000011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50000000000019E-2"/>
          <c:w val="0.9541666666666665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0"/>
            <c:bubble3D val="0"/>
            <c:spPr>
              <a:solidFill>
                <a:srgbClr val="FFC000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социальные расходы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2421</c:v>
                </c:pt>
                <c:pt idx="1">
                  <c:v>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3300"/>
              </a:solidFill>
            </c:spPr>
          </c:dPt>
          <c:dLbls>
            <c:dLbl>
              <c:idx val="0"/>
              <c:layout>
                <c:manualLayout>
                  <c:x val="-0.11260394403978961"/>
                  <c:y val="9.1895346103002955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6110013327889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156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Лист2!$A$18:$A$21</c:f>
              <c:strCache>
                <c:ptCount val="4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Лист2!$B$18:$B$21</c:f>
              <c:numCache>
                <c:formatCode>#,##0</c:formatCode>
                <c:ptCount val="4"/>
                <c:pt idx="0">
                  <c:v>1720.4538070000001</c:v>
                </c:pt>
                <c:pt idx="1">
                  <c:v>1182.5123389999965</c:v>
                </c:pt>
                <c:pt idx="2">
                  <c:v>167.81973299999999</c:v>
                </c:pt>
                <c:pt idx="3">
                  <c:v>155.34071800000001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046400"/>
        <c:axId val="102671488"/>
      </c:barChart>
      <c:catAx>
        <c:axId val="890464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02671488"/>
        <c:crosses val="autoZero"/>
        <c:auto val="1"/>
        <c:lblAlgn val="ctr"/>
        <c:lblOffset val="100"/>
        <c:noMultiLvlLbl val="0"/>
      </c:catAx>
      <c:valAx>
        <c:axId val="10267148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890464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472217135649421E-4"/>
          <c:y val="6.8750002773600119E-2"/>
          <c:w val="0.9541666666666665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4"/>
          <c:dPt>
            <c:idx val="0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2846</c:v>
                </c:pt>
                <c:pt idx="1">
                  <c:v>403.1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C0066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26,9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398,5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2474226804123682E-2"/>
                  <c:y val="-5.1882716995006158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670,6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Лист2!$A$25:$A$27</c:f>
              <c:strCache>
                <c:ptCount val="3"/>
                <c:pt idx="0">
                  <c:v>НАЦИОНАЛЬНАЯ БЕЗОПАСНОСТЬ И ПРАВООХРАНИТЕЛЬНАЯ ДЕЯТЕЛЬНОСТЬ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</c:strCache>
            </c:strRef>
          </c:cat>
          <c:val>
            <c:numRef>
              <c:f>Лист2!$B$25:$B$27</c:f>
              <c:numCache>
                <c:formatCode>#,##0.00</c:formatCode>
                <c:ptCount val="3"/>
                <c:pt idx="0">
                  <c:v>27.557452000000001</c:v>
                </c:pt>
                <c:pt idx="1">
                  <c:v>204.52143800000061</c:v>
                </c:pt>
                <c:pt idx="2">
                  <c:v>560.81458699999996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25664"/>
        <c:axId val="103027456"/>
      </c:barChart>
      <c:catAx>
        <c:axId val="103025664"/>
        <c:scaling>
          <c:orientation val="minMax"/>
        </c:scaling>
        <c:delete val="0"/>
        <c:axPos val="l"/>
        <c:majorTickMark val="out"/>
        <c:minorTickMark val="none"/>
        <c:tickLblPos val="nextTo"/>
        <c:crossAx val="103027456"/>
        <c:crosses val="autoZero"/>
        <c:auto val="1"/>
        <c:lblAlgn val="r"/>
        <c:lblOffset val="100"/>
        <c:noMultiLvlLbl val="0"/>
      </c:catAx>
      <c:valAx>
        <c:axId val="103027456"/>
        <c:scaling>
          <c:orientation val="minMax"/>
        </c:scaling>
        <c:delete val="1"/>
        <c:axPos val="b"/>
        <c:majorGridlines/>
        <c:numFmt formatCode="#,##0.00" sourceLinked="1"/>
        <c:majorTickMark val="out"/>
        <c:minorTickMark val="none"/>
        <c:tickLblPos val="nextTo"/>
        <c:crossAx val="103025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l" rtl="0" fontAlgn="base">
        <a:spcBef>
          <a:spcPct val="0"/>
        </a:spcBef>
        <a:spcAft>
          <a:spcPct val="0"/>
        </a:spcAft>
        <a:defRPr lang="ru-RU" sz="1600" b="1" kern="1200" dirty="0" smtClean="0">
          <a:solidFill>
            <a:srgbClr val="002060"/>
          </a:solidFill>
          <a:latin typeface="Arial Cyr" panose="020B0604020202020204" pitchFamily="34" charset="0"/>
          <a:ea typeface="+mn-ea"/>
          <a:cs typeface="Arial Cyr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879363378084017E-2"/>
          <c:y val="1.8646247487584703E-2"/>
          <c:w val="0.94795879841820074"/>
          <c:h val="0.69586812791222297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Ремонт дорог </c:v>
                </c:pt>
              </c:strCache>
            </c:strRef>
          </c:tx>
          <c:spPr>
            <a:solidFill>
              <a:srgbClr val="000000">
                <a:alpha val="50980"/>
              </a:srgbClr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 план 2020</c:v>
                </c:pt>
                <c:pt idx="3">
                  <c:v> план 2021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76.900000000000006</c:v>
                </c:pt>
                <c:pt idx="1">
                  <c:v>58.7</c:v>
                </c:pt>
                <c:pt idx="2">
                  <c:v>365.3</c:v>
                </c:pt>
                <c:pt idx="3">
                  <c:v>292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Строительство и реконструкция дорог</c:v>
                </c:pt>
              </c:strCache>
            </c:strRef>
          </c:tx>
          <c:spPr>
            <a:solidFill>
              <a:srgbClr val="0066FF">
                <a:alpha val="79000"/>
              </a:srgbClr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 план 2020</c:v>
                </c:pt>
                <c:pt idx="3">
                  <c:v> план 2021</c:v>
                </c:pt>
              </c:strCache>
            </c:strRef>
          </c:cat>
          <c:val>
            <c:numRef>
              <c:f>Лист1!$B$3:$E$3</c:f>
              <c:numCache>
                <c:formatCode>#,##0.0</c:formatCode>
                <c:ptCount val="4"/>
                <c:pt idx="0">
                  <c:v>6.8</c:v>
                </c:pt>
                <c:pt idx="1">
                  <c:v>26.7</c:v>
                </c:pt>
                <c:pt idx="2">
                  <c:v>49.9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shape val="cylinder"/>
        <c:axId val="103084416"/>
        <c:axId val="103085952"/>
        <c:axId val="0"/>
      </c:bar3DChart>
      <c:catAx>
        <c:axId val="103084416"/>
        <c:scaling>
          <c:orientation val="minMax"/>
        </c:scaling>
        <c:delete val="1"/>
        <c:axPos val="b"/>
        <c:majorTickMark val="out"/>
        <c:minorTickMark val="none"/>
        <c:tickLblPos val="nextTo"/>
        <c:crossAx val="103085952"/>
        <c:crosses val="autoZero"/>
        <c:auto val="1"/>
        <c:lblAlgn val="ctr"/>
        <c:lblOffset val="100"/>
        <c:noMultiLvlLbl val="0"/>
      </c:catAx>
      <c:valAx>
        <c:axId val="103085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084416"/>
        <c:crosses val="autoZero"/>
        <c:crossBetween val="between"/>
      </c:valAx>
    </c:plotArea>
    <c:plotVisOnly val="0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532281272703881E-4"/>
          <c:y val="3.3493442722263554E-3"/>
          <c:w val="0.94795879841820074"/>
          <c:h val="0.69586812791222297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Ремонт дорог </c:v>
                </c:pt>
              </c:strCache>
            </c:strRef>
          </c:tx>
          <c:spPr>
            <a:solidFill>
              <a:srgbClr val="000000">
                <a:alpha val="52941"/>
              </a:srgbClr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  2020 (оценка)</c:v>
                </c:pt>
                <c:pt idx="3">
                  <c:v> 2021 (план)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26.605</c:v>
                </c:pt>
                <c:pt idx="1">
                  <c:v>18.5</c:v>
                </c:pt>
                <c:pt idx="2">
                  <c:v>27.8</c:v>
                </c:pt>
                <c:pt idx="3">
                  <c:v>35.4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Наказы избирателей</c:v>
                </c:pt>
              </c:strCache>
            </c:strRef>
          </c:tx>
          <c:spPr>
            <a:solidFill>
              <a:srgbClr val="0066FF">
                <a:alpha val="61961"/>
              </a:srgbClr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  2020 (оценка)</c:v>
                </c:pt>
                <c:pt idx="3">
                  <c:v> 2021 (план)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2">
                  <c:v>12.5</c:v>
                </c:pt>
                <c:pt idx="3">
                  <c:v>16.5</c:v>
                </c:pt>
              </c:numCache>
            </c:numRef>
          </c:val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Разметка,  знаки, ограждения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  2020 (оценка)</c:v>
                </c:pt>
                <c:pt idx="3">
                  <c:v> 2021 (план)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9.234</c:v>
                </c:pt>
                <c:pt idx="1">
                  <c:v>16</c:v>
                </c:pt>
                <c:pt idx="2">
                  <c:v>9.9</c:v>
                </c:pt>
                <c:pt idx="3">
                  <c:v>7.23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Ливневки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  2020 (оценка)</c:v>
                </c:pt>
                <c:pt idx="3">
                  <c:v> 2021 (план)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4.74</c:v>
                </c:pt>
                <c:pt idx="1">
                  <c:v>3.7</c:v>
                </c:pt>
                <c:pt idx="2">
                  <c:v>3.5</c:v>
                </c:pt>
                <c:pt idx="3">
                  <c:v>3.6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Строительство и реконструкция дорог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  2020 (оценка)</c:v>
                </c:pt>
                <c:pt idx="3">
                  <c:v> 2021 (план)</c:v>
                </c:pt>
              </c:strCache>
            </c:strRef>
          </c:cat>
          <c:val>
            <c:numRef>
              <c:f>Лист1!$B$6:$E$6</c:f>
              <c:numCache>
                <c:formatCode>#,##0.0</c:formatCode>
                <c:ptCount val="4"/>
                <c:pt idx="0">
                  <c:v>4.5</c:v>
                </c:pt>
                <c:pt idx="1">
                  <c:v>1.6</c:v>
                </c:pt>
                <c:pt idx="2" formatCode="General">
                  <c:v>3.4</c:v>
                </c:pt>
                <c:pt idx="3" formatCode="General">
                  <c:v>0.30000000000000032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Диагностика обследование паспортизация уличнодорожной сети</c:v>
                </c:pt>
              </c:strCache>
            </c:strRef>
          </c:tx>
          <c:spPr>
            <a:solidFill>
              <a:srgbClr val="FFC000">
                <a:alpha val="94118"/>
              </a:srgbClr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  2020 (оценка)</c:v>
                </c:pt>
                <c:pt idx="3">
                  <c:v> 2021 (план)</c:v>
                </c:pt>
              </c:strCache>
            </c:strRef>
          </c:cat>
          <c:val>
            <c:numRef>
              <c:f>Лист1!$B$7:$E$7</c:f>
              <c:numCache>
                <c:formatCode>General</c:formatCode>
                <c:ptCount val="4"/>
                <c:pt idx="0">
                  <c:v>0.1</c:v>
                </c:pt>
                <c:pt idx="1">
                  <c:v>0.60000000000000064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shape val="cylinder"/>
        <c:axId val="40687104"/>
        <c:axId val="40688640"/>
        <c:axId val="0"/>
      </c:bar3DChart>
      <c:catAx>
        <c:axId val="40687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0688640"/>
        <c:crosses val="autoZero"/>
        <c:auto val="1"/>
        <c:lblAlgn val="ctr"/>
        <c:lblOffset val="100"/>
        <c:noMultiLvlLbl val="0"/>
      </c:catAx>
      <c:valAx>
        <c:axId val="40688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687104"/>
        <c:crosses val="autoZero"/>
        <c:crossBetween val="between"/>
      </c:valAx>
    </c:plotArea>
    <c:plotVisOnly val="0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3806416992171E-2"/>
          <c:y val="0.15254421328897891"/>
          <c:w val="0.89703989703989806"/>
          <c:h val="0.6494492724669539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circle"/>
            <c:size val="16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128.69999999999999</c:v>
                </c:pt>
                <c:pt idx="1">
                  <c:v>125.8</c:v>
                </c:pt>
                <c:pt idx="2">
                  <c:v>472.2</c:v>
                </c:pt>
                <c:pt idx="3">
                  <c:v>381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196928"/>
        <c:axId val="103211008"/>
      </c:lineChart>
      <c:catAx>
        <c:axId val="103196928"/>
        <c:scaling>
          <c:orientation val="minMax"/>
        </c:scaling>
        <c:delete val="1"/>
        <c:axPos val="b"/>
        <c:majorTickMark val="out"/>
        <c:minorTickMark val="none"/>
        <c:tickLblPos val="nextTo"/>
        <c:crossAx val="103211008"/>
        <c:crosses val="autoZero"/>
        <c:auto val="1"/>
        <c:lblAlgn val="ctr"/>
        <c:lblOffset val="100"/>
        <c:noMultiLvlLbl val="0"/>
      </c:catAx>
      <c:valAx>
        <c:axId val="103211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196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79446808552302"/>
          <c:y val="0.11640298988063041"/>
          <c:w val="0.55034366797900269"/>
          <c:h val="0.825515501968503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14"/>
          </c:dPt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-2.2372360522642444E-2"/>
                  <c:y val="-1.2540277619035764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318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  </a:t>
                    </a:r>
                    <a:r>
                      <a:rPr lang="ru-RU" sz="1200" b="1" i="0" u="none" strike="noStrike" baseline="0" dirty="0" smtClean="0">
                        <a:solidFill>
                          <a:schemeClr val="bg1"/>
                        </a:solidFill>
                        <a:effectLst/>
                      </a:rPr>
                      <a:t>Средства краевого бюджета 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Краев</c:v>
                </c:pt>
                <c:pt idx="1">
                  <c:v>местный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318</c:v>
                </c:pt>
                <c:pt idx="1">
                  <c:v>63.1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2"/>
        <c:holeSize val="54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15047272066239E-2"/>
          <c:y val="0.21556246836771242"/>
          <c:w val="0.95752561206402298"/>
          <c:h val="0.5815947986455610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marker>
            <c:symbol val="circle"/>
            <c:size val="23"/>
          </c:marker>
          <c:dPt>
            <c:idx val="4"/>
            <c:bubble3D val="0"/>
            <c:spPr>
              <a:ln w="60325"/>
            </c:spPr>
          </c:dPt>
          <c:dLbls>
            <c:dLbl>
              <c:idx val="0"/>
              <c:layout>
                <c:manualLayout>
                  <c:x val="-5.8470781549811134E-2"/>
                  <c:y val="0.167385206402125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187169018257226E-2"/>
                  <c:y val="0.168786801466503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
</c:v>
                </c:pt>
                <c:pt idx="1">
                  <c:v>2018 
</c:v>
                </c:pt>
                <c:pt idx="2">
                  <c:v>2019 
</c:v>
                </c:pt>
                <c:pt idx="3">
                  <c:v>2020 
(оценка)</c:v>
                </c:pt>
                <c:pt idx="4">
                  <c:v>2021 
(проект)</c:v>
                </c:pt>
                <c:pt idx="5">
                  <c:v>2022 
(проект)</c:v>
                </c:pt>
                <c:pt idx="6">
                  <c:v>2023 
(проект)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381</c:v>
                </c:pt>
                <c:pt idx="1">
                  <c:v>236</c:v>
                </c:pt>
                <c:pt idx="2">
                  <c:v>169</c:v>
                </c:pt>
                <c:pt idx="3">
                  <c:v>124</c:v>
                </c:pt>
                <c:pt idx="4">
                  <c:v>165</c:v>
                </c:pt>
                <c:pt idx="5">
                  <c:v>163</c:v>
                </c:pt>
                <c:pt idx="6">
                  <c:v>160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03232"/>
        <c:axId val="39904768"/>
      </c:lineChart>
      <c:catAx>
        <c:axId val="39903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904768"/>
        <c:crosses val="autoZero"/>
        <c:auto val="1"/>
        <c:lblAlgn val="ctr"/>
        <c:lblOffset val="100"/>
        <c:noMultiLvlLbl val="0"/>
      </c:catAx>
      <c:valAx>
        <c:axId val="399047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39903232"/>
        <c:crosses val="autoZero"/>
        <c:crossBetween val="between"/>
      </c:valAx>
    </c:plotArea>
    <c:plotVisOnly val="1"/>
    <c:dispBlanksAs val="gap"/>
    <c:showDLblsOverMax val="0"/>
  </c:chart>
  <c:spPr>
    <a:ln w="127000" cmpd="sng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532281272703881E-4"/>
          <c:y val="3.3493442722263554E-3"/>
          <c:w val="0.94795879841820074"/>
          <c:h val="0.98499426658407141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Ремонт дорог </c:v>
                </c:pt>
              </c:strCache>
            </c:strRef>
          </c:tx>
          <c:spPr>
            <a:solidFill>
              <a:srgbClr val="9ED3D7">
                <a:alpha val="89804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00">
                  <a:alpha val="40000"/>
                </a:srgbClr>
              </a:solidFill>
            </c:spPr>
          </c:dPt>
          <c:cat>
            <c:strRef>
              <c:f>Лист1!$B$1</c:f>
              <c:strCache>
                <c:ptCount val="1"/>
                <c:pt idx="0">
                  <c:v> 2021 (план)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327.39999999999969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Строительство и реконструкция дорог</c:v>
                </c:pt>
              </c:strCache>
            </c:strRef>
          </c:tx>
          <c:spPr>
            <a:solidFill>
              <a:srgbClr val="FFCCCC">
                <a:alpha val="76078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366FF">
                  <a:alpha val="49020"/>
                </a:srgbClr>
              </a:solidFill>
            </c:spPr>
          </c:dPt>
          <c:cat>
            <c:strRef>
              <c:f>Лист1!$B$1</c:f>
              <c:strCache>
                <c:ptCount val="1"/>
                <c:pt idx="0">
                  <c:v> 2021 (план)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26.3</c:v>
                </c:pt>
              </c:numCache>
            </c:numRef>
          </c:val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Наказы избирателей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Лист1!$B$1</c:f>
              <c:strCache>
                <c:ptCount val="1"/>
                <c:pt idx="0">
                  <c:v> 2021 (план)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16.5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Разметка,  знаки, ограждения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595959">
                  <a:alpha val="72157"/>
                </a:srgbClr>
              </a:solidFill>
            </c:spPr>
          </c:dPt>
          <c:cat>
            <c:strRef>
              <c:f>Лист1!$B$1</c:f>
              <c:strCache>
                <c:ptCount val="1"/>
                <c:pt idx="0">
                  <c:v> 2021 (план)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7.23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Ливневки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cat>
            <c:strRef>
              <c:f>Лист1!$B$1</c:f>
              <c:strCache>
                <c:ptCount val="1"/>
                <c:pt idx="0">
                  <c:v> 2021 (план)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Диагностика обследование паспортизация уличнодорожной сети</c:v>
                </c:pt>
              </c:strCache>
            </c:strRef>
          </c:tx>
          <c:invertIfNegative val="0"/>
          <c:cat>
            <c:strRef>
              <c:f>Лист1!$B$1</c:f>
              <c:strCache>
                <c:ptCount val="1"/>
                <c:pt idx="0">
                  <c:v> 2021 (план)</c:v>
                </c:pt>
              </c:strCache>
            </c:strRef>
          </c:cat>
          <c:val>
            <c:numRef>
              <c:f>Лист1!$B$7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03807616"/>
        <c:axId val="105263488"/>
      </c:barChart>
      <c:catAx>
        <c:axId val="103807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05263488"/>
        <c:crosses val="autoZero"/>
        <c:auto val="1"/>
        <c:lblAlgn val="ctr"/>
        <c:lblOffset val="100"/>
        <c:noMultiLvlLbl val="0"/>
      </c:catAx>
      <c:valAx>
        <c:axId val="1052634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3807616"/>
        <c:crosses val="autoZero"/>
        <c:crossBetween val="between"/>
      </c:valAx>
    </c:plotArea>
    <c:plotVisOnly val="0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905992020021638"/>
          <c:y val="0.12744096787591341"/>
          <c:w val="0.79094007275597722"/>
          <c:h val="0.7962594162909139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уличное освещение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2017 (отчет)</c:v>
                </c:pt>
                <c:pt idx="1">
                  <c:v>2018 (отчет)</c:v>
                </c:pt>
                <c:pt idx="2">
                  <c:v>2019 (отчет)</c:v>
                </c:pt>
                <c:pt idx="3">
                  <c:v>2020 (оценка)</c:v>
                </c:pt>
                <c:pt idx="4">
                  <c:v>2021 (план)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74.7</c:v>
                </c:pt>
                <c:pt idx="1">
                  <c:v>76.92</c:v>
                </c:pt>
                <c:pt idx="2">
                  <c:v>75.22</c:v>
                </c:pt>
                <c:pt idx="3">
                  <c:v>82.05</c:v>
                </c:pt>
                <c:pt idx="4">
                  <c:v>89.169999999999987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сан. очистка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2017 (отчет)</c:v>
                </c:pt>
                <c:pt idx="1">
                  <c:v>2018 (отчет)</c:v>
                </c:pt>
                <c:pt idx="2">
                  <c:v>2019 (отчет)</c:v>
                </c:pt>
                <c:pt idx="3">
                  <c:v>2020 (оценка)</c:v>
                </c:pt>
                <c:pt idx="4">
                  <c:v>2021 (план)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133.12</c:v>
                </c:pt>
                <c:pt idx="1">
                  <c:v>127.79</c:v>
                </c:pt>
                <c:pt idx="2">
                  <c:v>134.70999999999998</c:v>
                </c:pt>
                <c:pt idx="3">
                  <c:v>132.23999999999998</c:v>
                </c:pt>
                <c:pt idx="4">
                  <c:v>123.67999999999998</c:v>
                </c:pt>
              </c:numCache>
            </c:numRef>
          </c:val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озеленение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2017 (отчет)</c:v>
                </c:pt>
                <c:pt idx="1">
                  <c:v>2018 (отчет)</c:v>
                </c:pt>
                <c:pt idx="2">
                  <c:v>2019 (отчет)</c:v>
                </c:pt>
                <c:pt idx="3">
                  <c:v>2020 (оценка)</c:v>
                </c:pt>
                <c:pt idx="4">
                  <c:v>2021 (план)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63.82</c:v>
                </c:pt>
                <c:pt idx="1">
                  <c:v>67.55</c:v>
                </c:pt>
                <c:pt idx="2">
                  <c:v>73.92</c:v>
                </c:pt>
                <c:pt idx="3">
                  <c:v>78.099999999999994</c:v>
                </c:pt>
                <c:pt idx="4">
                  <c:v>63.48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содержание мест захоронений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6439336620966E-2"/>
                  <c:y val="6.7681913127866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451514692967751E-2"/>
                  <c:y val="3.3840956563933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2017 (отчет)</c:v>
                </c:pt>
                <c:pt idx="1">
                  <c:v>2018 (отчет)</c:v>
                </c:pt>
                <c:pt idx="2">
                  <c:v>2019 (отчет)</c:v>
                </c:pt>
                <c:pt idx="3">
                  <c:v>2020 (оценка)</c:v>
                </c:pt>
                <c:pt idx="4">
                  <c:v>2021 (план)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5.2</c:v>
                </c:pt>
                <c:pt idx="1">
                  <c:v>5.26</c:v>
                </c:pt>
                <c:pt idx="2">
                  <c:v>4.72</c:v>
                </c:pt>
                <c:pt idx="3">
                  <c:v>2.8</c:v>
                </c:pt>
                <c:pt idx="4">
                  <c:v>2.2999999999999998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прочее благоустройство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1.4167012568594243E-2"/>
                  <c:y val="-6.8376068376068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4195061062666E-2"/>
                  <c:y val="-1.699002544466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86316405822851E-2"/>
                  <c:y val="-2.285807938145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667220109751002E-2"/>
                  <c:y val="-1.3675213675213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334025137188527E-2"/>
                  <c:y val="-9.11680911680912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2017 (отчет)</c:v>
                </c:pt>
                <c:pt idx="1">
                  <c:v>2018 (отчет)</c:v>
                </c:pt>
                <c:pt idx="2">
                  <c:v>2019 (отчет)</c:v>
                </c:pt>
                <c:pt idx="3">
                  <c:v>2020 (оценка)</c:v>
                </c:pt>
                <c:pt idx="4">
                  <c:v>2021 (план)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24.459999999999987</c:v>
                </c:pt>
                <c:pt idx="1">
                  <c:v>11.09</c:v>
                </c:pt>
                <c:pt idx="2">
                  <c:v>17.79</c:v>
                </c:pt>
                <c:pt idx="3">
                  <c:v>18.350000000000001</c:v>
                </c:pt>
                <c:pt idx="4">
                  <c:v>12.65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3976960"/>
        <c:axId val="103978496"/>
        <c:axId val="0"/>
      </c:bar3DChart>
      <c:catAx>
        <c:axId val="1039769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103978496"/>
        <c:crosses val="autoZero"/>
        <c:auto val="1"/>
        <c:lblAlgn val="ctr"/>
        <c:lblOffset val="100"/>
        <c:noMultiLvlLbl val="0"/>
      </c:catAx>
      <c:valAx>
        <c:axId val="10397849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103976960"/>
        <c:crosses val="autoZero"/>
        <c:crossBetween val="between"/>
      </c:valAx>
    </c:plotArea>
    <c:plotVisOnly val="0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987869141713"/>
          <c:y val="3.9233516937954606E-2"/>
          <c:w val="0.69582089109393563"/>
          <c:h val="0.960766483062045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explosion val="14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effectLst>
      <a:innerShdw blurRad="63500" dist="50800" dir="81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2111606500551809"/>
          <c:w val="0.98846782687195811"/>
          <c:h val="0.626262764871870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муниципальнгого долга в налоговых и неналоговых доходах (без доп. Норм. По НДФЛ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82550">
              <a:solidFill>
                <a:srgbClr val="FF9933"/>
              </a:solidFill>
            </a:ln>
          </c:spPr>
          <c:invertIfNegative val="0"/>
          <c:dLbls>
            <c:dLbl>
              <c:idx val="0"/>
              <c:layout>
                <c:manualLayout>
                  <c:x val="1.724743801929219E-2"/>
                  <c:y val="-5.7447848964713687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59,7%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14879114632963883"/>
                  <c:y val="0.13327653126483988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aseline="0" dirty="0" smtClean="0"/>
                      <a:t>57,6</a:t>
                    </a:r>
                    <a:r>
                      <a:rPr lang="en-US" sz="1400" baseline="0" dirty="0" smtClean="0"/>
                      <a:t>%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4422639049099775"/>
                  <c:y val="-6.0895060881338635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aseline="0" dirty="0" smtClean="0"/>
                      <a:t>74</a:t>
                    </a:r>
                    <a:r>
                      <a:rPr lang="en-US" sz="1400" baseline="0" dirty="0" smtClean="0"/>
                      <a:t>,</a:t>
                    </a:r>
                    <a:r>
                      <a:rPr lang="ru-RU" sz="1400" baseline="0" dirty="0" smtClean="0"/>
                      <a:t>3</a:t>
                    </a:r>
                    <a:r>
                      <a:rPr lang="en-US" sz="1400" baseline="0" dirty="0" smtClean="0"/>
                      <a:t>%</a:t>
                    </a:r>
                    <a:endParaRPr lang="en-US" sz="160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5177926007656697"/>
                  <c:y val="3.3703253685689147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73</a:t>
                    </a:r>
                    <a:r>
                      <a:rPr lang="en-US" sz="1400" baseline="0" dirty="0" smtClean="0"/>
                      <a:t>,</a:t>
                    </a:r>
                    <a:r>
                      <a:rPr lang="ru-RU" sz="1400" baseline="0" dirty="0" smtClean="0"/>
                      <a:t>1</a:t>
                    </a:r>
                    <a:r>
                      <a:rPr lang="en-US" sz="1400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5162779811759211"/>
                  <c:y val="-7.5157536337106604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78</a:t>
                    </a:r>
                    <a:r>
                      <a:rPr lang="en-US" sz="1400" baseline="0" dirty="0" smtClean="0"/>
                      <a:t>,9</a:t>
                    </a:r>
                    <a:r>
                      <a:rPr lang="en-US" sz="1400" baseline="0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прогноз 2020</c:v>
                </c:pt>
                <c:pt idx="3">
                  <c:v>проект 2021</c:v>
                </c:pt>
                <c:pt idx="4">
                  <c:v>проект 2022</c:v>
                </c:pt>
                <c:pt idx="5">
                  <c:v>проект 2023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0.59649999999999959</c:v>
                </c:pt>
                <c:pt idx="1">
                  <c:v>0.57630000000000003</c:v>
                </c:pt>
                <c:pt idx="2">
                  <c:v>0.74270000000000092</c:v>
                </c:pt>
                <c:pt idx="3">
                  <c:v>0.73140000000000005</c:v>
                </c:pt>
                <c:pt idx="4">
                  <c:v>0.78870000000000062</c:v>
                </c:pt>
                <c:pt idx="5">
                  <c:v>0.77290000000000092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прогноз 2020</c:v>
                </c:pt>
                <c:pt idx="3">
                  <c:v>проект 2021</c:v>
                </c:pt>
                <c:pt idx="4">
                  <c:v>проект 2022</c:v>
                </c:pt>
                <c:pt idx="5">
                  <c:v>проект 2023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прогноз 2020</c:v>
                </c:pt>
                <c:pt idx="3">
                  <c:v>проект 2021</c:v>
                </c:pt>
                <c:pt idx="4">
                  <c:v>проект 2022</c:v>
                </c:pt>
                <c:pt idx="5">
                  <c:v>проект 2023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367424"/>
        <c:axId val="105368960"/>
        <c:axId val="105437824"/>
      </c:bar3DChart>
      <c:catAx>
        <c:axId val="10536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 baseline="0">
                <a:solidFill>
                  <a:srgbClr val="002060"/>
                </a:solidFill>
              </a:defRPr>
            </a:pPr>
            <a:endParaRPr lang="ru-RU"/>
          </a:p>
        </c:txPr>
        <c:crossAx val="105368960"/>
        <c:crosses val="autoZero"/>
        <c:auto val="1"/>
        <c:lblAlgn val="ctr"/>
        <c:lblOffset val="100"/>
        <c:noMultiLvlLbl val="0"/>
      </c:catAx>
      <c:valAx>
        <c:axId val="105368960"/>
        <c:scaling>
          <c:orientation val="minMax"/>
          <c:max val="0.8"/>
          <c:min val="0.5"/>
        </c:scaling>
        <c:delete val="1"/>
        <c:axPos val="l"/>
        <c:numFmt formatCode="0.00%" sourceLinked="1"/>
        <c:majorTickMark val="out"/>
        <c:minorTickMark val="none"/>
        <c:tickLblPos val="nextTo"/>
        <c:crossAx val="105367424"/>
        <c:crosses val="autoZero"/>
        <c:crossBetween val="between"/>
      </c:valAx>
      <c:serAx>
        <c:axId val="105437824"/>
        <c:scaling>
          <c:orientation val="minMax"/>
        </c:scaling>
        <c:delete val="1"/>
        <c:axPos val="b"/>
        <c:majorTickMark val="out"/>
        <c:minorTickMark val="none"/>
        <c:tickLblPos val="nextTo"/>
        <c:crossAx val="10536896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278707521939042E-3"/>
          <c:y val="2.1122415877790558E-2"/>
          <c:w val="0.5594134452898335"/>
          <c:h val="0.8678678678678675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855808"/>
        <c:axId val="106890368"/>
      </c:lineChart>
      <c:catAx>
        <c:axId val="106855808"/>
        <c:scaling>
          <c:orientation val="minMax"/>
        </c:scaling>
        <c:delete val="1"/>
        <c:axPos val="b"/>
        <c:majorTickMark val="out"/>
        <c:minorTickMark val="none"/>
        <c:tickLblPos val="nextTo"/>
        <c:crossAx val="106890368"/>
        <c:crosses val="autoZero"/>
        <c:auto val="1"/>
        <c:lblAlgn val="ctr"/>
        <c:lblOffset val="100"/>
        <c:noMultiLvlLbl val="0"/>
      </c:catAx>
      <c:valAx>
        <c:axId val="10689036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6855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30723932981084E-2"/>
          <c:y val="0.34187513139455389"/>
          <c:w val="0.93944330857044867"/>
          <c:h val="0.2256657864856607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3500">
              <a:solidFill>
                <a:schemeClr val="accent2">
                  <a:lumMod val="50000"/>
                </a:schemeClr>
              </a:solidFill>
            </a:ln>
          </c:spPr>
          <c:marker>
            <c:symbol val="diamond"/>
            <c:size val="14"/>
            <c:spPr>
              <a:solidFill>
                <a:schemeClr val="accent2">
                  <a:lumMod val="50000"/>
                </a:schemeClr>
              </a:solidFill>
              <a:ln w="15875"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1828029560020642E-2"/>
                  <c:y val="-9.736420399333195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baseline="0" dirty="0" smtClean="0"/>
                      <a:t>8</a:t>
                    </a:r>
                    <a:r>
                      <a:rPr lang="ru-RU" sz="1400" b="1" i="0" baseline="0" dirty="0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053837978147825E-2"/>
                  <c:y val="-0.10585211041048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578621492886583E-2"/>
                  <c:y val="-0.11127993985366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550055361731474E-2"/>
                  <c:y val="-0.126437220505406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132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112812970334177E-2"/>
                  <c:y val="-9.73961405354229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266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0315522698309897E-2"/>
                  <c:y val="-0.1516092349029579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336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820</c:v>
                </c:pt>
                <c:pt idx="1">
                  <c:v>870</c:v>
                </c:pt>
                <c:pt idx="2">
                  <c:v>995</c:v>
                </c:pt>
                <c:pt idx="3" formatCode="#,##0.0">
                  <c:v>1132</c:v>
                </c:pt>
                <c:pt idx="4" formatCode="#,##0.0">
                  <c:v>1266</c:v>
                </c:pt>
                <c:pt idx="5" formatCode="#,##0.0">
                  <c:v>1336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930944"/>
        <c:axId val="106932480"/>
      </c:lineChart>
      <c:catAx>
        <c:axId val="106930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0" i="0" baseline="0"/>
            </a:pPr>
            <a:endParaRPr lang="ru-RU"/>
          </a:p>
        </c:txPr>
        <c:crossAx val="106932480"/>
        <c:crosses val="autoZero"/>
        <c:auto val="1"/>
        <c:lblAlgn val="ctr"/>
        <c:lblOffset val="100"/>
        <c:noMultiLvlLbl val="0"/>
      </c:catAx>
      <c:valAx>
        <c:axId val="106932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930944"/>
        <c:crosses val="autoZero"/>
        <c:crossBetween val="between"/>
      </c:valAx>
      <c:spPr>
        <a:ln w="41275"/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278707521939042E-3"/>
          <c:y val="2.1122415877790558E-2"/>
          <c:w val="0.5594134452898335"/>
          <c:h val="0.8678678678678675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973824"/>
        <c:axId val="106983808"/>
      </c:lineChart>
      <c:catAx>
        <c:axId val="106973824"/>
        <c:scaling>
          <c:orientation val="minMax"/>
        </c:scaling>
        <c:delete val="1"/>
        <c:axPos val="b"/>
        <c:majorTickMark val="out"/>
        <c:minorTickMark val="none"/>
        <c:tickLblPos val="nextTo"/>
        <c:crossAx val="106983808"/>
        <c:crosses val="autoZero"/>
        <c:auto val="1"/>
        <c:lblAlgn val="ctr"/>
        <c:lblOffset val="100"/>
        <c:noMultiLvlLbl val="0"/>
      </c:catAx>
      <c:valAx>
        <c:axId val="10698380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6973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30723932981084E-2"/>
          <c:y val="0.34187513139455389"/>
          <c:w val="0.93944330857044867"/>
          <c:h val="0.2256657864856607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82550">
              <a:solidFill>
                <a:schemeClr val="accent2">
                  <a:lumMod val="50000"/>
                </a:schemeClr>
              </a:solidFill>
            </a:ln>
          </c:spPr>
          <c:marker>
            <c:symbol val="diamond"/>
            <c:size val="2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1828029560020642E-2"/>
                  <c:y val="-9.736420399333195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baseline="0" dirty="0" smtClean="0"/>
                      <a:t>52,6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053837978147825E-2"/>
                  <c:y val="-0.105852110410486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578621492886583E-2"/>
                  <c:y val="-0.111279939853663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550055361731474E-2"/>
                  <c:y val="-0.126437220505406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112812970334177E-2"/>
                  <c:y val="-9.739614053542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0315522698309897E-2"/>
                  <c:y val="-0.151609234902957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 год факт</c:v>
                </c:pt>
                <c:pt idx="1">
                  <c:v>2019 год факт</c:v>
                </c:pt>
                <c:pt idx="2">
                  <c:v>2020 год прогноз</c:v>
                </c:pt>
                <c:pt idx="3">
                  <c:v>2021 год проект</c:v>
                </c:pt>
                <c:pt idx="4">
                  <c:v>2022 год  проект</c:v>
                </c:pt>
                <c:pt idx="5">
                  <c:v>2023 год проект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52.6</c:v>
                </c:pt>
                <c:pt idx="1">
                  <c:v>47.1</c:v>
                </c:pt>
                <c:pt idx="2">
                  <c:v>40.1</c:v>
                </c:pt>
                <c:pt idx="3" formatCode="#,##0.0">
                  <c:v>90</c:v>
                </c:pt>
                <c:pt idx="4" formatCode="#,##0.0">
                  <c:v>90</c:v>
                </c:pt>
                <c:pt idx="5" formatCode="#,##0.0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008000"/>
        <c:axId val="107009536"/>
      </c:lineChart>
      <c:catAx>
        <c:axId val="107008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 i="0" baseline="0"/>
            </a:pPr>
            <a:endParaRPr lang="ru-RU"/>
          </a:p>
        </c:txPr>
        <c:crossAx val="107009536"/>
        <c:crosses val="autoZero"/>
        <c:auto val="1"/>
        <c:lblAlgn val="ctr"/>
        <c:lblOffset val="100"/>
        <c:noMultiLvlLbl val="0"/>
      </c:catAx>
      <c:valAx>
        <c:axId val="107009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00800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30723932981084E-2"/>
          <c:y val="0.34187513139455389"/>
          <c:w val="0.93944330857044867"/>
          <c:h val="0.2256657864856607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82550">
              <a:solidFill>
                <a:schemeClr val="accent2">
                  <a:lumMod val="50000"/>
                </a:schemeClr>
              </a:solidFill>
            </a:ln>
          </c:spPr>
          <c:marker>
            <c:symbol val="diamond"/>
            <c:size val="2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1828029560020642E-2"/>
                  <c:y val="-9.736420399333195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baseline="0" dirty="0" smtClean="0"/>
                      <a:t>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053837978147825E-2"/>
                  <c:y val="-0.105852110410486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578621492886583E-2"/>
                  <c:y val="-0.111279939853663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550055361731474E-2"/>
                  <c:y val="-0.126437220505406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112812970334177E-2"/>
                  <c:y val="-9.739614053542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0315522698309897E-2"/>
                  <c:y val="-0.151609234902957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 год факт</c:v>
                </c:pt>
                <c:pt idx="1">
                  <c:v>2019 год факт</c:v>
                </c:pt>
                <c:pt idx="2">
                  <c:v>2020 год прогноз</c:v>
                </c:pt>
                <c:pt idx="3">
                  <c:v>2021 год проект</c:v>
                </c:pt>
                <c:pt idx="4">
                  <c:v>2022 год  проект</c:v>
                </c:pt>
                <c:pt idx="5">
                  <c:v>2023 год проект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2.54</c:v>
                </c:pt>
                <c:pt idx="1">
                  <c:v>1.6300000000000001</c:v>
                </c:pt>
                <c:pt idx="2">
                  <c:v>1.1399999999999986</c:v>
                </c:pt>
                <c:pt idx="3">
                  <c:v>3.2800000000000002</c:v>
                </c:pt>
                <c:pt idx="4">
                  <c:v>3.79</c:v>
                </c:pt>
                <c:pt idx="5">
                  <c:v>4.3599999999999985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45024"/>
        <c:axId val="107346560"/>
      </c:lineChart>
      <c:catAx>
        <c:axId val="107345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 i="0" baseline="0"/>
            </a:pPr>
            <a:endParaRPr lang="ru-RU"/>
          </a:p>
        </c:txPr>
        <c:crossAx val="107346560"/>
        <c:crosses val="autoZero"/>
        <c:auto val="1"/>
        <c:lblAlgn val="ctr"/>
        <c:lblOffset val="100"/>
        <c:noMultiLvlLbl val="0"/>
      </c:catAx>
      <c:valAx>
        <c:axId val="1073465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0734502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45887861568051E-2"/>
          <c:y val="0.21342075193591001"/>
          <c:w val="0.95752561206402298"/>
          <c:h val="0.2441794225330195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circle"/>
            <c:size val="23"/>
            <c:spPr>
              <a:solidFill>
                <a:srgbClr val="FF33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marker>
          <c:dLbls>
            <c:dLbl>
              <c:idx val="3"/>
              <c:layout>
                <c:manualLayout>
                  <c:x val="-7.2982775727001584E-2"/>
                  <c:y val="-0.107767787706128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
(отчет)</c:v>
                </c:pt>
                <c:pt idx="1">
                  <c:v>2018 
(отчет)</c:v>
                </c:pt>
                <c:pt idx="2">
                  <c:v>2019 
(отчет)</c:v>
                </c:pt>
                <c:pt idx="3">
                  <c:v>2020 
(оценка)</c:v>
                </c:pt>
                <c:pt idx="4">
                  <c:v>2021 
(проект)</c:v>
                </c:pt>
                <c:pt idx="5">
                  <c:v>2022 
(проект)</c:v>
                </c:pt>
                <c:pt idx="6">
                  <c:v>2023 
(проект)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2311</c:v>
                </c:pt>
                <c:pt idx="1">
                  <c:v>2452</c:v>
                </c:pt>
                <c:pt idx="2">
                  <c:v>3511</c:v>
                </c:pt>
                <c:pt idx="3">
                  <c:v>3497</c:v>
                </c:pt>
                <c:pt idx="4">
                  <c:v>3383</c:v>
                </c:pt>
                <c:pt idx="5">
                  <c:v>3068</c:v>
                </c:pt>
                <c:pt idx="6">
                  <c:v>2888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30656"/>
        <c:axId val="39832192"/>
      </c:lineChart>
      <c:catAx>
        <c:axId val="39830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832192"/>
        <c:crosses val="autoZero"/>
        <c:auto val="1"/>
        <c:lblAlgn val="ctr"/>
        <c:lblOffset val="100"/>
        <c:noMultiLvlLbl val="0"/>
      </c:catAx>
      <c:valAx>
        <c:axId val="3983219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39830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83691278198E-2"/>
          <c:y val="0.14546987075103879"/>
          <c:w val="0.71944783464566964"/>
          <c:h val="0.404380167322835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circle"/>
            <c:size val="8"/>
          </c:marker>
          <c:cat>
            <c:strRef>
              <c:f>Лист1!$A$2:$A$6</c:f>
              <c:strCache>
                <c:ptCount val="4"/>
                <c:pt idx="0">
                  <c:v>2019</c:v>
                </c:pt>
                <c:pt idx="1">
                  <c:v>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1341</c:v>
                </c:pt>
                <c:pt idx="1">
                  <c:v>1454</c:v>
                </c:pt>
                <c:pt idx="2">
                  <c:v>1583</c:v>
                </c:pt>
                <c:pt idx="3">
                  <c:v>1630</c:v>
                </c:pt>
                <c:pt idx="4">
                  <c:v>1555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90496"/>
        <c:axId val="42500480"/>
      </c:lineChart>
      <c:catAx>
        <c:axId val="42490496"/>
        <c:scaling>
          <c:orientation val="minMax"/>
        </c:scaling>
        <c:delete val="1"/>
        <c:axPos val="b"/>
        <c:majorTickMark val="out"/>
        <c:minorTickMark val="none"/>
        <c:tickLblPos val="nextTo"/>
        <c:crossAx val="42500480"/>
        <c:crosses val="autoZero"/>
        <c:auto val="1"/>
        <c:lblAlgn val="ctr"/>
        <c:lblOffset val="100"/>
        <c:noMultiLvlLbl val="0"/>
      </c:catAx>
      <c:valAx>
        <c:axId val="425004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249049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2020(оценка)</c:v>
                </c:pt>
                <c:pt idx="2">
                  <c:v>2021(прогноз)</c:v>
                </c:pt>
                <c:pt idx="3">
                  <c:v>2022(прогноз)</c:v>
                </c:pt>
                <c:pt idx="4">
                  <c:v>2023(прогноз)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783389</c:v>
                </c:pt>
                <c:pt idx="1">
                  <c:v>1004768</c:v>
                </c:pt>
                <c:pt idx="2">
                  <c:v>993654</c:v>
                </c:pt>
                <c:pt idx="3">
                  <c:v>1057878</c:v>
                </c:pt>
                <c:pt idx="4">
                  <c:v>955571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2020(оценка)</c:v>
                </c:pt>
                <c:pt idx="2">
                  <c:v>2021(прогноз)</c:v>
                </c:pt>
                <c:pt idx="3">
                  <c:v>2022(прогноз)</c:v>
                </c:pt>
                <c:pt idx="4">
                  <c:v>2023(прогноз)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21600</c:v>
                </c:pt>
                <c:pt idx="1">
                  <c:v>22563</c:v>
                </c:pt>
                <c:pt idx="2">
                  <c:v>23011</c:v>
                </c:pt>
                <c:pt idx="3">
                  <c:v>24134</c:v>
                </c:pt>
                <c:pt idx="4">
                  <c:v>24111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2020(оценка)</c:v>
                </c:pt>
                <c:pt idx="2">
                  <c:v>2021(прогноз)</c:v>
                </c:pt>
                <c:pt idx="3">
                  <c:v>2022(прогноз)</c:v>
                </c:pt>
                <c:pt idx="4">
                  <c:v>2023(прогноз)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191048</c:v>
                </c:pt>
                <c:pt idx="1">
                  <c:v>140264</c:v>
                </c:pt>
                <c:pt idx="2">
                  <c:v>199499</c:v>
                </c:pt>
                <c:pt idx="3">
                  <c:v>170272</c:v>
                </c:pt>
                <c:pt idx="4">
                  <c:v>182991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 ФЛ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2020(оценка)</c:v>
                </c:pt>
                <c:pt idx="2">
                  <c:v>2021(прогноз)</c:v>
                </c:pt>
                <c:pt idx="3">
                  <c:v>2022(прогноз)</c:v>
                </c:pt>
                <c:pt idx="4">
                  <c:v>2023(прогноз)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146185</c:v>
                </c:pt>
                <c:pt idx="1">
                  <c:v>113118</c:v>
                </c:pt>
                <c:pt idx="2">
                  <c:v>154673</c:v>
                </c:pt>
                <c:pt idx="3">
                  <c:v>161943</c:v>
                </c:pt>
                <c:pt idx="4">
                  <c:v>170202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2020(оценка)</c:v>
                </c:pt>
                <c:pt idx="2">
                  <c:v>2021(прогноз)</c:v>
                </c:pt>
                <c:pt idx="3">
                  <c:v>2022(прогноз)</c:v>
                </c:pt>
                <c:pt idx="4">
                  <c:v>2023(прогноз)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165584</c:v>
                </c:pt>
                <c:pt idx="1">
                  <c:v>139496</c:v>
                </c:pt>
                <c:pt idx="2">
                  <c:v>173994</c:v>
                </c:pt>
                <c:pt idx="3">
                  <c:v>174370</c:v>
                </c:pt>
                <c:pt idx="4">
                  <c:v>176065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2020(оценка)</c:v>
                </c:pt>
                <c:pt idx="2">
                  <c:v>2021(прогноз)</c:v>
                </c:pt>
                <c:pt idx="3">
                  <c:v>2022(прогноз)</c:v>
                </c:pt>
                <c:pt idx="4">
                  <c:v>2023(прогноз)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33137</c:v>
                </c:pt>
                <c:pt idx="1">
                  <c:v>33724</c:v>
                </c:pt>
                <c:pt idx="2">
                  <c:v>38034</c:v>
                </c:pt>
                <c:pt idx="3">
                  <c:v>41550</c:v>
                </c:pt>
                <c:pt idx="4">
                  <c:v>45580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87872"/>
        <c:axId val="42697856"/>
      </c:barChart>
      <c:catAx>
        <c:axId val="42687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2697856"/>
        <c:crosses val="autoZero"/>
        <c:auto val="1"/>
        <c:lblAlgn val="ctr"/>
        <c:lblOffset val="100"/>
        <c:noMultiLvlLbl val="0"/>
      </c:catAx>
      <c:valAx>
        <c:axId val="426978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2687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71698977541959"/>
          <c:y val="0"/>
          <c:w val="0.33416895398169505"/>
          <c:h val="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3093795431707"/>
          <c:y val="7.2085149640758781E-2"/>
          <c:w val="0.74528301886792447"/>
          <c:h val="0.915057915057914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</c:v>
                </c:pt>
                <c:pt idx="2">
                  <c:v>Налоги на совокупный</c:v>
                </c:pt>
                <c:pt idx="3">
                  <c:v>Налог на им-во ФЗ</c:v>
                </c:pt>
                <c:pt idx="4">
                  <c:v>Зем. налог</c:v>
                </c:pt>
                <c:pt idx="5">
                  <c:v>Гос. Пошлина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62.8</c:v>
                </c:pt>
                <c:pt idx="1">
                  <c:v>1.5</c:v>
                </c:pt>
                <c:pt idx="2">
                  <c:v>12.6</c:v>
                </c:pt>
                <c:pt idx="3">
                  <c:v>9.8000000000000007</c:v>
                </c:pt>
                <c:pt idx="4">
                  <c:v>12.6</c:v>
                </c:pt>
                <c:pt idx="5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542614904060688E-2"/>
          <c:y val="0.15728056823947234"/>
          <c:w val="0.61634973841121332"/>
          <c:h val="0.636029914068961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rgbClr val="3333FF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2020(оценка)</c:v>
                </c:pt>
                <c:pt idx="2">
                  <c:v>2021(прогноз)</c:v>
                </c:pt>
                <c:pt idx="3">
                  <c:v>2022(прогноз)</c:v>
                </c:pt>
                <c:pt idx="4">
                  <c:v>2023(прогноз)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16794</c:v>
                </c:pt>
                <c:pt idx="1">
                  <c:v>11337</c:v>
                </c:pt>
                <c:pt idx="2">
                  <c:v>16040</c:v>
                </c:pt>
                <c:pt idx="3">
                  <c:v>16040</c:v>
                </c:pt>
                <c:pt idx="4">
                  <c:v>16040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2020(оценка)</c:v>
                </c:pt>
                <c:pt idx="2">
                  <c:v>2021(прогноз)</c:v>
                </c:pt>
                <c:pt idx="3">
                  <c:v>2022(прогноз)</c:v>
                </c:pt>
                <c:pt idx="4">
                  <c:v>2023(прогноз)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981</c:v>
                </c:pt>
                <c:pt idx="1">
                  <c:v>1783</c:v>
                </c:pt>
                <c:pt idx="2">
                  <c:v>1222</c:v>
                </c:pt>
                <c:pt idx="3">
                  <c:v>1222</c:v>
                </c:pt>
                <c:pt idx="4">
                  <c:v>1222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CE8489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2020(оценка)</c:v>
                </c:pt>
                <c:pt idx="2">
                  <c:v>2021(прогноз)</c:v>
                </c:pt>
                <c:pt idx="3">
                  <c:v>2022(прогноз)</c:v>
                </c:pt>
                <c:pt idx="4">
                  <c:v>2023(прогноз)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14630</c:v>
                </c:pt>
                <c:pt idx="1">
                  <c:v>5562</c:v>
                </c:pt>
                <c:pt idx="2">
                  <c:v>6032</c:v>
                </c:pt>
                <c:pt idx="3">
                  <c:v>6032</c:v>
                </c:pt>
                <c:pt idx="4">
                  <c:v>6032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Штрафы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2020(оценка)</c:v>
                </c:pt>
                <c:pt idx="2">
                  <c:v>2021(прогноз)</c:v>
                </c:pt>
                <c:pt idx="3">
                  <c:v>2022(прогноз)</c:v>
                </c:pt>
                <c:pt idx="4">
                  <c:v>2023(прогноз)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21002</c:v>
                </c:pt>
                <c:pt idx="1">
                  <c:v>64198</c:v>
                </c:pt>
                <c:pt idx="2">
                  <c:v>8522</c:v>
                </c:pt>
                <c:pt idx="3">
                  <c:v>7902</c:v>
                </c:pt>
                <c:pt idx="4">
                  <c:v>7902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продажи муниципального имущества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2020(оценка)</c:v>
                </c:pt>
                <c:pt idx="2">
                  <c:v>2021(прогноз)</c:v>
                </c:pt>
                <c:pt idx="3">
                  <c:v>2022(прогноз)</c:v>
                </c:pt>
                <c:pt idx="4">
                  <c:v>2023(прогноз)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25061</c:v>
                </c:pt>
                <c:pt idx="1">
                  <c:v>19399</c:v>
                </c:pt>
                <c:pt idx="2">
                  <c:v>21510</c:v>
                </c:pt>
                <c:pt idx="3">
                  <c:v>21518</c:v>
                </c:pt>
                <c:pt idx="4">
                  <c:v>14568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2020(оценка)</c:v>
                </c:pt>
                <c:pt idx="2">
                  <c:v>2021(прогноз)</c:v>
                </c:pt>
                <c:pt idx="3">
                  <c:v>2022(прогноз)</c:v>
                </c:pt>
                <c:pt idx="4">
                  <c:v>2023(прогноз)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90254</c:v>
                </c:pt>
                <c:pt idx="1">
                  <c:v>21879</c:v>
                </c:pt>
                <c:pt idx="2">
                  <c:v>111301</c:v>
                </c:pt>
                <c:pt idx="3">
                  <c:v>109996</c:v>
                </c:pt>
                <c:pt idx="4">
                  <c:v>113817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26048"/>
        <c:axId val="42631936"/>
      </c:barChart>
      <c:catAx>
        <c:axId val="42626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2631936"/>
        <c:crosses val="autoZero"/>
        <c:auto val="1"/>
        <c:lblAlgn val="ctr"/>
        <c:lblOffset val="100"/>
        <c:noMultiLvlLbl val="0"/>
      </c:catAx>
      <c:valAx>
        <c:axId val="426319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262604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6666666666666674"/>
          <c:y val="0"/>
          <c:w val="0.33333333333333331"/>
          <c:h val="1"/>
        </c:manualLayout>
      </c:layout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72E-2"/>
          <c:y val="0.14010949803149642"/>
          <c:w val="0.71944783464566964"/>
          <c:h val="0.404380167322835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circle"/>
            <c:size val="9"/>
          </c:marker>
          <c:cat>
            <c:strRef>
              <c:f>Лист1!$A$2:$A$6</c:f>
              <c:strCache>
                <c:ptCount val="4"/>
                <c:pt idx="0">
                  <c:v>2019</c:v>
                </c:pt>
                <c:pt idx="1">
                  <c:v>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169</c:v>
                </c:pt>
                <c:pt idx="1">
                  <c:v>124</c:v>
                </c:pt>
                <c:pt idx="2">
                  <c:v>165</c:v>
                </c:pt>
                <c:pt idx="3">
                  <c:v>163</c:v>
                </c:pt>
                <c:pt idx="4">
                  <c:v>160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77856"/>
        <c:axId val="44779392"/>
      </c:lineChart>
      <c:catAx>
        <c:axId val="44777856"/>
        <c:scaling>
          <c:orientation val="minMax"/>
        </c:scaling>
        <c:delete val="1"/>
        <c:axPos val="b"/>
        <c:majorTickMark val="out"/>
        <c:minorTickMark val="none"/>
        <c:tickLblPos val="nextTo"/>
        <c:crossAx val="44779392"/>
        <c:crosses val="autoZero"/>
        <c:auto val="1"/>
        <c:lblAlgn val="ctr"/>
        <c:lblOffset val="100"/>
        <c:noMultiLvlLbl val="0"/>
      </c:catAx>
      <c:valAx>
        <c:axId val="44779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77785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E9D51-8B5D-4A66-A743-9EECF92DACC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34A7CCD-4A3E-4375-8B02-58FCFD4E7809}">
      <dgm:prSet phldrT="[Текст]" custT="1"/>
      <dgm:spPr>
        <a:solidFill>
          <a:schemeClr val="bg1"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Концентрация ресурсов на достижении результатов мероприятий муниципальных программ</a:t>
          </a:r>
          <a:endParaRPr lang="ru-RU" sz="1800" dirty="0"/>
        </a:p>
      </dgm:t>
    </dgm:pt>
    <dgm:pt modelId="{D58B3B5C-AD67-404E-BF25-CA72B7CF6567}" type="parTrans" cxnId="{BEF4B3FF-8755-4620-9650-271226CB9961}">
      <dgm:prSet/>
      <dgm:spPr/>
      <dgm:t>
        <a:bodyPr/>
        <a:lstStyle/>
        <a:p>
          <a:endParaRPr lang="ru-RU"/>
        </a:p>
      </dgm:t>
    </dgm:pt>
    <dgm:pt modelId="{E50723EE-6094-403D-A9BA-0462E1AC6FD2}" type="sibTrans" cxnId="{BEF4B3FF-8755-4620-9650-271226CB9961}">
      <dgm:prSet/>
      <dgm:spPr/>
      <dgm:t>
        <a:bodyPr/>
        <a:lstStyle/>
        <a:p>
          <a:endParaRPr lang="ru-RU"/>
        </a:p>
      </dgm:t>
    </dgm:pt>
    <dgm:pt modelId="{60EC2062-01E3-48EB-9DAC-D3256DD7CF5F}">
      <dgm:prSet phldrT="[Текст]" custT="1"/>
      <dgm:spPr>
        <a:solidFill>
          <a:schemeClr val="bg1"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/>
            <a:t>Повышение эффективности расходования бюджетных средств</a:t>
          </a:r>
        </a:p>
      </dgm:t>
    </dgm:pt>
    <dgm:pt modelId="{D5AB6C50-CF10-47E0-9F0C-8D344EFCD4A7}" type="parTrans" cxnId="{F879977E-9960-40C6-A9A5-71D3969A2930}">
      <dgm:prSet/>
      <dgm:spPr/>
      <dgm:t>
        <a:bodyPr/>
        <a:lstStyle/>
        <a:p>
          <a:endParaRPr lang="ru-RU"/>
        </a:p>
      </dgm:t>
    </dgm:pt>
    <dgm:pt modelId="{F7CBC8F4-197A-466C-8804-D107C1F28AA2}" type="sibTrans" cxnId="{F879977E-9960-40C6-A9A5-71D3969A2930}">
      <dgm:prSet/>
      <dgm:spPr/>
      <dgm:t>
        <a:bodyPr/>
        <a:lstStyle/>
        <a:p>
          <a:endParaRPr lang="ru-RU"/>
        </a:p>
      </dgm:t>
    </dgm:pt>
    <dgm:pt modelId="{F65FB171-2351-4A0A-8575-13A5D12CBC21}">
      <dgm:prSet phldrT="[Текст]" custT="1"/>
      <dgm:spPr>
        <a:solidFill>
          <a:schemeClr val="bg1"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/>
            <a:t>Обеспечение открытости и прозрачности бюджетного процесса</a:t>
          </a:r>
        </a:p>
      </dgm:t>
    </dgm:pt>
    <dgm:pt modelId="{200FE0BD-FC0E-44C7-A95C-F3D011106A1A}" type="parTrans" cxnId="{2AB54CF7-1BB5-4E35-B3A5-9EB57C5C38F8}">
      <dgm:prSet/>
      <dgm:spPr/>
      <dgm:t>
        <a:bodyPr/>
        <a:lstStyle/>
        <a:p>
          <a:endParaRPr lang="ru-RU"/>
        </a:p>
      </dgm:t>
    </dgm:pt>
    <dgm:pt modelId="{320C8B3F-F1FA-48A0-82A0-2C97A390EA1C}" type="sibTrans" cxnId="{2AB54CF7-1BB5-4E35-B3A5-9EB57C5C38F8}">
      <dgm:prSet/>
      <dgm:spPr/>
      <dgm:t>
        <a:bodyPr/>
        <a:lstStyle/>
        <a:p>
          <a:endParaRPr lang="ru-RU"/>
        </a:p>
      </dgm:t>
    </dgm:pt>
    <dgm:pt modelId="{CB13AB9C-287D-4BC3-B655-B30C45409900}">
      <dgm:prSet phldrT="[Текст]" custT="1"/>
      <dgm:spPr>
        <a:solidFill>
          <a:schemeClr val="bg1"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/>
            <a:t>Развитие информационных технологий в сфере управления муниципальными финансами</a:t>
          </a:r>
        </a:p>
      </dgm:t>
    </dgm:pt>
    <dgm:pt modelId="{26DE8723-1490-4CF4-B091-0344FF4E1CBB}" type="parTrans" cxnId="{C8566615-1D39-4170-8387-C08E7EFFD8E9}">
      <dgm:prSet/>
      <dgm:spPr/>
      <dgm:t>
        <a:bodyPr/>
        <a:lstStyle/>
        <a:p>
          <a:endParaRPr lang="ru-RU"/>
        </a:p>
      </dgm:t>
    </dgm:pt>
    <dgm:pt modelId="{02503875-5E60-4506-B72B-431E1826906D}" type="sibTrans" cxnId="{C8566615-1D39-4170-8387-C08E7EFFD8E9}">
      <dgm:prSet/>
      <dgm:spPr/>
      <dgm:t>
        <a:bodyPr/>
        <a:lstStyle/>
        <a:p>
          <a:endParaRPr lang="ru-RU"/>
        </a:p>
      </dgm:t>
    </dgm:pt>
    <dgm:pt modelId="{6BCE3F0D-D018-45A7-9D3D-E024067599BA}" type="pres">
      <dgm:prSet presAssocID="{51FE9D51-8B5D-4A66-A743-9EECF92DACC0}" presName="compositeShape" presStyleCnt="0">
        <dgm:presLayoutVars>
          <dgm:dir/>
          <dgm:resizeHandles/>
        </dgm:presLayoutVars>
      </dgm:prSet>
      <dgm:spPr/>
    </dgm:pt>
    <dgm:pt modelId="{86D3E103-8A36-45DC-B5C3-CF22D009CA52}" type="pres">
      <dgm:prSet presAssocID="{51FE9D51-8B5D-4A66-A743-9EECF92DACC0}" presName="pyramid" presStyleLbl="node1" presStyleIdx="0" presStyleCnt="1" custLinFactNeighborX="-548"/>
      <dgm:spPr>
        <a:noFill/>
        <a:ln>
          <a:noFill/>
        </a:ln>
        <a:scene3d>
          <a:camera prst="orthographicFront"/>
          <a:lightRig rig="threePt" dir="t"/>
        </a:scene3d>
        <a:sp3d>
          <a:bevelT/>
        </a:sp3d>
      </dgm:spPr>
    </dgm:pt>
    <dgm:pt modelId="{9E398727-EE73-4DB4-A582-3AFBF7DF8B64}" type="pres">
      <dgm:prSet presAssocID="{51FE9D51-8B5D-4A66-A743-9EECF92DACC0}" presName="theList" presStyleCnt="0"/>
      <dgm:spPr/>
    </dgm:pt>
    <dgm:pt modelId="{3CF70D70-AE55-4C94-8AFA-BB59D843C24B}" type="pres">
      <dgm:prSet presAssocID="{634A7CCD-4A3E-4375-8B02-58FCFD4E7809}" presName="aNode" presStyleLbl="fgAcc1" presStyleIdx="0" presStyleCnt="4" custScaleX="142125" custScaleY="156420" custLinFactNeighborX="29517" custLinFactNeighborY="-47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22CC1-2B13-45F4-98AD-F6DA9208CA8C}" type="pres">
      <dgm:prSet presAssocID="{634A7CCD-4A3E-4375-8B02-58FCFD4E7809}" presName="aSpace" presStyleCnt="0"/>
      <dgm:spPr/>
    </dgm:pt>
    <dgm:pt modelId="{26D55FEB-4075-445C-B970-88647CC17B89}" type="pres">
      <dgm:prSet presAssocID="{60EC2062-01E3-48EB-9DAC-D3256DD7CF5F}" presName="aNode" presStyleLbl="fgAcc1" presStyleIdx="1" presStyleCnt="4" custScaleX="142125" custLinFactNeighborX="28980" custLinFactNeighborY="23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26C76-7FC1-4A4A-B832-E4F9E11E3257}" type="pres">
      <dgm:prSet presAssocID="{60EC2062-01E3-48EB-9DAC-D3256DD7CF5F}" presName="aSpace" presStyleCnt="0"/>
      <dgm:spPr/>
    </dgm:pt>
    <dgm:pt modelId="{4E953DC2-6933-4277-B628-047DB8510980}" type="pres">
      <dgm:prSet presAssocID="{F65FB171-2351-4A0A-8575-13A5D12CBC21}" presName="aNode" presStyleLbl="fgAcc1" presStyleIdx="2" presStyleCnt="4" custScaleX="141344" custLinFactNeighborX="29517" custLinFactNeighborY="86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9505B-9C59-41AC-9E29-B82F51D61071}" type="pres">
      <dgm:prSet presAssocID="{F65FB171-2351-4A0A-8575-13A5D12CBC21}" presName="aSpace" presStyleCnt="0"/>
      <dgm:spPr/>
    </dgm:pt>
    <dgm:pt modelId="{5FA2B5B4-5747-465E-AABE-567757F1896F}" type="pres">
      <dgm:prSet presAssocID="{CB13AB9C-287D-4BC3-B655-B30C45409900}" presName="aNode" presStyleLbl="fgAcc1" presStyleIdx="3" presStyleCnt="4" custScaleX="141710" custLinFactY="16940" custLinFactNeighborX="2871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82DFA-A1DE-4B02-BB94-37A52C8C8A86}" type="pres">
      <dgm:prSet presAssocID="{CB13AB9C-287D-4BC3-B655-B30C45409900}" presName="aSpace" presStyleCnt="0"/>
      <dgm:spPr/>
    </dgm:pt>
  </dgm:ptLst>
  <dgm:cxnLst>
    <dgm:cxn modelId="{F879977E-9960-40C6-A9A5-71D3969A2930}" srcId="{51FE9D51-8B5D-4A66-A743-9EECF92DACC0}" destId="{60EC2062-01E3-48EB-9DAC-D3256DD7CF5F}" srcOrd="1" destOrd="0" parTransId="{D5AB6C50-CF10-47E0-9F0C-8D344EFCD4A7}" sibTransId="{F7CBC8F4-197A-466C-8804-D107C1F28AA2}"/>
    <dgm:cxn modelId="{269771BA-D53F-49A2-9A74-220565EDF063}" type="presOf" srcId="{634A7CCD-4A3E-4375-8B02-58FCFD4E7809}" destId="{3CF70D70-AE55-4C94-8AFA-BB59D843C24B}" srcOrd="0" destOrd="0" presId="urn:microsoft.com/office/officeart/2005/8/layout/pyramid2"/>
    <dgm:cxn modelId="{2AB54CF7-1BB5-4E35-B3A5-9EB57C5C38F8}" srcId="{51FE9D51-8B5D-4A66-A743-9EECF92DACC0}" destId="{F65FB171-2351-4A0A-8575-13A5D12CBC21}" srcOrd="2" destOrd="0" parTransId="{200FE0BD-FC0E-44C7-A95C-F3D011106A1A}" sibTransId="{320C8B3F-F1FA-48A0-82A0-2C97A390EA1C}"/>
    <dgm:cxn modelId="{24BF83E7-6968-4DCC-805B-730A3BF74295}" type="presOf" srcId="{51FE9D51-8B5D-4A66-A743-9EECF92DACC0}" destId="{6BCE3F0D-D018-45A7-9D3D-E024067599BA}" srcOrd="0" destOrd="0" presId="urn:microsoft.com/office/officeart/2005/8/layout/pyramid2"/>
    <dgm:cxn modelId="{D1FA9DE4-7B01-4906-93C3-3E2B82D2FF63}" type="presOf" srcId="{F65FB171-2351-4A0A-8575-13A5D12CBC21}" destId="{4E953DC2-6933-4277-B628-047DB8510980}" srcOrd="0" destOrd="0" presId="urn:microsoft.com/office/officeart/2005/8/layout/pyramid2"/>
    <dgm:cxn modelId="{B3B0B87C-022A-438D-AC57-9E1ACC773D27}" type="presOf" srcId="{60EC2062-01E3-48EB-9DAC-D3256DD7CF5F}" destId="{26D55FEB-4075-445C-B970-88647CC17B89}" srcOrd="0" destOrd="0" presId="urn:microsoft.com/office/officeart/2005/8/layout/pyramid2"/>
    <dgm:cxn modelId="{C8566615-1D39-4170-8387-C08E7EFFD8E9}" srcId="{51FE9D51-8B5D-4A66-A743-9EECF92DACC0}" destId="{CB13AB9C-287D-4BC3-B655-B30C45409900}" srcOrd="3" destOrd="0" parTransId="{26DE8723-1490-4CF4-B091-0344FF4E1CBB}" sibTransId="{02503875-5E60-4506-B72B-431E1826906D}"/>
    <dgm:cxn modelId="{7C0DF7DF-A33B-4E9C-94DB-1F1A828D2EF7}" type="presOf" srcId="{CB13AB9C-287D-4BC3-B655-B30C45409900}" destId="{5FA2B5B4-5747-465E-AABE-567757F1896F}" srcOrd="0" destOrd="0" presId="urn:microsoft.com/office/officeart/2005/8/layout/pyramid2"/>
    <dgm:cxn modelId="{BEF4B3FF-8755-4620-9650-271226CB9961}" srcId="{51FE9D51-8B5D-4A66-A743-9EECF92DACC0}" destId="{634A7CCD-4A3E-4375-8B02-58FCFD4E7809}" srcOrd="0" destOrd="0" parTransId="{D58B3B5C-AD67-404E-BF25-CA72B7CF6567}" sibTransId="{E50723EE-6094-403D-A9BA-0462E1AC6FD2}"/>
    <dgm:cxn modelId="{6779AD27-8E0B-4168-A1FA-F3EA941189AA}" type="presParOf" srcId="{6BCE3F0D-D018-45A7-9D3D-E024067599BA}" destId="{86D3E103-8A36-45DC-B5C3-CF22D009CA52}" srcOrd="0" destOrd="0" presId="urn:microsoft.com/office/officeart/2005/8/layout/pyramid2"/>
    <dgm:cxn modelId="{4E5B0A3C-8BBD-4FE9-B2F0-5076D4F2B90D}" type="presParOf" srcId="{6BCE3F0D-D018-45A7-9D3D-E024067599BA}" destId="{9E398727-EE73-4DB4-A582-3AFBF7DF8B64}" srcOrd="1" destOrd="0" presId="urn:microsoft.com/office/officeart/2005/8/layout/pyramid2"/>
    <dgm:cxn modelId="{2629160F-EF49-4A59-827C-4BBD265EF150}" type="presParOf" srcId="{9E398727-EE73-4DB4-A582-3AFBF7DF8B64}" destId="{3CF70D70-AE55-4C94-8AFA-BB59D843C24B}" srcOrd="0" destOrd="0" presId="urn:microsoft.com/office/officeart/2005/8/layout/pyramid2"/>
    <dgm:cxn modelId="{2B84E0CE-F7E2-45AC-8DB0-DB12CD255AE0}" type="presParOf" srcId="{9E398727-EE73-4DB4-A582-3AFBF7DF8B64}" destId="{8D822CC1-2B13-45F4-98AD-F6DA9208CA8C}" srcOrd="1" destOrd="0" presId="urn:microsoft.com/office/officeart/2005/8/layout/pyramid2"/>
    <dgm:cxn modelId="{F7100164-4DF4-4EA6-959F-BBE3FD8B7C73}" type="presParOf" srcId="{9E398727-EE73-4DB4-A582-3AFBF7DF8B64}" destId="{26D55FEB-4075-445C-B970-88647CC17B89}" srcOrd="2" destOrd="0" presId="urn:microsoft.com/office/officeart/2005/8/layout/pyramid2"/>
    <dgm:cxn modelId="{03D427C4-53B5-4611-99E0-729E7F2A7B5F}" type="presParOf" srcId="{9E398727-EE73-4DB4-A582-3AFBF7DF8B64}" destId="{55C26C76-7FC1-4A4A-B832-E4F9E11E3257}" srcOrd="3" destOrd="0" presId="urn:microsoft.com/office/officeart/2005/8/layout/pyramid2"/>
    <dgm:cxn modelId="{54670F00-C854-4114-B7E2-84FF7DF05B73}" type="presParOf" srcId="{9E398727-EE73-4DB4-A582-3AFBF7DF8B64}" destId="{4E953DC2-6933-4277-B628-047DB8510980}" srcOrd="4" destOrd="0" presId="urn:microsoft.com/office/officeart/2005/8/layout/pyramid2"/>
    <dgm:cxn modelId="{A41A0E88-6FEF-4F0D-A3CA-DF8166D99C1B}" type="presParOf" srcId="{9E398727-EE73-4DB4-A582-3AFBF7DF8B64}" destId="{73B9505B-9C59-41AC-9E29-B82F51D61071}" srcOrd="5" destOrd="0" presId="urn:microsoft.com/office/officeart/2005/8/layout/pyramid2"/>
    <dgm:cxn modelId="{94F88128-7152-4139-8D2B-FB14CC76ACD5}" type="presParOf" srcId="{9E398727-EE73-4DB4-A582-3AFBF7DF8B64}" destId="{5FA2B5B4-5747-465E-AABE-567757F1896F}" srcOrd="6" destOrd="0" presId="urn:microsoft.com/office/officeart/2005/8/layout/pyramid2"/>
    <dgm:cxn modelId="{452838BE-CE8E-492F-88DA-7657A4886470}" type="presParOf" srcId="{9E398727-EE73-4DB4-A582-3AFBF7DF8B64}" destId="{90582DFA-A1DE-4B02-BB94-37A52C8C8A8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FE9D51-8B5D-4A66-A743-9EECF92DACC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34A7CCD-4A3E-4375-8B02-58FCFD4E7809}">
      <dgm:prSet phldrT="[Текст]" custT="1"/>
      <dgm:spPr>
        <a:solidFill>
          <a:schemeClr val="bg1"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/>
            <a:t>Поддержка инвестиционной активности хозяйствующих субъектов</a:t>
          </a:r>
          <a:endParaRPr lang="ru-RU" sz="1800" dirty="0"/>
        </a:p>
      </dgm:t>
    </dgm:pt>
    <dgm:pt modelId="{D58B3B5C-AD67-404E-BF25-CA72B7CF6567}" type="parTrans" cxnId="{BEF4B3FF-8755-4620-9650-271226CB9961}">
      <dgm:prSet/>
      <dgm:spPr/>
      <dgm:t>
        <a:bodyPr/>
        <a:lstStyle/>
        <a:p>
          <a:endParaRPr lang="ru-RU"/>
        </a:p>
      </dgm:t>
    </dgm:pt>
    <dgm:pt modelId="{E50723EE-6094-403D-A9BA-0462E1AC6FD2}" type="sibTrans" cxnId="{BEF4B3FF-8755-4620-9650-271226CB9961}">
      <dgm:prSet/>
      <dgm:spPr/>
      <dgm:t>
        <a:bodyPr/>
        <a:lstStyle/>
        <a:p>
          <a:endParaRPr lang="ru-RU"/>
        </a:p>
      </dgm:t>
    </dgm:pt>
    <dgm:pt modelId="{60EC2062-01E3-48EB-9DAC-D3256DD7CF5F}">
      <dgm:prSet phldrT="[Текст]" custT="1"/>
      <dgm:spPr>
        <a:solidFill>
          <a:schemeClr val="bg1"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/>
            <a:t>Оценка эффективности налоговых расходов</a:t>
          </a:r>
        </a:p>
      </dgm:t>
    </dgm:pt>
    <dgm:pt modelId="{D5AB6C50-CF10-47E0-9F0C-8D344EFCD4A7}" type="parTrans" cxnId="{F879977E-9960-40C6-A9A5-71D3969A2930}">
      <dgm:prSet/>
      <dgm:spPr/>
      <dgm:t>
        <a:bodyPr/>
        <a:lstStyle/>
        <a:p>
          <a:endParaRPr lang="ru-RU"/>
        </a:p>
      </dgm:t>
    </dgm:pt>
    <dgm:pt modelId="{F7CBC8F4-197A-466C-8804-D107C1F28AA2}" type="sibTrans" cxnId="{F879977E-9960-40C6-A9A5-71D3969A2930}">
      <dgm:prSet/>
      <dgm:spPr/>
      <dgm:t>
        <a:bodyPr/>
        <a:lstStyle/>
        <a:p>
          <a:endParaRPr lang="ru-RU"/>
        </a:p>
      </dgm:t>
    </dgm:pt>
    <dgm:pt modelId="{F65FB171-2351-4A0A-8575-13A5D12CBC21}">
      <dgm:prSet phldrT="[Текст]" custT="1"/>
      <dgm:spPr>
        <a:solidFill>
          <a:schemeClr val="bg1"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/>
            <a:t>Совершенствование администрирования налоговых и неналоговых доходов</a:t>
          </a:r>
        </a:p>
      </dgm:t>
    </dgm:pt>
    <dgm:pt modelId="{200FE0BD-FC0E-44C7-A95C-F3D011106A1A}" type="parTrans" cxnId="{2AB54CF7-1BB5-4E35-B3A5-9EB57C5C38F8}">
      <dgm:prSet/>
      <dgm:spPr/>
      <dgm:t>
        <a:bodyPr/>
        <a:lstStyle/>
        <a:p>
          <a:endParaRPr lang="ru-RU"/>
        </a:p>
      </dgm:t>
    </dgm:pt>
    <dgm:pt modelId="{320C8B3F-F1FA-48A0-82A0-2C97A390EA1C}" type="sibTrans" cxnId="{2AB54CF7-1BB5-4E35-B3A5-9EB57C5C38F8}">
      <dgm:prSet/>
      <dgm:spPr/>
      <dgm:t>
        <a:bodyPr/>
        <a:lstStyle/>
        <a:p>
          <a:endParaRPr lang="ru-RU"/>
        </a:p>
      </dgm:t>
    </dgm:pt>
    <dgm:pt modelId="{D5F9AD14-B274-4731-B4D6-1A7281AF1636}">
      <dgm:prSet phldrT="[Текст]" custT="1"/>
      <dgm:spPr>
        <a:solidFill>
          <a:schemeClr val="bg1"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/>
            <a:t>Повышение эффективности управления муниципальными активами</a:t>
          </a:r>
        </a:p>
      </dgm:t>
    </dgm:pt>
    <dgm:pt modelId="{CEFE874C-CB01-45B1-87DA-CABB662BFF9E}" type="parTrans" cxnId="{A6240193-BAF0-4196-B091-34602D4AEE53}">
      <dgm:prSet/>
      <dgm:spPr/>
      <dgm:t>
        <a:bodyPr/>
        <a:lstStyle/>
        <a:p>
          <a:endParaRPr lang="ru-RU"/>
        </a:p>
      </dgm:t>
    </dgm:pt>
    <dgm:pt modelId="{505115CD-5E4C-4C27-B7AE-8A2B053D02D7}" type="sibTrans" cxnId="{A6240193-BAF0-4196-B091-34602D4AEE53}">
      <dgm:prSet/>
      <dgm:spPr/>
      <dgm:t>
        <a:bodyPr/>
        <a:lstStyle/>
        <a:p>
          <a:endParaRPr lang="ru-RU"/>
        </a:p>
      </dgm:t>
    </dgm:pt>
    <dgm:pt modelId="{6BCE3F0D-D018-45A7-9D3D-E024067599BA}" type="pres">
      <dgm:prSet presAssocID="{51FE9D51-8B5D-4A66-A743-9EECF92DACC0}" presName="compositeShape" presStyleCnt="0">
        <dgm:presLayoutVars>
          <dgm:dir/>
          <dgm:resizeHandles/>
        </dgm:presLayoutVars>
      </dgm:prSet>
      <dgm:spPr/>
    </dgm:pt>
    <dgm:pt modelId="{86D3E103-8A36-45DC-B5C3-CF22D009CA52}" type="pres">
      <dgm:prSet presAssocID="{51FE9D51-8B5D-4A66-A743-9EECF92DACC0}" presName="pyramid" presStyleLbl="node1" presStyleIdx="0" presStyleCnt="1"/>
      <dgm:spPr>
        <a:noFill/>
        <a:ln>
          <a:noFill/>
        </a:ln>
        <a:scene3d>
          <a:camera prst="orthographicFront"/>
          <a:lightRig rig="threePt" dir="t"/>
        </a:scene3d>
        <a:sp3d>
          <a:bevelT/>
        </a:sp3d>
      </dgm:spPr>
    </dgm:pt>
    <dgm:pt modelId="{9E398727-EE73-4DB4-A582-3AFBF7DF8B64}" type="pres">
      <dgm:prSet presAssocID="{51FE9D51-8B5D-4A66-A743-9EECF92DACC0}" presName="theList" presStyleCnt="0"/>
      <dgm:spPr/>
    </dgm:pt>
    <dgm:pt modelId="{3CF70D70-AE55-4C94-8AFA-BB59D843C24B}" type="pres">
      <dgm:prSet presAssocID="{634A7CCD-4A3E-4375-8B02-58FCFD4E7809}" presName="aNode" presStyleLbl="fgAcc1" presStyleIdx="0" presStyleCnt="4" custScaleX="136270" custLinFactNeighborX="-7080" custLinFactNeighborY="-56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22CC1-2B13-45F4-98AD-F6DA9208CA8C}" type="pres">
      <dgm:prSet presAssocID="{634A7CCD-4A3E-4375-8B02-58FCFD4E7809}" presName="aSpace" presStyleCnt="0"/>
      <dgm:spPr/>
    </dgm:pt>
    <dgm:pt modelId="{26D55FEB-4075-445C-B970-88647CC17B89}" type="pres">
      <dgm:prSet presAssocID="{60EC2062-01E3-48EB-9DAC-D3256DD7CF5F}" presName="aNode" presStyleLbl="fgAcc1" presStyleIdx="1" presStyleCnt="4" custScaleX="138294" custLinFactNeighborX="-6893" custLinFactNeighborY="32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26C76-7FC1-4A4A-B832-E4F9E11E3257}" type="pres">
      <dgm:prSet presAssocID="{60EC2062-01E3-48EB-9DAC-D3256DD7CF5F}" presName="aSpace" presStyleCnt="0"/>
      <dgm:spPr/>
    </dgm:pt>
    <dgm:pt modelId="{4E953DC2-6933-4277-B628-047DB8510980}" type="pres">
      <dgm:prSet presAssocID="{F65FB171-2351-4A0A-8575-13A5D12CBC21}" presName="aNode" presStyleLbl="fgAcc1" presStyleIdx="2" presStyleCnt="4" custScaleX="138938" custLinFactY="4764" custLinFactNeighborX="-64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9505B-9C59-41AC-9E29-B82F51D61071}" type="pres">
      <dgm:prSet presAssocID="{F65FB171-2351-4A0A-8575-13A5D12CBC21}" presName="aSpace" presStyleCnt="0"/>
      <dgm:spPr/>
    </dgm:pt>
    <dgm:pt modelId="{6C7978A6-8AEA-4A05-ABB1-78B7426E7812}" type="pres">
      <dgm:prSet presAssocID="{D5F9AD14-B274-4731-B4D6-1A7281AF1636}" presName="aNode" presStyleLbl="fgAcc1" presStyleIdx="3" presStyleCnt="4" custScaleX="140226" custLinFactY="17321" custLinFactNeighborX="-57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19701-BB4F-43EA-B6FD-BEE613CDC2CC}" type="pres">
      <dgm:prSet presAssocID="{D5F9AD14-B274-4731-B4D6-1A7281AF1636}" presName="aSpace" presStyleCnt="0"/>
      <dgm:spPr/>
    </dgm:pt>
  </dgm:ptLst>
  <dgm:cxnLst>
    <dgm:cxn modelId="{F879977E-9960-40C6-A9A5-71D3969A2930}" srcId="{51FE9D51-8B5D-4A66-A743-9EECF92DACC0}" destId="{60EC2062-01E3-48EB-9DAC-D3256DD7CF5F}" srcOrd="1" destOrd="0" parTransId="{D5AB6C50-CF10-47E0-9F0C-8D344EFCD4A7}" sibTransId="{F7CBC8F4-197A-466C-8804-D107C1F28AA2}"/>
    <dgm:cxn modelId="{2AB54CF7-1BB5-4E35-B3A5-9EB57C5C38F8}" srcId="{51FE9D51-8B5D-4A66-A743-9EECF92DACC0}" destId="{F65FB171-2351-4A0A-8575-13A5D12CBC21}" srcOrd="2" destOrd="0" parTransId="{200FE0BD-FC0E-44C7-A95C-F3D011106A1A}" sibTransId="{320C8B3F-F1FA-48A0-82A0-2C97A390EA1C}"/>
    <dgm:cxn modelId="{1C58C428-9D9A-442F-8A59-4FAA700B497F}" type="presOf" srcId="{D5F9AD14-B274-4731-B4D6-1A7281AF1636}" destId="{6C7978A6-8AEA-4A05-ABB1-78B7426E7812}" srcOrd="0" destOrd="0" presId="urn:microsoft.com/office/officeart/2005/8/layout/pyramid2"/>
    <dgm:cxn modelId="{A6240193-BAF0-4196-B091-34602D4AEE53}" srcId="{51FE9D51-8B5D-4A66-A743-9EECF92DACC0}" destId="{D5F9AD14-B274-4731-B4D6-1A7281AF1636}" srcOrd="3" destOrd="0" parTransId="{CEFE874C-CB01-45B1-87DA-CABB662BFF9E}" sibTransId="{505115CD-5E4C-4C27-B7AE-8A2B053D02D7}"/>
    <dgm:cxn modelId="{8863320C-ADCF-47FB-BF2B-FFBF237218F4}" type="presOf" srcId="{F65FB171-2351-4A0A-8575-13A5D12CBC21}" destId="{4E953DC2-6933-4277-B628-047DB8510980}" srcOrd="0" destOrd="0" presId="urn:microsoft.com/office/officeart/2005/8/layout/pyramid2"/>
    <dgm:cxn modelId="{556EB4FB-FE08-4A95-90EB-9F2C5D71087E}" type="presOf" srcId="{60EC2062-01E3-48EB-9DAC-D3256DD7CF5F}" destId="{26D55FEB-4075-445C-B970-88647CC17B89}" srcOrd="0" destOrd="0" presId="urn:microsoft.com/office/officeart/2005/8/layout/pyramid2"/>
    <dgm:cxn modelId="{D796E519-9392-42A3-90D7-A87E340C84B3}" type="presOf" srcId="{51FE9D51-8B5D-4A66-A743-9EECF92DACC0}" destId="{6BCE3F0D-D018-45A7-9D3D-E024067599BA}" srcOrd="0" destOrd="0" presId="urn:microsoft.com/office/officeart/2005/8/layout/pyramid2"/>
    <dgm:cxn modelId="{AD033AC1-E95B-4618-B6F2-F89EB9363250}" type="presOf" srcId="{634A7CCD-4A3E-4375-8B02-58FCFD4E7809}" destId="{3CF70D70-AE55-4C94-8AFA-BB59D843C24B}" srcOrd="0" destOrd="0" presId="urn:microsoft.com/office/officeart/2005/8/layout/pyramid2"/>
    <dgm:cxn modelId="{BEF4B3FF-8755-4620-9650-271226CB9961}" srcId="{51FE9D51-8B5D-4A66-A743-9EECF92DACC0}" destId="{634A7CCD-4A3E-4375-8B02-58FCFD4E7809}" srcOrd="0" destOrd="0" parTransId="{D58B3B5C-AD67-404E-BF25-CA72B7CF6567}" sibTransId="{E50723EE-6094-403D-A9BA-0462E1AC6FD2}"/>
    <dgm:cxn modelId="{9E642F3C-D66B-4AB7-8124-50D63FEB9506}" type="presParOf" srcId="{6BCE3F0D-D018-45A7-9D3D-E024067599BA}" destId="{86D3E103-8A36-45DC-B5C3-CF22D009CA52}" srcOrd="0" destOrd="0" presId="urn:microsoft.com/office/officeart/2005/8/layout/pyramid2"/>
    <dgm:cxn modelId="{DFF8544C-F6C8-4495-A63C-93E5193D4722}" type="presParOf" srcId="{6BCE3F0D-D018-45A7-9D3D-E024067599BA}" destId="{9E398727-EE73-4DB4-A582-3AFBF7DF8B64}" srcOrd="1" destOrd="0" presId="urn:microsoft.com/office/officeart/2005/8/layout/pyramid2"/>
    <dgm:cxn modelId="{7A4FBF10-C5C9-4DEF-AE12-1838713ACCA3}" type="presParOf" srcId="{9E398727-EE73-4DB4-A582-3AFBF7DF8B64}" destId="{3CF70D70-AE55-4C94-8AFA-BB59D843C24B}" srcOrd="0" destOrd="0" presId="urn:microsoft.com/office/officeart/2005/8/layout/pyramid2"/>
    <dgm:cxn modelId="{EBFED6F0-7E35-4A5B-AE4E-33E5E5F718C8}" type="presParOf" srcId="{9E398727-EE73-4DB4-A582-3AFBF7DF8B64}" destId="{8D822CC1-2B13-45F4-98AD-F6DA9208CA8C}" srcOrd="1" destOrd="0" presId="urn:microsoft.com/office/officeart/2005/8/layout/pyramid2"/>
    <dgm:cxn modelId="{98F91EFA-8E2B-40D8-8DF9-593D060FBDDC}" type="presParOf" srcId="{9E398727-EE73-4DB4-A582-3AFBF7DF8B64}" destId="{26D55FEB-4075-445C-B970-88647CC17B89}" srcOrd="2" destOrd="0" presId="urn:microsoft.com/office/officeart/2005/8/layout/pyramid2"/>
    <dgm:cxn modelId="{B027ACF5-87B5-4A75-90E3-58C5E4D6501F}" type="presParOf" srcId="{9E398727-EE73-4DB4-A582-3AFBF7DF8B64}" destId="{55C26C76-7FC1-4A4A-B832-E4F9E11E3257}" srcOrd="3" destOrd="0" presId="urn:microsoft.com/office/officeart/2005/8/layout/pyramid2"/>
    <dgm:cxn modelId="{EFE349AB-1497-4D7A-B570-1C48502C8E35}" type="presParOf" srcId="{9E398727-EE73-4DB4-A582-3AFBF7DF8B64}" destId="{4E953DC2-6933-4277-B628-047DB8510980}" srcOrd="4" destOrd="0" presId="urn:microsoft.com/office/officeart/2005/8/layout/pyramid2"/>
    <dgm:cxn modelId="{15F59F19-4777-4D90-B50B-D3AD3CBA1757}" type="presParOf" srcId="{9E398727-EE73-4DB4-A582-3AFBF7DF8B64}" destId="{73B9505B-9C59-41AC-9E29-B82F51D61071}" srcOrd="5" destOrd="0" presId="urn:microsoft.com/office/officeart/2005/8/layout/pyramid2"/>
    <dgm:cxn modelId="{4FEEE25B-4458-444A-9B28-04BD39960EA8}" type="presParOf" srcId="{9E398727-EE73-4DB4-A582-3AFBF7DF8B64}" destId="{6C7978A6-8AEA-4A05-ABB1-78B7426E7812}" srcOrd="6" destOrd="0" presId="urn:microsoft.com/office/officeart/2005/8/layout/pyramid2"/>
    <dgm:cxn modelId="{77453642-05D8-4532-8B80-DF92A442CB6C}" type="presParOf" srcId="{9E398727-EE73-4DB4-A582-3AFBF7DF8B64}" destId="{74619701-BB4F-43EA-B6FD-BEE613CDC2C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3E103-8A36-45DC-B5C3-CF22D009CA52}">
      <dsp:nvSpPr>
        <dsp:cNvPr id="0" name=""/>
        <dsp:cNvSpPr/>
      </dsp:nvSpPr>
      <dsp:spPr>
        <a:xfrm>
          <a:off x="68006" y="0"/>
          <a:ext cx="4371975" cy="4371975"/>
        </a:xfrm>
        <a:prstGeom prst="triangle">
          <a:avLst/>
        </a:prstGeom>
        <a:noFill/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70D70-AE55-4C94-8AFA-BB59D843C24B}">
      <dsp:nvSpPr>
        <dsp:cNvPr id="0" name=""/>
        <dsp:cNvSpPr/>
      </dsp:nvSpPr>
      <dsp:spPr>
        <a:xfrm>
          <a:off x="1771365" y="398334"/>
          <a:ext cx="4038885" cy="1079223"/>
        </a:xfrm>
        <a:prstGeom prst="roundRect">
          <a:avLst/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Концентрация ресурсов на достижении результатов мероприятий муниципальных программ</a:t>
          </a:r>
          <a:endParaRPr lang="ru-RU" sz="1800" kern="1200" dirty="0"/>
        </a:p>
      </dsp:txBody>
      <dsp:txXfrm>
        <a:off x="1824048" y="451017"/>
        <a:ext cx="3933519" cy="973857"/>
      </dsp:txXfrm>
    </dsp:sp>
    <dsp:sp modelId="{26D55FEB-4075-445C-B970-88647CC17B89}">
      <dsp:nvSpPr>
        <dsp:cNvPr id="0" name=""/>
        <dsp:cNvSpPr/>
      </dsp:nvSpPr>
      <dsp:spPr>
        <a:xfrm>
          <a:off x="1771365" y="1624738"/>
          <a:ext cx="4038885" cy="689952"/>
        </a:xfrm>
        <a:prstGeom prst="roundRect">
          <a:avLst/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эффективности расходования бюджетных средств</a:t>
          </a:r>
        </a:p>
      </dsp:txBody>
      <dsp:txXfrm>
        <a:off x="1805046" y="1658419"/>
        <a:ext cx="3971523" cy="622590"/>
      </dsp:txXfrm>
    </dsp:sp>
    <dsp:sp modelId="{4E953DC2-6933-4277-B628-047DB8510980}">
      <dsp:nvSpPr>
        <dsp:cNvPr id="0" name=""/>
        <dsp:cNvSpPr/>
      </dsp:nvSpPr>
      <dsp:spPr>
        <a:xfrm>
          <a:off x="1793560" y="2455168"/>
          <a:ext cx="4016690" cy="689952"/>
        </a:xfrm>
        <a:prstGeom prst="roundRect">
          <a:avLst/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Обеспечение открытости и прозрачности бюджетного процесса</a:t>
          </a:r>
        </a:p>
      </dsp:txBody>
      <dsp:txXfrm>
        <a:off x="1827241" y="2488849"/>
        <a:ext cx="3949328" cy="622590"/>
      </dsp:txXfrm>
    </dsp:sp>
    <dsp:sp modelId="{5FA2B5B4-5747-465E-AABE-567757F1896F}">
      <dsp:nvSpPr>
        <dsp:cNvPr id="0" name=""/>
        <dsp:cNvSpPr/>
      </dsp:nvSpPr>
      <dsp:spPr>
        <a:xfrm>
          <a:off x="1783159" y="3359941"/>
          <a:ext cx="4027091" cy="689952"/>
        </a:xfrm>
        <a:prstGeom prst="roundRect">
          <a:avLst/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информационных технологий в сфере управления муниципальными финансами</a:t>
          </a:r>
        </a:p>
      </dsp:txBody>
      <dsp:txXfrm>
        <a:off x="1816840" y="3393622"/>
        <a:ext cx="3959729" cy="622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3E103-8A36-45DC-B5C3-CF22D009CA52}">
      <dsp:nvSpPr>
        <dsp:cNvPr id="0" name=""/>
        <dsp:cNvSpPr/>
      </dsp:nvSpPr>
      <dsp:spPr>
        <a:xfrm>
          <a:off x="-28812" y="0"/>
          <a:ext cx="4276725" cy="4276725"/>
        </a:xfrm>
        <a:prstGeom prst="triangle">
          <a:avLst/>
        </a:prstGeom>
        <a:noFill/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70D70-AE55-4C94-8AFA-BB59D843C24B}">
      <dsp:nvSpPr>
        <dsp:cNvPr id="0" name=""/>
        <dsp:cNvSpPr/>
      </dsp:nvSpPr>
      <dsp:spPr>
        <a:xfrm>
          <a:off x="1408605" y="374385"/>
          <a:ext cx="3788130" cy="760121"/>
        </a:xfrm>
        <a:prstGeom prst="roundRect">
          <a:avLst/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Поддержка инвестиционной активности хозяйствующих субъектов</a:t>
          </a:r>
          <a:endParaRPr lang="ru-RU" sz="1800" kern="1200" dirty="0"/>
        </a:p>
      </dsp:txBody>
      <dsp:txXfrm>
        <a:off x="1445711" y="411491"/>
        <a:ext cx="3713918" cy="685909"/>
      </dsp:txXfrm>
    </dsp:sp>
    <dsp:sp modelId="{26D55FEB-4075-445C-B970-88647CC17B89}">
      <dsp:nvSpPr>
        <dsp:cNvPr id="0" name=""/>
        <dsp:cNvSpPr/>
      </dsp:nvSpPr>
      <dsp:spPr>
        <a:xfrm>
          <a:off x="1385671" y="1314550"/>
          <a:ext cx="3844395" cy="760121"/>
        </a:xfrm>
        <a:prstGeom prst="roundRect">
          <a:avLst/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Оценка эффективности налоговых расходов</a:t>
          </a:r>
        </a:p>
      </dsp:txBody>
      <dsp:txXfrm>
        <a:off x="1422777" y="1351656"/>
        <a:ext cx="3770183" cy="685909"/>
      </dsp:txXfrm>
    </dsp:sp>
    <dsp:sp modelId="{4E953DC2-6933-4277-B628-047DB8510980}">
      <dsp:nvSpPr>
        <dsp:cNvPr id="0" name=""/>
        <dsp:cNvSpPr/>
      </dsp:nvSpPr>
      <dsp:spPr>
        <a:xfrm>
          <a:off x="1389396" y="2269589"/>
          <a:ext cx="3862297" cy="760121"/>
        </a:xfrm>
        <a:prstGeom prst="roundRect">
          <a:avLst/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Совершенствование администрирования налоговых и неналоговых доходов</a:t>
          </a:r>
        </a:p>
      </dsp:txBody>
      <dsp:txXfrm>
        <a:off x="1426502" y="2306695"/>
        <a:ext cx="3788085" cy="685909"/>
      </dsp:txXfrm>
    </dsp:sp>
    <dsp:sp modelId="{6C7978A6-8AEA-4A05-ABB1-78B7426E7812}">
      <dsp:nvSpPr>
        <dsp:cNvPr id="0" name=""/>
        <dsp:cNvSpPr/>
      </dsp:nvSpPr>
      <dsp:spPr>
        <a:xfrm>
          <a:off x="1389396" y="3220174"/>
          <a:ext cx="3898102" cy="760121"/>
        </a:xfrm>
        <a:prstGeom prst="roundRect">
          <a:avLst/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эффективности управления муниципальными активами</a:t>
          </a:r>
        </a:p>
      </dsp:txBody>
      <dsp:txXfrm>
        <a:off x="1426502" y="3257280"/>
        <a:ext cx="3823890" cy="685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0.58868</cdr:x>
      <cdr:y>0.72664</cdr:y>
    </cdr:from>
    <cdr:to>
      <cdr:x>0.79623</cdr:x>
      <cdr:y>0.83552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7440" y="2390140"/>
          <a:ext cx="838200" cy="358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63%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0.10943</cdr:x>
      <cdr:y>0.84015</cdr:y>
    </cdr:from>
    <cdr:to>
      <cdr:x>0.21698</cdr:x>
      <cdr:y>0.9166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1960" y="2763520"/>
          <a:ext cx="43434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0.14717</cdr:x>
      <cdr:y>0.54363</cdr:y>
    </cdr:from>
    <cdr:to>
      <cdr:x>0.32264</cdr:x>
      <cdr:y>0.66873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4360" y="1788160"/>
          <a:ext cx="708660" cy="411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13%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0.24528</cdr:x>
      <cdr:y>0.16834</cdr:y>
    </cdr:from>
    <cdr:to>
      <cdr:x>0.4434</cdr:x>
      <cdr:y>0.28649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90600" y="553720"/>
          <a:ext cx="800100" cy="388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11%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0.41887</cdr:x>
      <cdr:y>0</cdr:y>
    </cdr:from>
    <cdr:to>
      <cdr:x>0.5717</cdr:x>
      <cdr:y>0.11915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91640" y="0"/>
          <a:ext cx="617220" cy="414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0.16543</cdr:x>
      <cdr:y>0.82147</cdr:y>
    </cdr:from>
    <cdr:to>
      <cdr:x>0.38104</cdr:x>
      <cdr:y>0.8915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78180" y="2860655"/>
          <a:ext cx="883920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0.13011</cdr:x>
      <cdr:y>0.3729</cdr:y>
    </cdr:from>
    <cdr:to>
      <cdr:x>0.37175</cdr:x>
      <cdr:y>0.51294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33400" y="1298555"/>
          <a:ext cx="990600" cy="487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10%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0.36245</cdr:x>
      <cdr:y>0.47355</cdr:y>
    </cdr:from>
    <cdr:to>
      <cdr:x>0.64312</cdr:x>
      <cdr:y>0.6508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485900" y="1649075"/>
          <a:ext cx="1150620" cy="617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/>
            <a:t>1583</a:t>
          </a:r>
          <a:endParaRPr lang="ru-RU" sz="28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0.35402</cdr:x>
      <cdr:y>0.44507</cdr:y>
    </cdr:from>
    <cdr:to>
      <cdr:x>0.42173</cdr:x>
      <cdr:y>0.5092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3237159" y="2776737"/>
          <a:ext cx="61914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9pPr>
        </a:lstStyle>
        <a:p xmlns:a="http://schemas.openxmlformats.org/drawingml/2006/main">
          <a:endParaRPr lang="ru-RU" sz="2000" b="1" dirty="0">
            <a:solidFill>
              <a:srgbClr val="2D2D8A">
                <a:lumMod val="75000"/>
              </a:srgbClr>
            </a:solidFill>
            <a:latin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0.58868</cdr:x>
      <cdr:y>0.72416</cdr:y>
    </cdr:from>
    <cdr:to>
      <cdr:x>0.68815</cdr:x>
      <cdr:y>0.79702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4816" y="3180695"/>
          <a:ext cx="435084" cy="32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0.10943</cdr:x>
      <cdr:y>0.84015</cdr:y>
    </cdr:from>
    <cdr:to>
      <cdr:x>0.21698</cdr:x>
      <cdr:y>0.9166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1960" y="2763520"/>
          <a:ext cx="43434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0.14717</cdr:x>
      <cdr:y>0.54363</cdr:y>
    </cdr:from>
    <cdr:to>
      <cdr:x>0.32264</cdr:x>
      <cdr:y>0.66873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4360" y="1788160"/>
          <a:ext cx="708660" cy="411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0.24528</cdr:x>
      <cdr:y>0.16834</cdr:y>
    </cdr:from>
    <cdr:to>
      <cdr:x>0.4434</cdr:x>
      <cdr:y>0.28649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90600" y="553720"/>
          <a:ext cx="800100" cy="388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0.41887</cdr:x>
      <cdr:y>0</cdr:y>
    </cdr:from>
    <cdr:to>
      <cdr:x>0.5717</cdr:x>
      <cdr:y>0.11915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91640" y="0"/>
          <a:ext cx="617220" cy="414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0.16543</cdr:x>
      <cdr:y>0.82147</cdr:y>
    </cdr:from>
    <cdr:to>
      <cdr:x>0.38104</cdr:x>
      <cdr:y>0.8915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78180" y="2860655"/>
          <a:ext cx="883920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0.13011</cdr:x>
      <cdr:y>0.3729</cdr:y>
    </cdr:from>
    <cdr:to>
      <cdr:x>0.37175</cdr:x>
      <cdr:y>0.51294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33400" y="1298555"/>
          <a:ext cx="990600" cy="487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0.32332</cdr:x>
      <cdr:y>0.47355</cdr:y>
    </cdr:from>
    <cdr:to>
      <cdr:x>0.64312</cdr:x>
      <cdr:y>0.6508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394460" y="1715790"/>
          <a:ext cx="1379265" cy="642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/>
            <a:t>  165</a:t>
          </a:r>
          <a:endParaRPr lang="ru-RU" sz="2800" b="1" dirty="0"/>
        </a:p>
      </cdr:txBody>
    </cdr:sp>
  </cdr:relSizeAnchor>
  <cdr:relSizeAnchor xmlns:cdr="http://schemas.openxmlformats.org/drawingml/2006/chartDrawing">
    <cdr:from>
      <cdr:x>0.1446</cdr:x>
      <cdr:y>0.50036</cdr:y>
    </cdr:from>
    <cdr:to>
      <cdr:x>0.33449</cdr:x>
      <cdr:y>0.61313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32460" y="2197715"/>
          <a:ext cx="83058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67%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0.70209</cdr:x>
      <cdr:y>0.51944</cdr:y>
    </cdr:from>
    <cdr:to>
      <cdr:x>0.92509</cdr:x>
      <cdr:y>0.60966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070860" y="2281535"/>
          <a:ext cx="97536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0.50697</cdr:x>
      <cdr:y>0.19155</cdr:y>
    </cdr:from>
    <cdr:to>
      <cdr:x>0.66551</cdr:x>
      <cdr:y>0.28697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217420" y="841355"/>
          <a:ext cx="69342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0.70141</cdr:x>
      <cdr:y>0.30388</cdr:y>
    </cdr:from>
    <cdr:to>
      <cdr:x>0.88676</cdr:x>
      <cdr:y>0.40841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025140" y="1101029"/>
          <a:ext cx="799383" cy="378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0.67944</cdr:x>
      <cdr:y>0.28003</cdr:y>
    </cdr:from>
    <cdr:to>
      <cdr:x>0.83275</cdr:x>
      <cdr:y>0.34596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971800" y="1229975"/>
          <a:ext cx="67056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0.69866</cdr:x>
      <cdr:y>0.28172</cdr:y>
    </cdr:from>
    <cdr:to>
      <cdr:x>0.83629</cdr:x>
      <cdr:y>0.29433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013245" y="1020730"/>
          <a:ext cx="593590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0.639</cdr:x>
      <cdr:y>0.21741</cdr:y>
    </cdr:from>
    <cdr:to>
      <cdr:x>0.80277</cdr:x>
      <cdr:y>0.28854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755971" y="787743"/>
          <a:ext cx="706297" cy="257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0.68021</cdr:x>
      <cdr:y>0.08356</cdr:y>
    </cdr:from>
    <cdr:to>
      <cdr:x>0.85443</cdr:x>
      <cdr:y>0.1599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933700" y="302776"/>
          <a:ext cx="751380" cy="276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0.58868</cdr:x>
      <cdr:y>0.72416</cdr:y>
    </cdr:from>
    <cdr:to>
      <cdr:x>0.68815</cdr:x>
      <cdr:y>0.79702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4816" y="3180695"/>
          <a:ext cx="435084" cy="32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0.10943</cdr:x>
      <cdr:y>0.84015</cdr:y>
    </cdr:from>
    <cdr:to>
      <cdr:x>0.21698</cdr:x>
      <cdr:y>0.9166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1960" y="2763520"/>
          <a:ext cx="43434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0.14717</cdr:x>
      <cdr:y>0.54363</cdr:y>
    </cdr:from>
    <cdr:to>
      <cdr:x>0.32264</cdr:x>
      <cdr:y>0.66873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4360" y="1788160"/>
          <a:ext cx="708660" cy="411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0.24528</cdr:x>
      <cdr:y>0.16834</cdr:y>
    </cdr:from>
    <cdr:to>
      <cdr:x>0.4434</cdr:x>
      <cdr:y>0.28649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90600" y="553720"/>
          <a:ext cx="800100" cy="388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0.41887</cdr:x>
      <cdr:y>0</cdr:y>
    </cdr:from>
    <cdr:to>
      <cdr:x>0.5717</cdr:x>
      <cdr:y>0.11915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91640" y="0"/>
          <a:ext cx="617220" cy="414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0.16543</cdr:x>
      <cdr:y>0.82147</cdr:y>
    </cdr:from>
    <cdr:to>
      <cdr:x>0.38104</cdr:x>
      <cdr:y>0.8915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78180" y="2860655"/>
          <a:ext cx="883920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0.13011</cdr:x>
      <cdr:y>0.3729</cdr:y>
    </cdr:from>
    <cdr:to>
      <cdr:x>0.37175</cdr:x>
      <cdr:y>0.51294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33400" y="1298555"/>
          <a:ext cx="990600" cy="487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0.33206</cdr:x>
      <cdr:y>0.47355</cdr:y>
    </cdr:from>
    <cdr:to>
      <cdr:x>0.64312</cdr:x>
      <cdr:y>0.6508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325880" y="1928323"/>
          <a:ext cx="1242021" cy="721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/>
            <a:t> 3383</a:t>
          </a:r>
          <a:endParaRPr lang="ru-RU" sz="2800" b="1" dirty="0"/>
        </a:p>
      </cdr:txBody>
    </cdr:sp>
  </cdr:relSizeAnchor>
  <cdr:relSizeAnchor xmlns:cdr="http://schemas.openxmlformats.org/drawingml/2006/chartDrawing">
    <cdr:from>
      <cdr:x>0.1446</cdr:x>
      <cdr:y>0.50036</cdr:y>
    </cdr:from>
    <cdr:to>
      <cdr:x>0.33449</cdr:x>
      <cdr:y>0.61313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32460" y="2197715"/>
          <a:ext cx="83058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0.70209</cdr:x>
      <cdr:y>0.51944</cdr:y>
    </cdr:from>
    <cdr:to>
      <cdr:x>0.92509</cdr:x>
      <cdr:y>0.60966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070860" y="2281535"/>
          <a:ext cx="97536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0.50697</cdr:x>
      <cdr:y>0.19155</cdr:y>
    </cdr:from>
    <cdr:to>
      <cdr:x>0.66551</cdr:x>
      <cdr:y>0.28697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217420" y="841355"/>
          <a:ext cx="69342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0.72125</cdr:x>
      <cdr:y>0.33728</cdr:y>
    </cdr:from>
    <cdr:to>
      <cdr:x>0.88676</cdr:x>
      <cdr:y>0.40841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154680" y="1481435"/>
          <a:ext cx="72390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0.67944</cdr:x>
      <cdr:y>0.28003</cdr:y>
    </cdr:from>
    <cdr:to>
      <cdr:x>0.83275</cdr:x>
      <cdr:y>0.34596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971800" y="1229975"/>
          <a:ext cx="67056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0.69512</cdr:x>
      <cdr:y>0.25227</cdr:y>
    </cdr:from>
    <cdr:to>
      <cdr:x>0.83275</cdr:x>
      <cdr:y>0.34769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040380" y="1108055"/>
          <a:ext cx="60198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0.66551</cdr:x>
      <cdr:y>0.26789</cdr:y>
    </cdr:from>
    <cdr:to>
      <cdr:x>0.82927</cdr:x>
      <cdr:y>0.33902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910840" y="1176635"/>
          <a:ext cx="71628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0.69164</cdr:x>
      <cdr:y>0.16727</cdr:y>
    </cdr:from>
    <cdr:to>
      <cdr:x>0.86585</cdr:x>
      <cdr:y>0.2436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3025140" y="734675"/>
          <a:ext cx="76200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0.58206</cdr:x>
      <cdr:y>0.69289</cdr:y>
    </cdr:from>
    <cdr:to>
      <cdr:x>0.76336</cdr:x>
      <cdr:y>0.79351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324100" y="3043358"/>
          <a:ext cx="723900" cy="44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75%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0.22519</cdr:x>
      <cdr:y>0.32163</cdr:y>
    </cdr:from>
    <cdr:to>
      <cdr:x>0.37595</cdr:x>
      <cdr:y>0.4396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899160" y="1412678"/>
          <a:ext cx="601980" cy="51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0.41603</cdr:x>
      <cdr:y>0.22101</cdr:y>
    </cdr:from>
    <cdr:to>
      <cdr:x>0.54771</cdr:x>
      <cdr:y>0.28867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661160" y="970718"/>
          <a:ext cx="525780" cy="297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0.02143</cdr:x>
      <cdr:y>0.54598</cdr:y>
    </cdr:from>
    <cdr:to>
      <cdr:x>1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195943" y="785423"/>
          <a:ext cx="8948057" cy="6531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0.16327</cdr:x>
      <cdr:y>0.51859</cdr:y>
    </cdr:from>
    <cdr:to>
      <cdr:x>0.26837</cdr:x>
      <cdr:y>0.76196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1492898" y="795266"/>
          <a:ext cx="961053" cy="3732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0.00336</cdr:x>
      <cdr:y>0.53985</cdr:y>
    </cdr:from>
    <cdr:to>
      <cdr:x>1</cdr:x>
      <cdr:y>0.91604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30724" y="776606"/>
          <a:ext cx="9113275" cy="541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 smtClean="0"/>
        </a:p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   2017             2018               2019        Оценка 2020    План 2021    План 2022     План 2023</a:t>
          </a: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1.09361E-7</cdr:x>
      <cdr:y>0</cdr:y>
    </cdr:from>
    <cdr:to>
      <cdr:x>0.14271</cdr:x>
      <cdr:y>0.09028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" y="-2671570"/>
          <a:ext cx="130492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млн. руб</a:t>
          </a:r>
          <a: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ru-RU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0.50772</cdr:x>
      <cdr:y>0.2363</cdr:y>
    </cdr:from>
    <cdr:to>
      <cdr:x>1</cdr:x>
      <cdr:y>0.3411</cdr:y>
    </cdr:to>
    <cdr:grpSp>
      <cdr:nvGrpSpPr>
        <cdr:cNvPr id="14" name="Группа 13"/>
        <cdr:cNvGrpSpPr/>
      </cdr:nvGrpSpPr>
      <cdr:grpSpPr>
        <a:xfrm xmlns:a="http://schemas.openxmlformats.org/drawingml/2006/main">
          <a:off x="1929577" y="1072711"/>
          <a:ext cx="1870898" cy="475751"/>
          <a:chOff x="1940646" y="1352012"/>
          <a:chExt cx="1859829" cy="429053"/>
        </a:xfrm>
      </cdr:grpSpPr>
      <cdr:cxnSp macro="">
        <cdr:nvCxnSpPr>
          <cdr:cNvPr id="9" name="Прямая соединительная линия 8"/>
          <cdr:cNvCxnSpPr/>
        </cdr:nvCxnSpPr>
        <cdr:spPr>
          <a:xfrm xmlns:a="http://schemas.openxmlformats.org/drawingml/2006/main" flipV="1">
            <a:off x="2150573" y="1310581"/>
            <a:ext cx="1634662" cy="1"/>
          </a:xfrm>
          <a:prstGeom xmlns:a="http://schemas.openxmlformats.org/drawingml/2006/main" prst="line">
            <a:avLst/>
          </a:prstGeom>
          <a:ln xmlns:a="http://schemas.openxmlformats.org/drawingml/2006/main" w="50800" cap="rnd">
            <a:solidFill>
              <a:schemeClr val="accent2">
                <a:lumMod val="50000"/>
              </a:schemeClr>
            </a:solidFill>
            <a:prstDash val="sysDot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" name="Прямая соединительная линия 9"/>
          <cdr:cNvCxnSpPr/>
        </cdr:nvCxnSpPr>
        <cdr:spPr>
          <a:xfrm xmlns:a="http://schemas.openxmlformats.org/drawingml/2006/main">
            <a:off x="2120093" y="1329153"/>
            <a:ext cx="9712" cy="451912"/>
          </a:xfrm>
          <a:prstGeom xmlns:a="http://schemas.openxmlformats.org/drawingml/2006/main" prst="line">
            <a:avLst/>
          </a:prstGeom>
          <a:ln xmlns:a="http://schemas.openxmlformats.org/drawingml/2006/main" w="50800" cap="rnd">
            <a:solidFill>
              <a:schemeClr val="accent2">
                <a:lumMod val="50000"/>
              </a:schemeClr>
            </a:solidFill>
            <a:prstDash val="sysDot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0.10707</cdr:x>
      <cdr:y>0.01479</cdr:y>
    </cdr:from>
    <cdr:to>
      <cdr:x>0.34375</cdr:x>
      <cdr:y>0.09138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04825" y="76200"/>
          <a:ext cx="1115914" cy="394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0.19237</cdr:x>
      <cdr:y>0.26992</cdr:y>
    </cdr:from>
    <cdr:to>
      <cdr:x>0.51352</cdr:x>
      <cdr:y>0.4357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3323" y="1216476"/>
          <a:ext cx="1508054" cy="747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Arial Cyr" panose="020B0604020202020204" pitchFamily="34" charset="0"/>
              <a:cs typeface="Arial Cyr" panose="020B0604020202020204" pitchFamily="34" charset="0"/>
            </a:rPr>
            <a:t>  1 096,0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cs typeface="Arial" charset="0"/>
            </a:rPr>
            <a:t>  </a:t>
          </a:r>
          <a:endParaRPr lang="ru-RU" sz="2000" b="1" kern="1200" dirty="0">
            <a:solidFill>
              <a:schemeClr val="accent6">
                <a:lumMod val="50000"/>
              </a:schemeClr>
            </a:solidFill>
            <a:cs typeface="Arial" charset="0"/>
          </a:endParaRPr>
        </a:p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2000" b="1" kern="1200" dirty="0">
              <a:solidFill>
                <a:schemeClr val="accent6">
                  <a:lumMod val="50000"/>
                </a:schemeClr>
              </a:solidFill>
              <a:cs typeface="Arial" charset="0"/>
            </a:rPr>
            <a:t>     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cs typeface="Arial" charset="0"/>
            </a:rPr>
            <a:t>21%</a:t>
          </a:r>
          <a:endParaRPr lang="ru-RU" sz="2000" b="1" kern="1200" dirty="0">
            <a:solidFill>
              <a:schemeClr val="accent6">
                <a:lumMod val="50000"/>
              </a:schemeClr>
            </a:solidFill>
            <a:cs typeface="Arial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0.27744</cdr:x>
      <cdr:y>0.18312</cdr:y>
    </cdr:from>
    <cdr:to>
      <cdr:x>0.38187</cdr:x>
      <cdr:y>0.2298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697058" y="687229"/>
          <a:ext cx="1015172" cy="17518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E75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tabLst>
              <a:tab pos="542925" algn="l"/>
            </a:tabLst>
          </a:pPr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rPr>
            <a:t>278,8</a:t>
          </a:r>
          <a:endParaRPr lang="ru-RU" sz="2400" dirty="0">
            <a:ln>
              <a:solidFill>
                <a:schemeClr val="tx1"/>
              </a:solidFill>
            </a:ln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0.83704</cdr:x>
      <cdr:y>0.19091</cdr:y>
    </cdr:from>
    <cdr:to>
      <cdr:x>0.94146</cdr:x>
      <cdr:y>0.23759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8136904" y="792088"/>
          <a:ext cx="1015075" cy="19367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E75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tabLst>
              <a:tab pos="542925" algn="l"/>
            </a:tabLst>
          </a:pPr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rPr>
            <a:t>291,3</a:t>
          </a:r>
          <a:endParaRPr lang="ru-RU" sz="1400" dirty="0">
            <a:ln>
              <a:solidFill>
                <a:schemeClr val="tx1"/>
              </a:solidFill>
            </a:ln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0.69235</cdr:x>
      <cdr:y>0.15366</cdr:y>
    </cdr:from>
    <cdr:to>
      <cdr:x>0.79678</cdr:x>
      <cdr:y>0.20033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6730386" y="576670"/>
          <a:ext cx="1015172" cy="175145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E75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tabLst>
              <a:tab pos="542925" algn="l"/>
            </a:tabLst>
          </a:pPr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rPr>
            <a:t>313,5</a:t>
          </a:r>
          <a:endParaRPr lang="ru-RU" sz="1400" dirty="0">
            <a:ln>
              <a:solidFill>
                <a:schemeClr val="tx1"/>
              </a:solidFill>
            </a:ln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0.56374</cdr:x>
      <cdr:y>0.16824</cdr:y>
    </cdr:from>
    <cdr:to>
      <cdr:x>0.66816</cdr:x>
      <cdr:y>0.21491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5480188" y="631396"/>
          <a:ext cx="1015075" cy="17514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E75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tabLst>
              <a:tab pos="542925" algn="l"/>
            </a:tabLst>
          </a:pPr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rPr>
            <a:t>288,7</a:t>
          </a:r>
          <a:endParaRPr lang="ru-RU" sz="1400" dirty="0">
            <a:ln>
              <a:solidFill>
                <a:schemeClr val="tx1"/>
              </a:solidFill>
            </a:ln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0.40791</cdr:x>
      <cdr:y>0.17355</cdr:y>
    </cdr:from>
    <cdr:to>
      <cdr:x>0.51233</cdr:x>
      <cdr:y>0.22023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3965292" y="720080"/>
          <a:ext cx="1015076" cy="19367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E75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tabLst>
              <a:tab pos="542925" algn="l"/>
            </a:tabLst>
          </a:pPr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rPr>
            <a:t>301,3</a:t>
          </a:r>
          <a:endParaRPr lang="ru-RU" dirty="0">
            <a:ln>
              <a:solidFill>
                <a:schemeClr val="tx1"/>
              </a:solidFill>
            </a:ln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0.06576</cdr:x>
      <cdr:y>0.77932</cdr:y>
    </cdr:from>
    <cdr:to>
      <cdr:x>0.26323</cdr:x>
      <cdr:y>0.88585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639269" y="4341949"/>
          <a:ext cx="1919611" cy="593527"/>
        </a:xfrm>
        <a:prstGeom xmlns:a="http://schemas.openxmlformats.org/drawingml/2006/main" prst="roundRect">
          <a:avLst>
            <a:gd name="adj" fmla="val 32849"/>
          </a:avLst>
        </a:prstGeom>
        <a:solidFill xmlns:a="http://schemas.openxmlformats.org/drawingml/2006/main">
          <a:schemeClr val="accent6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800"/>
            </a:lnSpc>
            <a:defRPr/>
          </a:pPr>
          <a:r>
            <a:rPr lang="ru-RU" sz="1100" b="1" dirty="0" smtClean="0">
              <a:solidFill>
                <a:schemeClr val="tx1"/>
              </a:solidFill>
            </a:rPr>
            <a:t> Уличное </a:t>
          </a:r>
          <a:r>
            <a:rPr lang="ru-RU" sz="1100" b="1" dirty="0">
              <a:solidFill>
                <a:schemeClr val="tx1"/>
              </a:solidFill>
            </a:rPr>
            <a:t>освещение</a:t>
          </a:r>
        </a:p>
      </cdr:txBody>
    </cdr:sp>
  </cdr:relSizeAnchor>
  <cdr:relSizeAnchor xmlns:cdr="http://schemas.openxmlformats.org/drawingml/2006/chartDrawing">
    <cdr:from>
      <cdr:x>0.0666</cdr:x>
      <cdr:y>0.55168</cdr:y>
    </cdr:from>
    <cdr:to>
      <cdr:x>0.26679</cdr:x>
      <cdr:y>0.6818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647377" y="2874251"/>
          <a:ext cx="1946063" cy="677919"/>
        </a:xfrm>
        <a:prstGeom xmlns:a="http://schemas.openxmlformats.org/drawingml/2006/main" prst="roundRect">
          <a:avLst>
            <a:gd name="adj" fmla="val 32849"/>
          </a:avLst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800"/>
            </a:lnSpc>
            <a:defRPr/>
          </a:pPr>
          <a:r>
            <a:rPr lang="ru-RU" sz="1100" b="1" dirty="0" smtClean="0">
              <a:solidFill>
                <a:schemeClr val="tx1"/>
              </a:solidFill>
            </a:rPr>
            <a:t> Санитарная очистка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0.0666</cdr:x>
      <cdr:y>0.41477</cdr:y>
    </cdr:from>
    <cdr:to>
      <cdr:x>0.26664</cdr:x>
      <cdr:y>0.50467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647377" y="1556563"/>
          <a:ext cx="1944604" cy="337381"/>
        </a:xfrm>
        <a:prstGeom xmlns:a="http://schemas.openxmlformats.org/drawingml/2006/main" prst="roundRect">
          <a:avLst>
            <a:gd name="adj" fmla="val 32849"/>
          </a:avLst>
        </a:prstGeom>
        <a:solidFill xmlns:a="http://schemas.openxmlformats.org/drawingml/2006/main">
          <a:schemeClr val="accent4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800"/>
            </a:lnSpc>
            <a:defRPr/>
          </a:pPr>
          <a:r>
            <a:rPr lang="ru-RU" sz="1100" b="1" dirty="0" smtClean="0">
              <a:solidFill>
                <a:schemeClr val="tx1"/>
              </a:solidFill>
            </a:rPr>
            <a:t> Озеленение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0.0666</cdr:x>
      <cdr:y>0.32316</cdr:y>
    </cdr:from>
    <cdr:to>
      <cdr:x>0.2646</cdr:x>
      <cdr:y>0.4104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>
          <a:off x="647377" y="1212775"/>
          <a:ext cx="1924862" cy="327399"/>
        </a:xfrm>
        <a:prstGeom xmlns:a="http://schemas.openxmlformats.org/drawingml/2006/main" prst="roundRect">
          <a:avLst>
            <a:gd name="adj" fmla="val 32849"/>
          </a:avLst>
        </a:prstGeom>
        <a:solidFill xmlns:a="http://schemas.openxmlformats.org/drawingml/2006/main">
          <a:schemeClr val="tx2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900"/>
            </a:lnSpc>
            <a:defRPr/>
          </a:pPr>
          <a:r>
            <a:rPr lang="ru-RU" sz="900" b="1" dirty="0" smtClean="0">
              <a:solidFill>
                <a:schemeClr val="tx1"/>
              </a:solidFill>
            </a:rPr>
            <a:t> </a:t>
          </a:r>
          <a:r>
            <a:rPr lang="ru-RU" sz="900" b="1" dirty="0" smtClean="0">
              <a:solidFill>
                <a:schemeClr val="bg1"/>
              </a:solidFill>
            </a:rPr>
            <a:t>Содержание мест захоронения</a:t>
          </a:r>
          <a:endParaRPr lang="ru-RU" sz="9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0.0666</cdr:x>
      <cdr:y>0.22917</cdr:y>
    </cdr:from>
    <cdr:to>
      <cdr:x>0.26351</cdr:x>
      <cdr:y>0.31559</cdr:y>
    </cdr:to>
    <cdr:sp macro="" textlink="">
      <cdr:nvSpPr>
        <cdr:cNvPr id="12" name="Скругленный прямоугольник 11"/>
        <cdr:cNvSpPr/>
      </cdr:nvSpPr>
      <cdr:spPr>
        <a:xfrm xmlns:a="http://schemas.openxmlformats.org/drawingml/2006/main">
          <a:off x="647424" y="1276806"/>
          <a:ext cx="1914178" cy="481490"/>
        </a:xfrm>
        <a:prstGeom xmlns:a="http://schemas.openxmlformats.org/drawingml/2006/main" prst="roundRect">
          <a:avLst>
            <a:gd name="adj" fmla="val 32849"/>
          </a:avLst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800"/>
            </a:lnSpc>
            <a:defRPr/>
          </a:pPr>
          <a:r>
            <a:rPr lang="ru-RU" sz="1100" b="1" dirty="0" smtClean="0">
              <a:solidFill>
                <a:schemeClr val="tx1"/>
              </a:solidFill>
            </a:rPr>
            <a:t> Прочее благоустройство</a:t>
          </a:r>
          <a:endParaRPr lang="ru-RU" sz="11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3BADBB-64F6-471D-B8AE-580425B7978F}" type="datetimeFigureOut">
              <a:rPr lang="ru-RU"/>
              <a:pPr>
                <a:defRPr/>
              </a:pPr>
              <a:t>09.12.2020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7EEBD-20A0-4FAD-9243-CA67A256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4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607AEF22-E25B-44DA-B24F-9CC886C17254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8F6A0201-F190-4276-9DB7-0D6DF8F672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0201-F190-4276-9DB7-0D6DF8F672C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12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8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07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27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6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8BA6-2429-49D2-80CA-FF27695CA99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09.12.2020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C430-27D9-4D12-AFC9-3A58A8DE94D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4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2535-7970-47B2-86B6-5A02A6D50D04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09.12.2020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F871-4F6A-4333-82AC-57E04F323B6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8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E3C8-1DB7-4353-9239-289F89C575F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09.12.2020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A83D-275A-4B99-8FF6-FA6F06470C1B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53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CAEE-4557-4B57-B099-9946CC235AFF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09.12.2020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572D-92C6-4FC1-91CA-54A0A46BD5D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87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158C-EA81-4B3E-A926-160F5085B46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CC59-8E7D-4F07-869D-A10D46C7342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09.12.2020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43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B82-C4AB-4F2F-810D-4A571FED67DC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09.12.2020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DE55-D306-410F-89BC-9B6DA3B7E68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9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F1B3-724A-4101-B1D8-B875C5F33EB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09.12.2020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77DA-0FD1-426A-936F-197F71AE21B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3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3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D2A3-8B2A-4500-95BC-55F673EAE439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09.12.2020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83CE-71C2-416C-BBAC-0B573061C5A1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04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CDDC-04D5-4E1D-AB9D-D253902994B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09.12.2020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002E-A170-4B9E-B516-48B9907A83F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54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3E6B-3A74-4A42-84BC-83A35DE1E7B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09.12.2020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9877-BCB7-4C36-9AC5-21A3CEB4B81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5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8DBB-CE10-47A9-AABB-443BC4F377C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09.12.2020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F266-87B9-4653-B17D-9FACC4DF3C3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72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820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771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175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341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564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14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497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751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819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660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44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172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6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41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1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1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0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46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4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09F436-4486-473A-8487-C42B3B4F859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09.12.2020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7E48C-1E51-4651-BA25-8E4CA416798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9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1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4.xml"/><Relationship Id="rId11" Type="http://schemas.microsoft.com/office/2007/relationships/hdphoto" Target="../media/hdphoto4.wdp"/><Relationship Id="rId5" Type="http://schemas.openxmlformats.org/officeDocument/2006/relationships/tags" Target="../tags/tag10.xml"/><Relationship Id="rId15" Type="http://schemas.microsoft.com/office/2007/relationships/hdphoto" Target="../media/hdphoto6.wdp"/><Relationship Id="rId10" Type="http://schemas.openxmlformats.org/officeDocument/2006/relationships/image" Target="../media/image12.png"/><Relationship Id="rId4" Type="http://schemas.openxmlformats.org/officeDocument/2006/relationships/tags" Target="../tags/tag9.xml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microsoft.com/office/2007/relationships/hdphoto" Target="../media/hdphoto2.wdp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17.png"/><Relationship Id="rId5" Type="http://schemas.openxmlformats.org/officeDocument/2006/relationships/tags" Target="../tags/tag22.xml"/><Relationship Id="rId10" Type="http://schemas.openxmlformats.org/officeDocument/2006/relationships/image" Target="../media/image6.png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8.xml"/><Relationship Id="rId7" Type="http://schemas.openxmlformats.org/officeDocument/2006/relationships/image" Target="../media/image6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33.xml"/><Relationship Id="rId7" Type="http://schemas.openxmlformats.org/officeDocument/2006/relationships/image" Target="../media/image19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7.wdp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6.png"/><Relationship Id="rId5" Type="http://schemas.openxmlformats.org/officeDocument/2006/relationships/tags" Target="../tags/tag39.xml"/><Relationship Id="rId10" Type="http://schemas.openxmlformats.org/officeDocument/2006/relationships/chart" Target="../charts/chart32.xml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3.xml"/><Relationship Id="rId7" Type="http://schemas.openxmlformats.org/officeDocument/2006/relationships/chart" Target="../charts/char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chart" Target="../charts/chart4.xml"/><Relationship Id="rId4" Type="http://schemas.openxmlformats.org/officeDocument/2006/relationships/tags" Target="../tags/tag4.xml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93175" y="476250"/>
            <a:ext cx="0" cy="2376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825" y="3357563"/>
            <a:ext cx="1800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036" y="1697399"/>
            <a:ext cx="8640960" cy="2952750"/>
          </a:xfrm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ПРОЕКТ БЮДЖЕТА</a:t>
            </a:r>
            <a:b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города-курорта </a:t>
            </a:r>
            <a:r>
              <a:rPr lang="ru-RU" sz="4800" b="1" dirty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Пятигорска на </a:t>
            </a: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2021 год и плановый период 2022-2023 годов</a:t>
            </a:r>
            <a:endParaRPr lang="en-US" sz="3400" b="1" dirty="0">
              <a:ln w="11430"/>
              <a:solidFill>
                <a:srgbClr val="333399"/>
              </a:solidFill>
              <a:effectLst>
                <a:glow rad="19050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70897" y="2000250"/>
            <a:ext cx="0" cy="288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228599"/>
            <a:ext cx="8229600" cy="866775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Динамика и программная структура расходов бюджета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13757557"/>
              </p:ext>
            </p:extLst>
          </p:nvPr>
        </p:nvGraphicFramePr>
        <p:xfrm>
          <a:off x="-30724" y="1322781"/>
          <a:ext cx="9144000" cy="1438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898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511187"/>
              </p:ext>
            </p:extLst>
          </p:nvPr>
        </p:nvGraphicFramePr>
        <p:xfrm>
          <a:off x="0" y="2671570"/>
          <a:ext cx="9144000" cy="418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481317542"/>
              </p:ext>
            </p:extLst>
          </p:nvPr>
        </p:nvGraphicFramePr>
        <p:xfrm>
          <a:off x="4264089" y="2481942"/>
          <a:ext cx="4786603" cy="4170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4850895" y="3425435"/>
            <a:ext cx="2175056" cy="12665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рограммные расходы</a:t>
            </a:r>
          </a:p>
          <a:p>
            <a:pPr algn="ctr"/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программ – 99,3%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55070" y="4171079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0,7%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48575" y="4600027"/>
            <a:ext cx="15811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отдельные  гос.полномочия переданные администрации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79094" y="3425435"/>
            <a:ext cx="1724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Думы города Пятигорска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62872" y="2052734"/>
            <a:ext cx="139961" cy="317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56686638"/>
              </p:ext>
            </p:extLst>
          </p:nvPr>
        </p:nvGraphicFramePr>
        <p:xfrm>
          <a:off x="-415528" y="1917468"/>
          <a:ext cx="3078955" cy="336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358269"/>
              </p:ext>
            </p:extLst>
          </p:nvPr>
        </p:nvGraphicFramePr>
        <p:xfrm>
          <a:off x="2433637" y="1583067"/>
          <a:ext cx="6675857" cy="5094348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effectLst/>
              </a:tblPr>
              <a:tblGrid>
                <a:gridCol w="1163578"/>
                <a:gridCol w="1460560"/>
                <a:gridCol w="1657350"/>
                <a:gridCol w="1752600"/>
                <a:gridCol w="641769"/>
              </a:tblGrid>
              <a:tr h="1060500">
                <a:tc rowSpan="3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kumimoji="0" lang="ru-RU" sz="12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150" b="1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kumimoji="0" lang="ru-RU" sz="115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«Обеспечение </a:t>
                      </a:r>
                      <a:r>
                        <a:rPr kumimoji="0" lang="ru-RU" sz="1150" b="1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устойчивого </a:t>
                      </a:r>
                      <a:r>
                        <a:rPr lang="ru-RU" sz="1150" b="1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сокращения непригодного для проживания жилищного </a:t>
                      </a:r>
                      <a:r>
                        <a:rPr lang="ru-RU" sz="115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фонда»</a:t>
                      </a:r>
                      <a:endParaRPr lang="ru-RU" sz="1150" b="1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многоквартирных жилых домов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125,4</a:t>
                      </a: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8481"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«Повышение </a:t>
                      </a:r>
                      <a:r>
                        <a:rPr kumimoji="0" lang="ru-RU" sz="1200" b="1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комфортности городской </a:t>
                      </a:r>
                      <a:r>
                        <a:rPr kumimoji="0"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среды»</a:t>
                      </a:r>
                      <a:endParaRPr kumimoji="0" lang="ru-RU" sz="1200" b="1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Благоустройство скверов: Лазаревский, </a:t>
                      </a:r>
                      <a:r>
                        <a:rPr kumimoji="0" lang="ru-RU" sz="11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Толстого</a:t>
                      </a:r>
                      <a:endParaRPr kumimoji="0" lang="ru-RU" sz="1100" b="1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136,3</a:t>
                      </a: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47247"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ru-RU" sz="12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1200" b="1" kern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rtl="0" eaLnBrk="1" fontAlgn="b" latinLnBrk="0" hangingPunct="1"/>
                      <a:endParaRPr kumimoji="0" lang="ru-RU" sz="1200" b="1" kern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rtl="0" eaLnBrk="1" fontAlgn="b" latinLnBrk="0" hangingPunct="1"/>
                      <a:r>
                        <a:rPr kumimoji="0"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«Безопасность </a:t>
                      </a:r>
                      <a:r>
                        <a:rPr kumimoji="0" lang="ru-RU" sz="1200" b="1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дорожного </a:t>
                      </a:r>
                      <a:r>
                        <a:rPr kumimoji="0"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движения»</a:t>
                      </a:r>
                    </a:p>
                    <a:p>
                      <a:pPr marL="0" algn="ctr" rtl="0" eaLnBrk="1" fontAlgn="b" latinLnBrk="0" hangingPunct="1"/>
                      <a:endParaRPr kumimoji="0" lang="ru-RU" sz="1200" b="1" kern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rtl="0" eaLnBrk="1" fontAlgn="b" latinLnBrk="0" hangingPunct="1"/>
                      <a:endParaRPr kumimoji="0" lang="ru-RU" sz="1200" b="1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Функционирование </a:t>
                      </a:r>
                      <a:r>
                        <a:rPr kumimoji="0" lang="ru-RU" sz="11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центра </a:t>
                      </a:r>
                      <a:r>
                        <a:rPr kumimoji="0" lang="ru-RU" sz="1100" b="1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профилактике детского дорожно-транспортного </a:t>
                      </a:r>
                      <a:r>
                        <a:rPr kumimoji="0" lang="ru-RU" sz="11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травматизма</a:t>
                      </a:r>
                      <a:endParaRPr kumimoji="0" lang="ru-RU" sz="1100" b="1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0,73</a:t>
                      </a: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12749">
                <a:tc row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2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«Финансовая поддержка семей при рождении детей»</a:t>
                      </a: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Ежемесячная выплата, при рождения </a:t>
                      </a:r>
                      <a:r>
                        <a:rPr kumimoji="0" lang="ru-RU" sz="1100" b="1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третьего </a:t>
                      </a:r>
                      <a:r>
                        <a:rPr kumimoji="0" lang="ru-RU" sz="11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или </a:t>
                      </a:r>
                      <a:r>
                        <a:rPr kumimoji="0" lang="ru-RU" sz="1100" b="1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последующих детей до </a:t>
                      </a:r>
                      <a:r>
                        <a:rPr kumimoji="0" lang="ru-RU" sz="11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достижения трех </a:t>
                      </a:r>
                      <a:r>
                        <a:rPr kumimoji="0" lang="ru-RU" sz="1100" b="1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68,4</a:t>
                      </a: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94786"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2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Ежемесячная выплата при рождением первого </a:t>
                      </a:r>
                      <a:r>
                        <a:rPr kumimoji="0" lang="ru-RU" sz="1100" b="1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ребенка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150,3</a:t>
                      </a:r>
                    </a:p>
                  </a:txBody>
                  <a:tcPr marL="5907" marR="5907" marT="59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592447" y="488855"/>
            <a:ext cx="5503293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Национальные проекты в 2021 году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4210" y="1225667"/>
            <a:ext cx="136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Национальные проекты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6015" y="1240002"/>
            <a:ext cx="142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Региональные проекты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4301" y="1339319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Мероприятия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53423" y="1101502"/>
            <a:ext cx="88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2021 г.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603717" y="3318064"/>
            <a:ext cx="849298" cy="348175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262,4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603717" y="5641032"/>
            <a:ext cx="812969" cy="377068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218,8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3638" y="2589772"/>
            <a:ext cx="1189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Комфортная среда для жизни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3638" y="5126939"/>
            <a:ext cx="1189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Человеческий капитал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700" y="3247904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481</a:t>
            </a:r>
            <a:endParaRPr lang="ru-RU" sz="40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1033464" y="2049019"/>
            <a:ext cx="1400174" cy="443240"/>
          </a:xfrm>
          <a:prstGeom prst="bentConnector3">
            <a:avLst>
              <a:gd name="adj1" fmla="val -340"/>
            </a:avLst>
          </a:prstGeom>
          <a:ln w="69850">
            <a:solidFill>
              <a:schemeClr val="tx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6200000" flipH="1">
            <a:off x="2014537" y="5710237"/>
            <a:ext cx="552450" cy="1238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rot="16200000" flipH="1">
            <a:off x="1728791" y="4586289"/>
            <a:ext cx="1000122" cy="228598"/>
          </a:xfrm>
          <a:prstGeom prst="bentConnector3">
            <a:avLst>
              <a:gd name="adj1" fmla="val 97620"/>
            </a:avLst>
          </a:prstGeom>
          <a:ln w="57150">
            <a:solidFill>
              <a:schemeClr val="tx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38100" y="5400675"/>
            <a:ext cx="1095375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469,6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100" y="6143625"/>
            <a:ext cx="1085850" cy="5048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11,6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8701" y="5410200"/>
            <a:ext cx="151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ежбюджетные трансферты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33464" y="6215164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местный бюджет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-9525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https://brasovo-vestnik.ru/wp-content/uploads/2019/03/2019-1024x98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01" y="97819"/>
            <a:ext cx="1029688" cy="100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s://www.logosklad.ru/UserFiles/image/nacproekty/nacproekty_icon.png"/>
          <p:cNvPicPr/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35" t="26199" r="65669" b="59902"/>
          <a:stretch/>
        </p:blipFill>
        <p:spPr bwMode="auto">
          <a:xfrm>
            <a:off x="4069162" y="5588260"/>
            <a:ext cx="664771" cy="7363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https://www.logosklad.ru/UserFiles/image/nacproekty/nacproekty_icon.png"/>
          <p:cNvPicPr/>
          <p:nvPr/>
        </p:nvPicPr>
        <p:blipFill rotWithShape="1"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9" t="26199" r="40566" b="59902"/>
          <a:stretch/>
        </p:blipFill>
        <p:spPr bwMode="auto">
          <a:xfrm>
            <a:off x="3964206" y="2421838"/>
            <a:ext cx="728769" cy="736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623094" y="1725853"/>
            <a:ext cx="1410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«Жилье и городская среда»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54946" y="3316586"/>
            <a:ext cx="166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«Безопасные и качественные автомобильные дороги»</a:t>
            </a:r>
          </a:p>
        </p:txBody>
      </p:sp>
      <p:pic>
        <p:nvPicPr>
          <p:cNvPr id="33" name="Рисунок 32" descr="https://www.logosklad.ru/UserFiles/image/nacproekty/nacproekty_icon.png"/>
          <p:cNvPicPr/>
          <p:nvPr/>
        </p:nvPicPr>
        <p:blipFill rotWithShape="1"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t="60394" r="65115" b="27429"/>
          <a:stretch/>
        </p:blipFill>
        <p:spPr bwMode="auto">
          <a:xfrm>
            <a:off x="4023525" y="4147583"/>
            <a:ext cx="756046" cy="635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554946" y="5262174"/>
            <a:ext cx="1539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«Демография»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53423" y="1307466"/>
            <a:ext cx="88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08998506"/>
              </p:ext>
            </p:extLst>
          </p:nvPr>
        </p:nvGraphicFramePr>
        <p:xfrm>
          <a:off x="-476716" y="1418774"/>
          <a:ext cx="3791430" cy="416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181819" y="370936"/>
            <a:ext cx="7962181" cy="79363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СОФИНАНСИРОВАНИЕ</a:t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2021 году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1127" y="3053832"/>
            <a:ext cx="1743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23,53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рубля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рубль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rot="16200000" flipH="1">
            <a:off x="2014537" y="5710237"/>
            <a:ext cx="552450" cy="1238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250485" y="1519589"/>
            <a:ext cx="1095375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797,74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60010" y="4781846"/>
            <a:ext cx="1085850" cy="504825"/>
          </a:xfrm>
          <a:prstGeom prst="roundRect">
            <a:avLst/>
          </a:prstGeom>
          <a:solidFill>
            <a:schemeClr val="accent2">
              <a:lumMod val="75000"/>
              <a:alpha val="69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33,91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65926" y="1477819"/>
            <a:ext cx="151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ежбюджетные трансферты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88057" y="4830064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местный бюджет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-9525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75645" y="910651"/>
            <a:ext cx="88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млн. руб.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2205"/>
              </p:ext>
            </p:extLst>
          </p:nvPr>
        </p:nvGraphicFramePr>
        <p:xfrm>
          <a:off x="2786332" y="1400078"/>
          <a:ext cx="6262418" cy="5305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0266"/>
                <a:gridCol w="1003071"/>
                <a:gridCol w="759081"/>
              </a:tblGrid>
              <a:tr h="462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5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молодым семьям социальных выплат на приобретение </a:t>
                      </a:r>
                      <a:endParaRPr lang="ru-RU" sz="1050" b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строительство) жилья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396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оконных блоков в муниципальных дошкольных </a:t>
                      </a:r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</a:p>
                    <a:p>
                      <a:pPr algn="l" fontAlgn="ctr"/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  и муниципальных общеобразовательных организациях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345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устойчивого сокращения непригодного для проживания </a:t>
                      </a:r>
                      <a:endParaRPr lang="ru-RU" sz="1050" b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жилищного фонда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354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мероприятий по капитальному </a:t>
                      </a:r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ремонту</a:t>
                      </a:r>
                    </a:p>
                    <a:p>
                      <a:pPr algn="l" fontAlgn="ctr"/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многоквартирных </a:t>
                      </a:r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345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запасного поля с искусственным покрытием </a:t>
                      </a:r>
                      <a:endParaRPr lang="ru-RU" sz="1050" b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подогревом  </a:t>
                      </a:r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стадионе "Центральный" города Пятигорска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210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Комплектование книжных фондов муниципальных библиотек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210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формирование современной городской среды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210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дорог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5158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подъездной дороги от пересечения ул. Маршала </a:t>
                      </a:r>
                      <a:endParaRPr lang="ru-RU" sz="1050" b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Баграмяна</a:t>
                      </a:r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 Рябиновая и ул. Липовая к </a:t>
                      </a:r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многоквартирному </a:t>
                      </a:r>
                    </a:p>
                    <a:p>
                      <a:pPr algn="l" fontAlgn="b"/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жилому </a:t>
                      </a:r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дому по адресу: пер. Малиновского 13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236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Курортный сбор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2388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 детских </a:t>
                      </a:r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 </a:t>
                      </a:r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345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информационно-пропагандистских мероприятий, </a:t>
                      </a:r>
                      <a:endParaRPr lang="ru-RU" sz="1050" b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направленных </a:t>
                      </a:r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профилактику идеологии терроризма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464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бесплатного горячего питания обучающихся, </a:t>
                      </a:r>
                      <a:endParaRPr lang="ru-RU" sz="1050" b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получающих </a:t>
                      </a:r>
                      <a:r>
                        <a:rPr lang="ru-RU" sz="10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начальное общее </a:t>
                      </a:r>
                      <a:r>
                        <a:rPr lang="ru-RU" sz="10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210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797,74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383346"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Привлечено из вышестоящих бюджетов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рубль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23,53 рубля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" name="Рисунок 34" descr="https://st2.depositphotos.com/3159197/8242/i/950/depositphotos_82422716-stock-photo-3d-horseshoe-magnet-attracting-golden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1" b="89323" l="391" r="98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7007"/>
            <a:ext cx="2786013" cy="2008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1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90625" y="361350"/>
            <a:ext cx="7953375" cy="67627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4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НОВЫЕ НАПРАВЛЕНИЯ РАСХОДОВ В 2021 г.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5105607" y="1394490"/>
            <a:ext cx="1843603" cy="1613238"/>
            <a:chOff x="458870" y="1185566"/>
            <a:chExt cx="1267892" cy="1028590"/>
          </a:xfrm>
          <a:solidFill>
            <a:schemeClr val="accent6">
              <a:lumMod val="75000"/>
            </a:schemeClr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458871" y="1638092"/>
              <a:ext cx="1267890" cy="576064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48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407,4</a:t>
              </a:r>
              <a:endParaRPr lang="ru-RU" sz="48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870" y="1185566"/>
              <a:ext cx="1267892" cy="3728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prstClr val="black"/>
                  </a:solidFill>
                  <a:latin typeface="+mn-lt"/>
                </a:rPr>
                <a:t>2021 год</a:t>
              </a:r>
              <a:endParaRPr lang="ru-RU" sz="32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5158942" y="3261233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-18932" y="2206828"/>
            <a:ext cx="3039086" cy="2639327"/>
            <a:chOff x="-12484" y="1453267"/>
            <a:chExt cx="3497556" cy="3534202"/>
          </a:xfrm>
        </p:grpSpPr>
        <p:sp>
          <p:nvSpPr>
            <p:cNvPr id="36" name="TextBox 35"/>
            <p:cNvSpPr txBox="1"/>
            <p:nvPr/>
          </p:nvSpPr>
          <p:spPr>
            <a:xfrm>
              <a:off x="409130" y="2382222"/>
              <a:ext cx="1396588" cy="536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Количество получателей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79038" y="2297219"/>
              <a:ext cx="1760332" cy="671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Стоимость питания </a:t>
              </a:r>
            </a:p>
            <a:p>
              <a:pPr algn="ctr"/>
              <a:r>
                <a:rPr lang="ru-RU" sz="800" b="1" dirty="0" smtClean="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1 ребенка в день</a:t>
              </a:r>
            </a:p>
          </p:txBody>
        </p:sp>
        <p:grpSp>
          <p:nvGrpSpPr>
            <p:cNvPr id="6" name="Группа 35"/>
            <p:cNvGrpSpPr/>
            <p:nvPr/>
          </p:nvGrpSpPr>
          <p:grpSpPr>
            <a:xfrm>
              <a:off x="-12484" y="1453267"/>
              <a:ext cx="3497554" cy="2198487"/>
              <a:chOff x="3425204" y="838041"/>
              <a:chExt cx="2486534" cy="1132376"/>
            </a:xfrm>
          </p:grpSpPr>
          <p:sp>
            <p:nvSpPr>
              <p:cNvPr id="12" name="Скругленный прямоугольник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619495" y="1620063"/>
                <a:ext cx="1036540" cy="343482"/>
              </a:xfrm>
              <a:prstGeom prst="roundRect">
                <a:avLst>
                  <a:gd name="adj" fmla="val 50000"/>
                </a:avLst>
              </a:prstGeom>
              <a:solidFill>
                <a:srgbClr val="FFDE75">
                  <a:alpha val="8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>
                  <a:tabLst>
                    <a:tab pos="542925" algn="l"/>
                  </a:tabLst>
                </a:pPr>
                <a:r>
                  <a:rPr lang="ru-RU" sz="1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  <a:cs typeface="Times New Roman" pitchFamily="18" charset="0"/>
                  </a:rPr>
                  <a:t>9 373</a:t>
                </a:r>
                <a:endParaRPr lang="ru-RU" sz="14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3425204" y="838041"/>
                <a:ext cx="2486534" cy="482797"/>
              </a:xfrm>
              <a:prstGeom prst="roundRect">
                <a:avLst>
                  <a:gd name="adj" fmla="val 16667"/>
                </a:avLst>
              </a:prstGeom>
              <a:solidFill>
                <a:srgbClr val="A5C4E9">
                  <a:alpha val="49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108000" tIns="72000" bIns="72000" anchor="ctr"/>
              <a:lstStyle/>
              <a:p>
                <a:pPr algn="ctr">
                  <a:lnSpc>
                    <a:spcPts val="1800"/>
                  </a:lnSpc>
                </a:pPr>
                <a:r>
                  <a:rPr lang="ru-RU" sz="1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Горячее питание обучающихся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ru-RU" sz="1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1-4 классов </a:t>
                </a:r>
              </a:p>
            </p:txBody>
          </p:sp>
          <p:sp>
            <p:nvSpPr>
              <p:cNvPr id="38" name="Скругленный прямоугольник 37"/>
              <p:cNvSpPr/>
              <p:nvPr>
                <p:custDataLst>
                  <p:tags r:id="rId5"/>
                </p:custDataLst>
              </p:nvPr>
            </p:nvSpPr>
            <p:spPr>
              <a:xfrm>
                <a:off x="4735238" y="1626935"/>
                <a:ext cx="1036540" cy="343482"/>
              </a:xfrm>
              <a:prstGeom prst="roundRect">
                <a:avLst>
                  <a:gd name="adj" fmla="val 50000"/>
                </a:avLst>
              </a:prstGeom>
              <a:solidFill>
                <a:srgbClr val="FFDE75">
                  <a:alpha val="8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>
                  <a:tabLst>
                    <a:tab pos="542925" algn="l"/>
                  </a:tabLst>
                </a:pPr>
                <a:r>
                  <a:rPr lang="ru-RU" sz="1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  <a:cs typeface="Times New Roman" pitchFamily="18" charset="0"/>
                  </a:rPr>
                  <a:t>63,61 </a:t>
                </a:r>
                <a:r>
                  <a:rPr lang="ru-RU" sz="105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  <a:cs typeface="Times New Roman" pitchFamily="18" charset="0"/>
                  </a:rPr>
                  <a:t>руб.</a:t>
                </a:r>
                <a:endParaRPr lang="ru-RU" sz="14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969277" y="3651754"/>
              <a:ext cx="1514405" cy="5093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77735" y="3727480"/>
              <a:ext cx="1108019" cy="357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600" b="1" dirty="0" smtClean="0">
                  <a:solidFill>
                    <a:srgbClr val="002060"/>
                  </a:solidFill>
                </a:rPr>
                <a:t>100,6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2654" y="4157050"/>
              <a:ext cx="1244440" cy="536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местный бюджет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4708" y="4128864"/>
              <a:ext cx="1570364" cy="536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м</a:t>
              </a:r>
              <a:r>
                <a:rPr lang="ru-RU" sz="900" b="1" dirty="0" smtClean="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ежбюджетные трансферты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05267" y="4620121"/>
              <a:ext cx="1108019" cy="357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400" b="1" dirty="0" smtClean="0">
                  <a:solidFill>
                    <a:srgbClr val="002060"/>
                  </a:solidFill>
                </a:rPr>
                <a:t>5,03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95156" y="4622954"/>
              <a:ext cx="1379423" cy="3574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984269" y="4629538"/>
              <a:ext cx="1379423" cy="3574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227968" y="4629538"/>
              <a:ext cx="892021" cy="357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400" b="1" dirty="0" smtClean="0">
                  <a:solidFill>
                    <a:srgbClr val="002060"/>
                  </a:solidFill>
                </a:rPr>
                <a:t>95,6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46" name="Рисунок 45" descr="https://st3.depositphotos.com/7700582/15812/v/950/depositphotos_158123236-stock-illustration-the-child-eats-breakfast-that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4" y="4846156"/>
            <a:ext cx="1503475" cy="1614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Группа 5"/>
          <p:cNvGrpSpPr/>
          <p:nvPr/>
        </p:nvGrpSpPr>
        <p:grpSpPr>
          <a:xfrm>
            <a:off x="3147501" y="2744881"/>
            <a:ext cx="1949569" cy="2142156"/>
            <a:chOff x="5900469" y="1464601"/>
            <a:chExt cx="3243531" cy="2671896"/>
          </a:xfrm>
        </p:grpSpPr>
        <p:grpSp>
          <p:nvGrpSpPr>
            <p:cNvPr id="8" name="Группа 35"/>
            <p:cNvGrpSpPr/>
            <p:nvPr/>
          </p:nvGrpSpPr>
          <p:grpSpPr>
            <a:xfrm>
              <a:off x="5900469" y="1464601"/>
              <a:ext cx="3243531" cy="2072260"/>
              <a:chOff x="3425205" y="893255"/>
              <a:chExt cx="2391039" cy="1077162"/>
            </a:xfrm>
          </p:grpSpPr>
          <p:sp>
            <p:nvSpPr>
              <p:cNvPr id="48" name="Скругленный прямоугольник 47"/>
              <p:cNvSpPr/>
              <p:nvPr>
                <p:custDataLst>
                  <p:tags r:id="rId2"/>
                </p:custDataLst>
              </p:nvPr>
            </p:nvSpPr>
            <p:spPr>
              <a:xfrm>
                <a:off x="3531002" y="1620063"/>
                <a:ext cx="1125033" cy="343482"/>
              </a:xfrm>
              <a:prstGeom prst="roundRect">
                <a:avLst>
                  <a:gd name="adj" fmla="val 50000"/>
                </a:avLst>
              </a:prstGeom>
              <a:solidFill>
                <a:srgbClr val="FFDE75">
                  <a:alpha val="8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>
                  <a:tabLst>
                    <a:tab pos="542925" algn="l"/>
                  </a:tabLst>
                </a:pPr>
                <a:r>
                  <a:rPr lang="ru-RU" sz="1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  <a:cs typeface="Times New Roman" pitchFamily="18" charset="0"/>
                  </a:rPr>
                  <a:t>758</a:t>
                </a:r>
                <a:endParaRPr lang="ru-RU" sz="14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49" name="AutoShape 32"/>
              <p:cNvSpPr>
                <a:spLocks noChangeArrowheads="1"/>
              </p:cNvSpPr>
              <p:nvPr/>
            </p:nvSpPr>
            <p:spPr bwMode="auto">
              <a:xfrm>
                <a:off x="3425205" y="893255"/>
                <a:ext cx="2391039" cy="329275"/>
              </a:xfrm>
              <a:prstGeom prst="roundRect">
                <a:avLst>
                  <a:gd name="adj" fmla="val 16667"/>
                </a:avLst>
              </a:prstGeom>
              <a:solidFill>
                <a:srgbClr val="A5C4E9">
                  <a:alpha val="49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108000" tIns="72000" bIns="72000" anchor="ctr"/>
              <a:lstStyle/>
              <a:p>
                <a:pPr algn="ctr">
                  <a:lnSpc>
                    <a:spcPts val="1800"/>
                  </a:lnSpc>
                </a:pPr>
                <a:r>
                  <a:rPr lang="ru-RU" sz="1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Классное руководство</a:t>
                </a:r>
              </a:p>
            </p:txBody>
          </p:sp>
          <p:sp>
            <p:nvSpPr>
              <p:cNvPr id="50" name="Скругленный прямоугольник 49"/>
              <p:cNvSpPr/>
              <p:nvPr>
                <p:custDataLst>
                  <p:tags r:id="rId3"/>
                </p:custDataLst>
              </p:nvPr>
            </p:nvSpPr>
            <p:spPr>
              <a:xfrm>
                <a:off x="4735238" y="1626935"/>
                <a:ext cx="1081006" cy="343482"/>
              </a:xfrm>
              <a:prstGeom prst="roundRect">
                <a:avLst>
                  <a:gd name="adj" fmla="val 50000"/>
                </a:avLst>
              </a:prstGeom>
              <a:solidFill>
                <a:srgbClr val="FFDE75">
                  <a:alpha val="8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>
                  <a:tabLst>
                    <a:tab pos="542925" algn="l"/>
                  </a:tabLst>
                </a:pPr>
                <a:r>
                  <a:rPr lang="ru-RU" sz="1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  <a:cs typeface="Times New Roman" pitchFamily="18" charset="0"/>
                  </a:rPr>
                  <a:t>5000 </a:t>
                </a:r>
                <a:r>
                  <a:rPr lang="ru-RU" sz="1100" b="1" dirty="0">
                    <a:ln w="50800"/>
                    <a:solidFill>
                      <a:schemeClr val="bg1">
                        <a:shade val="50000"/>
                      </a:schemeClr>
                    </a:solidFill>
                    <a:cs typeface="Times New Roman" pitchFamily="18" charset="0"/>
                  </a:rPr>
                  <a:t>руб.</a:t>
                </a:r>
                <a:endParaRPr lang="ru-RU" sz="11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51" name="Овал 50"/>
            <p:cNvSpPr/>
            <p:nvPr/>
          </p:nvSpPr>
          <p:spPr>
            <a:xfrm>
              <a:off x="6791981" y="3631748"/>
              <a:ext cx="1460506" cy="50474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987941" y="3698941"/>
              <a:ext cx="1068585" cy="370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600" b="1" dirty="0" smtClean="0">
                  <a:solidFill>
                    <a:srgbClr val="002060"/>
                  </a:solidFill>
                </a:rPr>
                <a:t>59,2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043986" y="2326038"/>
              <a:ext cx="1633590" cy="507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Количество получателей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38666" y="2412383"/>
              <a:ext cx="1458469" cy="465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Размер выплаты</a:t>
              </a:r>
            </a:p>
          </p:txBody>
        </p:sp>
      </p:grpSp>
      <p:pic>
        <p:nvPicPr>
          <p:cNvPr id="55" name="Рисунок 54" descr="https://i7.pngflow.com/pngimage/823/588/png-blackboard-cartoon-teachers-cartoon-teacher-blackboard-woman-clipart.pn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8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55" y="4866250"/>
            <a:ext cx="1881616" cy="189698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Заголовок 2"/>
          <p:cNvSpPr txBox="1">
            <a:spLocks/>
          </p:cNvSpPr>
          <p:nvPr/>
        </p:nvSpPr>
        <p:spPr>
          <a:xfrm>
            <a:off x="237797" y="1477819"/>
            <a:ext cx="4831104" cy="59300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1400" b="1" kern="0" spc="0" dirty="0" smtClean="0">
                <a:ln w="50800"/>
                <a:solidFill>
                  <a:schemeClr val="bg1"/>
                </a:solidFill>
                <a:effectLst/>
                <a:latin typeface="Arial"/>
              </a:rPr>
              <a:t>РЕАЛИЗАЦИЯ ОСНОВНЫХ ПОЛОЖЕНИЙ 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1400" b="1" kern="0" spc="0" dirty="0" smtClean="0">
                <a:ln w="50800"/>
                <a:solidFill>
                  <a:schemeClr val="bg1"/>
                </a:solidFill>
                <a:effectLst/>
                <a:latin typeface="Arial"/>
              </a:rPr>
              <a:t>ПОСЛАНИЯ ПРЕЗИДЕНТА РФ</a:t>
            </a:r>
          </a:p>
        </p:txBody>
      </p:sp>
      <p:sp>
        <p:nvSpPr>
          <p:cNvPr id="56" name="Заголовок 2"/>
          <p:cNvSpPr txBox="1">
            <a:spLocks/>
          </p:cNvSpPr>
          <p:nvPr/>
        </p:nvSpPr>
        <p:spPr>
          <a:xfrm>
            <a:off x="7143398" y="1682149"/>
            <a:ext cx="1912143" cy="524679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1400" b="1" kern="0" spc="0" dirty="0">
                <a:ln w="50800"/>
                <a:solidFill>
                  <a:schemeClr val="bg1"/>
                </a:solidFill>
                <a:effectLst/>
                <a:latin typeface="Arial"/>
              </a:rPr>
              <a:t>ВЫБОРЫ</a:t>
            </a:r>
          </a:p>
        </p:txBody>
      </p:sp>
      <p:pic>
        <p:nvPicPr>
          <p:cNvPr id="57" name="Рисунок 56" descr="https://pbs.twimg.com/media/EZcD1MsWkAIXHiS.jpg:large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15" y="1979265"/>
            <a:ext cx="2011685" cy="180311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Овал 57"/>
          <p:cNvSpPr/>
          <p:nvPr/>
        </p:nvSpPr>
        <p:spPr>
          <a:xfrm>
            <a:off x="7650918" y="2257417"/>
            <a:ext cx="966871" cy="336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59" name="Прямоугольник 58"/>
          <p:cNvSpPr/>
          <p:nvPr/>
        </p:nvSpPr>
        <p:spPr>
          <a:xfrm>
            <a:off x="7689604" y="2257417"/>
            <a:ext cx="642288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>
              <a:lnSpc>
                <a:spcPts val="12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9,9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0" name="Заголовок 2"/>
          <p:cNvSpPr txBox="1">
            <a:spLocks/>
          </p:cNvSpPr>
          <p:nvPr/>
        </p:nvSpPr>
        <p:spPr>
          <a:xfrm>
            <a:off x="5599050" y="3905201"/>
            <a:ext cx="2732842" cy="524679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1400" b="1" kern="0" spc="0" dirty="0" smtClean="0">
                <a:ln w="50800"/>
                <a:solidFill>
                  <a:schemeClr val="bg1"/>
                </a:solidFill>
                <a:effectLst/>
                <a:latin typeface="Arial"/>
              </a:rPr>
              <a:t>ВЫПЛАТЫ НА ДЕТЕЙ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1400" b="1" kern="0" spc="0" dirty="0" smtClean="0">
                <a:ln w="50800"/>
                <a:solidFill>
                  <a:schemeClr val="bg1"/>
                </a:solidFill>
                <a:effectLst/>
                <a:latin typeface="Arial"/>
              </a:rPr>
              <a:t> ОТ ТРЕХ ДО СЕМИ ЛЕТ</a:t>
            </a:r>
            <a:endParaRPr lang="ru-RU" sz="1400" b="1" kern="0" spc="0" dirty="0">
              <a:ln w="50800"/>
              <a:solidFill>
                <a:schemeClr val="bg1"/>
              </a:solidFill>
              <a:effectLst/>
              <a:latin typeface="Arial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079844" y="4489502"/>
            <a:ext cx="877857" cy="404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62" name="Прямоугольник 61"/>
          <p:cNvSpPr/>
          <p:nvPr/>
        </p:nvSpPr>
        <p:spPr>
          <a:xfrm>
            <a:off x="7079844" y="4565985"/>
            <a:ext cx="7701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>
              <a:lnSpc>
                <a:spcPts val="12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237,7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65208" y="4375189"/>
            <a:ext cx="1276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</a:p>
        </p:txBody>
      </p:sp>
      <p:sp>
        <p:nvSpPr>
          <p:cNvPr id="65" name="Скругленный прямоугольник 64"/>
          <p:cNvSpPr/>
          <p:nvPr>
            <p:custDataLst>
              <p:tags r:id="rId1"/>
            </p:custDataLst>
          </p:nvPr>
        </p:nvSpPr>
        <p:spPr>
          <a:xfrm>
            <a:off x="5703924" y="4610621"/>
            <a:ext cx="1199172" cy="577768"/>
          </a:xfrm>
          <a:prstGeom prst="roundRect">
            <a:avLst>
              <a:gd name="adj" fmla="val 50000"/>
            </a:avLst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tabLst>
                <a:tab pos="542925" algn="l"/>
              </a:tabLst>
            </a:pPr>
            <a:r>
              <a:rPr lang="ru-RU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Times New Roman" pitchFamily="18" charset="0"/>
              </a:rPr>
              <a:t>50%</a:t>
            </a:r>
            <a:r>
              <a:rPr lang="ru-RU" sz="9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>
              <a:tabLst>
                <a:tab pos="542925" algn="l"/>
              </a:tabLst>
            </a:pPr>
            <a:r>
              <a:rPr lang="ru-RU" sz="9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Times New Roman" pitchFamily="18" charset="0"/>
              </a:rPr>
              <a:t>от прожиточного минимума</a:t>
            </a:r>
            <a:endParaRPr lang="ru-RU" sz="700" b="1" dirty="0">
              <a:ln w="50800"/>
              <a:solidFill>
                <a:schemeClr val="bg1">
                  <a:shade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6" name="Рисунок 65" descr="https://logoznanie.ru/images/07016418.jpg"/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47" y="4919574"/>
            <a:ext cx="1399519" cy="1540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36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950" y="250085"/>
            <a:ext cx="7858125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ctr">
              <a:lnSpc>
                <a:spcPct val="80000"/>
              </a:lnSpc>
              <a:defRPr/>
            </a:pPr>
            <a:r>
              <a:rPr lang="ru-RU" alt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Повышение оплаты труда работников муниципальных учреждений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30996409"/>
              </p:ext>
            </p:extLst>
          </p:nvPr>
        </p:nvGraphicFramePr>
        <p:xfrm>
          <a:off x="3438525" y="4457700"/>
          <a:ext cx="5543550" cy="177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38268619"/>
              </p:ext>
            </p:extLst>
          </p:nvPr>
        </p:nvGraphicFramePr>
        <p:xfrm>
          <a:off x="3657600" y="2187838"/>
          <a:ext cx="5324475" cy="194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01687" y="4557176"/>
            <a:ext cx="309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МРОТ,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1951" y="2010673"/>
            <a:ext cx="481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Среднемесячный доход от трудовой деятельности целевых категорий (руб.)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29861432"/>
              </p:ext>
            </p:extLst>
          </p:nvPr>
        </p:nvGraphicFramePr>
        <p:xfrm>
          <a:off x="-70313" y="2176047"/>
          <a:ext cx="3800475" cy="4539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900315" y="4350444"/>
            <a:ext cx="1760160" cy="5760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8,03</a:t>
            </a:r>
          </a:p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9432" y="3486628"/>
            <a:ext cx="1760160" cy="5760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3,04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pSp>
        <p:nvGrpSpPr>
          <p:cNvPr id="29" name="Группа 47"/>
          <p:cNvGrpSpPr/>
          <p:nvPr/>
        </p:nvGrpSpPr>
        <p:grpSpPr>
          <a:xfrm>
            <a:off x="2120265" y="4637660"/>
            <a:ext cx="1386840" cy="954604"/>
            <a:chOff x="4714082" y="4501364"/>
            <a:chExt cx="1167405" cy="928694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4714876" y="5429264"/>
              <a:ext cx="1166611" cy="0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250529" y="4964917"/>
              <a:ext cx="928694" cy="1588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0" y="1516817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Повышение оплаты труда работников муниципальных учреждений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2021 году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 млн. руб.)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Graphic spid="1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социального характера 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2021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85797964"/>
              </p:ext>
            </p:extLst>
          </p:nvPr>
        </p:nvGraphicFramePr>
        <p:xfrm>
          <a:off x="-209551" y="1476375"/>
          <a:ext cx="4429126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rot="16200000">
            <a:off x="1588462" y="1138386"/>
            <a:ext cx="1652974" cy="2332902"/>
          </a:xfrm>
          <a:prstGeom prst="striped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3784" y="1864010"/>
            <a:ext cx="150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rgbClr val="002060"/>
                </a:solidFill>
                <a:latin typeface="+mn-lt"/>
                <a:cs typeface="+mn-cs"/>
              </a:rPr>
              <a:t>+71</a:t>
            </a:r>
            <a:endParaRPr lang="ru-RU" sz="3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861450" y="3958869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+mn-lt"/>
                <a:cs typeface="+mn-cs"/>
              </a:rPr>
              <a:t>70%</a:t>
            </a:r>
            <a:endParaRPr lang="ru-RU" altLang="ru-RU" sz="3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963233" y="3453969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+mn-lt"/>
                <a:cs typeface="+mn-cs"/>
              </a:rPr>
              <a:t>3 684</a:t>
            </a:r>
            <a:endParaRPr lang="ru-RU" altLang="ru-RU" sz="3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1700" y="15540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3114675" y="1952625"/>
          <a:ext cx="6029325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487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Скругленный прямоугольник 272"/>
          <p:cNvSpPr/>
          <p:nvPr/>
        </p:nvSpPr>
        <p:spPr>
          <a:xfrm>
            <a:off x="6469286" y="5061164"/>
            <a:ext cx="2658259" cy="520992"/>
          </a:xfrm>
          <a:prstGeom prst="roundRect">
            <a:avLst>
              <a:gd name="adj" fmla="val 50000"/>
            </a:avLst>
          </a:prstGeom>
          <a:solidFill>
            <a:srgbClr val="FFDE75">
              <a:alpha val="31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rIns="144000" rtlCol="0" anchor="ctr"/>
          <a:lstStyle/>
          <a:p>
            <a:pPr algn="just">
              <a:lnSpc>
                <a:spcPts val="1800"/>
              </a:lnSpc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AutoShape 2" descr="https://www.kryzalis.com.br/blog/wp-content/uploads/2017/10/como-administrar-uma-empresa-analise-concorrencia.png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91594" y="-47687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kryzalis.com.br/blog/wp-content/uploads/2017/10/como-administrar-uma-empresa-analise-concorrencia.png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91594" y="-47687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www.kryzalis.com.br/blog/wp-content/uploads/2017/10/como-administrar-uma-empresa-analise-concorrencia.png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91594" y="-47687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466086" y="4458234"/>
            <a:ext cx="3085582" cy="2713194"/>
            <a:chOff x="3742992" y="4157380"/>
            <a:chExt cx="3085582" cy="271319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258243" y="4157380"/>
              <a:ext cx="2558358" cy="27131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371319">
              <a:off x="5839963" y="4189320"/>
              <a:ext cx="988611" cy="4165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273913">
              <a:off x="6035159" y="4288212"/>
              <a:ext cx="63729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7,0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742992" y="5113782"/>
              <a:ext cx="2865275" cy="513476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3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026371" y="5201179"/>
              <a:ext cx="724187" cy="439338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7,0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19233" y="5227148"/>
              <a:ext cx="23534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dirty="0" smtClean="0"/>
                <a:t>ПСД на строительство детского сада 5-6 микрорайон</a:t>
              </a:r>
              <a:endParaRPr lang="ru-RU" sz="1400" dirty="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4269444" y="4365386"/>
              <a:ext cx="1845399" cy="716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400" b="1" dirty="0"/>
                <a:t>Строительство (реконструкция) объектов образования</a:t>
              </a:r>
            </a:p>
          </p:txBody>
        </p:sp>
      </p:grpSp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17" y="2424223"/>
            <a:ext cx="2214004" cy="196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Заголовок 2"/>
          <p:cNvSpPr txBox="1">
            <a:spLocks/>
          </p:cNvSpPr>
          <p:nvPr/>
        </p:nvSpPr>
        <p:spPr>
          <a:xfrm>
            <a:off x="289430" y="-324478"/>
            <a:ext cx="8890590" cy="1501281"/>
          </a:xfrm>
          <a:prstGeom prst="rect">
            <a:avLst/>
          </a:prstGeom>
          <a:solidFill>
            <a:srgbClr val="99CCFF">
              <a:alpha val="86000"/>
            </a:srgbClr>
          </a:solidFill>
          <a:ln w="6350" cap="rnd">
            <a:noFill/>
          </a:ln>
        </p:spPr>
        <p:txBody>
          <a:bodyPr vert="horz" rtlCol="0" anchor="ctr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Поддержка детства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7907656" y="498867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Arial" charset="0"/>
              </a:rPr>
              <a:t>млн. руб.</a:t>
            </a:r>
          </a:p>
        </p:txBody>
      </p:sp>
      <p:grpSp>
        <p:nvGrpSpPr>
          <p:cNvPr id="237" name="Группа 236"/>
          <p:cNvGrpSpPr/>
          <p:nvPr/>
        </p:nvGrpSpPr>
        <p:grpSpPr>
          <a:xfrm>
            <a:off x="6264514" y="824196"/>
            <a:ext cx="2915118" cy="5394165"/>
            <a:chOff x="6253178" y="1296167"/>
            <a:chExt cx="2915118" cy="5394165"/>
          </a:xfrm>
        </p:grpSpPr>
        <p:sp>
          <p:nvSpPr>
            <p:cNvPr id="238" name="Прямоугольник 237"/>
            <p:cNvSpPr/>
            <p:nvPr/>
          </p:nvSpPr>
          <p:spPr>
            <a:xfrm>
              <a:off x="6424719" y="1607924"/>
              <a:ext cx="1787139" cy="409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400" b="1" dirty="0" smtClean="0"/>
                <a:t>Социальная поддержка детей</a:t>
              </a:r>
              <a:endParaRPr lang="ru-RU" sz="1400" b="1" dirty="0"/>
            </a:p>
          </p:txBody>
        </p:sp>
        <p:sp>
          <p:nvSpPr>
            <p:cNvPr id="240" name="Прямоугольник 239"/>
            <p:cNvSpPr/>
            <p:nvPr/>
          </p:nvSpPr>
          <p:spPr>
            <a:xfrm>
              <a:off x="6266063" y="1296167"/>
              <a:ext cx="2877380" cy="22325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2" name="Прямоугольник 241"/>
            <p:cNvSpPr/>
            <p:nvPr/>
          </p:nvSpPr>
          <p:spPr>
            <a:xfrm rot="273913">
              <a:off x="8014808" y="1567482"/>
              <a:ext cx="996898" cy="246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738,4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3" name="Скругленный прямоугольник 242"/>
            <p:cNvSpPr/>
            <p:nvPr/>
          </p:nvSpPr>
          <p:spPr>
            <a:xfrm>
              <a:off x="6323052" y="2125467"/>
              <a:ext cx="2731958" cy="469491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3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sz="4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4" name="Скругленный прямоугольник 243"/>
            <p:cNvSpPr/>
            <p:nvPr/>
          </p:nvSpPr>
          <p:spPr>
            <a:xfrm>
              <a:off x="8122477" y="2112426"/>
              <a:ext cx="959274" cy="43893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720,8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5" name="Скругленный прямоугольник 244"/>
            <p:cNvSpPr/>
            <p:nvPr/>
          </p:nvSpPr>
          <p:spPr>
            <a:xfrm>
              <a:off x="6253178" y="2736291"/>
              <a:ext cx="2801832" cy="478519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3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6" name="Прямоугольник 245"/>
            <p:cNvSpPr/>
            <p:nvPr/>
          </p:nvSpPr>
          <p:spPr>
            <a:xfrm>
              <a:off x="6269511" y="2139774"/>
              <a:ext cx="19666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</a:pPr>
              <a:r>
                <a:rPr lang="ru-RU" sz="1200" dirty="0" smtClean="0"/>
                <a:t>Поддержка семей </a:t>
              </a:r>
              <a:r>
                <a:rPr lang="ru-RU" sz="1200" dirty="0"/>
                <a:t>с детьми</a:t>
              </a:r>
            </a:p>
          </p:txBody>
        </p:sp>
        <p:sp>
          <p:nvSpPr>
            <p:cNvPr id="247" name="Прямоугольник 246"/>
            <p:cNvSpPr/>
            <p:nvPr/>
          </p:nvSpPr>
          <p:spPr>
            <a:xfrm>
              <a:off x="6336437" y="2810999"/>
              <a:ext cx="169297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sz="1200" dirty="0" smtClean="0"/>
                <a:t>Защита детей-сирот</a:t>
              </a:r>
              <a:endParaRPr lang="ru-RU" sz="1200" dirty="0"/>
            </a:p>
          </p:txBody>
        </p:sp>
        <p:sp>
          <p:nvSpPr>
            <p:cNvPr id="248" name="Скругленный прямоугольник 247"/>
            <p:cNvSpPr/>
            <p:nvPr/>
          </p:nvSpPr>
          <p:spPr>
            <a:xfrm>
              <a:off x="8068198" y="2743201"/>
              <a:ext cx="935249" cy="50047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17,6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9" name="Группа 94"/>
            <p:cNvGrpSpPr/>
            <p:nvPr/>
          </p:nvGrpSpPr>
          <p:grpSpPr>
            <a:xfrm>
              <a:off x="6393000" y="3594648"/>
              <a:ext cx="2775296" cy="3095684"/>
              <a:chOff x="4286342" y="3145385"/>
              <a:chExt cx="4226026" cy="3038012"/>
            </a:xfrm>
          </p:grpSpPr>
          <p:sp>
            <p:nvSpPr>
              <p:cNvPr id="262" name="Прямоугольник 261"/>
              <p:cNvSpPr/>
              <p:nvPr/>
            </p:nvSpPr>
            <p:spPr>
              <a:xfrm>
                <a:off x="4716355" y="3452006"/>
                <a:ext cx="3796013" cy="27313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рямоугольник 263"/>
              <p:cNvSpPr/>
              <p:nvPr/>
            </p:nvSpPr>
            <p:spPr>
              <a:xfrm rot="273913">
                <a:off x="6772326" y="3145385"/>
                <a:ext cx="1689927" cy="279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t">
                  <a:lnSpc>
                    <a:spcPts val="1200"/>
                  </a:lnSpc>
                </a:pPr>
                <a:r>
                  <a:rPr lang="ru-RU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1 851,8</a:t>
                </a:r>
                <a:endPara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5" name="Скругленный прямоугольник 264"/>
              <p:cNvSpPr/>
              <p:nvPr/>
            </p:nvSpPr>
            <p:spPr>
              <a:xfrm>
                <a:off x="4385245" y="3785815"/>
                <a:ext cx="4047809" cy="498738"/>
              </a:xfrm>
              <a:prstGeom prst="roundRect">
                <a:avLst>
                  <a:gd name="adj" fmla="val 50000"/>
                </a:avLst>
              </a:prstGeom>
              <a:solidFill>
                <a:srgbClr val="FFDE75">
                  <a:alpha val="31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548000" rIns="144000" rtlCol="0" anchor="ctr"/>
              <a:lstStyle/>
              <a:p>
                <a:pPr algn="just">
                  <a:lnSpc>
                    <a:spcPts val="1800"/>
                  </a:lnSpc>
                  <a:defRPr/>
                </a:pPr>
                <a:endParaRPr lang="ru-RU" sz="3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Скругленный прямоугольник 265"/>
              <p:cNvSpPr/>
              <p:nvPr/>
            </p:nvSpPr>
            <p:spPr>
              <a:xfrm>
                <a:off x="6882017" y="3788171"/>
                <a:ext cx="1469320" cy="418367"/>
              </a:xfrm>
              <a:prstGeom prst="roundRect">
                <a:avLst>
                  <a:gd name="adj" fmla="val 50000"/>
                </a:avLst>
              </a:prstGeom>
              <a:solidFill>
                <a:srgbClr val="FFDE75">
                  <a:alpha val="8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80000" rtlCol="0" anchor="ctr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627,5</a:t>
                </a:r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7" name="Скругленный прямоугольник 266"/>
              <p:cNvSpPr/>
              <p:nvPr/>
            </p:nvSpPr>
            <p:spPr>
              <a:xfrm>
                <a:off x="4408325" y="4316187"/>
                <a:ext cx="4061382" cy="585440"/>
              </a:xfrm>
              <a:prstGeom prst="roundRect">
                <a:avLst>
                  <a:gd name="adj" fmla="val 50000"/>
                </a:avLst>
              </a:prstGeom>
              <a:solidFill>
                <a:srgbClr val="FFDE75">
                  <a:alpha val="31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548000" rIns="144000" rtlCol="0" anchor="ctr"/>
              <a:lstStyle/>
              <a:p>
                <a:pPr algn="just">
                  <a:lnSpc>
                    <a:spcPts val="1800"/>
                  </a:lnSpc>
                  <a:defRPr/>
                </a:pPr>
                <a:endParaRPr lang="ru-RU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Скругленный прямоугольник 267"/>
              <p:cNvSpPr/>
              <p:nvPr/>
            </p:nvSpPr>
            <p:spPr>
              <a:xfrm>
                <a:off x="6949115" y="4436302"/>
                <a:ext cx="1402222" cy="408480"/>
              </a:xfrm>
              <a:prstGeom prst="roundRect">
                <a:avLst>
                  <a:gd name="adj" fmla="val 50000"/>
                </a:avLst>
              </a:prstGeom>
              <a:solidFill>
                <a:srgbClr val="FFDE75">
                  <a:alpha val="8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80000" rtlCol="0" anchor="ctr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1 130,4</a:t>
                </a:r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9" name="Прямоугольник 268"/>
              <p:cNvSpPr/>
              <p:nvPr/>
            </p:nvSpPr>
            <p:spPr>
              <a:xfrm>
                <a:off x="4634872" y="3851205"/>
                <a:ext cx="2421099" cy="585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ru-RU" sz="1200" dirty="0" smtClean="0"/>
                  <a:t>Дошкольные учреждения</a:t>
                </a:r>
                <a:endParaRPr lang="ru-RU" sz="1400" dirty="0"/>
              </a:p>
            </p:txBody>
          </p:sp>
          <p:sp>
            <p:nvSpPr>
              <p:cNvPr id="270" name="Прямоугольник 269"/>
              <p:cNvSpPr/>
              <p:nvPr/>
            </p:nvSpPr>
            <p:spPr>
              <a:xfrm>
                <a:off x="4286342" y="4443283"/>
                <a:ext cx="2932689" cy="342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1150" dirty="0" smtClean="0"/>
                  <a:t>Общеобразовательные учреждения</a:t>
                </a:r>
                <a:endParaRPr lang="ru-RU" sz="1150" dirty="0"/>
              </a:p>
            </p:txBody>
          </p:sp>
        </p:grpSp>
        <p:sp>
          <p:nvSpPr>
            <p:cNvPr id="250" name="Прямоугольник 249"/>
            <p:cNvSpPr/>
            <p:nvPr/>
          </p:nvSpPr>
          <p:spPr>
            <a:xfrm>
              <a:off x="6457950" y="3506672"/>
              <a:ext cx="1860992" cy="718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400" b="1" dirty="0" smtClean="0"/>
                <a:t>Средства на обеспечение  образовательного процесса</a:t>
              </a:r>
              <a:endParaRPr lang="ru-RU" sz="1400" b="1" dirty="0"/>
            </a:p>
          </p:txBody>
        </p:sp>
        <p:grpSp>
          <p:nvGrpSpPr>
            <p:cNvPr id="251" name="Группа 250"/>
            <p:cNvGrpSpPr/>
            <p:nvPr/>
          </p:nvGrpSpPr>
          <p:grpSpPr>
            <a:xfrm>
              <a:off x="6269511" y="1298262"/>
              <a:ext cx="2898409" cy="5392067"/>
              <a:chOff x="6266063" y="1296167"/>
              <a:chExt cx="2877941" cy="5381290"/>
            </a:xfrm>
          </p:grpSpPr>
          <p:sp>
            <p:nvSpPr>
              <p:cNvPr id="253" name="Прямоугольник 252"/>
              <p:cNvSpPr/>
              <p:nvPr/>
            </p:nvSpPr>
            <p:spPr>
              <a:xfrm>
                <a:off x="6266063" y="1296167"/>
                <a:ext cx="2857060" cy="22280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Овал 253"/>
              <p:cNvSpPr/>
              <p:nvPr/>
            </p:nvSpPr>
            <p:spPr>
              <a:xfrm rot="371319">
                <a:off x="8044249" y="1545070"/>
                <a:ext cx="1038262" cy="40612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Скругленный прямоугольник 254"/>
              <p:cNvSpPr/>
              <p:nvPr/>
            </p:nvSpPr>
            <p:spPr>
              <a:xfrm>
                <a:off x="8068199" y="2743201"/>
                <a:ext cx="928644" cy="499472"/>
              </a:xfrm>
              <a:prstGeom prst="roundRect">
                <a:avLst>
                  <a:gd name="adj" fmla="val 50000"/>
                </a:avLst>
              </a:prstGeom>
              <a:solidFill>
                <a:srgbClr val="FFDE75">
                  <a:alpha val="8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80000" rtlCol="0" anchor="ctr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17,6</a:t>
                </a:r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6" name="Группа 94"/>
              <p:cNvGrpSpPr/>
              <p:nvPr/>
            </p:nvGrpSpPr>
            <p:grpSpPr>
              <a:xfrm>
                <a:off x="6523083" y="3411560"/>
                <a:ext cx="2620921" cy="3265897"/>
                <a:chOff x="4493031" y="2971922"/>
                <a:chExt cx="4019337" cy="3211475"/>
              </a:xfrm>
            </p:grpSpPr>
            <p:sp>
              <p:nvSpPr>
                <p:cNvPr id="257" name="Прямоугольник 256"/>
                <p:cNvSpPr/>
                <p:nvPr/>
              </p:nvSpPr>
              <p:spPr>
                <a:xfrm>
                  <a:off x="4716355" y="3452006"/>
                  <a:ext cx="3796013" cy="273139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8" name="Овал 257"/>
                <p:cNvSpPr/>
                <p:nvPr/>
              </p:nvSpPr>
              <p:spPr>
                <a:xfrm rot="371319">
                  <a:off x="6853602" y="2971922"/>
                  <a:ext cx="1536696" cy="542608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1" name="Прямоугольник 260"/>
                <p:cNvSpPr/>
                <p:nvPr/>
              </p:nvSpPr>
              <p:spPr>
                <a:xfrm>
                  <a:off x="4493031" y="5047855"/>
                  <a:ext cx="2948855" cy="4691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ru-RU" sz="1150" dirty="0" smtClean="0"/>
                    <a:t>Учреждения дополнительного образования</a:t>
                  </a:r>
                  <a:endParaRPr lang="ru-RU" sz="1150" dirty="0"/>
                </a:p>
              </p:txBody>
            </p:sp>
          </p:grpSp>
        </p:grpSp>
      </p:grpSp>
      <p:sp>
        <p:nvSpPr>
          <p:cNvPr id="272" name="Скругленный прямоугольник 271"/>
          <p:cNvSpPr/>
          <p:nvPr/>
        </p:nvSpPr>
        <p:spPr>
          <a:xfrm>
            <a:off x="8163828" y="5086274"/>
            <a:ext cx="902518" cy="408625"/>
          </a:xfrm>
          <a:prstGeom prst="roundRect">
            <a:avLst>
              <a:gd name="adj" fmla="val 50000"/>
            </a:avLst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93,9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16" name="Picture 11" descr="5gor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489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Скругленный прямоугольник 70"/>
          <p:cNvSpPr/>
          <p:nvPr/>
        </p:nvSpPr>
        <p:spPr>
          <a:xfrm>
            <a:off x="222884" y="4637589"/>
            <a:ext cx="3004123" cy="661530"/>
          </a:xfrm>
          <a:prstGeom prst="roundRect">
            <a:avLst>
              <a:gd name="adj" fmla="val 50000"/>
            </a:avLst>
          </a:prstGeom>
          <a:solidFill>
            <a:srgbClr val="FFFFCC">
              <a:alpha val="3098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rIns="144000" rtlCol="0" anchor="ctr"/>
          <a:lstStyle/>
          <a:p>
            <a:pPr algn="just">
              <a:lnSpc>
                <a:spcPts val="1800"/>
              </a:lnSpc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67324" y="4661582"/>
            <a:ext cx="2963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Укрепление </a:t>
            </a:r>
            <a:r>
              <a:rPr lang="ru-RU" sz="1200" dirty="0" smtClean="0"/>
              <a:t>материально-</a:t>
            </a:r>
          </a:p>
          <a:p>
            <a:r>
              <a:rPr lang="ru-RU" sz="1200" dirty="0" smtClean="0"/>
              <a:t>технической </a:t>
            </a:r>
            <a:r>
              <a:rPr lang="ru-RU" sz="1200" dirty="0"/>
              <a:t>базы </a:t>
            </a:r>
            <a:endParaRPr lang="ru-RU" sz="1200" dirty="0" smtClean="0"/>
          </a:p>
          <a:p>
            <a:r>
              <a:rPr lang="ru-RU" sz="1200" dirty="0" smtClean="0"/>
              <a:t>образовательных </a:t>
            </a:r>
            <a:r>
              <a:rPr lang="ru-RU" sz="1200" dirty="0"/>
              <a:t>организаций</a:t>
            </a:r>
          </a:p>
          <a:p>
            <a:endParaRPr lang="ru-RU" sz="1200" dirty="0"/>
          </a:p>
        </p:txBody>
      </p:sp>
      <p:grpSp>
        <p:nvGrpSpPr>
          <p:cNvPr id="148" name="Группа 147"/>
          <p:cNvGrpSpPr/>
          <p:nvPr/>
        </p:nvGrpSpPr>
        <p:grpSpPr>
          <a:xfrm>
            <a:off x="26517" y="950539"/>
            <a:ext cx="3782985" cy="4290261"/>
            <a:chOff x="-9502" y="1282953"/>
            <a:chExt cx="3756274" cy="3421007"/>
          </a:xfrm>
        </p:grpSpPr>
        <p:sp>
          <p:nvSpPr>
            <p:cNvPr id="149" name="Скругленный прямоугольник 148"/>
            <p:cNvSpPr/>
            <p:nvPr/>
          </p:nvSpPr>
          <p:spPr>
            <a:xfrm>
              <a:off x="146184" y="3833062"/>
              <a:ext cx="3061501" cy="338691"/>
            </a:xfrm>
            <a:prstGeom prst="roundRect">
              <a:avLst>
                <a:gd name="adj" fmla="val 50000"/>
              </a:avLst>
            </a:prstGeom>
            <a:solidFill>
              <a:srgbClr val="FFFFCC">
                <a:alpha val="3098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0" y="1282953"/>
              <a:ext cx="3714646" cy="32486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-9502" y="1500209"/>
              <a:ext cx="2987040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>
                <a:lnSpc>
                  <a:spcPts val="1100"/>
                </a:lnSpc>
              </a:pPr>
              <a:r>
                <a:rPr lang="ru-RU" sz="1400" b="1" dirty="0"/>
                <a:t>Развитие системы </a:t>
              </a:r>
              <a:r>
                <a:rPr lang="ru-RU" sz="1400" b="1" dirty="0" smtClean="0"/>
                <a:t>образования города-курорта Пятигорска</a:t>
              </a:r>
              <a:endParaRPr lang="ru-RU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52" name="Овал 151"/>
            <p:cNvSpPr/>
            <p:nvPr/>
          </p:nvSpPr>
          <p:spPr>
            <a:xfrm rot="371319">
              <a:off x="2898884" y="1362103"/>
              <a:ext cx="847888" cy="5119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рямоугольник 152"/>
            <p:cNvSpPr/>
            <p:nvPr/>
          </p:nvSpPr>
          <p:spPr>
            <a:xfrm rot="606738">
              <a:off x="2762538" y="1527904"/>
              <a:ext cx="936939" cy="196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138,3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4" name="Скругленный прямоугольник 153"/>
            <p:cNvSpPr/>
            <p:nvPr/>
          </p:nvSpPr>
          <p:spPr>
            <a:xfrm>
              <a:off x="71384" y="1926247"/>
              <a:ext cx="3571875" cy="531805"/>
            </a:xfrm>
            <a:prstGeom prst="roundRect">
              <a:avLst>
                <a:gd name="adj" fmla="val 50000"/>
              </a:avLst>
            </a:prstGeom>
            <a:solidFill>
              <a:srgbClr val="FFFFCC">
                <a:alpha val="3098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5" name="Скругленный прямоугольник 154"/>
            <p:cNvSpPr/>
            <p:nvPr/>
          </p:nvSpPr>
          <p:spPr>
            <a:xfrm>
              <a:off x="2708807" y="1976050"/>
              <a:ext cx="934453" cy="414069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   106,3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106603" y="1981199"/>
              <a:ext cx="2531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>
                <a:lnSpc>
                  <a:spcPts val="1200"/>
                </a:lnSpc>
              </a:pPr>
              <a:endParaRPr lang="ru-RU" sz="1200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253411" y="2809875"/>
              <a:ext cx="246121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>
                <a:lnSpc>
                  <a:spcPts val="1200"/>
                </a:lnSpc>
              </a:pPr>
              <a:endParaRPr lang="ru-RU" sz="1200" dirty="0"/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239996" y="3833062"/>
              <a:ext cx="2814067" cy="515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/>
                <a:t>Проведение мероприятий </a:t>
              </a:r>
            </a:p>
            <a:p>
              <a:r>
                <a:rPr lang="ru-RU" sz="1200" dirty="0" smtClean="0"/>
                <a:t>для детей и молодежи</a:t>
              </a:r>
            </a:p>
            <a:p>
              <a:endParaRPr lang="ru-RU" sz="1200" dirty="0"/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155574" y="3296504"/>
              <a:ext cx="2982911" cy="377355"/>
            </a:xfrm>
            <a:prstGeom prst="roundRect">
              <a:avLst>
                <a:gd name="adj" fmla="val 50000"/>
              </a:avLst>
            </a:prstGeom>
            <a:solidFill>
              <a:srgbClr val="FFFFCC">
                <a:alpha val="3098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1" name="Скругленный прямоугольник 160"/>
            <p:cNvSpPr/>
            <p:nvPr/>
          </p:nvSpPr>
          <p:spPr>
            <a:xfrm>
              <a:off x="106603" y="2599081"/>
              <a:ext cx="3374880" cy="529417"/>
            </a:xfrm>
            <a:prstGeom prst="roundRect">
              <a:avLst>
                <a:gd name="adj" fmla="val 50000"/>
              </a:avLst>
            </a:prstGeom>
            <a:solidFill>
              <a:srgbClr val="FFFFCC">
                <a:alpha val="3098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2" name="Скругленный прямоугольник 161"/>
            <p:cNvSpPr/>
            <p:nvPr/>
          </p:nvSpPr>
          <p:spPr>
            <a:xfrm>
              <a:off x="2699779" y="2647807"/>
              <a:ext cx="983572" cy="411727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    9,9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Скругленный прямоугольник 162"/>
            <p:cNvSpPr/>
            <p:nvPr/>
          </p:nvSpPr>
          <p:spPr>
            <a:xfrm>
              <a:off x="2735720" y="3298586"/>
              <a:ext cx="1000022" cy="37527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     0,5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323753" y="1934293"/>
              <a:ext cx="23488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/>
                <a:t>Организация бесплатного горячего питания обучающихся </a:t>
              </a: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236401" y="2630187"/>
              <a:ext cx="2523568" cy="478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/>
                <a:t>Организация отдыха, оздоровление и трудоустройство детей и подростков в  каникулярное время </a:t>
              </a:r>
              <a:endParaRPr lang="ru-RU" sz="1100" dirty="0"/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253411" y="3396859"/>
              <a:ext cx="23633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/>
                <a:t>Поддержка  одаренных </a:t>
              </a:r>
              <a:r>
                <a:rPr lang="ru-RU" sz="1200" dirty="0"/>
                <a:t>детей </a:t>
              </a:r>
            </a:p>
          </p:txBody>
        </p:sp>
        <p:sp>
          <p:nvSpPr>
            <p:cNvPr id="167" name="Скругленный прямоугольник 166"/>
            <p:cNvSpPr/>
            <p:nvPr/>
          </p:nvSpPr>
          <p:spPr>
            <a:xfrm>
              <a:off x="2759969" y="3833062"/>
              <a:ext cx="966244" cy="331300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      3,1          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2769498" y="4269469"/>
              <a:ext cx="966244" cy="434491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     18,5          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5" name="Группа 11"/>
          <p:cNvGrpSpPr/>
          <p:nvPr/>
        </p:nvGrpSpPr>
        <p:grpSpPr>
          <a:xfrm>
            <a:off x="3798394" y="906185"/>
            <a:ext cx="2686050" cy="1266475"/>
            <a:chOff x="323528" y="1114872"/>
            <a:chExt cx="1656184" cy="1099284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323528" y="1638092"/>
              <a:ext cx="1656184" cy="576064"/>
            </a:xfrm>
            <a:prstGeom prst="rect">
              <a:avLst/>
            </a:prstGeom>
            <a:solidFill>
              <a:srgbClr val="FFC000">
                <a:alpha val="9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40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2 736</a:t>
              </a:r>
              <a:endParaRPr lang="ru-RU" sz="4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63134" y="1114872"/>
              <a:ext cx="1080120" cy="454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prstClr val="black"/>
                  </a:solidFill>
                  <a:latin typeface="+mn-lt"/>
                </a:rPr>
                <a:t>2021 год</a:t>
              </a:r>
              <a:endParaRPr lang="ru-RU" sz="2800" b="1" dirty="0">
                <a:solidFill>
                  <a:prstClr val="black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7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https://dom.e-yakutia.ru/uploads/ckfinder/userfiles/images/%D0%9A%D0%B0%D0%BF%D0%A0%D0%B5%D0%B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11" y="2773471"/>
            <a:ext cx="3058969" cy="3057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Группа 36"/>
          <p:cNvGrpSpPr/>
          <p:nvPr/>
        </p:nvGrpSpPr>
        <p:grpSpPr>
          <a:xfrm>
            <a:off x="6207280" y="4610759"/>
            <a:ext cx="2841672" cy="1771356"/>
            <a:chOff x="6838917" y="3036730"/>
            <a:chExt cx="2448272" cy="1000249"/>
          </a:xfrm>
        </p:grpSpPr>
        <p:sp>
          <p:nvSpPr>
            <p:cNvPr id="38" name="Скругленный прямоугольник 37"/>
            <p:cNvSpPr/>
            <p:nvPr>
              <p:custDataLst>
                <p:tags r:id="rId4"/>
              </p:custDataLst>
            </p:nvPr>
          </p:nvSpPr>
          <p:spPr>
            <a:xfrm>
              <a:off x="7218776" y="3579966"/>
              <a:ext cx="1688555" cy="45701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4,000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9" name="AutoShape 32"/>
            <p:cNvSpPr>
              <a:spLocks noChangeArrowheads="1"/>
            </p:cNvSpPr>
            <p:nvPr/>
          </p:nvSpPr>
          <p:spPr bwMode="auto">
            <a:xfrm>
              <a:off x="6838917" y="3036730"/>
              <a:ext cx="2448272" cy="54323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Профилактика распространения</a:t>
              </a:r>
            </a:p>
            <a:p>
              <a:pPr algn="ctr">
                <a:lnSpc>
                  <a:spcPts val="1600"/>
                </a:lnSpc>
              </a:pPr>
              <a:endParaRPr lang="ru-RU" sz="2000" dirty="0" smtClean="0">
                <a:latin typeface="+mj-lt"/>
              </a:endParaRPr>
            </a:p>
            <a:p>
              <a:pPr algn="ctr">
                <a:lnSpc>
                  <a:spcPts val="1600"/>
                </a:lnSpc>
              </a:pPr>
              <a:r>
                <a:rPr lang="ru-RU" sz="2400" dirty="0" smtClean="0"/>
                <a:t>COVID-19</a:t>
              </a:r>
              <a:endParaRPr lang="ru-RU" sz="2400" dirty="0"/>
            </a:p>
            <a:p>
              <a:pPr algn="ctr">
                <a:lnSpc>
                  <a:spcPts val="1600"/>
                </a:lnSpc>
              </a:pPr>
              <a:endParaRPr lang="ru-RU" sz="2000" dirty="0">
                <a:latin typeface="+mj-lt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06639" y="4564468"/>
            <a:ext cx="2841672" cy="1752600"/>
            <a:chOff x="6366899" y="3053745"/>
            <a:chExt cx="2448272" cy="989658"/>
          </a:xfrm>
        </p:grpSpPr>
        <p:sp>
          <p:nvSpPr>
            <p:cNvPr id="31" name="Скругленный прямоугольник 30"/>
            <p:cNvSpPr/>
            <p:nvPr>
              <p:custDataLst>
                <p:tags r:id="rId3"/>
              </p:custDataLst>
            </p:nvPr>
          </p:nvSpPr>
          <p:spPr>
            <a:xfrm>
              <a:off x="6726616" y="3586390"/>
              <a:ext cx="1688555" cy="45701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9,823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6366899" y="3053745"/>
              <a:ext cx="2448272" cy="54323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Обеспечение безопасности</a:t>
              </a:r>
              <a:endParaRPr lang="ru-RU" sz="2000" dirty="0">
                <a:latin typeface="+mj-lt"/>
              </a:endParaRPr>
            </a:p>
          </p:txBody>
        </p:sp>
      </p:grp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971551" y="218872"/>
            <a:ext cx="8172450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Улучшение условий предоставления образования в образовательных организациях города-курорта Пятигорска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54193" y="3430547"/>
            <a:ext cx="903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школа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11"/>
          <p:cNvGrpSpPr/>
          <p:nvPr/>
        </p:nvGrpSpPr>
        <p:grpSpPr>
          <a:xfrm>
            <a:off x="3084198" y="1384537"/>
            <a:ext cx="2992735" cy="1348447"/>
            <a:chOff x="323528" y="1069548"/>
            <a:chExt cx="1656184" cy="114460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23528" y="1638092"/>
              <a:ext cx="1656184" cy="576064"/>
            </a:xfrm>
            <a:prstGeom prst="rect">
              <a:avLst/>
            </a:prstGeom>
            <a:solidFill>
              <a:srgbClr val="FFC000">
                <a:alpha val="9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40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29,47</a:t>
              </a:r>
              <a:endParaRPr lang="ru-RU" sz="4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3243" y="1069548"/>
              <a:ext cx="1080120" cy="44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prstClr val="black"/>
                  </a:solidFill>
                  <a:latin typeface="+mn-lt"/>
                </a:rPr>
                <a:t>2021 год</a:t>
              </a:r>
              <a:endParaRPr lang="ru-RU" sz="28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4" name="Группа 20"/>
          <p:cNvGrpSpPr/>
          <p:nvPr/>
        </p:nvGrpSpPr>
        <p:grpSpPr>
          <a:xfrm>
            <a:off x="203177" y="1990419"/>
            <a:ext cx="2448272" cy="1558702"/>
            <a:chOff x="206082" y="2913496"/>
            <a:chExt cx="2448272" cy="987443"/>
          </a:xfrm>
        </p:grpSpPr>
        <p:sp>
          <p:nvSpPr>
            <p:cNvPr id="25" name="Скругленный прямоугольник 24"/>
            <p:cNvSpPr/>
            <p:nvPr>
              <p:custDataLst>
                <p:tags r:id="rId2"/>
              </p:custDataLst>
            </p:nvPr>
          </p:nvSpPr>
          <p:spPr>
            <a:xfrm>
              <a:off x="404110" y="3400107"/>
              <a:ext cx="1935002" cy="50083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8, 019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6" name="AutoShape 32"/>
            <p:cNvSpPr>
              <a:spLocks noChangeArrowheads="1"/>
            </p:cNvSpPr>
            <p:nvPr/>
          </p:nvSpPr>
          <p:spPr bwMode="auto">
            <a:xfrm>
              <a:off x="206082" y="2913496"/>
              <a:ext cx="2448272" cy="474543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Замена окон</a:t>
              </a:r>
              <a:endParaRPr lang="ru-RU" sz="2000" dirty="0">
                <a:latin typeface="+mj-lt"/>
              </a:endParaRPr>
            </a:p>
          </p:txBody>
        </p:sp>
      </p:grpSp>
      <p:grpSp>
        <p:nvGrpSpPr>
          <p:cNvPr id="27" name="Группа 32"/>
          <p:cNvGrpSpPr/>
          <p:nvPr/>
        </p:nvGrpSpPr>
        <p:grpSpPr>
          <a:xfrm>
            <a:off x="6124575" y="1790700"/>
            <a:ext cx="2876549" cy="2124075"/>
            <a:chOff x="6667153" y="1192953"/>
            <a:chExt cx="2448272" cy="1238884"/>
          </a:xfrm>
        </p:grpSpPr>
        <p:sp>
          <p:nvSpPr>
            <p:cNvPr id="29" name="AutoShape 32"/>
            <p:cNvSpPr>
              <a:spLocks noChangeArrowheads="1"/>
            </p:cNvSpPr>
            <p:nvPr/>
          </p:nvSpPr>
          <p:spPr bwMode="auto">
            <a:xfrm>
              <a:off x="6667153" y="1192953"/>
              <a:ext cx="2448272" cy="920853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lvl="0"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Строительство,</a:t>
              </a:r>
            </a:p>
            <a:p>
              <a:pPr lvl="0"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 реконструкция и ремонт зданий</a:t>
              </a:r>
              <a:endParaRPr lang="ru-RU" sz="2000" dirty="0">
                <a:latin typeface="+mj-lt"/>
              </a:endParaRPr>
            </a:p>
          </p:txBody>
        </p:sp>
        <p:sp>
          <p:nvSpPr>
            <p:cNvPr id="28" name="Скругленный прямоугольник 27"/>
            <p:cNvSpPr/>
            <p:nvPr>
              <p:custDataLst>
                <p:tags r:id="rId1"/>
              </p:custDataLst>
            </p:nvPr>
          </p:nvSpPr>
          <p:spPr>
            <a:xfrm>
              <a:off x="7080897" y="2044691"/>
              <a:ext cx="1620783" cy="387146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7,630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7871637" y="13837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171574" y="7191"/>
            <a:ext cx="7972426" cy="77172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Социальная поддержка граждан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grpSp>
        <p:nvGrpSpPr>
          <p:cNvPr id="8" name="Группа 11"/>
          <p:cNvGrpSpPr/>
          <p:nvPr/>
        </p:nvGrpSpPr>
        <p:grpSpPr>
          <a:xfrm>
            <a:off x="3670663" y="778919"/>
            <a:ext cx="2590799" cy="1036914"/>
            <a:chOff x="355105" y="763996"/>
            <a:chExt cx="1656184" cy="120554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55105" y="1393477"/>
              <a:ext cx="1656184" cy="576064"/>
            </a:xfrm>
            <a:prstGeom prst="rect">
              <a:avLst/>
            </a:prstGeom>
            <a:solidFill>
              <a:srgbClr val="FFC000">
                <a:alpha val="9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40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1262</a:t>
              </a:r>
              <a:endParaRPr lang="ru-RU" sz="4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7937" y="763996"/>
              <a:ext cx="1080120" cy="52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prstClr val="black"/>
                  </a:solidFill>
                  <a:latin typeface="+mn-lt"/>
                </a:rPr>
                <a:t>2021 год</a:t>
              </a:r>
              <a:endParaRPr lang="ru-RU" sz="28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" name="Группа 35"/>
          <p:cNvGrpSpPr/>
          <p:nvPr/>
        </p:nvGrpSpPr>
        <p:grpSpPr>
          <a:xfrm>
            <a:off x="209549" y="1438277"/>
            <a:ext cx="3086101" cy="1687606"/>
            <a:chOff x="3425205" y="1278285"/>
            <a:chExt cx="2448272" cy="638090"/>
          </a:xfrm>
        </p:grpSpPr>
        <p:sp>
          <p:nvSpPr>
            <p:cNvPr id="12" name="Скругленный прямоугольник 11"/>
            <p:cNvSpPr/>
            <p:nvPr>
              <p:custDataLst>
                <p:tags r:id="rId8"/>
              </p:custDataLst>
            </p:nvPr>
          </p:nvSpPr>
          <p:spPr>
            <a:xfrm>
              <a:off x="3796620" y="1735551"/>
              <a:ext cx="1447349" cy="180824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1246,8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dirty="0" smtClean="0">
                  <a:latin typeface="+mj-lt"/>
                </a:rPr>
                <a:t>Социальное обеспечение граждан за счет средств </a:t>
              </a:r>
              <a:r>
                <a:rPr lang="ru-RU" sz="1600" dirty="0" smtClean="0">
                  <a:latin typeface="+mj-lt"/>
                </a:rPr>
                <a:t>федерального</a:t>
              </a:r>
              <a:r>
                <a:rPr lang="ru-RU" dirty="0" smtClean="0">
                  <a:latin typeface="+mj-lt"/>
                </a:rPr>
                <a:t> и краевого бюджетов</a:t>
              </a:r>
            </a:p>
          </p:txBody>
        </p:sp>
      </p:grpSp>
      <p:grpSp>
        <p:nvGrpSpPr>
          <p:cNvPr id="17" name="Группа 35"/>
          <p:cNvGrpSpPr/>
          <p:nvPr/>
        </p:nvGrpSpPr>
        <p:grpSpPr>
          <a:xfrm>
            <a:off x="6276975" y="1571626"/>
            <a:ext cx="2736363" cy="1371599"/>
            <a:chOff x="3425205" y="1278285"/>
            <a:chExt cx="2448272" cy="831193"/>
          </a:xfrm>
        </p:grpSpPr>
        <p:sp>
          <p:nvSpPr>
            <p:cNvPr id="18" name="Скругленный прямоугольник 17"/>
            <p:cNvSpPr/>
            <p:nvPr>
              <p:custDataLst>
                <p:tags r:id="rId7"/>
              </p:custDataLst>
            </p:nvPr>
          </p:nvSpPr>
          <p:spPr>
            <a:xfrm>
              <a:off x="3793390" y="1781735"/>
              <a:ext cx="1683378" cy="32774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0,750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dirty="0" smtClean="0">
                  <a:latin typeface="+mj-lt"/>
                </a:rPr>
                <a:t>Ремонт жилых помещений ветеранов</a:t>
              </a:r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6219825" y="3257550"/>
            <a:ext cx="2924175" cy="1533525"/>
            <a:chOff x="3257166" y="1132741"/>
            <a:chExt cx="2616311" cy="771319"/>
          </a:xfrm>
        </p:grpSpPr>
        <p:sp>
          <p:nvSpPr>
            <p:cNvPr id="21" name="Скругленный прямоугольник 20"/>
            <p:cNvSpPr/>
            <p:nvPr>
              <p:custDataLst>
                <p:tags r:id="rId6"/>
              </p:custDataLst>
            </p:nvPr>
          </p:nvSpPr>
          <p:spPr>
            <a:xfrm>
              <a:off x="3810434" y="1667667"/>
              <a:ext cx="1683378" cy="23639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0,693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3257166" y="1132741"/>
              <a:ext cx="2616311" cy="502180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dirty="0" smtClean="0">
                  <a:latin typeface="+mj-lt"/>
                </a:rPr>
                <a:t>Поддержка общественных организаций инвалидов и ветеранов</a:t>
              </a:r>
            </a:p>
          </p:txBody>
        </p:sp>
      </p:grpSp>
      <p:grpSp>
        <p:nvGrpSpPr>
          <p:cNvPr id="23" name="Группа 35"/>
          <p:cNvGrpSpPr/>
          <p:nvPr/>
        </p:nvGrpSpPr>
        <p:grpSpPr>
          <a:xfrm>
            <a:off x="6167128" y="5074273"/>
            <a:ext cx="2924175" cy="1400177"/>
            <a:chOff x="3257166" y="1060955"/>
            <a:chExt cx="2616311" cy="957175"/>
          </a:xfrm>
        </p:grpSpPr>
        <p:sp>
          <p:nvSpPr>
            <p:cNvPr id="24" name="Скругленный прямоугольник 23"/>
            <p:cNvSpPr/>
            <p:nvPr>
              <p:custDataLst>
                <p:tags r:id="rId5"/>
              </p:custDataLst>
            </p:nvPr>
          </p:nvSpPr>
          <p:spPr>
            <a:xfrm>
              <a:off x="3793390" y="1660003"/>
              <a:ext cx="1683378" cy="358127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0,357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5" name="AutoShape 32"/>
            <p:cNvSpPr>
              <a:spLocks noChangeArrowheads="1"/>
            </p:cNvSpPr>
            <p:nvPr/>
          </p:nvSpPr>
          <p:spPr bwMode="auto">
            <a:xfrm>
              <a:off x="3257166" y="1060955"/>
              <a:ext cx="2616311" cy="44471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dirty="0" smtClean="0">
                  <a:latin typeface="+mj-lt"/>
                </a:rPr>
                <a:t>Социально-культурные мероприятия по реабилитации</a:t>
              </a:r>
            </a:p>
          </p:txBody>
        </p:sp>
      </p:grpSp>
      <p:grpSp>
        <p:nvGrpSpPr>
          <p:cNvPr id="26" name="Группа 35"/>
          <p:cNvGrpSpPr/>
          <p:nvPr/>
        </p:nvGrpSpPr>
        <p:grpSpPr>
          <a:xfrm>
            <a:off x="3568885" y="5693722"/>
            <a:ext cx="2692577" cy="1069675"/>
            <a:chOff x="3257166" y="1278284"/>
            <a:chExt cx="2616311" cy="739845"/>
          </a:xfrm>
        </p:grpSpPr>
        <p:sp>
          <p:nvSpPr>
            <p:cNvPr id="27" name="Скругленный прямоугольник 26"/>
            <p:cNvSpPr/>
            <p:nvPr>
              <p:custDataLst>
                <p:tags r:id="rId4"/>
              </p:custDataLst>
            </p:nvPr>
          </p:nvSpPr>
          <p:spPr>
            <a:xfrm>
              <a:off x="3793390" y="1781736"/>
              <a:ext cx="1683378" cy="23639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2,954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8" name="AutoShape 32"/>
            <p:cNvSpPr>
              <a:spLocks noChangeArrowheads="1"/>
            </p:cNvSpPr>
            <p:nvPr/>
          </p:nvSpPr>
          <p:spPr bwMode="auto">
            <a:xfrm>
              <a:off x="3257166" y="1278284"/>
              <a:ext cx="2616311" cy="44471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Льготное транспортное обслуживание</a:t>
              </a:r>
            </a:p>
          </p:txBody>
        </p:sp>
      </p:grpSp>
      <p:grpSp>
        <p:nvGrpSpPr>
          <p:cNvPr id="29" name="Группа 35"/>
          <p:cNvGrpSpPr/>
          <p:nvPr/>
        </p:nvGrpSpPr>
        <p:grpSpPr>
          <a:xfrm>
            <a:off x="3453085" y="4397601"/>
            <a:ext cx="2924175" cy="1009652"/>
            <a:chOff x="3257166" y="1278284"/>
            <a:chExt cx="2616311" cy="739845"/>
          </a:xfrm>
        </p:grpSpPr>
        <p:sp>
          <p:nvSpPr>
            <p:cNvPr id="30" name="Скругленный прямоугольник 29"/>
            <p:cNvSpPr/>
            <p:nvPr>
              <p:custDataLst>
                <p:tags r:id="rId3"/>
              </p:custDataLst>
            </p:nvPr>
          </p:nvSpPr>
          <p:spPr>
            <a:xfrm>
              <a:off x="3793390" y="1697064"/>
              <a:ext cx="1683378" cy="321065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0,544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1" name="AutoShape 32"/>
            <p:cNvSpPr>
              <a:spLocks noChangeArrowheads="1"/>
            </p:cNvSpPr>
            <p:nvPr/>
          </p:nvSpPr>
          <p:spPr bwMode="auto">
            <a:xfrm>
              <a:off x="3257166" y="1278284"/>
              <a:ext cx="2616311" cy="44471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dirty="0" smtClean="0">
                  <a:latin typeface="+mj-lt"/>
                </a:rPr>
                <a:t>Доступная среда для инвалидов</a:t>
              </a:r>
            </a:p>
          </p:txBody>
        </p:sp>
      </p:grpSp>
      <p:grpSp>
        <p:nvGrpSpPr>
          <p:cNvPr id="32" name="Группа 35"/>
          <p:cNvGrpSpPr/>
          <p:nvPr/>
        </p:nvGrpSpPr>
        <p:grpSpPr>
          <a:xfrm>
            <a:off x="677726" y="5069512"/>
            <a:ext cx="2924175" cy="1228726"/>
            <a:chOff x="3257166" y="1278284"/>
            <a:chExt cx="2616311" cy="739845"/>
          </a:xfrm>
        </p:grpSpPr>
        <p:sp>
          <p:nvSpPr>
            <p:cNvPr id="33" name="Скругленный прямоугольник 32"/>
            <p:cNvSpPr/>
            <p:nvPr>
              <p:custDataLst>
                <p:tags r:id="rId2"/>
              </p:custDataLst>
            </p:nvPr>
          </p:nvSpPr>
          <p:spPr>
            <a:xfrm>
              <a:off x="3766242" y="1702691"/>
              <a:ext cx="1683378" cy="315438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10,235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4" name="AutoShape 32"/>
            <p:cNvSpPr>
              <a:spLocks noChangeArrowheads="1"/>
            </p:cNvSpPr>
            <p:nvPr/>
          </p:nvSpPr>
          <p:spPr bwMode="auto">
            <a:xfrm>
              <a:off x="3257166" y="1278284"/>
              <a:ext cx="2616311" cy="44471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dirty="0" smtClean="0">
                  <a:latin typeface="+mj-lt"/>
                </a:rPr>
                <a:t>Адресная помощь отдельным категориям граждан</a:t>
              </a:r>
            </a:p>
          </p:txBody>
        </p:sp>
      </p:grp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7871637" y="97415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438692" y="3310941"/>
            <a:ext cx="2850964" cy="1307323"/>
            <a:chOff x="3257166" y="1278284"/>
            <a:chExt cx="2616311" cy="739845"/>
          </a:xfrm>
        </p:grpSpPr>
        <p:sp>
          <p:nvSpPr>
            <p:cNvPr id="37" name="Скругленный прямоугольник 36"/>
            <p:cNvSpPr/>
            <p:nvPr>
              <p:custDataLst>
                <p:tags r:id="rId1"/>
              </p:custDataLst>
            </p:nvPr>
          </p:nvSpPr>
          <p:spPr>
            <a:xfrm>
              <a:off x="3793390" y="1781736"/>
              <a:ext cx="1683378" cy="23639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2,001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8" name="AutoShape 32"/>
            <p:cNvSpPr>
              <a:spLocks noChangeArrowheads="1"/>
            </p:cNvSpPr>
            <p:nvPr/>
          </p:nvSpPr>
          <p:spPr bwMode="auto">
            <a:xfrm>
              <a:off x="3257166" y="1278284"/>
              <a:ext cx="2616311" cy="44471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1600" dirty="0">
                  <a:latin typeface="+mj-lt"/>
                </a:rPr>
                <a:t>Предоставление молодым семьям социальных выплат на приобретение (строительство) жилья</a:t>
              </a:r>
              <a:endParaRPr lang="ru-RU" sz="1600" dirty="0" smtClean="0">
                <a:latin typeface="+mj-lt"/>
              </a:endParaRPr>
            </a:p>
          </p:txBody>
        </p:sp>
      </p:grpSp>
      <p:pic>
        <p:nvPicPr>
          <p:cNvPr id="39" name="Рисунок 38" descr="https://vk.vkfaces.com/853428/v853428249/b3b20/j25F1dciov8.jpg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09" y="1735675"/>
            <a:ext cx="2986149" cy="2780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5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90625" y="295274"/>
            <a:ext cx="7953375" cy="67627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Развитие физической культуры и спорта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3625213" y="1170257"/>
            <a:ext cx="2590799" cy="1320888"/>
            <a:chOff x="323528" y="1114872"/>
            <a:chExt cx="1656184" cy="10992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23528" y="1638092"/>
              <a:ext cx="1656184" cy="576064"/>
            </a:xfrm>
            <a:prstGeom prst="rect">
              <a:avLst/>
            </a:prstGeom>
            <a:solidFill>
              <a:srgbClr val="FFC000">
                <a:alpha val="9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40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158</a:t>
              </a:r>
              <a:endParaRPr lang="ru-RU" sz="4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1435" y="1114872"/>
              <a:ext cx="1422737" cy="486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prstClr val="black"/>
                  </a:solidFill>
                  <a:latin typeface="+mn-lt"/>
                </a:rPr>
                <a:t>2021 год</a:t>
              </a:r>
              <a:endParaRPr lang="ru-RU" sz="32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3" name="Группа 35"/>
          <p:cNvGrpSpPr/>
          <p:nvPr/>
        </p:nvGrpSpPr>
        <p:grpSpPr>
          <a:xfrm>
            <a:off x="0" y="1666876"/>
            <a:ext cx="3079630" cy="1686713"/>
            <a:chOff x="3425205" y="893253"/>
            <a:chExt cx="2448272" cy="1207376"/>
          </a:xfrm>
        </p:grpSpPr>
        <p:sp>
          <p:nvSpPr>
            <p:cNvPr id="12" name="Скругленный прямоугольник 11"/>
            <p:cNvSpPr/>
            <p:nvPr>
              <p:custDataLst>
                <p:tags r:id="rId5"/>
              </p:custDataLst>
            </p:nvPr>
          </p:nvSpPr>
          <p:spPr>
            <a:xfrm>
              <a:off x="3807652" y="1720937"/>
              <a:ext cx="1592630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6,49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3425205" y="893253"/>
              <a:ext cx="2448272" cy="852580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Обеспечение деятельности Стадиона Центральный</a:t>
              </a:r>
            </a:p>
          </p:txBody>
        </p:sp>
      </p:grpSp>
      <p:grpSp>
        <p:nvGrpSpPr>
          <p:cNvPr id="6" name="Группа 35"/>
          <p:cNvGrpSpPr/>
          <p:nvPr/>
        </p:nvGrpSpPr>
        <p:grpSpPr>
          <a:xfrm>
            <a:off x="340563" y="4124473"/>
            <a:ext cx="2651292" cy="1600861"/>
            <a:chOff x="3670033" y="859163"/>
            <a:chExt cx="2448272" cy="1405901"/>
          </a:xfrm>
        </p:grpSpPr>
        <p:sp>
          <p:nvSpPr>
            <p:cNvPr id="16" name="AutoShape 32"/>
            <p:cNvSpPr>
              <a:spLocks noChangeArrowheads="1"/>
            </p:cNvSpPr>
            <p:nvPr/>
          </p:nvSpPr>
          <p:spPr bwMode="auto">
            <a:xfrm>
              <a:off x="3670033" y="859163"/>
              <a:ext cx="2448272" cy="1098034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Обеспечение деятельности  7 организаций спортивной подготовки</a:t>
              </a:r>
            </a:p>
          </p:txBody>
        </p:sp>
        <p:sp>
          <p:nvSpPr>
            <p:cNvPr id="15" name="Скругленный прямоугольник 14"/>
            <p:cNvSpPr/>
            <p:nvPr>
              <p:custDataLst>
                <p:tags r:id="rId4"/>
              </p:custDataLst>
            </p:nvPr>
          </p:nvSpPr>
          <p:spPr>
            <a:xfrm>
              <a:off x="3956247" y="1885372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86,30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" name="Группа 35"/>
          <p:cNvGrpSpPr/>
          <p:nvPr/>
        </p:nvGrpSpPr>
        <p:grpSpPr>
          <a:xfrm>
            <a:off x="6534368" y="2079649"/>
            <a:ext cx="2609632" cy="1539157"/>
            <a:chOff x="3556086" y="975401"/>
            <a:chExt cx="2317389" cy="1101753"/>
          </a:xfrm>
        </p:grpSpPr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3556086" y="975401"/>
              <a:ext cx="2317389" cy="770430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Реконструкция </a:t>
              </a:r>
            </a:p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поля Стадиона Центральный</a:t>
              </a:r>
            </a:p>
          </p:txBody>
        </p:sp>
        <p:sp>
          <p:nvSpPr>
            <p:cNvPr id="18" name="Скругленный прямоугольник 17"/>
            <p:cNvSpPr/>
            <p:nvPr>
              <p:custDataLst>
                <p:tags r:id="rId3"/>
              </p:custDataLst>
            </p:nvPr>
          </p:nvSpPr>
          <p:spPr>
            <a:xfrm>
              <a:off x="3901910" y="1697462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58,30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" name="Группа 35"/>
          <p:cNvGrpSpPr/>
          <p:nvPr/>
        </p:nvGrpSpPr>
        <p:grpSpPr>
          <a:xfrm>
            <a:off x="5481968" y="4408098"/>
            <a:ext cx="3407494" cy="1807895"/>
            <a:chOff x="3571308" y="937692"/>
            <a:chExt cx="2517150" cy="1087762"/>
          </a:xfrm>
        </p:grpSpPr>
        <p:sp>
          <p:nvSpPr>
            <p:cNvPr id="24" name="Скругленный прямоугольник 23"/>
            <p:cNvSpPr/>
            <p:nvPr>
              <p:custDataLst>
                <p:tags r:id="rId2"/>
              </p:custDataLst>
            </p:nvPr>
          </p:nvSpPr>
          <p:spPr>
            <a:xfrm>
              <a:off x="4077871" y="1721613"/>
              <a:ext cx="1504024" cy="303841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5,0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5" name="AutoShape 32"/>
            <p:cNvSpPr>
              <a:spLocks noChangeArrowheads="1"/>
            </p:cNvSpPr>
            <p:nvPr/>
          </p:nvSpPr>
          <p:spPr bwMode="auto">
            <a:xfrm>
              <a:off x="3571308" y="937692"/>
              <a:ext cx="2517150" cy="781545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Физкультурно-оздоровительные, спортивно-массовые мероприятия</a:t>
              </a:r>
            </a:p>
          </p:txBody>
        </p:sp>
      </p:grp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7871637" y="13837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" name="Рисунок 20" descr="https://api.xn--b1ahgrjafjgng.xn--p1ai/imagecache/full_jpeg/event_image/118/117786/5df685da05707.pn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86" r="100000"/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77" y="1967944"/>
            <a:ext cx="4264274" cy="2956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21"/>
          <p:cNvGrpSpPr/>
          <p:nvPr/>
        </p:nvGrpSpPr>
        <p:grpSpPr>
          <a:xfrm>
            <a:off x="3058496" y="4729272"/>
            <a:ext cx="2841672" cy="1752600"/>
            <a:chOff x="6366899" y="3053745"/>
            <a:chExt cx="2448272" cy="989658"/>
          </a:xfrm>
        </p:grpSpPr>
        <p:sp>
          <p:nvSpPr>
            <p:cNvPr id="27" name="Скругленный прямоугольник 26"/>
            <p:cNvSpPr/>
            <p:nvPr>
              <p:custDataLst>
                <p:tags r:id="rId1"/>
              </p:custDataLst>
            </p:nvPr>
          </p:nvSpPr>
          <p:spPr>
            <a:xfrm>
              <a:off x="6726616" y="3586390"/>
              <a:ext cx="1688555" cy="45701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1,9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8" name="AutoShape 32"/>
            <p:cNvSpPr>
              <a:spLocks noChangeArrowheads="1"/>
            </p:cNvSpPr>
            <p:nvPr/>
          </p:nvSpPr>
          <p:spPr bwMode="auto">
            <a:xfrm>
              <a:off x="6366899" y="3053745"/>
              <a:ext cx="2448272" cy="54323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Обеспечение безопасности</a:t>
              </a:r>
              <a:endParaRPr lang="ru-RU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609600" y="2190750"/>
            <a:ext cx="8143875" cy="4667250"/>
          </a:xfrm>
          <a:prstGeom prst="triangl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314449" y="167410"/>
            <a:ext cx="7658101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alt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</a:t>
            </a: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СНОВНЫЕ </a:t>
            </a: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НАПРАВЛЕНИЯ </a:t>
            </a: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НАЛОГОВОЙ </a:t>
            </a: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 БЮДЖЕТНОЙ ПОЛИТИКИ</a:t>
            </a: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/>
        </p:nvGraphicFramePr>
        <p:xfrm>
          <a:off x="3219449" y="2486025"/>
          <a:ext cx="5810251" cy="437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-1057275" y="2466975"/>
          <a:ext cx="5419725" cy="427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09750" y="1381125"/>
            <a:ext cx="5972175" cy="830997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ЦЕЛЬ: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Сохранение устойчивости и сбалансированности бюджета </a:t>
            </a:r>
          </a:p>
        </p:txBody>
      </p:sp>
    </p:spTree>
    <p:extLst>
      <p:ext uri="{BB962C8B-B14F-4D97-AF65-F5344CB8AC3E}">
        <p14:creationId xmlns:p14="http://schemas.microsoft.com/office/powerpoint/2010/main" val="34099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971550" y="295275"/>
            <a:ext cx="8172450" cy="67627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Сохранение и развитие культуры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11"/>
          <p:cNvGrpSpPr/>
          <p:nvPr/>
        </p:nvGrpSpPr>
        <p:grpSpPr>
          <a:xfrm>
            <a:off x="3486150" y="1383731"/>
            <a:ext cx="2590799" cy="1085501"/>
            <a:chOff x="323528" y="1114872"/>
            <a:chExt cx="1656184" cy="109928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23528" y="1638092"/>
              <a:ext cx="1656184" cy="576064"/>
            </a:xfrm>
            <a:prstGeom prst="rect">
              <a:avLst/>
            </a:prstGeom>
            <a:solidFill>
              <a:srgbClr val="FFC000">
                <a:alpha val="9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40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131</a:t>
              </a:r>
              <a:endParaRPr lang="ru-RU" sz="4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8279" y="1114872"/>
              <a:ext cx="1080120" cy="52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prstClr val="black"/>
                  </a:solidFill>
                  <a:latin typeface="+mn-lt"/>
                </a:rPr>
                <a:t>2021 год</a:t>
              </a:r>
              <a:endParaRPr lang="ru-RU" sz="28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" name="Группа 35"/>
          <p:cNvGrpSpPr/>
          <p:nvPr/>
        </p:nvGrpSpPr>
        <p:grpSpPr>
          <a:xfrm>
            <a:off x="0" y="2019104"/>
            <a:ext cx="3390900" cy="1457324"/>
            <a:chOff x="3425205" y="1278285"/>
            <a:chExt cx="2448272" cy="883143"/>
          </a:xfrm>
        </p:grpSpPr>
        <p:sp>
          <p:nvSpPr>
            <p:cNvPr id="12" name="Скругленный прямоугольник 11"/>
            <p:cNvSpPr/>
            <p:nvPr>
              <p:custDataLst>
                <p:tags r:id="rId4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43,294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Библиотечное обслуживание</a:t>
              </a:r>
            </a:p>
          </p:txBody>
        </p:sp>
      </p:grpSp>
      <p:grpSp>
        <p:nvGrpSpPr>
          <p:cNvPr id="14" name="Группа 20"/>
          <p:cNvGrpSpPr/>
          <p:nvPr/>
        </p:nvGrpSpPr>
        <p:grpSpPr>
          <a:xfrm>
            <a:off x="265623" y="4634078"/>
            <a:ext cx="3125277" cy="1723338"/>
            <a:chOff x="206082" y="2913496"/>
            <a:chExt cx="2448272" cy="793192"/>
          </a:xfrm>
        </p:grpSpPr>
        <p:sp>
          <p:nvSpPr>
            <p:cNvPr id="15" name="Скругленный прямоугольник 14"/>
            <p:cNvSpPr/>
            <p:nvPr>
              <p:custDataLst>
                <p:tags r:id="rId3"/>
              </p:custDataLst>
            </p:nvPr>
          </p:nvSpPr>
          <p:spPr>
            <a:xfrm>
              <a:off x="595891" y="3400107"/>
              <a:ext cx="1743221" cy="306581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29,398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6" name="AutoShape 32"/>
            <p:cNvSpPr>
              <a:spLocks noChangeArrowheads="1"/>
            </p:cNvSpPr>
            <p:nvPr/>
          </p:nvSpPr>
          <p:spPr bwMode="auto">
            <a:xfrm>
              <a:off x="206082" y="2913496"/>
              <a:ext cx="2448272" cy="474543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dirty="0" smtClean="0">
                  <a:latin typeface="+mj-lt"/>
                </a:rPr>
                <a:t>Модернизация детских школ искусств</a:t>
              </a:r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6229352" y="2019104"/>
            <a:ext cx="2811132" cy="2083875"/>
            <a:chOff x="3425205" y="710477"/>
            <a:chExt cx="2448272" cy="1261105"/>
          </a:xfrm>
        </p:grpSpPr>
        <p:sp>
          <p:nvSpPr>
            <p:cNvPr id="21" name="Скругленный прямоугольник 20"/>
            <p:cNvSpPr/>
            <p:nvPr>
              <p:custDataLst>
                <p:tags r:id="rId2"/>
              </p:custDataLst>
            </p:nvPr>
          </p:nvSpPr>
          <p:spPr>
            <a:xfrm>
              <a:off x="3793390" y="1591890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33,621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3425205" y="710477"/>
              <a:ext cx="2448272" cy="78501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Услуги культурно -досуговых  учреждений</a:t>
              </a:r>
            </a:p>
          </p:txBody>
        </p:sp>
      </p:grpSp>
      <p:grpSp>
        <p:nvGrpSpPr>
          <p:cNvPr id="23" name="Группа 35"/>
          <p:cNvGrpSpPr/>
          <p:nvPr/>
        </p:nvGrpSpPr>
        <p:grpSpPr>
          <a:xfrm>
            <a:off x="5948592" y="4756301"/>
            <a:ext cx="2914649" cy="1457324"/>
            <a:chOff x="3425205" y="1278285"/>
            <a:chExt cx="2448272" cy="883143"/>
          </a:xfrm>
        </p:grpSpPr>
        <p:sp>
          <p:nvSpPr>
            <p:cNvPr id="24" name="Скругленный прямоугольник 23"/>
            <p:cNvSpPr/>
            <p:nvPr>
              <p:custDataLst>
                <p:tags r:id="rId1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5,580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5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Культурно-массовые мероприятия</a:t>
              </a:r>
            </a:p>
          </p:txBody>
        </p:sp>
      </p:grp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7871637" y="13837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7" name="Рисунок 26" descr="http://zakupki-portal.ru/images/portal/news/cultura.jpg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00" l="125" r="98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8" y="2558027"/>
            <a:ext cx="4390844" cy="3583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27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733426" y="304597"/>
            <a:ext cx="8410574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Развитие инфраструктуры, поддержка </a:t>
            </a:r>
            <a:r>
              <a:rPr lang="ru-RU" sz="2800" b="1" kern="0" spc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отраслей экономики </a:t>
            </a: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и безопасность 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в 2021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61670437"/>
              </p:ext>
            </p:extLst>
          </p:nvPr>
        </p:nvGraphicFramePr>
        <p:xfrm>
          <a:off x="-552450" y="2255972"/>
          <a:ext cx="4695825" cy="450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0893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Штриховая стрелка вправо 27"/>
          <p:cNvSpPr/>
          <p:nvPr/>
        </p:nvSpPr>
        <p:spPr>
          <a:xfrm rot="16200000">
            <a:off x="388676" y="1402026"/>
            <a:ext cx="1546754" cy="2324102"/>
          </a:xfrm>
          <a:prstGeom prst="striped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219075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+205,5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3019426" y="1962150"/>
          <a:ext cx="6124576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981700" y="15540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871637" y="13837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74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287578"/>
              </p:ext>
            </p:extLst>
          </p:nvPr>
        </p:nvGraphicFramePr>
        <p:xfrm>
          <a:off x="-1527480" y="2409040"/>
          <a:ext cx="9147480" cy="2478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353047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дорожного фонда города Пятигорска в динамике </a:t>
            </a:r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01072" y="156450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1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285947"/>
              </p:ext>
            </p:extLst>
          </p:nvPr>
        </p:nvGraphicFramePr>
        <p:xfrm>
          <a:off x="-553516" y="4087914"/>
          <a:ext cx="7886277" cy="298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62554" y="4803729"/>
            <a:ext cx="835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45,2</a:t>
            </a:r>
            <a:endParaRPr lang="ru-RU" sz="28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7675" y="4877310"/>
            <a:ext cx="87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40,4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0970" y="4631915"/>
            <a:ext cx="818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57,2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9310" y="4572896"/>
            <a:ext cx="836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63,1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809" y="2381859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i="1" dirty="0" smtClean="0">
                <a:solidFill>
                  <a:srgbClr val="002060"/>
                </a:solidFill>
                <a:latin typeface="Arial"/>
                <a:cs typeface="+mn-cs"/>
              </a:rPr>
              <a:t>Субсидии краевого дорожного фонда</a:t>
            </a:r>
            <a:endParaRPr lang="ru-RU" sz="1400" b="1" i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11346960"/>
              </p:ext>
            </p:extLst>
          </p:nvPr>
        </p:nvGraphicFramePr>
        <p:xfrm>
          <a:off x="382291" y="966747"/>
          <a:ext cx="5942309" cy="185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-727800" y="4288137"/>
            <a:ext cx="7334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i="1" dirty="0" smtClean="0">
                <a:solidFill>
                  <a:srgbClr val="002060"/>
                </a:solidFill>
                <a:latin typeface="Arial"/>
                <a:cs typeface="+mn-cs"/>
              </a:rPr>
              <a:t>Расходы дорожного фонда за счет собственных источников</a:t>
            </a:r>
            <a:endParaRPr lang="ru-RU" sz="1400" b="1" i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3444" y="3095154"/>
            <a:ext cx="83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83,7</a:t>
            </a:r>
            <a:endParaRPr lang="ru-RU" sz="20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41983" y="3060648"/>
            <a:ext cx="961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85,4</a:t>
            </a:r>
            <a:endParaRPr lang="ru-RU" sz="20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11998" y="2577911"/>
            <a:ext cx="961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415,2</a:t>
            </a:r>
            <a:endParaRPr lang="ru-RU" sz="20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5774" y="2709157"/>
            <a:ext cx="961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318,0</a:t>
            </a:r>
            <a:endParaRPr lang="ru-RU" sz="20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4394" y="1680643"/>
            <a:ext cx="91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128,9</a:t>
            </a:r>
            <a:endParaRPr lang="ru-RU" sz="2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567" y="1688356"/>
            <a:ext cx="88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125,8</a:t>
            </a:r>
            <a:endParaRPr lang="ru-RU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07743" y="1619270"/>
            <a:ext cx="1003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472,4</a:t>
            </a:r>
            <a:endParaRPr lang="ru-RU" sz="2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5149" y="1732071"/>
            <a:ext cx="1003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381,1</a:t>
            </a:r>
            <a:endParaRPr lang="ru-RU" b="1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846868" y="2114680"/>
            <a:ext cx="3297133" cy="3829255"/>
            <a:chOff x="4971124" y="1602266"/>
            <a:chExt cx="4180443" cy="3884134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5031974" y="3620836"/>
              <a:ext cx="4119593" cy="474008"/>
              <a:chOff x="5034995" y="2509874"/>
              <a:chExt cx="4345436" cy="533284"/>
            </a:xfrm>
            <a:solidFill>
              <a:schemeClr val="bg1">
                <a:lumMod val="85000"/>
              </a:schemeClr>
            </a:solidFill>
          </p:grpSpPr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5034995" y="2509874"/>
                <a:ext cx="4345436" cy="53328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Ins="144000" rtlCol="0" anchor="ctr"/>
              <a:lstStyle/>
              <a:p>
                <a:pPr>
                  <a:lnSpc>
                    <a:spcPts val="1000"/>
                  </a:lnSpc>
                  <a:defRPr/>
                </a:pPr>
                <a:r>
                  <a:rPr lang="ru-RU" sz="1300" b="1" dirty="0" smtClean="0">
                    <a:solidFill>
                      <a:schemeClr val="tx1"/>
                    </a:solidFill>
                  </a:rPr>
                  <a:t>Ремонт дорог местного значения по наказам избирателей </a:t>
                </a:r>
              </a:p>
            </p:txBody>
          </p:sp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5097732" y="2569150"/>
                <a:ext cx="218383" cy="41473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8000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b="1" dirty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4990011" y="2251179"/>
              <a:ext cx="4047662" cy="490914"/>
              <a:chOff x="4075347" y="4455145"/>
              <a:chExt cx="4794184" cy="518518"/>
            </a:xfrm>
            <a:solidFill>
              <a:srgbClr val="9ED3D7">
                <a:alpha val="56863"/>
              </a:srgbClr>
            </a:solidFill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4075347" y="4455145"/>
                <a:ext cx="4794184" cy="51851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Ins="144000" rtlCol="0" anchor="ctr"/>
              <a:lstStyle/>
              <a:p>
                <a:pPr>
                  <a:lnSpc>
                    <a:spcPts val="1000"/>
                  </a:lnSpc>
                  <a:defRPr/>
                </a:pPr>
                <a:r>
                  <a:rPr lang="ru-RU" sz="1400" b="1" dirty="0" smtClean="0">
                    <a:solidFill>
                      <a:schemeClr val="tx1"/>
                    </a:solidFill>
                  </a:rPr>
                  <a:t>Ремонт, сооружение, очистка ливневых канализаций</a:t>
                </a: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4215747" y="4469981"/>
                <a:ext cx="144839" cy="43325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8000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b="1" dirty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4971124" y="1602266"/>
              <a:ext cx="4066554" cy="466517"/>
              <a:chOff x="4047943" y="5014937"/>
              <a:chExt cx="4785377" cy="583993"/>
            </a:xfrm>
            <a:solidFill>
              <a:srgbClr val="333399">
                <a:alpha val="34902"/>
              </a:srgbClr>
            </a:solidFill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4047943" y="5014937"/>
                <a:ext cx="4785377" cy="583993"/>
              </a:xfrm>
              <a:prstGeom prst="roundRect">
                <a:avLst>
                  <a:gd name="adj" fmla="val 46066"/>
                </a:avLst>
              </a:prstGeom>
              <a:solidFill>
                <a:srgbClr val="FFC000">
                  <a:alpha val="30196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Ins="144000" rtlCol="0" anchor="ctr"/>
              <a:lstStyle/>
              <a:p>
                <a:pPr defTabSz="756000">
                  <a:lnSpc>
                    <a:spcPts val="1000"/>
                  </a:lnSpc>
                  <a:defRPr/>
                </a:pPr>
                <a:r>
                  <a:rPr lang="ru-RU" sz="1400" b="1" dirty="0" smtClean="0">
                    <a:solidFill>
                      <a:schemeClr val="tx1"/>
                    </a:solidFill>
                  </a:rPr>
                  <a:t>Диагностика, обследование и паспортизация дорог</a:t>
                </a:r>
              </a:p>
            </p:txBody>
          </p:sp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4189539" y="5064963"/>
                <a:ext cx="164024" cy="483964"/>
              </a:xfrm>
              <a:prstGeom prst="roundRect">
                <a:avLst>
                  <a:gd name="adj" fmla="val 50000"/>
                </a:avLst>
              </a:prstGeom>
              <a:solidFill>
                <a:srgbClr val="FFCC66">
                  <a:alpha val="34902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8000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 dirty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5074551" y="4359617"/>
              <a:ext cx="3963122" cy="455363"/>
              <a:chOff x="4045380" y="3795548"/>
              <a:chExt cx="4894460" cy="505578"/>
            </a:xfrm>
            <a:solidFill>
              <a:srgbClr val="3366FF">
                <a:alpha val="61176"/>
              </a:srgbClr>
            </a:solidFill>
          </p:grpSpPr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4045380" y="3795548"/>
                <a:ext cx="4894460" cy="50557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Ins="144000" rtlCol="0" anchor="ctr"/>
              <a:lstStyle/>
              <a:p>
                <a:pPr>
                  <a:lnSpc>
                    <a:spcPts val="1000"/>
                  </a:lnSpc>
                  <a:defRPr/>
                </a:pPr>
                <a:r>
                  <a:rPr lang="ru-RU" sz="1400" b="1" dirty="0" smtClean="0">
                    <a:solidFill>
                      <a:schemeClr val="tx1"/>
                    </a:solidFill>
                  </a:rPr>
                  <a:t>Строительство, реконструкция дорог</a:t>
                </a:r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4213215" y="3836180"/>
                <a:ext cx="217438" cy="414731"/>
              </a:xfrm>
              <a:prstGeom prst="roundRect">
                <a:avLst>
                  <a:gd name="adj" fmla="val 50000"/>
                </a:avLst>
              </a:prstGeom>
              <a:solidFill>
                <a:srgbClr val="6699FF">
                  <a:alpha val="4902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8000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b="1" dirty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5084315" y="5067299"/>
              <a:ext cx="3953357" cy="419101"/>
              <a:chOff x="4075348" y="5657966"/>
              <a:chExt cx="4864492" cy="415400"/>
            </a:xfrm>
            <a:solidFill>
              <a:srgbClr val="070713">
                <a:alpha val="36078"/>
              </a:srgbClr>
            </a:solidFill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4075348" y="5657966"/>
                <a:ext cx="4864492" cy="415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Ins="144000" rtlCol="0" anchor="ctr"/>
              <a:lstStyle/>
              <a:p>
                <a:pPr>
                  <a:lnSpc>
                    <a:spcPts val="1000"/>
                  </a:lnSpc>
                  <a:defRPr/>
                </a:pPr>
                <a:r>
                  <a:rPr lang="ru-RU" sz="1400" b="1" dirty="0" smtClean="0">
                    <a:solidFill>
                      <a:schemeClr val="tx1"/>
                    </a:solidFill>
                  </a:rPr>
                  <a:t>Ремонт и содержание дорог</a:t>
                </a:r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4255635" y="5695510"/>
                <a:ext cx="191559" cy="377856"/>
              </a:xfrm>
              <a:prstGeom prst="roundRect">
                <a:avLst>
                  <a:gd name="adj" fmla="val 50000"/>
                </a:avLst>
              </a:prstGeom>
              <a:solidFill>
                <a:srgbClr val="000000">
                  <a:alpha val="10196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8000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b="1" dirty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4990028" y="2922354"/>
              <a:ext cx="4047668" cy="532461"/>
              <a:chOff x="4075368" y="2509874"/>
              <a:chExt cx="4864499" cy="474007"/>
            </a:xfrm>
            <a:solidFill>
              <a:srgbClr val="808080">
                <a:alpha val="52157"/>
              </a:srgbClr>
            </a:solidFill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4075368" y="2509874"/>
                <a:ext cx="4864499" cy="47400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rIns="144000" rtlCol="0" anchor="ctr"/>
              <a:lstStyle/>
              <a:p>
                <a:pPr>
                  <a:lnSpc>
                    <a:spcPts val="1000"/>
                  </a:lnSpc>
                  <a:defRPr/>
                </a:pPr>
                <a:r>
                  <a:rPr lang="ru-RU" sz="1400" b="1" dirty="0">
                    <a:solidFill>
                      <a:schemeClr val="tx1"/>
                    </a:solidFill>
                  </a:rPr>
                  <a:t>Повышение безопасности дорожного </a:t>
                </a:r>
                <a:r>
                  <a:rPr lang="ru-RU" sz="1400" b="1" dirty="0" smtClean="0">
                    <a:solidFill>
                      <a:schemeClr val="tx1"/>
                    </a:solidFill>
                  </a:rPr>
                  <a:t>движения</a:t>
                </a:r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4226911" y="2569151"/>
                <a:ext cx="219159" cy="340873"/>
              </a:xfrm>
              <a:prstGeom prst="roundRect">
                <a:avLst>
                  <a:gd name="adj" fmla="val 50000"/>
                </a:avLst>
              </a:prstGeom>
              <a:solidFill>
                <a:srgbClr val="B2B2B2">
                  <a:alpha val="4902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8000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b="1" dirty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0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25405753"/>
              </p:ext>
            </p:extLst>
          </p:nvPr>
        </p:nvGraphicFramePr>
        <p:xfrm>
          <a:off x="-967994" y="485775"/>
          <a:ext cx="5676692" cy="405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353047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дорожного фонда города Пятигорска в 2021 году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765310" y="766410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5827" y="2435659"/>
            <a:ext cx="136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/>
              </a:rPr>
              <a:t>381,1</a:t>
            </a:r>
            <a:endParaRPr lang="ru-RU" sz="32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050" name="Picture 2" descr="https://img2.freepng.ru/20180329/jlw/kisspng-car-road-traffic-light-computer-icons-clip-art-car-top-5abca3f5409083.2119137615223121812645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0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0" y="4226597"/>
            <a:ext cx="2784566" cy="23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971121" y="1602264"/>
            <a:ext cx="4066552" cy="3884136"/>
            <a:chOff x="4971121" y="1602264"/>
            <a:chExt cx="4066552" cy="388413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5031974" y="3620836"/>
              <a:ext cx="4005699" cy="474008"/>
              <a:chOff x="5034995" y="2509874"/>
              <a:chExt cx="4225298" cy="533284"/>
            </a:xfrm>
            <a:solidFill>
              <a:schemeClr val="bg1">
                <a:lumMod val="85000"/>
              </a:schemeClr>
            </a:solidFill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5034995" y="2509874"/>
                <a:ext cx="4225298" cy="53328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548000" rIns="144000" rtlCol="0" anchor="ctr"/>
              <a:lstStyle/>
              <a:p>
                <a:pPr>
                  <a:lnSpc>
                    <a:spcPts val="1400"/>
                  </a:lnSpc>
                  <a:defRPr/>
                </a:pPr>
                <a:r>
                  <a:rPr lang="ru-RU" sz="1200" b="1" dirty="0" smtClean="0">
                    <a:solidFill>
                      <a:schemeClr val="tx1"/>
                    </a:solidFill>
                  </a:rPr>
                  <a:t>Ремонт дорог местного значения по наказам избирателей </a:t>
                </a:r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5157187" y="2585130"/>
                <a:ext cx="1089768" cy="41473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8000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smtClean="0">
                    <a:solidFill>
                      <a:schemeClr val="tx1"/>
                    </a:solidFill>
                    <a:ea typeface="Tahoma" pitchFamily="34" charset="0"/>
                    <a:cs typeface="Tahoma" pitchFamily="34" charset="0"/>
                  </a:rPr>
                  <a:t>16,5</a:t>
                </a:r>
                <a:endParaRPr lang="ru-RU" b="1" dirty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4990011" y="2251179"/>
              <a:ext cx="4047662" cy="490914"/>
              <a:chOff x="4075347" y="4455145"/>
              <a:chExt cx="4794184" cy="518518"/>
            </a:xfrm>
            <a:solidFill>
              <a:srgbClr val="9ED3D7">
                <a:alpha val="56863"/>
              </a:srgbClr>
            </a:solidFill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4075347" y="4455145"/>
                <a:ext cx="4794184" cy="51851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548000" rIns="144000" rtlCol="0" anchor="ctr"/>
              <a:lstStyle/>
              <a:p>
                <a:pPr>
                  <a:lnSpc>
                    <a:spcPts val="1400"/>
                  </a:lnSpc>
                  <a:defRPr/>
                </a:pPr>
                <a:r>
                  <a:rPr lang="ru-RU" sz="1200" b="1" dirty="0" smtClean="0">
                    <a:solidFill>
                      <a:schemeClr val="tx1"/>
                    </a:solidFill>
                  </a:rPr>
                  <a:t>Ремонт, сооружение, очистка ливневых канализаций</a:t>
                </a:r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4215746" y="4469982"/>
                <a:ext cx="1270182" cy="43325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8000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smtClean="0">
                    <a:solidFill>
                      <a:schemeClr val="tx1"/>
                    </a:solidFill>
                    <a:ea typeface="Tahoma" pitchFamily="34" charset="0"/>
                    <a:cs typeface="Tahoma" pitchFamily="34" charset="0"/>
                  </a:rPr>
                  <a:t>3,6</a:t>
                </a:r>
                <a:endParaRPr lang="ru-RU" sz="2600" b="1" dirty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4971121" y="1602264"/>
              <a:ext cx="4066552" cy="466518"/>
              <a:chOff x="4047942" y="5014949"/>
              <a:chExt cx="4785376" cy="583996"/>
            </a:xfrm>
            <a:solidFill>
              <a:srgbClr val="333399">
                <a:alpha val="34902"/>
              </a:srgbClr>
            </a:solidFill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4047942" y="5014949"/>
                <a:ext cx="4785376" cy="583996"/>
              </a:xfrm>
              <a:prstGeom prst="roundRect">
                <a:avLst>
                  <a:gd name="adj" fmla="val 46066"/>
                </a:avLst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548000" rIns="144000" rtlCol="0" anchor="ctr"/>
              <a:lstStyle/>
              <a:p>
                <a:pPr defTabSz="756000">
                  <a:lnSpc>
                    <a:spcPts val="1400"/>
                  </a:lnSpc>
                  <a:defRPr/>
                </a:pPr>
                <a:r>
                  <a:rPr lang="ru-RU" sz="1200" b="1" dirty="0" smtClean="0">
                    <a:solidFill>
                      <a:schemeClr val="tx1"/>
                    </a:solidFill>
                  </a:rPr>
                  <a:t>Диагностика, обследование и паспортизация дорог</a:t>
                </a:r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4189539" y="5064964"/>
                <a:ext cx="1282083" cy="483964"/>
              </a:xfrm>
              <a:prstGeom prst="roundRect">
                <a:avLst>
                  <a:gd name="adj" fmla="val 50000"/>
                </a:avLst>
              </a:prstGeom>
              <a:solidFill>
                <a:srgbClr val="6666FF">
                  <a:alpha val="14902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8000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smtClean="0">
                    <a:solidFill>
                      <a:schemeClr val="tx1"/>
                    </a:solidFill>
                    <a:ea typeface="Tahoma" pitchFamily="34" charset="0"/>
                    <a:cs typeface="Tahoma" pitchFamily="34" charset="0"/>
                  </a:rPr>
                  <a:t>0,1</a:t>
                </a:r>
                <a:endParaRPr lang="ru-RU" sz="2600" b="1" dirty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5074551" y="4359617"/>
              <a:ext cx="3963122" cy="455363"/>
              <a:chOff x="4045380" y="3795548"/>
              <a:chExt cx="4894460" cy="505578"/>
            </a:xfrm>
            <a:solidFill>
              <a:srgbClr val="3366FF">
                <a:alpha val="61176"/>
              </a:srgbClr>
            </a:solidFill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4045380" y="3795548"/>
                <a:ext cx="4894460" cy="50557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548000" rIns="144000" rtlCol="0" anchor="ctr"/>
              <a:lstStyle/>
              <a:p>
                <a:pPr>
                  <a:lnSpc>
                    <a:spcPts val="1400"/>
                  </a:lnSpc>
                  <a:defRPr/>
                </a:pPr>
                <a:r>
                  <a:rPr lang="ru-RU" sz="1200" b="1" dirty="0" smtClean="0">
                    <a:solidFill>
                      <a:schemeClr val="tx1"/>
                    </a:solidFill>
                  </a:rPr>
                  <a:t>Строительство, реконструкция, дорог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4213213" y="3836180"/>
                <a:ext cx="1234096" cy="414731"/>
              </a:xfrm>
              <a:prstGeom prst="roundRect">
                <a:avLst>
                  <a:gd name="adj" fmla="val 50000"/>
                </a:avLst>
              </a:prstGeom>
              <a:solidFill>
                <a:srgbClr val="6699FF">
                  <a:alpha val="4902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8000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smtClean="0">
                    <a:solidFill>
                      <a:schemeClr val="tx1"/>
                    </a:solidFill>
                    <a:ea typeface="Tahoma" pitchFamily="34" charset="0"/>
                    <a:cs typeface="Tahoma" pitchFamily="34" charset="0"/>
                  </a:rPr>
                  <a:t>26,2</a:t>
                </a:r>
                <a:endParaRPr lang="ru-RU" b="1" dirty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5084315" y="5067299"/>
              <a:ext cx="3953357" cy="419101"/>
              <a:chOff x="4075348" y="5657966"/>
              <a:chExt cx="4864492" cy="415400"/>
            </a:xfrm>
            <a:solidFill>
              <a:srgbClr val="070713">
                <a:alpha val="36078"/>
              </a:srgbClr>
            </a:solidFill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4075348" y="5657966"/>
                <a:ext cx="4864492" cy="415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548000" rIns="144000" rtlCol="0" anchor="ctr"/>
              <a:lstStyle/>
              <a:p>
                <a:pPr>
                  <a:lnSpc>
                    <a:spcPts val="1400"/>
                  </a:lnSpc>
                  <a:defRPr/>
                </a:pPr>
                <a:r>
                  <a:rPr lang="ru-RU" sz="1200" b="1" dirty="0" smtClean="0">
                    <a:solidFill>
                      <a:schemeClr val="tx1"/>
                    </a:solidFill>
                  </a:rPr>
                  <a:t>Ремонт и содержание дорог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4255637" y="5695510"/>
                <a:ext cx="1204484" cy="377856"/>
              </a:xfrm>
              <a:prstGeom prst="roundRect">
                <a:avLst>
                  <a:gd name="adj" fmla="val 50000"/>
                </a:avLst>
              </a:prstGeom>
              <a:solidFill>
                <a:srgbClr val="000000">
                  <a:alpha val="10196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8000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smtClean="0">
                    <a:solidFill>
                      <a:schemeClr val="tx1"/>
                    </a:solidFill>
                    <a:ea typeface="Tahoma" pitchFamily="34" charset="0"/>
                    <a:cs typeface="Tahoma" pitchFamily="34" charset="0"/>
                  </a:rPr>
                  <a:t>327,5</a:t>
                </a:r>
                <a:endParaRPr lang="ru-RU" b="1" dirty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4990011" y="2922354"/>
              <a:ext cx="4047662" cy="532461"/>
              <a:chOff x="4075349" y="2509874"/>
              <a:chExt cx="4864491" cy="474007"/>
            </a:xfrm>
            <a:solidFill>
              <a:srgbClr val="808080">
                <a:alpha val="52157"/>
              </a:srgbClr>
            </a:solidFill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4075349" y="2509874"/>
                <a:ext cx="4864491" cy="47400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548000" rIns="144000" rtlCol="0" anchor="ctr"/>
              <a:lstStyle/>
              <a:p>
                <a:pPr>
                  <a:lnSpc>
                    <a:spcPts val="1400"/>
                  </a:lnSpc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Повышение безопасности дорожного </a:t>
                </a:r>
                <a:r>
                  <a:rPr lang="ru-RU" sz="1200" b="1" dirty="0" smtClean="0">
                    <a:solidFill>
                      <a:schemeClr val="tx1"/>
                    </a:solidFill>
                  </a:rPr>
                  <a:t>движения</a:t>
                </a:r>
              </a:p>
            </p:txBody>
          </p:sp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4226911" y="2569151"/>
                <a:ext cx="1314282" cy="340873"/>
              </a:xfrm>
              <a:prstGeom prst="roundRect">
                <a:avLst>
                  <a:gd name="adj" fmla="val 50000"/>
                </a:avLst>
              </a:prstGeom>
              <a:solidFill>
                <a:srgbClr val="B2B2B2">
                  <a:alpha val="4902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8000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smtClean="0">
                    <a:solidFill>
                      <a:schemeClr val="tx1"/>
                    </a:solidFill>
                    <a:ea typeface="Tahoma" pitchFamily="34" charset="0"/>
                    <a:cs typeface="Tahoma" pitchFamily="34" charset="0"/>
                  </a:rPr>
                  <a:t>7,2</a:t>
                </a:r>
                <a:endParaRPr lang="ru-RU" b="1" dirty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aphicFrame>
        <p:nvGraphicFramePr>
          <p:cNvPr id="2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094801"/>
              </p:ext>
            </p:extLst>
          </p:nvPr>
        </p:nvGraphicFramePr>
        <p:xfrm>
          <a:off x="3102236" y="1492370"/>
          <a:ext cx="1483780" cy="490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63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298862"/>
              </p:ext>
            </p:extLst>
          </p:nvPr>
        </p:nvGraphicFramePr>
        <p:xfrm>
          <a:off x="-449488" y="1250734"/>
          <a:ext cx="9721079" cy="5571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AutoShape 6" descr="https://www.clipartmax.com/png/full/117-1170268_environment-icon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8" descr="https://www.clipartmax.com/png/full/117-1170268_environment-icon-pn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10" descr="https://www.clipartmax.com/png/full/117-1170268_environment-icon-pn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Заголовок 2"/>
          <p:cNvSpPr txBox="1">
            <a:spLocks/>
          </p:cNvSpPr>
          <p:nvPr/>
        </p:nvSpPr>
        <p:spPr>
          <a:xfrm>
            <a:off x="-1" y="-307495"/>
            <a:ext cx="9144001" cy="1658453"/>
          </a:xfrm>
          <a:prstGeom prst="rect">
            <a:avLst/>
          </a:prstGeom>
          <a:solidFill>
            <a:srgbClr val="99CCFF"/>
          </a:solidFill>
          <a:ln w="6350" cap="rnd">
            <a:noFill/>
          </a:ln>
        </p:spPr>
        <p:txBody>
          <a:bodyPr vert="horz" rtlCol="0" anchor="ctr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alt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Содержание объектов 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alt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благоустройства</a:t>
            </a:r>
            <a:endParaRPr lang="ru-RU" sz="2800" b="1" kern="0" spc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" y="26086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thumbs.dreamstime.com/b/green-tree-shovel-20014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3" b="96179" l="1625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02" y="160337"/>
            <a:ext cx="2272945" cy="21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g2.freepng.ru/20190318/oip/kisspng-gardening-agriculture-product-crop-illustration-5c8f62fdb4aa76.064782751552900861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5" b="100000" l="1556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3968" y="759328"/>
            <a:ext cx="1970935" cy="148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6" descr="https://www.clipartmax.com/png/full/117-1170268_environment-icon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8" descr="https://www.clipartmax.com/png/full/117-1170268_environment-icon-pn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10" descr="https://www.clipartmax.com/png/full/117-1170268_environment-icon-pn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Заголовок 2"/>
          <p:cNvSpPr txBox="1">
            <a:spLocks/>
          </p:cNvSpPr>
          <p:nvPr/>
        </p:nvSpPr>
        <p:spPr>
          <a:xfrm>
            <a:off x="1" y="38723"/>
            <a:ext cx="9144000" cy="1660211"/>
          </a:xfrm>
          <a:prstGeom prst="rect">
            <a:avLst/>
          </a:prstGeom>
          <a:solidFill>
            <a:srgbClr val="99CCFF"/>
          </a:solidFill>
          <a:ln w="6350" cap="rnd">
            <a:noFill/>
          </a:ln>
        </p:spPr>
        <p:txBody>
          <a:bodyPr vert="horz" rtlCol="0" anchor="ctr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endParaRPr lang="ru-RU" altLang="ru-RU" sz="2800" b="1" kern="0" spc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alt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Создание новых объектов 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alt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благоустройства</a:t>
            </a:r>
            <a:endParaRPr lang="ru-RU" sz="2800" b="1" kern="0" spc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" y="160337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t4.depositphotos.com/16038092/23360/v/950/depositphotos_233608424-stock-illustration-spring-park-public-park-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" y="1698934"/>
            <a:ext cx="3049185" cy="156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58714" y="3653412"/>
            <a:ext cx="8805098" cy="2722820"/>
            <a:chOff x="322032" y="3184532"/>
            <a:chExt cx="8805098" cy="272282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235321" y="3184532"/>
              <a:ext cx="3640348" cy="77200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t">
                <a:lnSpc>
                  <a:spcPts val="1500"/>
                </a:lnSpc>
              </a:pPr>
              <a:r>
                <a:rPr lang="ru-RU" b="1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Формирование городской среды и благоустройство</a:t>
              </a:r>
            </a:p>
            <a:p>
              <a:pPr algn="ctr" fontAlgn="t">
                <a:lnSpc>
                  <a:spcPts val="1300"/>
                </a:lnSpc>
              </a:pPr>
              <a:r>
                <a:rPr lang="ru-RU" b="1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 парков, скверов</a:t>
              </a:r>
            </a:p>
            <a:p>
              <a:pPr algn="ctr" fontAlgn="t">
                <a:lnSpc>
                  <a:spcPts val="1000"/>
                </a:lnSpc>
              </a:pPr>
              <a:r>
                <a:rPr lang="ru-RU" b="1" dirty="0" smtClean="0">
                  <a:solidFill>
                    <a:srgbClr val="003300"/>
                  </a:solidFill>
                  <a:latin typeface="+mn-lt"/>
                </a:rPr>
                <a:t> </a:t>
              </a:r>
              <a:endParaRPr lang="ru-RU" b="1" dirty="0">
                <a:solidFill>
                  <a:srgbClr val="003300"/>
                </a:solidFill>
                <a:latin typeface="+mn-lt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7057" y="4057460"/>
              <a:ext cx="707124" cy="2462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accent3"/>
                  </a:solidFill>
                </a:rPr>
                <a:t>2</a:t>
              </a:r>
              <a:r>
                <a:rPr lang="ru-RU" sz="2000" b="1" dirty="0">
                  <a:solidFill>
                    <a:schemeClr val="accent3"/>
                  </a:solidFill>
                </a:rPr>
                <a:t>02</a:t>
              </a:r>
              <a:r>
                <a:rPr lang="ru-RU" sz="2000" b="1" dirty="0" smtClean="0">
                  <a:solidFill>
                    <a:schemeClr val="accent3"/>
                  </a:solidFill>
                </a:rPr>
                <a:t>1</a:t>
              </a:r>
              <a:endParaRPr lang="ru-RU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78388" y="4585896"/>
              <a:ext cx="744462" cy="2462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accent3"/>
                  </a:solidFill>
                </a:rPr>
                <a:t>2020</a:t>
              </a:r>
              <a:endParaRPr lang="ru-RU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7057" y="5071726"/>
              <a:ext cx="707124" cy="2462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accent3"/>
                  </a:solidFill>
                </a:rPr>
                <a:t>2019</a:t>
              </a:r>
              <a:endParaRPr lang="ru-RU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22032" y="5552431"/>
              <a:ext cx="782149" cy="2462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accent3"/>
                  </a:solidFill>
                </a:rPr>
                <a:t>2018</a:t>
              </a:r>
              <a:endParaRPr lang="ru-RU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104181" y="3870207"/>
              <a:ext cx="1019476" cy="534397"/>
            </a:xfrm>
            <a:prstGeom prst="roundRect">
              <a:avLst>
                <a:gd name="adj" fmla="val 32849"/>
              </a:avLst>
            </a:prstGeom>
            <a:solidFill>
              <a:srgbClr val="C3D5C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136,3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104181" y="4493541"/>
              <a:ext cx="1019476" cy="433762"/>
            </a:xfrm>
            <a:prstGeom prst="roundRect">
              <a:avLst>
                <a:gd name="adj" fmla="val 32849"/>
              </a:avLst>
            </a:prstGeom>
            <a:solidFill>
              <a:srgbClr val="C3D5C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131,0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104181" y="4997224"/>
              <a:ext cx="1019476" cy="448069"/>
            </a:xfrm>
            <a:prstGeom prst="roundRect">
              <a:avLst>
                <a:gd name="adj" fmla="val 32849"/>
              </a:avLst>
            </a:prstGeom>
            <a:solidFill>
              <a:srgbClr val="C3D5C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234,9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104181" y="5459282"/>
              <a:ext cx="1019476" cy="448069"/>
            </a:xfrm>
            <a:prstGeom prst="roundRect">
              <a:avLst>
                <a:gd name="adj" fmla="val 32849"/>
              </a:avLst>
            </a:prstGeom>
            <a:solidFill>
              <a:srgbClr val="C3D5C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82,5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389038" y="4094626"/>
              <a:ext cx="667782" cy="2462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accent3"/>
                  </a:solidFill>
                </a:rPr>
                <a:t>2021</a:t>
              </a:r>
              <a:endParaRPr lang="ru-RU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329918" y="4602487"/>
              <a:ext cx="797212" cy="2462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accent3"/>
                  </a:solidFill>
                </a:rPr>
                <a:t>2020</a:t>
              </a:r>
              <a:endParaRPr lang="ru-RU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400228" y="5114859"/>
              <a:ext cx="726902" cy="2462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accent3"/>
                  </a:solidFill>
                </a:rPr>
                <a:t>2019</a:t>
              </a:r>
              <a:endParaRPr lang="ru-RU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498111" y="3870207"/>
              <a:ext cx="921270" cy="548411"/>
            </a:xfrm>
            <a:prstGeom prst="roundRect">
              <a:avLst>
                <a:gd name="adj" fmla="val 3284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37,50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7498111" y="4509175"/>
              <a:ext cx="921270" cy="419454"/>
            </a:xfrm>
            <a:prstGeom prst="roundRect">
              <a:avLst>
                <a:gd name="adj" fmla="val 3284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36,69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7498111" y="5012745"/>
              <a:ext cx="921270" cy="417028"/>
            </a:xfrm>
            <a:prstGeom prst="roundRect">
              <a:avLst>
                <a:gd name="adj" fmla="val 3284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46,16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560637" y="3281621"/>
              <a:ext cx="25610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b="1" dirty="0" smtClean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Расходы за счет курортного сбора</a:t>
              </a:r>
              <a:endParaRPr lang="ru-RU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2158164" y="3870208"/>
              <a:ext cx="2698320" cy="548412"/>
            </a:xfrm>
            <a:prstGeom prst="roundRect">
              <a:avLst>
                <a:gd name="adj" fmla="val 32849"/>
              </a:avLst>
            </a:prstGeom>
            <a:solidFill>
              <a:srgbClr val="C3D5C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Сквер им. Толстого; </a:t>
              </a:r>
            </a:p>
            <a:p>
              <a:pPr indent="-398463" algn="ctr">
                <a:lnSpc>
                  <a:spcPts val="1400"/>
                </a:lnSpc>
                <a:defRPr/>
              </a:pPr>
              <a:r>
                <a:rPr lang="ru-RU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сквер «Лазаревский»</a:t>
              </a:r>
              <a:endPara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2180174" y="4484974"/>
              <a:ext cx="2695495" cy="448067"/>
            </a:xfrm>
            <a:prstGeom prst="roundRect">
              <a:avLst>
                <a:gd name="adj" fmla="val 32849"/>
              </a:avLst>
            </a:prstGeom>
            <a:solidFill>
              <a:srgbClr val="C3D5C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Парк «Емануелевский»</a:t>
              </a:r>
              <a:endPara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2160989" y="4986326"/>
              <a:ext cx="2695495" cy="448067"/>
            </a:xfrm>
            <a:prstGeom prst="roundRect">
              <a:avLst>
                <a:gd name="adj" fmla="val 32849"/>
              </a:avLst>
            </a:prstGeom>
            <a:solidFill>
              <a:srgbClr val="C3D5C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Парк «Нагорный»; Грот «Дианы»</a:t>
              </a:r>
              <a:endPara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2158164" y="5459285"/>
              <a:ext cx="2717505" cy="448067"/>
            </a:xfrm>
            <a:prstGeom prst="roundRect">
              <a:avLst>
                <a:gd name="adj" fmla="val 32849"/>
              </a:avLst>
            </a:prstGeom>
            <a:solidFill>
              <a:srgbClr val="C3D5C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Комсомольский парк</a:t>
              </a:r>
              <a:endPara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4975727" y="3870207"/>
              <a:ext cx="2451616" cy="562103"/>
            </a:xfrm>
            <a:prstGeom prst="roundRect">
              <a:avLst>
                <a:gd name="adj" fmla="val 3284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Поющий </a:t>
              </a:r>
              <a:r>
                <a:rPr lang="ru-RU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фонтан с прилегающим сквером, обустройство тротуаров в курортной зоне</a:t>
              </a:r>
              <a:endPara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4975727" y="4509176"/>
              <a:ext cx="2451616" cy="438609"/>
            </a:xfrm>
            <a:prstGeom prst="roundRect">
              <a:avLst>
                <a:gd name="adj" fmla="val 3284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С</a:t>
              </a:r>
              <a:r>
                <a:rPr lang="ru-RU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квер 4-7 источник, парк «Цветник» (автополив)</a:t>
              </a:r>
              <a:endPara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4975727" y="5001954"/>
              <a:ext cx="2451616" cy="438609"/>
            </a:xfrm>
            <a:prstGeom prst="roundRect">
              <a:avLst>
                <a:gd name="adj" fmla="val 3284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Парк «Цветник»</a:t>
              </a:r>
              <a:endPara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</p:grpSp>
      <p:pic>
        <p:nvPicPr>
          <p:cNvPr id="56" name="Picture 2" descr="https://st4.depositphotos.com/16038092/23360/v/950/depositphotos_233608424-stock-illustration-spring-park-public-park-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03" y="1698934"/>
            <a:ext cx="3049185" cy="156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st4.depositphotos.com/16038092/23360/v/950/depositphotos_233608424-stock-illustration-spring-park-public-park-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18" y="1698934"/>
            <a:ext cx="3049185" cy="156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44"/>
          <p:cNvGrpSpPr/>
          <p:nvPr/>
        </p:nvGrpSpPr>
        <p:grpSpPr>
          <a:xfrm rot="5400000">
            <a:off x="6902656" y="426500"/>
            <a:ext cx="578693" cy="3696959"/>
            <a:chOff x="4714082" y="4501364"/>
            <a:chExt cx="1167405" cy="928694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4714876" y="5429264"/>
              <a:ext cx="1166611" cy="0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4250529" y="4964917"/>
              <a:ext cx="928694" cy="1588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44"/>
          <p:cNvGrpSpPr/>
          <p:nvPr/>
        </p:nvGrpSpPr>
        <p:grpSpPr>
          <a:xfrm rot="5400000">
            <a:off x="6649138" y="-320525"/>
            <a:ext cx="579480" cy="4197570"/>
            <a:chOff x="4712493" y="4481675"/>
            <a:chExt cx="1168994" cy="947589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4714876" y="5429264"/>
              <a:ext cx="1166611" cy="0"/>
            </a:xfrm>
            <a:prstGeom prst="line">
              <a:avLst/>
            </a:prstGeom>
            <a:ln w="50800" cap="rnd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4248940" y="4945228"/>
              <a:ext cx="928694" cy="1588"/>
            </a:xfrm>
            <a:prstGeom prst="line">
              <a:avLst/>
            </a:prstGeom>
            <a:ln w="50800" cap="rnd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81532455"/>
              </p:ext>
            </p:extLst>
          </p:nvPr>
        </p:nvGraphicFramePr>
        <p:xfrm>
          <a:off x="1714908" y="1684737"/>
          <a:ext cx="5190317" cy="3560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09459" y="313969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225,2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grpSp>
        <p:nvGrpSpPr>
          <p:cNvPr id="8" name="Группа 35"/>
          <p:cNvGrpSpPr/>
          <p:nvPr/>
        </p:nvGrpSpPr>
        <p:grpSpPr>
          <a:xfrm>
            <a:off x="1" y="1212870"/>
            <a:ext cx="2841451" cy="1114103"/>
            <a:chOff x="3425205" y="1278285"/>
            <a:chExt cx="2448272" cy="742268"/>
          </a:xfrm>
        </p:grpSpPr>
        <p:sp>
          <p:nvSpPr>
            <p:cNvPr id="9" name="Скругленный прямоугольник 8"/>
            <p:cNvSpPr/>
            <p:nvPr>
              <p:custDataLst>
                <p:tags r:id="rId8"/>
              </p:custDataLst>
            </p:nvPr>
          </p:nvSpPr>
          <p:spPr>
            <a:xfrm>
              <a:off x="3930051" y="1745832"/>
              <a:ext cx="1438578" cy="274721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3,00</a:t>
              </a:r>
              <a:endPara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1600" dirty="0" smtClean="0">
                  <a:latin typeface="+mj-lt"/>
                </a:rPr>
                <a:t>Приобретение </a:t>
              </a:r>
              <a:r>
                <a:rPr lang="ru-RU" sz="1400" dirty="0" smtClean="0">
                  <a:latin typeface="+mj-lt"/>
                </a:rPr>
                <a:t>земельного</a:t>
              </a:r>
              <a:r>
                <a:rPr lang="ru-RU" sz="1600" dirty="0" smtClean="0">
                  <a:latin typeface="+mj-lt"/>
                </a:rPr>
                <a:t> участка, для размещения кладбища</a:t>
              </a:r>
            </a:p>
          </p:txBody>
        </p:sp>
      </p:grpSp>
      <p:grpSp>
        <p:nvGrpSpPr>
          <p:cNvPr id="11" name="Группа 35"/>
          <p:cNvGrpSpPr/>
          <p:nvPr/>
        </p:nvGrpSpPr>
        <p:grpSpPr>
          <a:xfrm>
            <a:off x="6049271" y="2285949"/>
            <a:ext cx="2732420" cy="1288428"/>
            <a:chOff x="3454285" y="843312"/>
            <a:chExt cx="2448272" cy="1098931"/>
          </a:xfrm>
        </p:grpSpPr>
        <p:sp>
          <p:nvSpPr>
            <p:cNvPr id="12" name="Скругленный прямоугольник 11"/>
            <p:cNvSpPr/>
            <p:nvPr>
              <p:custDataLst>
                <p:tags r:id="rId7"/>
              </p:custDataLst>
            </p:nvPr>
          </p:nvSpPr>
          <p:spPr>
            <a:xfrm>
              <a:off x="3959352" y="1607457"/>
              <a:ext cx="1317316" cy="334786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7,00</a:t>
              </a:r>
              <a:endPara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3454285" y="843312"/>
              <a:ext cx="2448272" cy="78501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1600" dirty="0" smtClean="0">
                  <a:latin typeface="+mj-lt"/>
                </a:rPr>
                <a:t>ПСД на строительство детского сада 5-6 микрорайон</a:t>
              </a:r>
            </a:p>
          </p:txBody>
        </p:sp>
      </p:grpSp>
      <p:grpSp>
        <p:nvGrpSpPr>
          <p:cNvPr id="14" name="Группа 35"/>
          <p:cNvGrpSpPr/>
          <p:nvPr/>
        </p:nvGrpSpPr>
        <p:grpSpPr>
          <a:xfrm>
            <a:off x="-1" y="2564326"/>
            <a:ext cx="2855545" cy="1146512"/>
            <a:chOff x="3425205" y="1278285"/>
            <a:chExt cx="2448272" cy="694790"/>
          </a:xfrm>
        </p:grpSpPr>
        <p:sp>
          <p:nvSpPr>
            <p:cNvPr id="15" name="Скругленный прямоугольник 14"/>
            <p:cNvSpPr/>
            <p:nvPr>
              <p:custDataLst>
                <p:tags r:id="rId6"/>
              </p:custDataLst>
            </p:nvPr>
          </p:nvSpPr>
          <p:spPr>
            <a:xfrm>
              <a:off x="3915894" y="1717702"/>
              <a:ext cx="1400012" cy="25537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26,2</a:t>
              </a:r>
              <a:endPara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6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1600" dirty="0" smtClean="0">
                  <a:latin typeface="+mj-lt"/>
                </a:rPr>
                <a:t>Строительство подъездной дороги к МКД пер.Малиновского</a:t>
              </a:r>
            </a:p>
          </p:txBody>
        </p:sp>
      </p:grpSp>
      <p:grpSp>
        <p:nvGrpSpPr>
          <p:cNvPr id="17" name="Группа 35"/>
          <p:cNvGrpSpPr/>
          <p:nvPr/>
        </p:nvGrpSpPr>
        <p:grpSpPr>
          <a:xfrm>
            <a:off x="2842914" y="5205010"/>
            <a:ext cx="2951042" cy="1408647"/>
            <a:chOff x="3425205" y="1144204"/>
            <a:chExt cx="2448272" cy="864769"/>
          </a:xfrm>
        </p:grpSpPr>
        <p:sp>
          <p:nvSpPr>
            <p:cNvPr id="18" name="Скругленный прямоугольник 17"/>
            <p:cNvSpPr/>
            <p:nvPr>
              <p:custDataLst>
                <p:tags r:id="rId5"/>
              </p:custDataLst>
            </p:nvPr>
          </p:nvSpPr>
          <p:spPr>
            <a:xfrm>
              <a:off x="4071976" y="1769119"/>
              <a:ext cx="1154729" cy="239854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125,4</a:t>
              </a:r>
              <a:endPara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3425205" y="1144204"/>
              <a:ext cx="2448272" cy="601629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lvl="0" algn="ctr">
                <a:lnSpc>
                  <a:spcPts val="1600"/>
                </a:lnSpc>
              </a:pPr>
              <a:r>
                <a:rPr lang="ru-RU" sz="1600" dirty="0" smtClean="0">
                  <a:latin typeface="+mj-lt"/>
                </a:rPr>
                <a:t>Строительство жилого дома в целях переселения из аварийного жилого фонда</a:t>
              </a:r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21767" y="3855475"/>
            <a:ext cx="2717322" cy="1443853"/>
            <a:chOff x="3425205" y="1041626"/>
            <a:chExt cx="2448272" cy="932672"/>
          </a:xfrm>
        </p:grpSpPr>
        <p:sp>
          <p:nvSpPr>
            <p:cNvPr id="21" name="Скругленный прямоугольник 20"/>
            <p:cNvSpPr/>
            <p:nvPr>
              <p:custDataLst>
                <p:tags r:id="rId4"/>
              </p:custDataLst>
            </p:nvPr>
          </p:nvSpPr>
          <p:spPr>
            <a:xfrm>
              <a:off x="3938469" y="1708470"/>
              <a:ext cx="1388353" cy="265828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58,3</a:t>
              </a:r>
              <a:endPara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3425205" y="1041626"/>
              <a:ext cx="2448272" cy="70420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  <a:defRPr/>
              </a:pPr>
              <a:r>
                <a:rPr lang="ru-RU" sz="1600" dirty="0" smtClean="0">
                  <a:latin typeface="+mj-lt"/>
                </a:rPr>
                <a:t>Реконструкция поля стадиона «Центральный»</a:t>
              </a: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505687" y="490734"/>
            <a:ext cx="6668813" cy="442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 algn="ctr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Бюджетные инвестиции в 2021 году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30738" y="1119188"/>
            <a:ext cx="364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Средства местного бюджета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30738" y="1617089"/>
            <a:ext cx="412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 вышестоящих бюджетов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98714" y="5699423"/>
            <a:ext cx="2428541" cy="908590"/>
            <a:chOff x="3425205" y="1936312"/>
            <a:chExt cx="2448272" cy="929320"/>
          </a:xfrm>
        </p:grpSpPr>
        <p:sp>
          <p:nvSpPr>
            <p:cNvPr id="37" name="Скругленный прямоугольник 36"/>
            <p:cNvSpPr/>
            <p:nvPr>
              <p:custDataLst>
                <p:tags r:id="rId3"/>
              </p:custDataLst>
            </p:nvPr>
          </p:nvSpPr>
          <p:spPr>
            <a:xfrm>
              <a:off x="3814428" y="2468037"/>
              <a:ext cx="1530653" cy="397595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0,7</a:t>
              </a:r>
              <a:endPara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8" name="AutoShape 32"/>
            <p:cNvSpPr>
              <a:spLocks noChangeArrowheads="1"/>
            </p:cNvSpPr>
            <p:nvPr/>
          </p:nvSpPr>
          <p:spPr bwMode="auto">
            <a:xfrm>
              <a:off x="3425205" y="1936312"/>
              <a:ext cx="2448272" cy="531725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1600" dirty="0" smtClean="0">
                  <a:latin typeface="+mj-lt"/>
                </a:rPr>
                <a:t>Оборудование уличного освещения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044698" y="5213637"/>
            <a:ext cx="2922199" cy="1341805"/>
            <a:chOff x="3450283" y="1779324"/>
            <a:chExt cx="2448272" cy="999182"/>
          </a:xfrm>
        </p:grpSpPr>
        <p:sp>
          <p:nvSpPr>
            <p:cNvPr id="43" name="Скругленный прямоугольник 42"/>
            <p:cNvSpPr/>
            <p:nvPr>
              <p:custDataLst>
                <p:tags r:id="rId2"/>
              </p:custDataLst>
            </p:nvPr>
          </p:nvSpPr>
          <p:spPr>
            <a:xfrm>
              <a:off x="3995959" y="2440213"/>
              <a:ext cx="1151983" cy="33829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2,8</a:t>
              </a:r>
              <a:endPara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4" name="AutoShape 32"/>
            <p:cNvSpPr>
              <a:spLocks noChangeArrowheads="1"/>
            </p:cNvSpPr>
            <p:nvPr/>
          </p:nvSpPr>
          <p:spPr bwMode="auto">
            <a:xfrm>
              <a:off x="3450283" y="1779324"/>
              <a:ext cx="2448272" cy="620912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1200" dirty="0">
                  <a:latin typeface="+mj-lt"/>
                </a:rPr>
                <a:t>Планировка территории  для размещения образовательного центра и строительства жилых домов для многодетных семей</a:t>
              </a:r>
              <a:endParaRPr lang="ru-RU" sz="1200" dirty="0" smtClean="0">
                <a:latin typeface="+mj-lt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075068" y="3761117"/>
            <a:ext cx="2893583" cy="1319842"/>
            <a:chOff x="3425205" y="1936312"/>
            <a:chExt cx="2448272" cy="831497"/>
          </a:xfrm>
        </p:grpSpPr>
        <p:sp>
          <p:nvSpPr>
            <p:cNvPr id="46" name="Скругленный прямоугольник 45"/>
            <p:cNvSpPr/>
            <p:nvPr>
              <p:custDataLst>
                <p:tags r:id="rId1"/>
              </p:custDataLst>
            </p:nvPr>
          </p:nvSpPr>
          <p:spPr>
            <a:xfrm>
              <a:off x="3829333" y="2490643"/>
              <a:ext cx="1530653" cy="277166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1,8</a:t>
              </a:r>
              <a:endParaRPr lang="ru-RU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7" name="AutoShape 32"/>
            <p:cNvSpPr>
              <a:spLocks noChangeArrowheads="1"/>
            </p:cNvSpPr>
            <p:nvPr/>
          </p:nvSpPr>
          <p:spPr bwMode="auto">
            <a:xfrm>
              <a:off x="3425205" y="1936312"/>
              <a:ext cx="2448272" cy="531725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1600" dirty="0">
                  <a:latin typeface="+mj-lt"/>
                </a:rPr>
                <a:t>Планировка территории  для размещения ФОК и размещения образовательного центра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3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14383083"/>
              </p:ext>
            </p:extLst>
          </p:nvPr>
        </p:nvGraphicFramePr>
        <p:xfrm>
          <a:off x="2924175" y="3554651"/>
          <a:ext cx="5981700" cy="240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80975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Долговая нагрузка бюджета</a:t>
            </a:r>
          </a:p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города-курорта Пятигорска</a:t>
            </a:r>
            <a:endParaRPr lang="ru-RU" sz="2800" b="1" kern="0" dirty="0"/>
          </a:p>
        </p:txBody>
      </p:sp>
      <p:sp>
        <p:nvSpPr>
          <p:cNvPr id="13" name="TextBox 10"/>
          <p:cNvSpPr txBox="1"/>
          <p:nvPr/>
        </p:nvSpPr>
        <p:spPr>
          <a:xfrm rot="10800000" flipV="1">
            <a:off x="7789546" y="3837407"/>
            <a:ext cx="792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77,9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%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62145187"/>
              </p:ext>
            </p:extLst>
          </p:nvPr>
        </p:nvGraphicFramePr>
        <p:xfrm>
          <a:off x="-114300" y="7715144"/>
          <a:ext cx="9039225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61587" y="3938771"/>
            <a:ext cx="252448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Arial Cyr" panose="020B0604020202020204" pitchFamily="34" charset="0"/>
                <a:cs typeface="Arial Cyr" panose="020B0604020202020204" pitchFamily="34" charset="0"/>
              </a:rPr>
              <a:t>О</a:t>
            </a:r>
            <a:r>
              <a:rPr lang="ru-RU" sz="17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тношение объема муниципального долга к собственным доходам  бюджета  (%)</a:t>
            </a:r>
            <a:endParaRPr lang="ru-RU" sz="17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338" y="2011699"/>
            <a:ext cx="22577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Муниципальный долг  (млн. руб.) </a:t>
            </a:r>
            <a:endParaRPr lang="ru-RU" sz="17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229435"/>
              </p:ext>
            </p:extLst>
          </p:nvPr>
        </p:nvGraphicFramePr>
        <p:xfrm>
          <a:off x="2156604" y="1310410"/>
          <a:ext cx="6987396" cy="2278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7573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207698" y="203354"/>
            <a:ext cx="793630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обслуживание муниципального долга </a:t>
            </a:r>
          </a:p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города-курорта Пятигорска</a:t>
            </a:r>
            <a:endParaRPr lang="ru-RU" sz="2800" b="1" kern="0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306557967"/>
              </p:ext>
            </p:extLst>
          </p:nvPr>
        </p:nvGraphicFramePr>
        <p:xfrm>
          <a:off x="-114300" y="7715144"/>
          <a:ext cx="9039225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61587" y="3938771"/>
            <a:ext cx="25244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Доля расходов на обслуживание муниципального долга в общем объеме расходов (без субвенций), (%)</a:t>
            </a:r>
            <a:endParaRPr lang="ru-RU" sz="17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338" y="2011699"/>
            <a:ext cx="22577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Расходы на обслуживание муниципального долга (млн. руб.) </a:t>
            </a:r>
            <a:endParaRPr lang="ru-RU" sz="17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1495"/>
              </p:ext>
            </p:extLst>
          </p:nvPr>
        </p:nvGraphicFramePr>
        <p:xfrm>
          <a:off x="2705100" y="1310410"/>
          <a:ext cx="6126976" cy="2278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728304"/>
              </p:ext>
            </p:extLst>
          </p:nvPr>
        </p:nvGraphicFramePr>
        <p:xfrm>
          <a:off x="2800350" y="3470078"/>
          <a:ext cx="6126976" cy="2278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316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26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4036" y="1697399"/>
            <a:ext cx="864096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 w="11430"/>
                <a:solidFill>
                  <a:srgbClr val="333399"/>
                </a:solidFill>
                <a:effectLst>
                  <a:glow rad="1905000">
                    <a:srgbClr val="DAEDEF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en-US" sz="3400" b="1" i="0" u="none" strike="noStrike" kern="0" cap="none" spc="0" normalizeH="0" baseline="0" noProof="0" dirty="0">
              <a:ln w="11430"/>
              <a:solidFill>
                <a:srgbClr val="333399"/>
              </a:solidFill>
              <a:effectLst>
                <a:glow rad="1905000">
                  <a:srgbClr val="DAEDEF">
                    <a:satMod val="175000"/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036" y="5776753"/>
            <a:ext cx="6353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</a:rPr>
              <a:t>Докладчик 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Карпова Виктория Владимировна,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Заместитель главы администрации города Пятигорска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2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724" y="274638"/>
            <a:ext cx="7458075" cy="99218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Прогноз социально-экономического развития города-курорта Пятигорска</a:t>
            </a: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231656"/>
              </p:ext>
            </p:extLst>
          </p:nvPr>
        </p:nvGraphicFramePr>
        <p:xfrm>
          <a:off x="200024" y="2730500"/>
          <a:ext cx="238125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51"/>
              </a:tblGrid>
              <a:tr h="2692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     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214,30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2020                   214,28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2021                   214,28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2022                   214,31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2023                   214,36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0975" y="2047876"/>
            <a:ext cx="250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10000"/>
                  </a:schemeClr>
                </a:solidFill>
                <a:latin typeface="Arial"/>
              </a:rPr>
              <a:t>Численность населения (среднегодовая)</a:t>
            </a:r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, тыс. чел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150" y="1971675"/>
            <a:ext cx="3276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Среднесписочная численность работающих (по крупным и средним предприятиям), тыс. чел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859012"/>
              </p:ext>
            </p:extLst>
          </p:nvPr>
        </p:nvGraphicFramePr>
        <p:xfrm>
          <a:off x="3219450" y="2730500"/>
          <a:ext cx="231457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576"/>
              </a:tblGrid>
              <a:tr h="2425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     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37,11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2020                    37,21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2021                    37,24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2022                    37,26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2023                    37,29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72175" y="1975598"/>
            <a:ext cx="3171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Численность работающих (по субъектам малого предпринимательства), тыс. чел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256997"/>
              </p:ext>
            </p:extLst>
          </p:nvPr>
        </p:nvGraphicFramePr>
        <p:xfrm>
          <a:off x="6153150" y="2749550"/>
          <a:ext cx="244792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926"/>
              </a:tblGrid>
              <a:tr h="2711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2019                      31,82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2020                      31,27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2021                      31,45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2022                      32,02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2023                      32,45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2874" y="4552950"/>
            <a:ext cx="265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Индекс потребительских цен, % к предыдущему году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334766"/>
              </p:ext>
            </p:extLst>
          </p:nvPr>
        </p:nvGraphicFramePr>
        <p:xfrm>
          <a:off x="190500" y="5143500"/>
          <a:ext cx="2438400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2019                      104,6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2020                      103,5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2021                      103,8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2022                      104,0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2023                      104,1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57500" y="4457700"/>
            <a:ext cx="3305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Объем инвестиций в основной капитал по крупным и средним организациям, млн. руб.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748757"/>
              </p:ext>
            </p:extLst>
          </p:nvPr>
        </p:nvGraphicFramePr>
        <p:xfrm>
          <a:off x="3219449" y="5181600"/>
          <a:ext cx="229552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/>
              </a:tblGrid>
              <a:tr h="269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2019                  4374,8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2020                  4116,2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2021                  4256,6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2022                  4496,5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2023                  4848,9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943600" y="458152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Ввод в эксплуатацию общей площади жилых домов, тыс. кв.м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191290"/>
              </p:ext>
            </p:extLst>
          </p:nvPr>
        </p:nvGraphicFramePr>
        <p:xfrm>
          <a:off x="6162675" y="5181600"/>
          <a:ext cx="252412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26"/>
              </a:tblGrid>
              <a:tr h="2755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2019                          61,8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2020                          62,0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2021                          62,5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2022                          63,0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2023                          63,7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66700" y="1552575"/>
            <a:ext cx="895350" cy="4095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95375" y="158115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266825" y="159067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факт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09825" y="1552575"/>
            <a:ext cx="895350" cy="4095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400425" y="160972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оценка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95825" y="1543050"/>
            <a:ext cx="895350" cy="40957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762625" y="161925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прогноз</a:t>
            </a:r>
          </a:p>
        </p:txBody>
      </p:sp>
    </p:spTree>
    <p:extLst>
      <p:ext uri="{BB962C8B-B14F-4D97-AF65-F5344CB8AC3E}">
        <p14:creationId xmlns:p14="http://schemas.microsoft.com/office/powerpoint/2010/main" val="32593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87376"/>
              </p:ext>
            </p:extLst>
          </p:nvPr>
        </p:nvGraphicFramePr>
        <p:xfrm>
          <a:off x="1" y="1361512"/>
          <a:ext cx="9144000" cy="5498072"/>
        </p:xfrm>
        <a:graphic>
          <a:graphicData uri="http://schemas.openxmlformats.org/drawingml/2006/table">
            <a:tbl>
              <a:tblPr firstRow="1" bandRow="1"/>
              <a:tblGrid>
                <a:gridCol w="4439068"/>
                <a:gridCol w="1248740"/>
                <a:gridCol w="1248740"/>
                <a:gridCol w="1135951"/>
                <a:gridCol w="1071501"/>
              </a:tblGrid>
              <a:tr h="986638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2020</a:t>
                      </a:r>
                      <a:endParaRPr kumimoji="0" lang="ru-RU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394655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Первоначальный бюджет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плановый период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3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b="1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4507</a:t>
                      </a:r>
                      <a:endParaRPr kumimoji="0" lang="ru-RU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5131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4860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4603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480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1786</a:t>
                      </a:r>
                      <a:endParaRPr lang="ru-RU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1748</a:t>
                      </a:r>
                      <a:endParaRPr lang="ru-RU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1793</a:t>
                      </a:r>
                      <a:endParaRPr lang="ru-RU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1714</a:t>
                      </a:r>
                      <a:endParaRPr lang="ru-RU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4968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2721</a:t>
                      </a:r>
                      <a:endParaRPr lang="ru-RU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3383</a:t>
                      </a:r>
                      <a:endParaRPr lang="ru-RU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3067</a:t>
                      </a:r>
                      <a:endParaRPr lang="ru-RU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2889</a:t>
                      </a:r>
                      <a:endParaRPr lang="ru-RU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49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2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5082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5265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4930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4673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59975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Текущие расходы</a:t>
                      </a:r>
                      <a:endParaRPr lang="ru-RU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4867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5044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4732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4673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99755">
                <a:tc>
                  <a:txBody>
                    <a:bodyPr/>
                    <a:lstStyle/>
                    <a:p>
                      <a:r>
                        <a:rPr lang="ru-RU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расходы</a:t>
                      </a:r>
                      <a:endParaRPr lang="ru-RU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215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221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198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99755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  <a:endParaRPr lang="ru-RU" sz="2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Основные параметры проекта бюджета</a:t>
            </a:r>
            <a:endParaRPr lang="ru-RU" sz="2800" b="1" dirty="0">
              <a:latin typeface="+mn-lt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871637" y="97415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48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-442040" y="1"/>
            <a:ext cx="9681471" cy="7189975"/>
            <a:chOff x="-442040" y="1"/>
            <a:chExt cx="9681471" cy="7189975"/>
          </a:xfrm>
        </p:grpSpPr>
        <p:sp>
          <p:nvSpPr>
            <p:cNvPr id="32" name="TextBox 31"/>
            <p:cNvSpPr txBox="1"/>
            <p:nvPr/>
          </p:nvSpPr>
          <p:spPr>
            <a:xfrm>
              <a:off x="1285336" y="334872"/>
              <a:ext cx="7515288" cy="79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6088" indent="-446088" algn="ctr">
                <a:lnSpc>
                  <a:spcPct val="80000"/>
                </a:lnSpc>
                <a:defRPr/>
              </a:pPr>
              <a:r>
                <a:rPr lang="ru-RU" altLang="ru-RU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j-ea"/>
                  <a:cs typeface="+mj-cs"/>
                </a:rPr>
                <a:t>СТРУКТУРА ДОХОДОВ БЮДЖЕТА ГОРОДА – КУРОРТА ПЯТИГОРСКА</a:t>
              </a:r>
              <a:endParaRPr lang="ru-RU" alt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endParaRPr>
            </a:p>
          </p:txBody>
        </p:sp>
        <p:graphicFrame>
          <p:nvGraphicFramePr>
            <p:cNvPr id="26" name="Диаграмма 25"/>
            <p:cNvGraphicFramePr/>
            <p:nvPr>
              <p:custDataLst>
                <p:tags r:id="rId1"/>
              </p:custDataLst>
              <p:extLst>
                <p:ext uri="{D42A27DB-BD31-4B8C-83A1-F6EECF244321}">
                  <p14:modId xmlns:p14="http://schemas.microsoft.com/office/powerpoint/2010/main" val="1720735093"/>
                </p:ext>
              </p:extLst>
            </p:nvPr>
          </p:nvGraphicFramePr>
          <p:xfrm>
            <a:off x="-442039" y="1414966"/>
            <a:ext cx="7880482" cy="4071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7" name="Номер слайда 5"/>
            <p:cNvSpPr txBox="1">
              <a:spLocks/>
            </p:cNvSpPr>
            <p:nvPr/>
          </p:nvSpPr>
          <p:spPr>
            <a:xfrm>
              <a:off x="6546933" y="6334293"/>
              <a:ext cx="1993816" cy="343917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 algn="r">
                <a:defRPr sz="1600" b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</a:endParaRPr>
            </a:p>
          </p:txBody>
        </p:sp>
        <p:sp>
          <p:nvSpPr>
            <p:cNvPr id="28" name="TextBox 27"/>
            <p:cNvSpPr txBox="1"/>
            <p:nvPr>
              <p:custDataLst>
                <p:tags r:id="rId2"/>
              </p:custDataLst>
            </p:nvPr>
          </p:nvSpPr>
          <p:spPr>
            <a:xfrm>
              <a:off x="7452934" y="1319106"/>
              <a:ext cx="1576185" cy="347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i="1" dirty="0" smtClean="0">
                  <a:ln>
                    <a:solidFill>
                      <a:schemeClr val="tx1"/>
                    </a:solidFill>
                  </a:ln>
                  <a:ea typeface="Tahoma" pitchFamily="34" charset="0"/>
                  <a:cs typeface="Tahoma" pitchFamily="34" charset="0"/>
                </a:rPr>
                <a:t>млн. рублей</a:t>
              </a:r>
              <a:endParaRPr lang="ru-RU" i="1" dirty="0">
                <a:ln>
                  <a:solidFill>
                    <a:schemeClr val="tx1"/>
                  </a:solidFill>
                </a:ln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29" name="Диаграмма 28"/>
            <p:cNvGraphicFramePr/>
            <p:nvPr>
              <p:custDataLst>
                <p:tags r:id="rId3"/>
              </p:custDataLst>
              <p:extLst>
                <p:ext uri="{D42A27DB-BD31-4B8C-83A1-F6EECF244321}">
                  <p14:modId xmlns:p14="http://schemas.microsoft.com/office/powerpoint/2010/main" val="4034019036"/>
                </p:ext>
              </p:extLst>
            </p:nvPr>
          </p:nvGraphicFramePr>
          <p:xfrm>
            <a:off x="-374750" y="2825298"/>
            <a:ext cx="7861914" cy="216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30" name="Диаграмма 29"/>
            <p:cNvGraphicFramePr/>
            <p:nvPr>
              <p:custDataLst>
                <p:tags r:id="rId4"/>
              </p:custDataLst>
              <p:extLst>
                <p:ext uri="{D42A27DB-BD31-4B8C-83A1-F6EECF244321}">
                  <p14:modId xmlns:p14="http://schemas.microsoft.com/office/powerpoint/2010/main" val="4176698367"/>
                </p:ext>
              </p:extLst>
            </p:nvPr>
          </p:nvGraphicFramePr>
          <p:xfrm>
            <a:off x="-442040" y="3699176"/>
            <a:ext cx="7880483" cy="14181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31" name="Диаграмма 30"/>
            <p:cNvGraphicFramePr/>
            <p:nvPr>
              <p:custDataLst>
                <p:tags r:id="rId5"/>
              </p:custDataLst>
              <p:extLst>
                <p:ext uri="{D42A27DB-BD31-4B8C-83A1-F6EECF244321}">
                  <p14:modId xmlns:p14="http://schemas.microsoft.com/office/powerpoint/2010/main" val="3931922907"/>
                </p:ext>
              </p:extLst>
            </p:nvPr>
          </p:nvGraphicFramePr>
          <p:xfrm>
            <a:off x="-286586" y="4835786"/>
            <a:ext cx="7830427" cy="23541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0" y="5736742"/>
              <a:ext cx="1025391" cy="550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2017 (отчет)</a:t>
              </a:r>
              <a:endParaRPr lang="ru-RU" sz="16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5391" y="5736371"/>
              <a:ext cx="989787" cy="550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2018 (отчет)</a:t>
              </a:r>
              <a:endParaRPr lang="ru-RU" sz="16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42591" y="5762992"/>
              <a:ext cx="1032512" cy="550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2019 (отчет)</a:t>
              </a:r>
              <a:endParaRPr lang="ru-RU" sz="16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75103" y="5762992"/>
              <a:ext cx="11066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2020 (оценка)</a:t>
              </a:r>
              <a:endParaRPr lang="ru-RU" sz="16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86185" y="5754932"/>
              <a:ext cx="11468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2021 (проект)</a:t>
              </a:r>
              <a:endParaRPr lang="ru-RU" sz="16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65229" y="5780050"/>
              <a:ext cx="1142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2022 (проект)</a:t>
              </a:r>
              <a:endParaRPr lang="ru-RU" sz="1600" b="1" dirty="0"/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27337" y="5744928"/>
              <a:ext cx="7111107" cy="1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105115" y="1820136"/>
              <a:ext cx="2086711" cy="3062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2000" b="1" i="1" dirty="0">
                  <a:solidFill>
                    <a:srgbClr val="CC6600"/>
                  </a:solidFill>
                  <a:ea typeface="Tahoma" pitchFamily="34" charset="0"/>
                  <a:cs typeface="Tahoma" pitchFamily="34" charset="0"/>
                </a:rPr>
                <a:t>Всего доходов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02564" y="3034480"/>
              <a:ext cx="1872503" cy="56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900" b="1" i="1" dirty="0">
                  <a:solidFill>
                    <a:srgbClr val="FFFF00"/>
                  </a:solidFill>
                  <a:ea typeface="Tahoma" pitchFamily="34" charset="0"/>
                  <a:cs typeface="Tahoma" pitchFamily="34" charset="0"/>
                </a:rPr>
                <a:t>Налоговые доходы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28826" y="4283360"/>
              <a:ext cx="1866239" cy="56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900" b="1" i="1" dirty="0">
                  <a:solidFill>
                    <a:schemeClr val="accent2"/>
                  </a:solidFill>
                  <a:ea typeface="Tahoma" pitchFamily="34" charset="0"/>
                  <a:cs typeface="Tahoma" pitchFamily="34" charset="0"/>
                </a:rPr>
                <a:t>Неналоговые доходы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11463" y="5190931"/>
              <a:ext cx="2127968" cy="56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900" b="1" i="1" dirty="0">
                  <a:solidFill>
                    <a:srgbClr val="FF5050"/>
                  </a:solidFill>
                  <a:ea typeface="Tahoma" pitchFamily="34" charset="0"/>
                  <a:cs typeface="Tahoma" pitchFamily="34" charset="0"/>
                </a:rPr>
                <a:t>Безвозмездные поступления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48966" y="5744929"/>
              <a:ext cx="1089478" cy="550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2023 </a:t>
              </a:r>
              <a:r>
                <a:rPr lang="ru-RU" sz="1600" b="1" dirty="0"/>
                <a:t>(проект)</a:t>
              </a:r>
            </a:p>
          </p:txBody>
        </p:sp>
        <p:pic>
          <p:nvPicPr>
            <p:cNvPr id="46" name="Picture 11" descr="5gor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1"/>
              <a:ext cx="1182255" cy="1477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45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469055"/>
              </p:ext>
            </p:extLst>
          </p:nvPr>
        </p:nvGraphicFramePr>
        <p:xfrm>
          <a:off x="0" y="1409701"/>
          <a:ext cx="9144001" cy="55084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23752"/>
                <a:gridCol w="763891"/>
                <a:gridCol w="786581"/>
                <a:gridCol w="869777"/>
              </a:tblGrid>
              <a:tr h="377026">
                <a:tc>
                  <a:txBody>
                    <a:bodyPr/>
                    <a:lstStyle/>
                    <a:p>
                      <a:pPr algn="ctr"/>
                      <a:r>
                        <a:rPr lang="ru-RU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Изменения</a:t>
                      </a:r>
                      <a:endParaRPr lang="ru-RU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4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2021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4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2022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4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2023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4E9"/>
                    </a:solidFill>
                  </a:tcPr>
                </a:tc>
              </a:tr>
              <a:tr h="842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Ежегодное уменьшение норматива отчислений от НДФЛ, при этом: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году увеличение ФОТ по отдельным налогоплательщикам;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2023 году – без допнорматива от НДФЛ (без замещения дотации на БО)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-66,3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+64,2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-102,3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дифференцированного норматива отчислений с доходов от уплаты акцизов</a:t>
                      </a:r>
                      <a:endParaRPr lang="ru-RU" sz="1600" b="0" i="1" kern="1200" dirty="0" smtClean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11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Изменение доходов от налогов на совокупный доход, за счет: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зачисления с 01.01.2021г.  УСН (по нормативу отчислений в размере 15%);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отмены ЕНВД с 2021 года;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предоставления до 2024 года «налоговых каникул» по ЕНВД и Патенту для отдельных </a:t>
                      </a:r>
                      <a:r>
                        <a:rPr lang="ru-RU" sz="14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категорий налогоплательщиков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+24,4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-29,2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+12,7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Увеличение общей суммы доходов от местных налогов с физических лиц, в связи с применением новой кадастровой стоимости объектов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недвижимости и земельных участков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+11,4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059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доходов от использования муниципального имущества, в том числе за счет планирования арендной платы за земли по действующим в 2020г. договорам аренды земли (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учета ожидаемых возвратов</a:t>
                      </a:r>
                      <a:r>
                        <a:rPr lang="ru-RU" sz="14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зачетов сумм переплат, сложившихся за период 2016-2018гг., в связи с постановлением</a:t>
                      </a:r>
                      <a:r>
                        <a:rPr lang="ru-RU" sz="14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Правительства РФ от 05.05.2017г. № 531)</a:t>
                      </a:r>
                      <a:endParaRPr lang="ru-RU" sz="1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58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Уменьшение доходов от реализации муниципального 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-15,2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209674" y="167410"/>
            <a:ext cx="7934325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Изменение налогового и бюджетного законодательства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71637" y="102178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0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59967318"/>
              </p:ext>
            </p:extLst>
          </p:nvPr>
        </p:nvGraphicFramePr>
        <p:xfrm>
          <a:off x="86264" y="1324924"/>
          <a:ext cx="5226745" cy="236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90818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Структура и динамика поступлений налоговых доходов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419979"/>
              </p:ext>
            </p:extLst>
          </p:nvPr>
        </p:nvGraphicFramePr>
        <p:xfrm>
          <a:off x="274320" y="1897380"/>
          <a:ext cx="5661660" cy="4175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260" y="1493520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1341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900" y="1472148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0220" y="1472147"/>
            <a:ext cx="57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7920" y="1411188"/>
            <a:ext cx="67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1630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8480" y="145988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1555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14239392"/>
              </p:ext>
            </p:extLst>
          </p:nvPr>
        </p:nvGraphicFramePr>
        <p:xfrm>
          <a:off x="5234940" y="1871365"/>
          <a:ext cx="4099560" cy="348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57110" y="1059774"/>
            <a:ext cx="1684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9760" y="5448300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в 2021 году</a:t>
            </a:r>
          </a:p>
        </p:txBody>
      </p:sp>
      <p:pic>
        <p:nvPicPr>
          <p:cNvPr id="13" name="Picture 11" descr="5g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258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7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183198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Структура и динамика поступлений неналоговых доходов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29129"/>
              </p:ext>
            </p:extLst>
          </p:nvPr>
        </p:nvGraphicFramePr>
        <p:xfrm>
          <a:off x="68580" y="1737360"/>
          <a:ext cx="5692140" cy="500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14886251"/>
              </p:ext>
            </p:extLst>
          </p:nvPr>
        </p:nvGraphicFramePr>
        <p:xfrm>
          <a:off x="22860" y="1958340"/>
          <a:ext cx="4937760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804451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169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9640" y="1958339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3060" y="1828799"/>
            <a:ext cx="57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7440" y="1804451"/>
            <a:ext cx="67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1828799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98374467"/>
              </p:ext>
            </p:extLst>
          </p:nvPr>
        </p:nvGraphicFramePr>
        <p:xfrm>
          <a:off x="5189220" y="1695511"/>
          <a:ext cx="4312920" cy="362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23760" y="1295400"/>
            <a:ext cx="179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0240" y="5242560"/>
            <a:ext cx="2849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</a:t>
            </a:r>
          </a:p>
        </p:txBody>
      </p:sp>
      <p:pic>
        <p:nvPicPr>
          <p:cNvPr id="13" name="Picture 11" descr="5g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1819259"/>
              </p:ext>
            </p:extLst>
          </p:nvPr>
        </p:nvGraphicFramePr>
        <p:xfrm>
          <a:off x="-31055" y="1804450"/>
          <a:ext cx="5455920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167410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Структура и динамика безвозмездных поступления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091047"/>
              </p:ext>
            </p:extLst>
          </p:nvPr>
        </p:nvGraphicFramePr>
        <p:xfrm>
          <a:off x="0" y="1102605"/>
          <a:ext cx="5928203" cy="563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521022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3511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4420" y="1613949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3497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8320" y="1650562"/>
            <a:ext cx="57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3383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1613949"/>
            <a:ext cx="67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3068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3760" y="163829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2888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441811468"/>
              </p:ext>
            </p:extLst>
          </p:nvPr>
        </p:nvGraphicFramePr>
        <p:xfrm>
          <a:off x="5212080" y="1231462"/>
          <a:ext cx="3992880" cy="407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78780" y="4953143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езвозмездных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в 2021 году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7580" y="988814"/>
            <a:ext cx="183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13" name="Picture 11" descr="5g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E5kHx1XUWUzoWLelWVi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AyM2BhF0iAg8Rb1.lqy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82pUk.HECIl7RnakaI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dkfYmCukC_TBNUSBadq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3vuTSfCkOCt7RTS_gqS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E5kHx1XUWUzoWLelWVi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E5kHx1XUWUzoWLelWVi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E5kHx1XUWUzoWLelWV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redeterminado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defRPr sz="12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39648</TotalTime>
  <Words>1883</Words>
  <Application>Microsoft Office PowerPoint</Application>
  <PresentationFormat>Экран (4:3)</PresentationFormat>
  <Paragraphs>637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Diseño predeterminado</vt:lpstr>
      <vt:lpstr>Бумажная</vt:lpstr>
      <vt:lpstr>1_Diseño predeterminado</vt:lpstr>
      <vt:lpstr>ПРОЕКТ БЮДЖЕТА города-курорта Пятигорска на 2021 год и плановый период 2022-2023 годов</vt:lpstr>
      <vt:lpstr>ОСНОВНЫЕ НАПРАВЛЕНИЯ НАЛОГОВОЙ И БЮДЖЕТНОЙ ПОЛИТИКИ</vt:lpstr>
      <vt:lpstr>Прогноз социально-экономического развития города-курорта Пятигорска</vt:lpstr>
      <vt:lpstr>Основные параметры проекта бюджета</vt:lpstr>
      <vt:lpstr>Презентация PowerPoint</vt:lpstr>
      <vt:lpstr>     Изменение налогового и бюджетного законодательства</vt:lpstr>
      <vt:lpstr>Структура и динамика поступлений налоговых доходов</vt:lpstr>
      <vt:lpstr>Структура и динамика поступлений неналоговых доходов</vt:lpstr>
      <vt:lpstr>Структура и динамика безвозмездных поступления</vt:lpstr>
      <vt:lpstr>Динамика и программная структура расходов бюджета</vt:lpstr>
      <vt:lpstr>Национальные проекты в 2021 году</vt:lpstr>
      <vt:lpstr>СОФИНАНСИРОВАНИЕ в 2021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SUPERUSER</cp:lastModifiedBy>
  <cp:revision>2251</cp:revision>
  <cp:lastPrinted>2020-11-25T14:45:46Z</cp:lastPrinted>
  <dcterms:created xsi:type="dcterms:W3CDTF">2013-11-05T05:51:37Z</dcterms:created>
  <dcterms:modified xsi:type="dcterms:W3CDTF">2020-12-09T15:19:26Z</dcterms:modified>
</cp:coreProperties>
</file>