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62" r:id="rId2"/>
  </p:sldMasterIdLst>
  <p:notesMasterIdLst>
    <p:notesMasterId r:id="rId15"/>
  </p:notesMasterIdLst>
  <p:handoutMasterIdLst>
    <p:handoutMasterId r:id="rId16"/>
  </p:handoutMasterIdLst>
  <p:sldIdLst>
    <p:sldId id="347" r:id="rId3"/>
    <p:sldId id="507" r:id="rId4"/>
    <p:sldId id="502" r:id="rId5"/>
    <p:sldId id="501" r:id="rId6"/>
    <p:sldId id="515" r:id="rId7"/>
    <p:sldId id="519" r:id="rId8"/>
    <p:sldId id="490" r:id="rId9"/>
    <p:sldId id="521" r:id="rId10"/>
    <p:sldId id="510" r:id="rId11"/>
    <p:sldId id="496" r:id="rId12"/>
    <p:sldId id="513" r:id="rId13"/>
    <p:sldId id="514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6600"/>
    <a:srgbClr val="FFFFCC"/>
    <a:srgbClr val="FFCC99"/>
    <a:srgbClr val="292929"/>
    <a:srgbClr val="996633"/>
    <a:srgbClr val="CC6600"/>
    <a:srgbClr val="FFCC66"/>
    <a:srgbClr val="0066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2" autoAdjust="0"/>
    <p:restoredTop sz="91886" autoAdjust="0"/>
  </p:normalViewPr>
  <p:slideViewPr>
    <p:cSldViewPr snapToGrid="0">
      <p:cViewPr>
        <p:scale>
          <a:sx n="110" d="100"/>
          <a:sy n="110" d="100"/>
        </p:scale>
        <p:origin x="-197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uperuser\Desktop\&#1076;&#1083;&#1103;%20&#1089;&#1083;&#1072;&#1081;&#1076;&#1086;&#107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77;&#1076;&#1086;&#1082;&#1091;&#1084;&#1077;&#1085;&#1090;&#1099;\&#1041;&#1102;&#1076;&#1078;&#1077;&#1090;%202020\&#1055;&#1088;&#1086;&#1077;&#1082;&#1090;%20&#1073;&#1102;&#1076;&#1078;&#1077;&#1090;&#1072;%202020\&#1056;&#1072;&#1089;&#1096;&#1080;&#1092;&#1088;&#1086;&#1074;&#1082;&#1080;%20&#1087;&#1088;&#1086;&#1077;&#1082;&#1090;&#1072;%20&#1073;&#1102;&#1076;&#1078;&#1077;&#1090;&#1072;%202020-2022%20&#1089;&#1074;&#1086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542614904060688E-2"/>
          <c:y val="0.15728056823947234"/>
          <c:w val="0.61634973841121332"/>
          <c:h val="0.688260617985685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9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164,6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159,</a:t>
                    </a:r>
                    <a:r>
                      <a:rPr lang="ru-RU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176.96899999999999</c:v>
                </c:pt>
                <c:pt idx="1">
                  <c:v>164.62700000000001</c:v>
                </c:pt>
                <c:pt idx="2">
                  <c:v>162.71</c:v>
                </c:pt>
                <c:pt idx="3">
                  <c:v>159.58099999999999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1</a:t>
                    </a:r>
                    <a:r>
                      <a:rPr lang="ru-RU" sz="1400" b="1" smtClean="0"/>
                      <a:t> </a:t>
                    </a:r>
                    <a:r>
                      <a:rPr lang="en-US" sz="1400" b="1" smtClean="0"/>
                      <a:t>608,7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1</a:t>
                    </a:r>
                    <a:r>
                      <a:rPr lang="ru-RU" sz="1400" b="1" smtClean="0"/>
                      <a:t> </a:t>
                    </a:r>
                    <a:r>
                      <a:rPr lang="en-US" sz="1400" b="1" smtClean="0"/>
                      <a:t>582,</a:t>
                    </a:r>
                    <a:r>
                      <a:rPr lang="ru-RU" sz="1400" b="1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1</a:t>
                    </a:r>
                    <a:r>
                      <a:rPr lang="ru-RU" sz="1400" b="1" smtClean="0"/>
                      <a:t> </a:t>
                    </a:r>
                    <a:r>
                      <a:rPr lang="en-US" sz="1400" b="1" smtClean="0"/>
                      <a:t>630,1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1</a:t>
                    </a:r>
                    <a:r>
                      <a:rPr lang="ru-RU" sz="1400" b="1" smtClean="0"/>
                      <a:t> </a:t>
                    </a:r>
                    <a:r>
                      <a:rPr lang="en-US" sz="1400" b="1" smtClean="0"/>
                      <a:t>554,5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1608.674</c:v>
                </c:pt>
                <c:pt idx="1">
                  <c:v>1582.865</c:v>
                </c:pt>
                <c:pt idx="2">
                  <c:v>1630.1469999999999</c:v>
                </c:pt>
                <c:pt idx="3">
                  <c:v>1554.52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106784256"/>
        <c:axId val="106785792"/>
      </c:barChart>
      <c:catAx>
        <c:axId val="10678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6785792"/>
        <c:crosses val="autoZero"/>
        <c:auto val="1"/>
        <c:lblAlgn val="ctr"/>
        <c:lblOffset val="100"/>
        <c:noMultiLvlLbl val="0"/>
      </c:catAx>
      <c:valAx>
        <c:axId val="1067857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678425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4549649877992643"/>
          <c:y val="0.13171230285175195"/>
          <c:w val="0.35450350122007357"/>
          <c:h val="0.72294998365665963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28522336769784E-3"/>
          <c:y val="0.15584806041259888"/>
          <c:w val="0.94959908361970302"/>
          <c:h val="0.59489244796500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99167">
                  <a:schemeClr val="accent6">
                    <a:lumMod val="75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0">
                  <a:srgbClr val="EEDFA0"/>
                </a:gs>
              </a:gsLst>
              <a:lin ang="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01.01.2021</c:v>
                </c:pt>
                <c:pt idx="1">
                  <c:v>01.01.2020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12392</c:v>
                </c:pt>
                <c:pt idx="1">
                  <c:v>12130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33775616"/>
        <c:axId val="33777152"/>
      </c:barChart>
      <c:catAx>
        <c:axId val="33775616"/>
        <c:scaling>
          <c:orientation val="maxMin"/>
        </c:scaling>
        <c:delete val="0"/>
        <c:axPos val="b"/>
        <c:numFmt formatCode="@" sourceLinked="1"/>
        <c:majorTickMark val="out"/>
        <c:minorTickMark val="none"/>
        <c:tickLblPos val="nextTo"/>
        <c:crossAx val="33777152"/>
        <c:crosses val="autoZero"/>
        <c:auto val="1"/>
        <c:lblAlgn val="ctr"/>
        <c:lblOffset val="100"/>
        <c:noMultiLvlLbl val="0"/>
      </c:catAx>
      <c:valAx>
        <c:axId val="33777152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one"/>
        <c:crossAx val="3377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kumimoji="0" lang="ru-RU" sz="1400" b="0" kern="1200" dirty="0" smtClean="0">
          <a:solidFill>
            <a:schemeClr val="dk1"/>
          </a:solidFill>
          <a:latin typeface="Arial" pitchFamily="34" charset="0"/>
          <a:ea typeface="Tahoma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07950" h="107950"/>
              </a:sp3d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27848.5</c:v>
                </c:pt>
                <c:pt idx="1">
                  <c:v>27037.4</c:v>
                </c:pt>
                <c:pt idx="2">
                  <c:v>26250.6</c:v>
                </c:pt>
                <c:pt idx="3">
                  <c:v>25697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33803648"/>
        <c:axId val="32449664"/>
      </c:barChart>
      <c:catAx>
        <c:axId val="33803648"/>
        <c:scaling>
          <c:orientation val="maxMin"/>
        </c:scaling>
        <c:delete val="0"/>
        <c:axPos val="b"/>
        <c:numFmt formatCode="@" sourceLinked="1"/>
        <c:majorTickMark val="out"/>
        <c:minorTickMark val="none"/>
        <c:tickLblPos val="nextTo"/>
        <c:crossAx val="32449664"/>
        <c:crosses val="autoZero"/>
        <c:auto val="1"/>
        <c:lblAlgn val="ctr"/>
        <c:lblOffset val="100"/>
        <c:noMultiLvlLbl val="0"/>
      </c:catAx>
      <c:valAx>
        <c:axId val="32449664"/>
        <c:scaling>
          <c:orientation val="minMax"/>
        </c:scaling>
        <c:delete val="1"/>
        <c:axPos val="r"/>
        <c:numFmt formatCode="#,##0.00" sourceLinked="1"/>
        <c:majorTickMark val="out"/>
        <c:minorTickMark val="none"/>
        <c:tickLblPos val="none"/>
        <c:crossAx val="3380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kumimoji="0" lang="ru-RU" sz="1400" b="0" kern="1200" dirty="0" smtClean="0">
          <a:solidFill>
            <a:schemeClr val="dk1"/>
          </a:solidFill>
          <a:latin typeface="Arial" pitchFamily="34" charset="0"/>
          <a:ea typeface="Tahoma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41300" h="241300"/>
              <a:bevelB w="241300" h="241300"/>
            </a:sp3d>
          </c:spPr>
          <c:explosion val="1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41300" h="241300"/>
                <a:bevelB w="241300" h="241300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3.04</c:v>
                </c:pt>
                <c:pt idx="1">
                  <c:v>8.0300000000000011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959492563429756"/>
          <c:y val="0"/>
          <c:w val="0.47719739720034998"/>
          <c:h val="0.933381304260044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'неналоговые доходы'!$D$3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88888888888897E-2"/>
                  <c:y val="-2.051282051282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206E-3"/>
                  <c:y val="7.52128063489196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5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500000000000001E-2"/>
                  <c:y val="-2.051282051282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доходы'!$C$4:$C$13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'неналоговые доходы'!$D$4:$D$13</c:f>
              <c:numCache>
                <c:formatCode>#,##0.0;[Red]\-#,##0.0;0.0</c:formatCode>
                <c:ptCount val="10"/>
                <c:pt idx="0">
                  <c:v>359.2</c:v>
                </c:pt>
                <c:pt idx="1">
                  <c:v>27.6</c:v>
                </c:pt>
                <c:pt idx="2">
                  <c:v>292.2</c:v>
                </c:pt>
                <c:pt idx="3">
                  <c:v>570.79999999999995</c:v>
                </c:pt>
                <c:pt idx="4">
                  <c:v>0</c:v>
                </c:pt>
                <c:pt idx="5">
                  <c:v>1720.5</c:v>
                </c:pt>
                <c:pt idx="6">
                  <c:v>683.8</c:v>
                </c:pt>
                <c:pt idx="7">
                  <c:v>1182.5</c:v>
                </c:pt>
                <c:pt idx="8">
                  <c:v>155.30000000000001</c:v>
                </c:pt>
                <c:pt idx="9">
                  <c:v>90</c:v>
                </c:pt>
              </c:numCache>
            </c:numRef>
          </c:val>
        </c:ser>
        <c:ser>
          <c:idx val="1"/>
          <c:order val="1"/>
          <c:tx>
            <c:strRef>
              <c:f>'неналоговые доходы'!$E$3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7FD0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500000000000101E-2"/>
                  <c:y val="-1.64102564102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97E-2"/>
                  <c:y val="-4.102564102564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555555555550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499999999999895E-2"/>
                  <c:y val="-2.051282051282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'неналоговые доходы'!$C$4:$C$13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'неналоговые доходы'!$E$4:$E$13</c:f>
              <c:numCache>
                <c:formatCode>#,##0.0;[Red]\-#,##0.0;0.0</c:formatCode>
                <c:ptCount val="10"/>
                <c:pt idx="0">
                  <c:v>359.7</c:v>
                </c:pt>
                <c:pt idx="1">
                  <c:v>26.9</c:v>
                </c:pt>
                <c:pt idx="2">
                  <c:v>398.5</c:v>
                </c:pt>
                <c:pt idx="3">
                  <c:v>927</c:v>
                </c:pt>
                <c:pt idx="4">
                  <c:v>8</c:v>
                </c:pt>
                <c:pt idx="5">
                  <c:v>2120.9</c:v>
                </c:pt>
                <c:pt idx="6">
                  <c:v>89.6</c:v>
                </c:pt>
                <c:pt idx="7">
                  <c:v>1342.6</c:v>
                </c:pt>
                <c:pt idx="8">
                  <c:v>157.80000000000001</c:v>
                </c:pt>
                <c:pt idx="9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gapDepth val="66"/>
        <c:shape val="box"/>
        <c:axId val="33605888"/>
        <c:axId val="33488896"/>
        <c:axId val="0"/>
      </c:bar3DChart>
      <c:catAx>
        <c:axId val="336058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3488896"/>
        <c:crosses val="autoZero"/>
        <c:auto val="1"/>
        <c:lblAlgn val="ctr"/>
        <c:lblOffset val="100"/>
        <c:noMultiLvlLbl val="0"/>
      </c:catAx>
      <c:valAx>
        <c:axId val="33488896"/>
        <c:scaling>
          <c:orientation val="minMax"/>
        </c:scaling>
        <c:delete val="1"/>
        <c:axPos val="t"/>
        <c:majorGridlines/>
        <c:numFmt formatCode="#,##0.0;[Red]\-#,##0.0;0.0" sourceLinked="1"/>
        <c:majorTickMark val="none"/>
        <c:minorTickMark val="none"/>
        <c:tickLblPos val="nextTo"/>
        <c:crossAx val="336058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ayout>
        <c:manualLayout>
          <c:xMode val="edge"/>
          <c:yMode val="edge"/>
          <c:x val="0.87497637795275551"/>
          <c:y val="0.43777508580658187"/>
          <c:w val="0.11391251093613312"/>
          <c:h val="0.10393700787401575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1986019565301645"/>
          <c:w val="0.93949445611036286"/>
          <c:h val="0.662962156454525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4"/>
          </c:dPt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-6.685662946221381E-2"/>
                  <c:y val="-0.10671218889566411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318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Краев</c:v>
                </c:pt>
                <c:pt idx="1">
                  <c:v>местный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318</c:v>
                </c:pt>
                <c:pt idx="1">
                  <c:v>63.1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2"/>
        <c:holeSize val="54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2111606500551809"/>
          <c:w val="0.98846782687195811"/>
          <c:h val="0.626262764871870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муниципальнгого долга в налоговых и неналоговых доходах (без доп. Норм. По НДФЛ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82550">
              <a:solidFill>
                <a:srgbClr val="FF9933"/>
              </a:solidFill>
            </a:ln>
          </c:spPr>
          <c:invertIfNegative val="0"/>
          <c:dLbls>
            <c:dLbl>
              <c:idx val="0"/>
              <c:layout>
                <c:manualLayout>
                  <c:x val="1.724743801929219E-2"/>
                  <c:y val="-5.7447848964713687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59,7%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4879114632963883"/>
                  <c:y val="0.13327653126483988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aseline="0" dirty="0" smtClean="0"/>
                      <a:t>57,6</a:t>
                    </a:r>
                    <a:r>
                      <a:rPr lang="en-US" sz="1400" baseline="0" dirty="0" smtClean="0"/>
                      <a:t>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4422639049099775"/>
                  <c:y val="-6.0895060881338635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aseline="0" dirty="0" smtClean="0"/>
                      <a:t>74</a:t>
                    </a:r>
                    <a:r>
                      <a:rPr lang="en-US" sz="1400" baseline="0" dirty="0" smtClean="0"/>
                      <a:t>,</a:t>
                    </a:r>
                    <a:r>
                      <a:rPr lang="ru-RU" sz="1400" baseline="0" dirty="0" smtClean="0"/>
                      <a:t>3</a:t>
                    </a:r>
                    <a:r>
                      <a:rPr lang="en-US" sz="1400" baseline="0" dirty="0" smtClean="0"/>
                      <a:t>%</a:t>
                    </a:r>
                    <a:endParaRPr lang="en-US" sz="16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5177926007656697"/>
                  <c:y val="3.3703253685689147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73</a:t>
                    </a:r>
                    <a:r>
                      <a:rPr lang="en-US" sz="1400" baseline="0" dirty="0" smtClean="0"/>
                      <a:t>,</a:t>
                    </a:r>
                    <a:r>
                      <a:rPr lang="ru-RU" sz="1400" baseline="0" dirty="0" smtClean="0"/>
                      <a:t>1</a:t>
                    </a:r>
                    <a:r>
                      <a:rPr lang="en-US" sz="1400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5162779811759211"/>
                  <c:y val="-7.5157536337106604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78</a:t>
                    </a:r>
                    <a:r>
                      <a:rPr lang="en-US" sz="1400" baseline="0" dirty="0" smtClean="0"/>
                      <a:t>,9</a:t>
                    </a:r>
                    <a:r>
                      <a:rPr lang="en-US" sz="1400" baseline="0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прогноз 2020</c:v>
                </c:pt>
                <c:pt idx="3">
                  <c:v>проект 2021</c:v>
                </c:pt>
                <c:pt idx="4">
                  <c:v>проект 2022</c:v>
                </c:pt>
                <c:pt idx="5">
                  <c:v>проект 2023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0.59649999999999959</c:v>
                </c:pt>
                <c:pt idx="1">
                  <c:v>0.57630000000000003</c:v>
                </c:pt>
                <c:pt idx="2">
                  <c:v>0.74270000000000092</c:v>
                </c:pt>
                <c:pt idx="3">
                  <c:v>0.73140000000000005</c:v>
                </c:pt>
                <c:pt idx="4">
                  <c:v>0.78870000000000062</c:v>
                </c:pt>
                <c:pt idx="5">
                  <c:v>0.77290000000000092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прогноз 2020</c:v>
                </c:pt>
                <c:pt idx="3">
                  <c:v>проект 2021</c:v>
                </c:pt>
                <c:pt idx="4">
                  <c:v>проект 2022</c:v>
                </c:pt>
                <c:pt idx="5">
                  <c:v>проект 2023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прогноз 2020</c:v>
                </c:pt>
                <c:pt idx="3">
                  <c:v>проект 2021</c:v>
                </c:pt>
                <c:pt idx="4">
                  <c:v>проект 2022</c:v>
                </c:pt>
                <c:pt idx="5">
                  <c:v>проект 2023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616768"/>
        <c:axId val="89618304"/>
        <c:axId val="88227840"/>
      </c:bar3DChart>
      <c:catAx>
        <c:axId val="8961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solidFill>
                  <a:srgbClr val="002060"/>
                </a:solidFill>
              </a:defRPr>
            </a:pPr>
            <a:endParaRPr lang="ru-RU"/>
          </a:p>
        </c:txPr>
        <c:crossAx val="89618304"/>
        <c:crosses val="autoZero"/>
        <c:auto val="1"/>
        <c:lblAlgn val="ctr"/>
        <c:lblOffset val="100"/>
        <c:noMultiLvlLbl val="0"/>
      </c:catAx>
      <c:valAx>
        <c:axId val="89618304"/>
        <c:scaling>
          <c:orientation val="minMax"/>
          <c:max val="0.8"/>
          <c:min val="0.5"/>
        </c:scaling>
        <c:delete val="1"/>
        <c:axPos val="l"/>
        <c:numFmt formatCode="0.00%" sourceLinked="1"/>
        <c:majorTickMark val="out"/>
        <c:minorTickMark val="none"/>
        <c:tickLblPos val="nextTo"/>
        <c:crossAx val="89616768"/>
        <c:crosses val="autoZero"/>
        <c:crossBetween val="between"/>
      </c:valAx>
      <c:serAx>
        <c:axId val="88227840"/>
        <c:scaling>
          <c:orientation val="minMax"/>
        </c:scaling>
        <c:delete val="1"/>
        <c:axPos val="b"/>
        <c:majorTickMark val="out"/>
        <c:minorTickMark val="none"/>
        <c:tickLblPos val="nextTo"/>
        <c:crossAx val="8961830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278707521939042E-3"/>
          <c:y val="2.1122415877790558E-2"/>
          <c:w val="0.5594134452898335"/>
          <c:h val="0.8678678678678675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52768"/>
        <c:axId val="89554304"/>
      </c:lineChart>
      <c:catAx>
        <c:axId val="89552768"/>
        <c:scaling>
          <c:orientation val="minMax"/>
        </c:scaling>
        <c:delete val="1"/>
        <c:axPos val="b"/>
        <c:majorTickMark val="out"/>
        <c:minorTickMark val="none"/>
        <c:tickLblPos val="nextTo"/>
        <c:crossAx val="89554304"/>
        <c:crosses val="autoZero"/>
        <c:auto val="1"/>
        <c:lblAlgn val="ctr"/>
        <c:lblOffset val="100"/>
        <c:noMultiLvlLbl val="0"/>
      </c:catAx>
      <c:valAx>
        <c:axId val="8955430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9552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30723932981084E-2"/>
          <c:y val="0.34187513139455389"/>
          <c:w val="0.93944330857044867"/>
          <c:h val="0.2256657864856607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>
              <a:solidFill>
                <a:schemeClr val="accent2">
                  <a:lumMod val="50000"/>
                </a:schemeClr>
              </a:solidFill>
            </a:ln>
          </c:spPr>
          <c:marker>
            <c:symbol val="diamond"/>
            <c:size val="14"/>
            <c:spPr>
              <a:solidFill>
                <a:schemeClr val="accent2">
                  <a:lumMod val="50000"/>
                </a:schemeClr>
              </a:solidFill>
              <a:ln w="15875"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1828029560020642E-2"/>
                  <c:y val="-9.736420399333195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baseline="0" dirty="0" smtClean="0"/>
                      <a:t>8</a:t>
                    </a:r>
                    <a:r>
                      <a:rPr lang="ru-RU" sz="1400" b="1" i="0" baseline="0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053837978147825E-2"/>
                  <c:y val="-0.10585211041048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578621492886583E-2"/>
                  <c:y val="-0.11127993985366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550055361731474E-2"/>
                  <c:y val="-0.126437220505406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132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112812970334177E-2"/>
                  <c:y val="-9.73961405354229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266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315522698309897E-2"/>
                  <c:y val="-0.1516092349029579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336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820</c:v>
                </c:pt>
                <c:pt idx="1">
                  <c:v>870</c:v>
                </c:pt>
                <c:pt idx="2">
                  <c:v>995</c:v>
                </c:pt>
                <c:pt idx="3" formatCode="#,##0.0">
                  <c:v>1132</c:v>
                </c:pt>
                <c:pt idx="4" formatCode="#,##0.0">
                  <c:v>1266</c:v>
                </c:pt>
                <c:pt idx="5" formatCode="#,##0.0">
                  <c:v>1336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62112"/>
        <c:axId val="92021504"/>
      </c:lineChart>
      <c:catAx>
        <c:axId val="89562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0" i="0" baseline="0"/>
            </a:pPr>
            <a:endParaRPr lang="ru-RU"/>
          </a:p>
        </c:txPr>
        <c:crossAx val="92021504"/>
        <c:crosses val="autoZero"/>
        <c:auto val="1"/>
        <c:lblAlgn val="ctr"/>
        <c:lblOffset val="100"/>
        <c:noMultiLvlLbl val="0"/>
      </c:catAx>
      <c:valAx>
        <c:axId val="92021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562112"/>
        <c:crosses val="autoZero"/>
        <c:crossBetween val="between"/>
      </c:valAx>
      <c:spPr>
        <a:ln w="41275"/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22604801300126E-2"/>
          <c:y val="0.14010949803149642"/>
          <c:w val="0.92027739519869989"/>
          <c:h val="0.4043801673228356"/>
        </c:manualLayout>
      </c:layout>
      <c:line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163904"/>
        <c:axId val="117165440"/>
      </c:lineChart>
      <c:catAx>
        <c:axId val="117163904"/>
        <c:scaling>
          <c:orientation val="minMax"/>
        </c:scaling>
        <c:delete val="1"/>
        <c:axPos val="b"/>
        <c:majorTickMark val="out"/>
        <c:minorTickMark val="none"/>
        <c:tickLblPos val="nextTo"/>
        <c:crossAx val="117165440"/>
        <c:crosses val="autoZero"/>
        <c:auto val="1"/>
        <c:lblAlgn val="ctr"/>
        <c:lblOffset val="100"/>
        <c:noMultiLvlLbl val="0"/>
      </c:catAx>
      <c:valAx>
        <c:axId val="117165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16390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83691278198E-2"/>
          <c:y val="0.14546987075103879"/>
          <c:w val="0.68300060553939412"/>
          <c:h val="0.4043801673228356"/>
        </c:manualLayout>
      </c:layout>
      <c:line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0800"/>
        <c:axId val="3262336"/>
      </c:lineChart>
      <c:catAx>
        <c:axId val="3260800"/>
        <c:scaling>
          <c:orientation val="minMax"/>
        </c:scaling>
        <c:delete val="1"/>
        <c:axPos val="b"/>
        <c:majorTickMark val="out"/>
        <c:minorTickMark val="none"/>
        <c:tickLblPos val="nextTo"/>
        <c:crossAx val="3262336"/>
        <c:crosses val="autoZero"/>
        <c:auto val="1"/>
        <c:lblAlgn val="ctr"/>
        <c:lblOffset val="100"/>
        <c:noMultiLvlLbl val="0"/>
      </c:catAx>
      <c:valAx>
        <c:axId val="32623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26080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854417255716528E-2"/>
          <c:y val="9.1240897762538496E-3"/>
          <c:w val="0.60380102672971647"/>
          <c:h val="0.718743825972715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
первоначальный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1059986</c:v>
                </c:pt>
                <c:pt idx="1">
                  <c:v>993654</c:v>
                </c:pt>
                <c:pt idx="2">
                  <c:v>1057878</c:v>
                </c:pt>
                <c:pt idx="3">
                  <c:v>955571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
первоначальный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22563</c:v>
                </c:pt>
                <c:pt idx="1">
                  <c:v>23011</c:v>
                </c:pt>
                <c:pt idx="2">
                  <c:v>24134</c:v>
                </c:pt>
                <c:pt idx="3">
                  <c:v>24111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
первоначальный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175133</c:v>
                </c:pt>
                <c:pt idx="1">
                  <c:v>199499</c:v>
                </c:pt>
                <c:pt idx="2">
                  <c:v>170272</c:v>
                </c:pt>
                <c:pt idx="3">
                  <c:v>182991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ФЛ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
первоначальный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140703</c:v>
                </c:pt>
                <c:pt idx="1">
                  <c:v>154673</c:v>
                </c:pt>
                <c:pt idx="2">
                  <c:v>161943</c:v>
                </c:pt>
                <c:pt idx="3">
                  <c:v>170202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
первоначальный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176565</c:v>
                </c:pt>
                <c:pt idx="1">
                  <c:v>173994</c:v>
                </c:pt>
                <c:pt idx="2">
                  <c:v>174370</c:v>
                </c:pt>
                <c:pt idx="3">
                  <c:v>176065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
первоначальный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33724</c:v>
                </c:pt>
                <c:pt idx="1">
                  <c:v>38034</c:v>
                </c:pt>
                <c:pt idx="2">
                  <c:v>41550</c:v>
                </c:pt>
                <c:pt idx="3">
                  <c:v>45580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100"/>
        <c:axId val="3310720"/>
        <c:axId val="3312256"/>
      </c:barChart>
      <c:catAx>
        <c:axId val="331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300" b="1" baseline="-4000"/>
            </a:pPr>
            <a:endParaRPr lang="ru-RU"/>
          </a:p>
        </c:txPr>
        <c:crossAx val="3312256"/>
        <c:crosses val="autoZero"/>
        <c:auto val="1"/>
        <c:lblAlgn val="ctr"/>
        <c:lblOffset val="100"/>
        <c:noMultiLvlLbl val="0"/>
      </c:catAx>
      <c:valAx>
        <c:axId val="33122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31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71698977541959"/>
          <c:y val="0"/>
          <c:w val="0.33263549512052992"/>
          <c:h val="0.7553366944787761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3093795431707"/>
          <c:y val="7.2085149640758781E-2"/>
          <c:w val="0.74528301886792447"/>
          <c:h val="0.915057915057914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</c:v>
                </c:pt>
                <c:pt idx="2">
                  <c:v>Налоги на совокупный</c:v>
                </c:pt>
                <c:pt idx="3">
                  <c:v>Налог на им-во ФЗ</c:v>
                </c:pt>
                <c:pt idx="4">
                  <c:v>Зем. налог</c:v>
                </c:pt>
                <c:pt idx="5">
                  <c:v>Гос. 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62.8</c:v>
                </c:pt>
                <c:pt idx="1">
                  <c:v>1.5</c:v>
                </c:pt>
                <c:pt idx="2">
                  <c:v>12.6</c:v>
                </c:pt>
                <c:pt idx="3">
                  <c:v>9.8000000000000007</c:v>
                </c:pt>
                <c:pt idx="4">
                  <c:v>12.6</c:v>
                </c:pt>
                <c:pt idx="5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938544007060667E-3"/>
          <c:y val="0.1595360682843833"/>
          <c:w val="0.77830772573625107"/>
          <c:h val="0.636029914068961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944,</a:t>
                    </a:r>
                    <a:r>
                      <a:rPr lang="ru-RU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524,</a:t>
                    </a:r>
                    <a:r>
                      <a:rPr lang="ru-RU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555,</a:t>
                    </a:r>
                    <a:r>
                      <a:rPr lang="ru-RU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607,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1">
                  <c:v>2020              (первоначальный)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1944.8784599999999</c:v>
                </c:pt>
                <c:pt idx="2">
                  <c:v>2524.248</c:v>
                </c:pt>
                <c:pt idx="3">
                  <c:v>2555.1660000000002</c:v>
                </c:pt>
                <c:pt idx="4">
                  <c:v>2607.0909999999999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8D1DE1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542,0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759,1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406,8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99,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1">
                  <c:v>2020              (первоначальный)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542.02300000000002</c:v>
                </c:pt>
                <c:pt idx="2">
                  <c:v>759.09100000000001</c:v>
                </c:pt>
                <c:pt idx="3">
                  <c:v>406.81400000000002</c:v>
                </c:pt>
                <c:pt idx="4">
                  <c:v>99.46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5"/>
                <c:pt idx="1">
                  <c:v>2020              (первоначальный)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43.355969999999999</c:v>
                </c:pt>
                <c:pt idx="2">
                  <c:v>99.843000000000004</c:v>
                </c:pt>
                <c:pt idx="3">
                  <c:v>105.613</c:v>
                </c:pt>
                <c:pt idx="4">
                  <c:v>61.174999999999997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Лист1!$A$2:$A$6</c:f>
              <c:strCache>
                <c:ptCount val="5"/>
                <c:pt idx="1">
                  <c:v>2020              (первоначальный)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1">
                  <c:v>191</c:v>
                </c:pt>
                <c:pt idx="2">
                  <c:v>0</c:v>
                </c:pt>
                <c:pt idx="3">
                  <c:v>0</c:v>
                </c:pt>
                <c:pt idx="4">
                  <c:v>120.771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0456448"/>
        <c:axId val="10474624"/>
      </c:barChart>
      <c:catAx>
        <c:axId val="10456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474624"/>
        <c:crosses val="autoZero"/>
        <c:auto val="1"/>
        <c:lblAlgn val="ctr"/>
        <c:lblOffset val="100"/>
        <c:noMultiLvlLbl val="0"/>
      </c:catAx>
      <c:valAx>
        <c:axId val="10474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45644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8163221188715015"/>
          <c:y val="0.16776773932301703"/>
          <c:w val="0.16088354610151495"/>
          <c:h val="0.65219649165182303"/>
        </c:manualLayout>
      </c:layout>
      <c:overlay val="0"/>
      <c:txPr>
        <a:bodyPr/>
        <a:lstStyle/>
        <a:p>
          <a:pPr algn="just"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73401892116923E-2"/>
          <c:y val="0.18413460109939087"/>
          <c:w val="0.71944783464566964"/>
          <c:h val="0.2011282888419436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circle"/>
            <c:size val="10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2721</c:v>
                </c:pt>
                <c:pt idx="1">
                  <c:v>3383</c:v>
                </c:pt>
                <c:pt idx="2">
                  <c:v>3068</c:v>
                </c:pt>
                <c:pt idx="3">
                  <c:v>2888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5136"/>
        <c:axId val="11196672"/>
      </c:lineChart>
      <c:catAx>
        <c:axId val="1119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96672"/>
        <c:crosses val="autoZero"/>
        <c:auto val="1"/>
        <c:lblAlgn val="ctr"/>
        <c:lblOffset val="100"/>
        <c:noMultiLvlLbl val="0"/>
      </c:catAx>
      <c:valAx>
        <c:axId val="11196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9513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622907084109031"/>
          <c:y val="4.3459344247869756E-2"/>
          <c:w val="0.6071042643149317"/>
          <c:h val="0.9317067447533474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2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92D05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C0066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330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Лист2!$A$2:$A$15</c:f>
              <c:strCache>
                <c:ptCount val="14"/>
                <c:pt idx="0">
                  <c:v>Развитие образования</c:v>
                </c:pt>
                <c:pt idx="1">
                  <c:v>Социальная поддержка граждан</c:v>
                </c:pt>
                <c:pt idx="2">
                  <c:v>Развитие ЖКХ, градостроительства</c:v>
                </c:pt>
                <c:pt idx="3">
                  <c:v>Развитие транспортной системы</c:v>
                </c:pt>
                <c:pt idx="4">
                  <c:v>Экология и охрана окружающей среды</c:v>
                </c:pt>
                <c:pt idx="5">
                  <c:v>Развитие информационного общества</c:v>
                </c:pt>
                <c:pt idx="6">
                  <c:v>Управление финансами</c:v>
                </c:pt>
                <c:pt idx="7">
                  <c:v>Развитие физической культуры</c:v>
                </c:pt>
                <c:pt idx="8">
                  <c:v>Формирование городской среды</c:v>
                </c:pt>
                <c:pt idx="9">
                  <c:v>Сохранение и развитие культуры</c:v>
                </c:pt>
                <c:pt idx="10">
                  <c:v>Модернизация экономики</c:v>
                </c:pt>
                <c:pt idx="11">
                  <c:v>Управление имуществом</c:v>
                </c:pt>
                <c:pt idx="12">
                  <c:v>Безопасный Пятигорск</c:v>
                </c:pt>
                <c:pt idx="13">
                  <c:v>Молодежная политика</c:v>
                </c:pt>
              </c:strCache>
            </c:strRef>
          </c:cat>
          <c:val>
            <c:numRef>
              <c:f>Лист2!$B$2:$B$15</c:f>
              <c:numCache>
                <c:formatCode>#,##0_ ;[Red]\-#,##0\ </c:formatCode>
                <c:ptCount val="14"/>
                <c:pt idx="0">
                  <c:v>2092</c:v>
                </c:pt>
                <c:pt idx="1">
                  <c:v>1305</c:v>
                </c:pt>
                <c:pt idx="2">
                  <c:v>565</c:v>
                </c:pt>
                <c:pt idx="3">
                  <c:v>392</c:v>
                </c:pt>
                <c:pt idx="4">
                  <c:v>201</c:v>
                </c:pt>
                <c:pt idx="5">
                  <c:v>192</c:v>
                </c:pt>
                <c:pt idx="6">
                  <c:v>158</c:v>
                </c:pt>
                <c:pt idx="7">
                  <c:v>156</c:v>
                </c:pt>
                <c:pt idx="8">
                  <c:v>136</c:v>
                </c:pt>
                <c:pt idx="9">
                  <c:v>131</c:v>
                </c:pt>
                <c:pt idx="10">
                  <c:v>55</c:v>
                </c:pt>
                <c:pt idx="11">
                  <c:v>47</c:v>
                </c:pt>
                <c:pt idx="12">
                  <c:v>41</c:v>
                </c:pt>
                <c:pt idx="1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58144"/>
        <c:axId val="44759680"/>
      </c:barChart>
      <c:catAx>
        <c:axId val="447581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759680"/>
        <c:crosses val="autoZero"/>
        <c:auto val="1"/>
        <c:lblAlgn val="ctr"/>
        <c:lblOffset val="100"/>
        <c:noMultiLvlLbl val="0"/>
      </c:catAx>
      <c:valAx>
        <c:axId val="44759680"/>
        <c:scaling>
          <c:orientation val="minMax"/>
        </c:scaling>
        <c:delete val="1"/>
        <c:axPos val="b"/>
        <c:majorGridlines/>
        <c:numFmt formatCode="#,##0_ ;[Red]\-#,##0\ " sourceLinked="1"/>
        <c:majorTickMark val="out"/>
        <c:minorTickMark val="none"/>
        <c:tickLblPos val="nextTo"/>
        <c:crossAx val="4475814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36850423960965E-2"/>
          <c:y val="2.4082233653570515E-2"/>
          <c:w val="0.93976728268309584"/>
          <c:h val="0.94968552553054464"/>
        </c:manualLayout>
      </c:layout>
      <c:ofPieChart>
        <c:ofPieType val="bar"/>
        <c:varyColors val="1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'Муниципальные программы'!$G$957:$I$957</c:f>
              <c:strCache>
                <c:ptCount val="3"/>
                <c:pt idx="0">
                  <c:v>Програмные расходы</c:v>
                </c:pt>
                <c:pt idx="1">
                  <c:v>обеспечение деятельности Думы города Пятигорска</c:v>
                </c:pt>
                <c:pt idx="2">
                  <c:v>-отдельные государственные полномочия, переданные на исполнение администрации города Пятигорска</c:v>
                </c:pt>
              </c:strCache>
            </c:strRef>
          </c:cat>
          <c:val>
            <c:numRef>
              <c:f>'Муниципальные программы'!$G$958:$I$958</c:f>
              <c:numCache>
                <c:formatCode>#,##0.00</c:formatCode>
                <c:ptCount val="3"/>
                <c:pt idx="0" formatCode="0">
                  <c:v>4432.8769660000034</c:v>
                </c:pt>
                <c:pt idx="1">
                  <c:v>25.419</c:v>
                </c:pt>
                <c:pt idx="2">
                  <c:v>9.91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31750">
              <a:solidFill>
                <a:schemeClr val="accent2">
                  <a:lumMod val="75000"/>
                </a:schemeClr>
              </a:solidFill>
            </a:ln>
          </c:spPr>
        </c:serLines>
      </c:ofPieChart>
    </c:plotArea>
    <c:plotVisOnly val="1"/>
    <c:dispBlanksAs val="zero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0.58868</cdr:x>
      <cdr:y>0.72664</cdr:y>
    </cdr:from>
    <cdr:to>
      <cdr:x>0.79623</cdr:x>
      <cdr:y>0.83552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7440" y="2390140"/>
          <a:ext cx="838200" cy="358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63%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0.10943</cdr:x>
      <cdr:y>0.84015</cdr:y>
    </cdr:from>
    <cdr:to>
      <cdr:x>0.21698</cdr:x>
      <cdr:y>0.9166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1960" y="2763520"/>
          <a:ext cx="43434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0.14717</cdr:x>
      <cdr:y>0.54363</cdr:y>
    </cdr:from>
    <cdr:to>
      <cdr:x>0.32264</cdr:x>
      <cdr:y>0.66873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4360" y="1788160"/>
          <a:ext cx="708660" cy="411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13%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0.24528</cdr:x>
      <cdr:y>0.16834</cdr:y>
    </cdr:from>
    <cdr:to>
      <cdr:x>0.4434</cdr:x>
      <cdr:y>0.28649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90600" y="553720"/>
          <a:ext cx="800100" cy="388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11%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0.41887</cdr:x>
      <cdr:y>0</cdr:y>
    </cdr:from>
    <cdr:to>
      <cdr:x>0.5717</cdr:x>
      <cdr:y>0.11915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91640" y="0"/>
          <a:ext cx="617220" cy="414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0.16543</cdr:x>
      <cdr:y>0.82147</cdr:y>
    </cdr:from>
    <cdr:to>
      <cdr:x>0.38104</cdr:x>
      <cdr:y>0.8915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78180" y="2860655"/>
          <a:ext cx="88392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0.13011</cdr:x>
      <cdr:y>0.3729</cdr:y>
    </cdr:from>
    <cdr:to>
      <cdr:x>0.37175</cdr:x>
      <cdr:y>0.51294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33400" y="1298555"/>
          <a:ext cx="990600" cy="487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10%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0.36245</cdr:x>
      <cdr:y>0.47355</cdr:y>
    </cdr:from>
    <cdr:to>
      <cdr:x>0.64312</cdr:x>
      <cdr:y>0.6508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485900" y="1649075"/>
          <a:ext cx="1150620" cy="617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/>
            <a:t>1583</a:t>
          </a:r>
          <a:endParaRPr lang="ru-RU" sz="2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0.39528</cdr:x>
      <cdr:y>0</cdr:y>
    </cdr:from>
    <cdr:to>
      <cdr:x>0.53799</cdr:x>
      <cdr:y>0.06161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3614469" y="0"/>
          <a:ext cx="130493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млн. руб</a:t>
          </a:r>
          <a:r>
            <a: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ru-RU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0.50772</cdr:x>
      <cdr:y>0.2363</cdr:y>
    </cdr:from>
    <cdr:to>
      <cdr:x>1</cdr:x>
      <cdr:y>0.3411</cdr:y>
    </cdr:to>
    <cdr:grpSp>
      <cdr:nvGrpSpPr>
        <cdr:cNvPr id="14" name="Группа 13"/>
        <cdr:cNvGrpSpPr/>
      </cdr:nvGrpSpPr>
      <cdr:grpSpPr>
        <a:xfrm xmlns:a="http://schemas.openxmlformats.org/drawingml/2006/main">
          <a:off x="1929577" y="1072711"/>
          <a:ext cx="1870898" cy="475751"/>
          <a:chOff x="1940646" y="1352012"/>
          <a:chExt cx="1859829" cy="429053"/>
        </a:xfrm>
      </cdr:grpSpPr>
      <cdr:cxnSp macro="">
        <cdr:nvCxnSpPr>
          <cdr:cNvPr id="9" name="Прямая соединительная линия 8"/>
          <cdr:cNvCxnSpPr/>
        </cdr:nvCxnSpPr>
        <cdr:spPr>
          <a:xfrm xmlns:a="http://schemas.openxmlformats.org/drawingml/2006/main" flipV="1">
            <a:off x="2150573" y="1310581"/>
            <a:ext cx="1634662" cy="1"/>
          </a:xfrm>
          <a:prstGeom xmlns:a="http://schemas.openxmlformats.org/drawingml/2006/main" prst="line">
            <a:avLst/>
          </a:prstGeom>
          <a:ln xmlns:a="http://schemas.openxmlformats.org/drawingml/2006/main" w="50800" cap="rnd">
            <a:solidFill>
              <a:schemeClr val="accent2">
                <a:lumMod val="50000"/>
              </a:schemeClr>
            </a:solidFill>
            <a:prstDash val="sys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" name="Прямая соединительная линия 9"/>
          <cdr:cNvCxnSpPr/>
        </cdr:nvCxnSpPr>
        <cdr:spPr>
          <a:xfrm xmlns:a="http://schemas.openxmlformats.org/drawingml/2006/main">
            <a:off x="2120093" y="1329153"/>
            <a:ext cx="9712" cy="451912"/>
          </a:xfrm>
          <a:prstGeom xmlns:a="http://schemas.openxmlformats.org/drawingml/2006/main" prst="line">
            <a:avLst/>
          </a:prstGeom>
          <a:ln xmlns:a="http://schemas.openxmlformats.org/drawingml/2006/main" w="50800" cap="rnd">
            <a:solidFill>
              <a:schemeClr val="accent2">
                <a:lumMod val="50000"/>
              </a:schemeClr>
            </a:solidFill>
            <a:prstDash val="sys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0.8819</cdr:x>
      <cdr:y>0.02236</cdr:y>
    </cdr:from>
    <cdr:to>
      <cdr:x>0.99063</cdr:x>
      <cdr:y>0.08162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064048" y="120768"/>
          <a:ext cx="994227" cy="320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0.06511</cdr:x>
      <cdr:y>0.72708</cdr:y>
    </cdr:from>
    <cdr:to>
      <cdr:x>0.68164</cdr:x>
      <cdr:y>0.82516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85892" y="2941608"/>
          <a:ext cx="1760160" cy="3968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2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200" b="1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rPr>
            <a:t>Средства краевого бюджета</a:t>
          </a:r>
        </a:p>
        <a:p xmlns:a="http://schemas.openxmlformats.org/drawingml/2006/main">
          <a:pPr algn="ctr">
            <a:defRPr sz="12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 sz="1200" b="1" dirty="0">
            <a:solidFill>
              <a:schemeClr val="bg1"/>
            </a:solidFill>
            <a:latin typeface="Arial" pitchFamily="34" charset="0"/>
            <a:ea typeface="Tahoma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0.35402</cdr:x>
      <cdr:y>0.44507</cdr:y>
    </cdr:from>
    <cdr:to>
      <cdr:x>0.42173</cdr:x>
      <cdr:y>0.5092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3237159" y="2776737"/>
          <a:ext cx="61914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9pPr>
        </a:lstStyle>
        <a:p xmlns:a="http://schemas.openxmlformats.org/drawingml/2006/main">
          <a:endParaRPr lang="ru-RU" sz="2000" b="1" dirty="0">
            <a:solidFill>
              <a:srgbClr val="2D2D8A">
                <a:lumMod val="75000"/>
              </a:srgbClr>
            </a:solidFill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21.12.2020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pPr/>
              <a:t>21.12.2020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8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0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7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8BA6-2429-49D2-80CA-FF27695CA99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21.12.2020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430-27D9-4D12-AFC9-3A58A8DE94D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4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2535-7970-47B2-86B6-5A02A6D50D0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21.12.2020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F871-4F6A-4333-82AC-57E04F323B6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8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E3C8-1DB7-4353-9239-289F89C575F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21.12.2020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83D-275A-4B99-8FF6-FA6F06470C1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5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AEE-4557-4B57-B099-9946CC235AFF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21.12.2020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72D-92C6-4FC1-91CA-54A0A46BD5D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158C-EA81-4B3E-A926-160F5085B46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CC59-8E7D-4F07-869D-A10D46C7342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21.12.2020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B82-C4AB-4F2F-810D-4A571FED67DC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21.12.2020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DE55-D306-410F-89BC-9B6DA3B7E68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F1B3-724A-4101-B1D8-B875C5F33EB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21.12.2020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77DA-0FD1-426A-936F-197F71AE21B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2A3-8B2A-4500-95BC-55F673EAE439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21.12.2020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3CE-71C2-416C-BBAC-0B573061C5A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3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CDDC-04D5-4E1D-AB9D-D253902994B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21.12.2020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002E-A170-4B9E-B516-48B9907A83F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E6B-3A74-4A42-84BC-83A35DE1E7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21.12.2020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877-BCB7-4C36-9AC5-21A3CEB4B81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8DBB-CE10-47A9-AABB-443BC4F377C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21.12.2020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F266-87B9-4653-B17D-9FACC4DF3C3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7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9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4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1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1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0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21.12.2020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7E48C-1E51-4651-BA25-8E4CA416798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9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Решение Думы </a:t>
            </a:r>
            <a:br>
              <a:rPr lang="ru-RU" sz="32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города </a:t>
            </a:r>
            <a:r>
              <a:rPr lang="ru-RU" sz="32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Пятигорска </a:t>
            </a:r>
            <a:r>
              <a:rPr lang="ru-RU" sz="32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32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от 17.12.2020 года №55-64 РД</a:t>
            </a:r>
            <a:r>
              <a:rPr lang="ru-RU" sz="32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32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«О бюджете города-курорта Пятигорска </a:t>
            </a:r>
            <a:r>
              <a:rPr lang="ru-RU" sz="32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на </a:t>
            </a:r>
            <a:r>
              <a:rPr lang="ru-RU" sz="32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2021 год и плановый </a:t>
            </a:r>
            <a:r>
              <a:rPr lang="ru-RU" sz="32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период</a:t>
            </a:r>
            <a:br>
              <a:rPr lang="ru-RU" sz="32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32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2022-2023 годов</a:t>
            </a:r>
            <a:endParaRPr lang="en-US" sz="2000" b="1" dirty="0">
              <a:ln w="11430"/>
              <a:solidFill>
                <a:srgbClr val="333399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7812565"/>
              </p:ext>
            </p:extLst>
          </p:nvPr>
        </p:nvGraphicFramePr>
        <p:xfrm>
          <a:off x="94890" y="500331"/>
          <a:ext cx="2854945" cy="4045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353047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дорожного фонда города Пятигорска в 2021 году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765309" y="939505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5827" y="2435659"/>
            <a:ext cx="136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/>
              </a:rPr>
              <a:t>381,1</a:t>
            </a:r>
            <a:endParaRPr lang="ru-RU" sz="32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050" name="Picture 2" descr="https://img2.freepng.ru/20180329/jlw/kisspng-car-road-traffic-light-computer-icons-clip-art-car-top-5abca3f5409083.2119137615223121812645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0" y="4226597"/>
            <a:ext cx="2784566" cy="23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" name="Таблица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75010"/>
              </p:ext>
            </p:extLst>
          </p:nvPr>
        </p:nvGraphicFramePr>
        <p:xfrm>
          <a:off x="2803584" y="1370122"/>
          <a:ext cx="6124755" cy="4780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2285"/>
                <a:gridCol w="692479"/>
                <a:gridCol w="647512"/>
                <a:gridCol w="692479"/>
              </a:tblGrid>
              <a:tr h="460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</a:t>
                      </a:r>
                      <a:r>
                        <a:rPr lang="ru-RU" sz="105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23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defRPr/>
                      </a:pP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содержание дорог</a:t>
                      </a:r>
                      <a:endParaRPr lang="ru-RU" sz="1600" b="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292,1</a:t>
                      </a:r>
                      <a:endParaRPr lang="ru-RU" sz="18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35,4</a:t>
                      </a:r>
                      <a:endParaRPr lang="ru-RU" sz="18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1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подъездной дороги от пересечения ул. Маршала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Баграмяна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Рябиновая и ул. Липовая к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многоквартирному жилому 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дому по адресу: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пер. Малиновского 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0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дорог местного значения по наказам избирателей</a:t>
                      </a:r>
                      <a:endParaRPr lang="ru-RU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55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безопасности дорожного движения</a:t>
                      </a: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367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defRPr/>
                      </a:pP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Ремонт, сооружение, очистка ливневых канализаций</a:t>
                      </a: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9923">
                <a:tc>
                  <a:txBody>
                    <a:bodyPr/>
                    <a:lstStyle/>
                    <a:p>
                      <a:pPr defTabSz="756000">
                        <a:lnSpc>
                          <a:spcPts val="1400"/>
                        </a:lnSpc>
                        <a:defRPr/>
                      </a:pP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Диагностика, обследование и паспортизация дорог</a:t>
                      </a: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7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181819" y="370936"/>
            <a:ext cx="7962181" cy="79363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Развитие территории города, инвестиционные проекты</a:t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2021 году</a:t>
            </a:r>
            <a:endParaRPr lang="ru-RU" sz="2800" b="1" dirty="0"/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2014537" y="5710237"/>
            <a:ext cx="552450" cy="1238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9525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75645" y="910651"/>
            <a:ext cx="88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80927"/>
              </p:ext>
            </p:extLst>
          </p:nvPr>
        </p:nvGraphicFramePr>
        <p:xfrm>
          <a:off x="2147617" y="1477819"/>
          <a:ext cx="6901133" cy="4843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3705"/>
                <a:gridCol w="672861"/>
                <a:gridCol w="672860"/>
                <a:gridCol w="491707"/>
              </a:tblGrid>
              <a:tr h="155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</a:t>
                      </a:r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</a:t>
                      </a:r>
                      <a:r>
                        <a:rPr lang="ru-RU" sz="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2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4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устойчивого сокращения непригодного для проживания </a:t>
                      </a:r>
                      <a:r>
                        <a:rPr lang="ru-RU" sz="14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жилищного фонда (с</a:t>
                      </a:r>
                      <a:r>
                        <a:rPr kumimoji="0" lang="ru-RU" sz="14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троительство 1-2 очереди жилого дома в целях переселения из аварийного жилого фонда)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499948">
                <a:tc>
                  <a:txBody>
                    <a:bodyPr/>
                    <a:lstStyle/>
                    <a:p>
                      <a:pPr indent="-398463" algn="l">
                        <a:lnSpc>
                          <a:spcPts val="1400"/>
                        </a:lnSpc>
                        <a:defRPr/>
                      </a:pPr>
                      <a:r>
                        <a:rPr lang="ru-RU" sz="14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формирование современной городской </a:t>
                      </a:r>
                      <a:r>
                        <a:rPr kumimoji="0" lang="ru-RU" sz="145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среды </a:t>
                      </a:r>
                    </a:p>
                    <a:p>
                      <a:pPr indent="-398463" algn="l">
                        <a:lnSpc>
                          <a:spcPts val="1400"/>
                        </a:lnSpc>
                        <a:defRPr/>
                      </a:pPr>
                      <a:r>
                        <a:rPr kumimoji="0" lang="ru-RU" sz="145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(сквер им. Толстого; сквер «</a:t>
                      </a:r>
                      <a:r>
                        <a:rPr kumimoji="0" lang="ru-RU" sz="145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Лазаревский</a:t>
                      </a:r>
                      <a:r>
                        <a:rPr kumimoji="0" lang="ru-RU" sz="145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»)</a:t>
                      </a:r>
                      <a:endParaRPr kumimoji="0" lang="ru-RU" sz="145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45056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за счет </a:t>
                      </a:r>
                      <a:r>
                        <a:rPr kumimoji="0" lang="ru-RU" sz="145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курортного сбора (Поющий фонтан с прилегающим сквером, обустройство тротуаров в курортной зоне)</a:t>
                      </a:r>
                      <a:endParaRPr kumimoji="0" lang="ru-RU" sz="145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450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запасного поля с искусственным покрытием </a:t>
                      </a:r>
                      <a:endParaRPr lang="ru-RU" sz="1450" b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45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подогревом  </a:t>
                      </a:r>
                      <a:r>
                        <a:rPr lang="ru-RU" sz="14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стадионе "Центральный" города Пятигорска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450562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5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Реконструкция и строительство ливневой канализации. Ливневой коллектор К-2 Огородная</a:t>
                      </a:r>
                      <a:endParaRPr kumimoji="0" lang="ru-RU" sz="145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570498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kumimoji="0" lang="ru-RU" sz="14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Планировка территории  для размещения образовательного центра и строительства жилых домов для многодетных семей</a:t>
                      </a: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570498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kumimoji="0" lang="ru-RU" sz="14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Планировка территории  для размещения ФОК и размещения образовательного центра </a:t>
                      </a:r>
                      <a:endParaRPr kumimoji="0" lang="ru-RU" sz="14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30240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kumimoji="0" lang="ru-RU" sz="14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ПСД на земельного устроительство детского сада 5-6 микрорайон</a:t>
                      </a: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30240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kumimoji="0" lang="ru-RU" sz="14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участка, для размещения кладбища</a:t>
                      </a: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3" descr="C:\Users\superuser\Desktop\Слайды работа\Новая папка\novy-kompl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819"/>
            <a:ext cx="1871932" cy="19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389">
            <a:off x="-122439" y="4116522"/>
            <a:ext cx="2116804" cy="177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https://media.istockphoto.com/vectors/hand-drawn-football-field-vector-id1879379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95" y="3514209"/>
            <a:ext cx="1735941" cy="854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4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03423883"/>
              </p:ext>
            </p:extLst>
          </p:nvPr>
        </p:nvGraphicFramePr>
        <p:xfrm>
          <a:off x="2924175" y="3554651"/>
          <a:ext cx="5981700" cy="240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80975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Долговая нагрузка бюджета</a:t>
            </a:r>
          </a:p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города-курорта Пятигорска</a:t>
            </a:r>
            <a:endParaRPr lang="ru-RU" sz="2800" b="1" kern="0" dirty="0"/>
          </a:p>
        </p:txBody>
      </p:sp>
      <p:sp>
        <p:nvSpPr>
          <p:cNvPr id="13" name="TextBox 10"/>
          <p:cNvSpPr txBox="1"/>
          <p:nvPr/>
        </p:nvSpPr>
        <p:spPr>
          <a:xfrm rot="10800000" flipV="1">
            <a:off x="7789546" y="3837407"/>
            <a:ext cx="792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77,9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%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79915538"/>
              </p:ext>
            </p:extLst>
          </p:nvPr>
        </p:nvGraphicFramePr>
        <p:xfrm>
          <a:off x="-114300" y="7715144"/>
          <a:ext cx="9039225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61587" y="3938771"/>
            <a:ext cx="252448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Arial Cyr" panose="020B0604020202020204" pitchFamily="34" charset="0"/>
                <a:cs typeface="Arial Cyr" panose="020B0604020202020204" pitchFamily="34" charset="0"/>
              </a:rPr>
              <a:t>О</a:t>
            </a:r>
            <a:r>
              <a:rPr lang="ru-RU" sz="17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тношение объема муниципального долга к собственным доходам  бюджета  (%)</a:t>
            </a:r>
            <a:endParaRPr lang="ru-RU" sz="17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338" y="2011699"/>
            <a:ext cx="22577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Муниципальный долг  (млн. руб.) </a:t>
            </a:r>
            <a:endParaRPr lang="ru-RU" sz="17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817925"/>
              </p:ext>
            </p:extLst>
          </p:nvPr>
        </p:nvGraphicFramePr>
        <p:xfrm>
          <a:off x="2156604" y="1310410"/>
          <a:ext cx="6987396" cy="227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2946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692118"/>
              </p:ext>
            </p:extLst>
          </p:nvPr>
        </p:nvGraphicFramePr>
        <p:xfrm>
          <a:off x="1" y="1361512"/>
          <a:ext cx="9144000" cy="5498072"/>
        </p:xfrm>
        <a:graphic>
          <a:graphicData uri="http://schemas.openxmlformats.org/drawingml/2006/table">
            <a:tbl>
              <a:tblPr firstRow="1" bandRow="1"/>
              <a:tblGrid>
                <a:gridCol w="4439068"/>
                <a:gridCol w="1248740"/>
                <a:gridCol w="1248740"/>
                <a:gridCol w="1135951"/>
                <a:gridCol w="1071501"/>
              </a:tblGrid>
              <a:tr h="986638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2020</a:t>
                      </a:r>
                      <a:endParaRPr kumimoji="0" lang="ru-RU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394655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Первоначальный бюджет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плановый период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31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b="1" i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b="1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4 507</a:t>
                      </a:r>
                      <a:endParaRPr kumimoji="0" lang="ru-RU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5 387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4 860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4 603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480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1 786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1 747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1 793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1 714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4968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2 721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3 640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3 067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2 889</a:t>
                      </a:r>
                      <a:endParaRPr lang="ru-RU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495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5 082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5 521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4 930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4 673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9975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Текущие расходы</a:t>
                      </a:r>
                      <a:endParaRPr lang="ru-RU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4 867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5 044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4 732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4 673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99755"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расходы</a:t>
                      </a:r>
                      <a:endParaRPr lang="ru-RU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215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477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99755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  <a:endParaRPr lang="ru-RU" sz="2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</a:t>
                      </a:r>
                      <a:endParaRPr lang="ru-RU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Основные параметры проекта бюджета</a:t>
            </a:r>
            <a:endParaRPr lang="ru-RU" sz="2800" b="1" dirty="0">
              <a:latin typeface="+mn-lt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71637" y="974156"/>
            <a:ext cx="1272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8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183198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Структура и динамика поступлений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налоговых и неналоговых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доходов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264125"/>
              </p:ext>
            </p:extLst>
          </p:nvPr>
        </p:nvGraphicFramePr>
        <p:xfrm>
          <a:off x="517154" y="1849398"/>
          <a:ext cx="7798710" cy="480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25919275"/>
              </p:ext>
            </p:extLst>
          </p:nvPr>
        </p:nvGraphicFramePr>
        <p:xfrm>
          <a:off x="103516" y="2082728"/>
          <a:ext cx="563304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8285" y="2151675"/>
            <a:ext cx="7677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786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2239" y="2151676"/>
            <a:ext cx="80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1 747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1233" y="2151676"/>
            <a:ext cx="76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1 793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7140" y="2151676"/>
            <a:ext cx="69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3760" y="1295400"/>
            <a:ext cx="179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39201162"/>
              </p:ext>
            </p:extLst>
          </p:nvPr>
        </p:nvGraphicFramePr>
        <p:xfrm>
          <a:off x="86264" y="1324924"/>
          <a:ext cx="5226745" cy="236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90818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Структура и динамика поступлений налоговых доходов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35838"/>
              </p:ext>
            </p:extLst>
          </p:nvPr>
        </p:nvGraphicFramePr>
        <p:xfrm>
          <a:off x="-380820" y="2391009"/>
          <a:ext cx="6262992" cy="482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4830" y="2237125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1609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4447" y="2237124"/>
            <a:ext cx="57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0116" y="2237122"/>
            <a:ext cx="6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1630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4578" y="223712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1555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44534031"/>
              </p:ext>
            </p:extLst>
          </p:nvPr>
        </p:nvGraphicFramePr>
        <p:xfrm>
          <a:off x="5307330" y="2289125"/>
          <a:ext cx="4099560" cy="348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57110" y="1059774"/>
            <a:ext cx="1684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145" y="5646708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2021 году</a:t>
            </a:r>
          </a:p>
        </p:txBody>
      </p:sp>
      <p:pic>
        <p:nvPicPr>
          <p:cNvPr id="13" name="Picture 11" descr="5go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258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7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062624"/>
              </p:ext>
            </p:extLst>
          </p:nvPr>
        </p:nvGraphicFramePr>
        <p:xfrm>
          <a:off x="-810884" y="1059473"/>
          <a:ext cx="9954884" cy="563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05677006"/>
              </p:ext>
            </p:extLst>
          </p:nvPr>
        </p:nvGraphicFramePr>
        <p:xfrm>
          <a:off x="591127" y="1840382"/>
          <a:ext cx="7885982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167410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Структура и динамика безвозмездных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поступлений</a:t>
            </a:r>
            <a:endParaRPr lang="ru-RU" sz="2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7611" y="1944430"/>
            <a:ext cx="68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2 721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8215" y="1695700"/>
            <a:ext cx="82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3 383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8830" y="1849587"/>
            <a:ext cx="67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3 068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9313" y="1917791"/>
            <a:ext cx="702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2 888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7580" y="988814"/>
            <a:ext cx="183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13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228599"/>
            <a:ext cx="8229600" cy="866775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Программная структура расходов бюджета </a:t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2021 году</a:t>
            </a:r>
            <a:endParaRPr lang="ru-RU" sz="2800" b="1" dirty="0">
              <a:latin typeface="+mn-lt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898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378388"/>
              </p:ext>
            </p:extLst>
          </p:nvPr>
        </p:nvGraphicFramePr>
        <p:xfrm>
          <a:off x="0" y="1362974"/>
          <a:ext cx="9144000" cy="549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81706763"/>
              </p:ext>
            </p:extLst>
          </p:nvPr>
        </p:nvGraphicFramePr>
        <p:xfrm>
          <a:off x="4347713" y="1173192"/>
          <a:ext cx="4710023" cy="364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859521" y="1816757"/>
            <a:ext cx="2175056" cy="25472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рограммные расходы</a:t>
            </a: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программ – 99,3%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56158" y="2781909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0,7%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56190" y="3090403"/>
            <a:ext cx="1565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отдельные  гос.полномочия переданные администрации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929562" y="1925968"/>
            <a:ext cx="11022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Думы</a:t>
            </a: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города Пятигорска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62872" y="2052734"/>
            <a:ext cx="139961" cy="31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67607" y="2489362"/>
            <a:ext cx="156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5 483</a:t>
            </a:r>
          </a:p>
        </p:txBody>
      </p:sp>
    </p:spTree>
    <p:extLst>
      <p:ext uri="{BB962C8B-B14F-4D97-AF65-F5344CB8AC3E}">
        <p14:creationId xmlns:p14="http://schemas.microsoft.com/office/powerpoint/2010/main" val="196198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950" y="250085"/>
            <a:ext cx="785812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ctr">
              <a:lnSpc>
                <a:spcPct val="80000"/>
              </a:lnSpc>
              <a:defRPr/>
            </a:pPr>
            <a:r>
              <a:rPr lang="ru-RU" alt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Повышение оплаты труда работников муниципальных учреждений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30996409"/>
              </p:ext>
            </p:extLst>
          </p:nvPr>
        </p:nvGraphicFramePr>
        <p:xfrm>
          <a:off x="3438525" y="4457700"/>
          <a:ext cx="5543550" cy="17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38268619"/>
              </p:ext>
            </p:extLst>
          </p:nvPr>
        </p:nvGraphicFramePr>
        <p:xfrm>
          <a:off x="3657600" y="2187838"/>
          <a:ext cx="5324475" cy="194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01687" y="4557176"/>
            <a:ext cx="309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МРОТ,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1951" y="2010673"/>
            <a:ext cx="481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Среднемесячный доход от трудовой деятельности целевых категорий (руб.)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29861432"/>
              </p:ext>
            </p:extLst>
          </p:nvPr>
        </p:nvGraphicFramePr>
        <p:xfrm>
          <a:off x="-70313" y="2176047"/>
          <a:ext cx="3800475" cy="453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00315" y="4350444"/>
            <a:ext cx="1760160" cy="5760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8,03</a:t>
            </a:r>
          </a:p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9432" y="3486628"/>
            <a:ext cx="1760160" cy="5760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3,04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29" name="Группа 47"/>
          <p:cNvGrpSpPr/>
          <p:nvPr/>
        </p:nvGrpSpPr>
        <p:grpSpPr>
          <a:xfrm>
            <a:off x="2120265" y="4637660"/>
            <a:ext cx="1386840" cy="954604"/>
            <a:chOff x="4714082" y="4501364"/>
            <a:chExt cx="1167405" cy="928694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714876" y="5429264"/>
              <a:ext cx="1166611" cy="0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250529" y="4964917"/>
              <a:ext cx="928694" cy="1588"/>
            </a:xfrm>
            <a:prstGeom prst="line">
              <a:avLst/>
            </a:prstGeom>
            <a:ln w="50800" cap="rnd">
              <a:solidFill>
                <a:schemeClr val="accent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0" y="1516817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оплаты труда работников муниципальных учреждений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2021 году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 млн. руб.)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010805" y="-122887"/>
            <a:ext cx="8133195" cy="133921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lvl="0" indent="-446088" algn="ctr" eaLnBrk="1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</a:t>
            </a:r>
            <a: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бюджета </a:t>
            </a:r>
            <a:b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kern="0" spc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2020-2021 годах                                                                  </a:t>
            </a:r>
            <a:r>
              <a:rPr lang="ru-RU" sz="1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разделам бюджетной классификации</a:t>
            </a:r>
            <a:endParaRPr lang="ru-RU" sz="28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04762"/>
              </p:ext>
            </p:extLst>
          </p:nvPr>
        </p:nvGraphicFramePr>
        <p:xfrm>
          <a:off x="85725" y="1259457"/>
          <a:ext cx="9144000" cy="574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180" cy="13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181819" y="370936"/>
            <a:ext cx="7962181" cy="79363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32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СОФИНАНСИРОВАНИЕ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        </a:t>
            </a:r>
            <a:r>
              <a:rPr lang="ru-RU" sz="1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расходов социального направления</a:t>
            </a: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2021 году</a:t>
            </a:r>
            <a:endParaRPr lang="ru-RU" sz="2800" b="1" dirty="0"/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rot="16200000" flipH="1">
            <a:off x="2014537" y="5710237"/>
            <a:ext cx="552450" cy="1238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9525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87728" y="1049150"/>
            <a:ext cx="1342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779123"/>
              </p:ext>
            </p:extLst>
          </p:nvPr>
        </p:nvGraphicFramePr>
        <p:xfrm>
          <a:off x="327805" y="1477820"/>
          <a:ext cx="8720945" cy="3948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0034"/>
                <a:gridCol w="1008057"/>
                <a:gridCol w="762854"/>
              </a:tblGrid>
              <a:tr h="338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6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молодым семьям социальных выплат на приобретение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строительство) жилья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4141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капитальному ремонту многоквартирных домов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379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Комплектование книжных фондов муниципальных библиотек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379217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  детских </a:t>
                      </a:r>
                      <a:r>
                        <a:rPr kumimoji="0"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 </a:t>
                      </a:r>
                      <a:r>
                        <a:rPr kumimoji="0" lang="ru-RU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искусств</a:t>
                      </a:r>
                      <a:endParaRPr kumimoji="0"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5865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информационно-пропагандистских мероприятий,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направленных 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профилактику идеологии терроризма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632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оконных блоков в муниципальных дошкольных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  и муниципальных общеобразовательных организациях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  <a:tr h="632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бесплатного горячего питания обучающихся,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получающих 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начальное общее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" marR="4389" marT="4389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75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5" name="Рисунок 34" descr="https://st2.depositphotos.com/3159197/8242/i/950/depositphotos_82422716-stock-photo-3d-horseshoe-magnet-attracting-golden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" b="89323" l="391" r="98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7007"/>
            <a:ext cx="2786013" cy="2008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1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41505</TotalTime>
  <Words>679</Words>
  <Application>Microsoft Office PowerPoint</Application>
  <PresentationFormat>Экран (4:3)</PresentationFormat>
  <Paragraphs>247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Diseño predeterminado</vt:lpstr>
      <vt:lpstr>Бумажная</vt:lpstr>
      <vt:lpstr>Решение Думы  города Пятигорска  от 17.12.2020 года №55-64 РД «О бюджете города-курорта Пятигорска на 2021 год и плановый период  2022-2023 годов</vt:lpstr>
      <vt:lpstr>Основные параметры проекта бюджета</vt:lpstr>
      <vt:lpstr>Структура и динамика поступлений налоговых и неналоговых доходов</vt:lpstr>
      <vt:lpstr>Структура и динамика поступлений налоговых доходов</vt:lpstr>
      <vt:lpstr>Структура и динамика безвозмездных поступлений</vt:lpstr>
      <vt:lpstr>Программная структура расходов бюджета  в 2021 году</vt:lpstr>
      <vt:lpstr>Презентация PowerPoint</vt:lpstr>
      <vt:lpstr>Презентация PowerPoint</vt:lpstr>
      <vt:lpstr>СОФИНАНСИРОВАНИЕ                                          расходов социального направления в 2021 году</vt:lpstr>
      <vt:lpstr>Презентация PowerPoint</vt:lpstr>
      <vt:lpstr>Развитие территории города, инвестиционные проекты в 2021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superuser</cp:lastModifiedBy>
  <cp:revision>2318</cp:revision>
  <cp:lastPrinted>2020-12-14T19:30:30Z</cp:lastPrinted>
  <dcterms:created xsi:type="dcterms:W3CDTF">2013-11-05T05:51:37Z</dcterms:created>
  <dcterms:modified xsi:type="dcterms:W3CDTF">2020-12-22T08:04:00Z</dcterms:modified>
</cp:coreProperties>
</file>